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5"/>
  </p:notesMasterIdLst>
  <p:sldIdLst>
    <p:sldId id="277" r:id="rId4"/>
    <p:sldId id="306" r:id="rId5"/>
    <p:sldId id="288" r:id="rId6"/>
    <p:sldId id="307" r:id="rId7"/>
    <p:sldId id="289" r:id="rId8"/>
    <p:sldId id="290" r:id="rId9"/>
    <p:sldId id="291" r:id="rId10"/>
    <p:sldId id="308" r:id="rId11"/>
    <p:sldId id="293" r:id="rId12"/>
    <p:sldId id="294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4" autoAdjust="0"/>
    <p:restoredTop sz="94721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3BEA3-8986-4B08-993A-09C5068165E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2F25-707B-49E6-B9FD-CFCC49E5F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2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12F25-707B-49E6-B9FD-CFCC49E5FF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8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3" y="243842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3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857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3" y="3869638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095">
                <a:solidFill>
                  <a:srgbClr val="FFFFFF"/>
                </a:solidFill>
              </a:defRPr>
            </a:lvl1pPr>
            <a:lvl2pPr marL="435437" indent="0" algn="ctr">
              <a:buNone/>
              <a:defRPr sz="2095"/>
            </a:lvl2pPr>
            <a:lvl3pPr marL="870875" indent="0" algn="ctr">
              <a:buNone/>
              <a:defRPr sz="2095"/>
            </a:lvl3pPr>
            <a:lvl4pPr marL="1306312" indent="0" algn="ctr">
              <a:buNone/>
              <a:defRPr sz="1905"/>
            </a:lvl4pPr>
            <a:lvl5pPr marL="1741749" indent="0" algn="ctr">
              <a:buNone/>
              <a:defRPr sz="1905"/>
            </a:lvl5pPr>
            <a:lvl6pPr marL="2177186" indent="0" algn="ctr">
              <a:buNone/>
              <a:defRPr sz="1905"/>
            </a:lvl6pPr>
            <a:lvl7pPr marL="2612624" indent="0" algn="ctr">
              <a:buNone/>
              <a:defRPr sz="1905"/>
            </a:lvl7pPr>
            <a:lvl8pPr marL="3048061" indent="0" algn="ctr">
              <a:buNone/>
              <a:defRPr sz="1905"/>
            </a:lvl8pPr>
            <a:lvl9pPr marL="3483498" indent="0" algn="ctr">
              <a:buNone/>
              <a:defRPr sz="19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8D28FB-485B-4646-85D7-C7DF68E14A9B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4A4C1-B6A3-48F9-96CB-E28B2C288FB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3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8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6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1" y="243841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1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8D28FB-485B-4646-85D7-C7DF68E14A9B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4A4C1-B6A3-48F9-96CB-E28B2C288FB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1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19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84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9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1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01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78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94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87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95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0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45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16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0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10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661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396"/>
            </a:lvl1pPr>
            <a:lvl2pPr marL="456377" indent="0" algn="ctr">
              <a:buNone/>
              <a:defRPr sz="1996"/>
            </a:lvl2pPr>
            <a:lvl3pPr marL="912754" indent="0" algn="ctr">
              <a:buNone/>
              <a:defRPr sz="1797"/>
            </a:lvl3pPr>
            <a:lvl4pPr marL="1369131" indent="0" algn="ctr">
              <a:buNone/>
              <a:defRPr sz="1597"/>
            </a:lvl4pPr>
            <a:lvl5pPr marL="1825508" indent="0" algn="ctr">
              <a:buNone/>
              <a:defRPr sz="1597"/>
            </a:lvl5pPr>
            <a:lvl6pPr marL="2281885" indent="0" algn="ctr">
              <a:buNone/>
              <a:defRPr sz="1597"/>
            </a:lvl6pPr>
            <a:lvl7pPr marL="2738262" indent="0" algn="ctr">
              <a:buNone/>
              <a:defRPr sz="1597"/>
            </a:lvl7pPr>
            <a:lvl8pPr marL="3194639" indent="0" algn="ctr">
              <a:buNone/>
              <a:defRPr sz="1597"/>
            </a:lvl8pPr>
            <a:lvl9pPr marL="3651016" indent="0" algn="ctr">
              <a:buNone/>
              <a:defRPr sz="159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754"/>
            <a:fld id="{4E62957A-ECC0-43BF-BEE9-31E5361319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3/26/2025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75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754"/>
            <a:fld id="{0E3682D2-3D5F-4E23-A36A-8346B0693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62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754"/>
            <a:fld id="{4E62957A-ECC0-43BF-BEE9-31E5361319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3/26/2025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75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754"/>
            <a:fld id="{0E3682D2-3D5F-4E23-A36A-8346B0693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09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59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396">
                <a:solidFill>
                  <a:schemeClr val="tx1">
                    <a:tint val="75000"/>
                  </a:schemeClr>
                </a:solidFill>
              </a:defRPr>
            </a:lvl1pPr>
            <a:lvl2pPr marL="456377" indent="0">
              <a:buNone/>
              <a:defRPr sz="1996">
                <a:solidFill>
                  <a:schemeClr val="tx1">
                    <a:tint val="75000"/>
                  </a:schemeClr>
                </a:solidFill>
              </a:defRPr>
            </a:lvl2pPr>
            <a:lvl3pPr marL="912754" indent="0">
              <a:buNone/>
              <a:defRPr sz="1797">
                <a:solidFill>
                  <a:schemeClr val="tx1">
                    <a:tint val="75000"/>
                  </a:schemeClr>
                </a:solidFill>
              </a:defRPr>
            </a:lvl3pPr>
            <a:lvl4pPr marL="1369131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4pPr>
            <a:lvl5pPr marL="1825508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5pPr>
            <a:lvl6pPr marL="2281885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6pPr>
            <a:lvl7pPr marL="2738262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7pPr>
            <a:lvl8pPr marL="3194639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8pPr>
            <a:lvl9pPr marL="3651016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754"/>
            <a:fld id="{4E62957A-ECC0-43BF-BEE9-31E5361319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3/26/2025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75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754"/>
            <a:fld id="{0E3682D2-3D5F-4E23-A36A-8346B0693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396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754"/>
            <a:fld id="{4E62957A-ECC0-43BF-BEE9-31E5361319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3/26/2025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75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754"/>
            <a:fld id="{0E3682D2-3D5F-4E23-A36A-8346B0693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12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396" b="1"/>
            </a:lvl1pPr>
            <a:lvl2pPr marL="456377" indent="0">
              <a:buNone/>
              <a:defRPr sz="1996" b="1"/>
            </a:lvl2pPr>
            <a:lvl3pPr marL="912754" indent="0">
              <a:buNone/>
              <a:defRPr sz="1797" b="1"/>
            </a:lvl3pPr>
            <a:lvl4pPr marL="1369131" indent="0">
              <a:buNone/>
              <a:defRPr sz="1597" b="1"/>
            </a:lvl4pPr>
            <a:lvl5pPr marL="1825508" indent="0">
              <a:buNone/>
              <a:defRPr sz="1597" b="1"/>
            </a:lvl5pPr>
            <a:lvl6pPr marL="2281885" indent="0">
              <a:buNone/>
              <a:defRPr sz="1597" b="1"/>
            </a:lvl6pPr>
            <a:lvl7pPr marL="2738262" indent="0">
              <a:buNone/>
              <a:defRPr sz="1597" b="1"/>
            </a:lvl7pPr>
            <a:lvl8pPr marL="3194639" indent="0">
              <a:buNone/>
              <a:defRPr sz="1597" b="1"/>
            </a:lvl8pPr>
            <a:lvl9pPr marL="3651016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754"/>
            <a:fld id="{4E62957A-ECC0-43BF-BEE9-31E5361319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3/26/2025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75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754"/>
            <a:fld id="{0E3682D2-3D5F-4E23-A36A-8346B0693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25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754"/>
            <a:fld id="{4E62957A-ECC0-43BF-BEE9-31E5361319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3/26/2025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75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754"/>
            <a:fld id="{0E3682D2-3D5F-4E23-A36A-8346B0693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46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754"/>
            <a:fld id="{4E62957A-ECC0-43BF-BEE9-31E5361319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3/26/2025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75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754"/>
            <a:fld id="{0E3682D2-3D5F-4E23-A36A-8346B0693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3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5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857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31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095">
                <a:solidFill>
                  <a:schemeClr val="accent1"/>
                </a:solidFill>
              </a:defRPr>
            </a:lvl1pPr>
            <a:lvl2pPr marL="435437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2pPr>
            <a:lvl3pPr marL="870875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3pPr>
            <a:lvl4pPr marL="1306312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74174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2177186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6126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3048061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48349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3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61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194"/>
            </a:lvl1pPr>
            <a:lvl2pPr>
              <a:defRPr sz="2795"/>
            </a:lvl2pPr>
            <a:lvl3pPr>
              <a:defRPr sz="2396"/>
            </a:lvl3pPr>
            <a:lvl4pPr>
              <a:defRPr sz="1996"/>
            </a:lvl4pPr>
            <a:lvl5pPr>
              <a:defRPr sz="1996"/>
            </a:lvl5pPr>
            <a:lvl6pPr>
              <a:defRPr sz="1996"/>
            </a:lvl6pPr>
            <a:lvl7pPr>
              <a:defRPr sz="1996"/>
            </a:lvl7pPr>
            <a:lvl8pPr>
              <a:defRPr sz="1996"/>
            </a:lvl8pPr>
            <a:lvl9pPr>
              <a:defRPr sz="19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597"/>
            </a:lvl1pPr>
            <a:lvl2pPr marL="456377" indent="0">
              <a:buNone/>
              <a:defRPr sz="1397"/>
            </a:lvl2pPr>
            <a:lvl3pPr marL="912754" indent="0">
              <a:buNone/>
              <a:defRPr sz="1198"/>
            </a:lvl3pPr>
            <a:lvl4pPr marL="1369131" indent="0">
              <a:buNone/>
              <a:defRPr sz="998"/>
            </a:lvl4pPr>
            <a:lvl5pPr marL="1825508" indent="0">
              <a:buNone/>
              <a:defRPr sz="998"/>
            </a:lvl5pPr>
            <a:lvl6pPr marL="2281885" indent="0">
              <a:buNone/>
              <a:defRPr sz="998"/>
            </a:lvl6pPr>
            <a:lvl7pPr marL="2738262" indent="0">
              <a:buNone/>
              <a:defRPr sz="998"/>
            </a:lvl7pPr>
            <a:lvl8pPr marL="3194639" indent="0">
              <a:buNone/>
              <a:defRPr sz="998"/>
            </a:lvl8pPr>
            <a:lvl9pPr marL="365101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754"/>
            <a:fld id="{4E62957A-ECC0-43BF-BEE9-31E5361319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3/26/2025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75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754"/>
            <a:fld id="{0E3682D2-3D5F-4E23-A36A-8346B0693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00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194"/>
            </a:lvl1pPr>
            <a:lvl2pPr marL="456377" indent="0">
              <a:buNone/>
              <a:defRPr sz="2795"/>
            </a:lvl2pPr>
            <a:lvl3pPr marL="912754" indent="0">
              <a:buNone/>
              <a:defRPr sz="2396"/>
            </a:lvl3pPr>
            <a:lvl4pPr marL="1369131" indent="0">
              <a:buNone/>
              <a:defRPr sz="1996"/>
            </a:lvl4pPr>
            <a:lvl5pPr marL="1825508" indent="0">
              <a:buNone/>
              <a:defRPr sz="1996"/>
            </a:lvl5pPr>
            <a:lvl6pPr marL="2281885" indent="0">
              <a:buNone/>
              <a:defRPr sz="1996"/>
            </a:lvl6pPr>
            <a:lvl7pPr marL="2738262" indent="0">
              <a:buNone/>
              <a:defRPr sz="1996"/>
            </a:lvl7pPr>
            <a:lvl8pPr marL="3194639" indent="0">
              <a:buNone/>
              <a:defRPr sz="1996"/>
            </a:lvl8pPr>
            <a:lvl9pPr marL="3651016" indent="0">
              <a:buNone/>
              <a:defRPr sz="19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597"/>
            </a:lvl1pPr>
            <a:lvl2pPr marL="456377" indent="0">
              <a:buNone/>
              <a:defRPr sz="1397"/>
            </a:lvl2pPr>
            <a:lvl3pPr marL="912754" indent="0">
              <a:buNone/>
              <a:defRPr sz="1198"/>
            </a:lvl3pPr>
            <a:lvl4pPr marL="1369131" indent="0">
              <a:buNone/>
              <a:defRPr sz="998"/>
            </a:lvl4pPr>
            <a:lvl5pPr marL="1825508" indent="0">
              <a:buNone/>
              <a:defRPr sz="998"/>
            </a:lvl5pPr>
            <a:lvl6pPr marL="2281885" indent="0">
              <a:buNone/>
              <a:defRPr sz="998"/>
            </a:lvl6pPr>
            <a:lvl7pPr marL="2738262" indent="0">
              <a:buNone/>
              <a:defRPr sz="998"/>
            </a:lvl7pPr>
            <a:lvl8pPr marL="3194639" indent="0">
              <a:buNone/>
              <a:defRPr sz="998"/>
            </a:lvl8pPr>
            <a:lvl9pPr marL="365101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754"/>
            <a:fld id="{4E62957A-ECC0-43BF-BEE9-31E5361319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3/26/2025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75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754"/>
            <a:fld id="{0E3682D2-3D5F-4E23-A36A-8346B0693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66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754"/>
            <a:fld id="{4E62957A-ECC0-43BF-BEE9-31E5361319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3/26/2025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75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754"/>
            <a:fld id="{0E3682D2-3D5F-4E23-A36A-8346B0693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65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2754"/>
            <a:fld id="{4E62957A-ECC0-43BF-BEE9-31E5361319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3/26/2025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275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2754"/>
            <a:fld id="{0E3682D2-3D5F-4E23-A36A-8346B0693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1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84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6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7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46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8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2" y="1097280"/>
            <a:ext cx="5212080" cy="4663440"/>
          </a:xfrm>
        </p:spPr>
        <p:txBody>
          <a:bodyPr/>
          <a:lstStyle>
            <a:lvl1pPr>
              <a:defRPr sz="3048"/>
            </a:lvl1pPr>
            <a:lvl2pPr>
              <a:defRPr sz="2667"/>
            </a:lvl2pPr>
            <a:lvl3pPr>
              <a:defRPr sz="22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52"/>
              </a:spcBef>
              <a:buNone/>
              <a:defRPr sz="1619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0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8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667"/>
            </a:lvl1pPr>
            <a:lvl2pPr marL="435437" indent="0">
              <a:buNone/>
              <a:defRPr sz="2667"/>
            </a:lvl2pPr>
            <a:lvl3pPr marL="870875" indent="0">
              <a:buNone/>
              <a:defRPr sz="2286"/>
            </a:lvl3pPr>
            <a:lvl4pPr marL="1306312" indent="0">
              <a:buNone/>
              <a:defRPr sz="1905"/>
            </a:lvl4pPr>
            <a:lvl5pPr marL="1741749" indent="0">
              <a:buNone/>
              <a:defRPr sz="1905"/>
            </a:lvl5pPr>
            <a:lvl6pPr marL="2177186" indent="0">
              <a:buNone/>
              <a:defRPr sz="1905"/>
            </a:lvl6pPr>
            <a:lvl7pPr marL="2612624" indent="0">
              <a:buNone/>
              <a:defRPr sz="1905"/>
            </a:lvl7pPr>
            <a:lvl8pPr marL="3048061" indent="0">
              <a:buNone/>
              <a:defRPr sz="1905"/>
            </a:lvl8pPr>
            <a:lvl9pPr marL="3483498" indent="0">
              <a:buNone/>
              <a:defRPr sz="1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52"/>
              </a:spcBef>
              <a:buNone/>
              <a:defRPr sz="1619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3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3" y="243842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32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435437"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32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3" y="6223832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35437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0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70875" rtl="0" eaLnBrk="1" latinLnBrk="0" hangingPunct="1">
        <a:lnSpc>
          <a:spcPct val="90000"/>
        </a:lnSpc>
        <a:spcBef>
          <a:spcPct val="0"/>
        </a:spcBef>
        <a:buNone/>
        <a:defRPr sz="419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7719" indent="-174175" algn="l" defTabSz="870875" rtl="0" eaLnBrk="1" latinLnBrk="0" hangingPunct="1">
        <a:lnSpc>
          <a:spcPct val="90000"/>
        </a:lnSpc>
        <a:spcBef>
          <a:spcPts val="1333"/>
        </a:spcBef>
        <a:buClr>
          <a:schemeClr val="accent1"/>
        </a:buClr>
        <a:buSzPct val="80000"/>
        <a:buFont typeface="Corbel" pitchFamily="34" charset="0"/>
        <a:buChar char="•"/>
        <a:defRPr sz="2095" kern="1200">
          <a:solidFill>
            <a:schemeClr val="accent1"/>
          </a:solidFill>
          <a:latin typeface="+mn-lt"/>
          <a:ea typeface="+mn-ea"/>
          <a:cs typeface="+mn-cs"/>
        </a:defRPr>
      </a:lvl1pPr>
      <a:lvl2pPr marL="435437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905" kern="1200">
          <a:solidFill>
            <a:schemeClr val="accent1"/>
          </a:solidFill>
          <a:latin typeface="+mn-lt"/>
          <a:ea typeface="+mn-ea"/>
          <a:cs typeface="+mn-cs"/>
        </a:defRPr>
      </a:lvl2pPr>
      <a:lvl3pPr marL="696700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714" kern="1200">
          <a:solidFill>
            <a:schemeClr val="accent1"/>
          </a:solidFill>
          <a:latin typeface="+mn-lt"/>
          <a:ea typeface="+mn-ea"/>
          <a:cs typeface="+mn-cs"/>
        </a:defRPr>
      </a:lvl3pPr>
      <a:lvl4pPr marL="957962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19224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2384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0956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7pPr>
      <a:lvl8pPr marL="209528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8pPr>
      <a:lvl9pPr marL="238100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1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30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457200"/>
              <a:t>26-03-2025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30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1" y="6223830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57200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9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754"/>
            <a:fld id="{4E62957A-ECC0-43BF-BEE9-31E5361319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3/26/2025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754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2754"/>
            <a:fld id="{0E3682D2-3D5F-4E23-A36A-8346B0693B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2754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2754" rtl="0" eaLnBrk="1" latinLnBrk="0" hangingPunct="1">
        <a:lnSpc>
          <a:spcPct val="90000"/>
        </a:lnSpc>
        <a:spcBef>
          <a:spcPct val="0"/>
        </a:spcBef>
        <a:buNone/>
        <a:defRPr sz="4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189" indent="-228189" algn="l" defTabSz="91275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5" kern="1200">
          <a:solidFill>
            <a:schemeClr val="tx1"/>
          </a:solidFill>
          <a:latin typeface="+mn-lt"/>
          <a:ea typeface="+mn-ea"/>
          <a:cs typeface="+mn-cs"/>
        </a:defRPr>
      </a:lvl1pPr>
      <a:lvl2pPr marL="684566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140943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6" kern="1200">
          <a:solidFill>
            <a:schemeClr val="tx1"/>
          </a:solidFill>
          <a:latin typeface="+mn-lt"/>
          <a:ea typeface="+mn-ea"/>
          <a:cs typeface="+mn-cs"/>
        </a:defRPr>
      </a:lvl3pPr>
      <a:lvl4pPr marL="1597320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3697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510074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966451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422828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879205" indent="-228189" algn="l" defTabSz="91275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6377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2754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1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5508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5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2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94639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51016" algn="l" defTabSz="912754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378858" y="2340430"/>
            <a:ext cx="9851571" cy="91470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BT 601: Analytical Biotechnology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2394858" y="3066143"/>
            <a:ext cx="7765143" cy="1752298"/>
          </a:xfrm>
        </p:spPr>
        <p:txBody>
          <a:bodyPr>
            <a:normAutofit/>
          </a:bodyPr>
          <a:lstStyle/>
          <a:p>
            <a:pPr marL="43544" indent="0" algn="r">
              <a:buNone/>
            </a:pPr>
            <a:r>
              <a:rPr lang="en-US" sz="2667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-Prof. Siddhartha </a:t>
            </a:r>
            <a:r>
              <a:rPr lang="en-US" sz="2667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Sankar</a:t>
            </a:r>
            <a:r>
              <a:rPr lang="en-US" sz="2667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Ghosh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41714" y="3066143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2" y="4445001"/>
            <a:ext cx="941283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22"/>
            <a:r>
              <a:rPr lang="en-US" sz="2095" b="1" dirty="0">
                <a:solidFill>
                  <a:srgbClr val="0000FF"/>
                </a:solidFill>
              </a:rPr>
              <a:t>Lec-11</a:t>
            </a:r>
          </a:p>
        </p:txBody>
      </p:sp>
    </p:spTree>
    <p:extLst>
      <p:ext uri="{BB962C8B-B14F-4D97-AF65-F5344CB8AC3E}">
        <p14:creationId xmlns:p14="http://schemas.microsoft.com/office/powerpoint/2010/main" val="122086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49" y="109970"/>
            <a:ext cx="11886275" cy="992680"/>
          </a:xfrm>
        </p:spPr>
        <p:txBody>
          <a:bodyPr>
            <a:normAutofit/>
          </a:bodyPr>
          <a:lstStyle/>
          <a:p>
            <a:r>
              <a:rPr lang="en-US" sz="2396" b="1" dirty="0"/>
              <a:t>Figure 2. </a:t>
            </a:r>
            <a:r>
              <a:rPr lang="en-US" sz="2396" b="1" dirty="0" err="1"/>
              <a:t>Recombinase</a:t>
            </a:r>
            <a:r>
              <a:rPr lang="en-US" sz="2396" b="1" dirty="0"/>
              <a:t>-based logic gates can implement a complete set of two-input–one-output Boolean logic gates.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676" y="1064192"/>
            <a:ext cx="8872810" cy="57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0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315332"/>
            <a:ext cx="10344150" cy="91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114800" y="2993571"/>
            <a:ext cx="3810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43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Synthetic circuits integrating logic and memory in living cells</a:t>
            </a:r>
          </a:p>
        </p:txBody>
      </p:sp>
    </p:spTree>
    <p:extLst>
      <p:ext uri="{BB962C8B-B14F-4D97-AF65-F5344CB8AC3E}">
        <p14:creationId xmlns:p14="http://schemas.microsoft.com/office/powerpoint/2010/main" val="57827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985" y="239521"/>
            <a:ext cx="3682051" cy="1308002"/>
          </a:xfrm>
        </p:spPr>
        <p:txBody>
          <a:bodyPr>
            <a:normAutofit/>
          </a:bodyPr>
          <a:lstStyle/>
          <a:p>
            <a:r>
              <a:rPr lang="en-US" sz="2795" b="1" dirty="0">
                <a:solidFill>
                  <a:srgbClr val="0000FF"/>
                </a:solidFill>
              </a:rPr>
              <a:t>Directionality Concept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6711" y="1794579"/>
            <a:ext cx="48683" cy="86412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299027" y="1597308"/>
            <a:ext cx="0" cy="83598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99029" y="1597307"/>
            <a:ext cx="61194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03894" y="2658707"/>
            <a:ext cx="64997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82837" y="2870987"/>
            <a:ext cx="1528136" cy="368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754"/>
            <a:r>
              <a:rPr lang="en-US" sz="1797" dirty="0">
                <a:solidFill>
                  <a:prstClr val="black"/>
                </a:solidFill>
                <a:latin typeface="Calibri" panose="020F0502020204030204"/>
              </a:rPr>
              <a:t>Promoter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3242" y="2977235"/>
            <a:ext cx="1912032" cy="368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754"/>
            <a:r>
              <a:rPr lang="en-US" sz="1797" dirty="0">
                <a:solidFill>
                  <a:prstClr val="black"/>
                </a:solidFill>
                <a:latin typeface="Calibri" panose="020F0502020204030204"/>
              </a:rPr>
              <a:t>Inverted Promoter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38762" y="3475673"/>
            <a:ext cx="3001304" cy="368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754"/>
            <a:r>
              <a:rPr lang="en-US" sz="1797" dirty="0">
                <a:solidFill>
                  <a:prstClr val="black"/>
                </a:solidFill>
                <a:latin typeface="Calibri" panose="020F0502020204030204"/>
              </a:rPr>
              <a:t>Promoter directs from 5</a:t>
            </a:r>
            <a:r>
              <a:rPr lang="en-US" sz="1797" baseline="30000" dirty="0">
                <a:solidFill>
                  <a:prstClr val="black"/>
                </a:solidFill>
                <a:latin typeface="Calibri" panose="020F0502020204030204"/>
              </a:rPr>
              <a:t>’</a:t>
            </a:r>
            <a:r>
              <a:rPr lang="en-US" sz="1797" dirty="0">
                <a:solidFill>
                  <a:prstClr val="black"/>
                </a:solidFill>
                <a:latin typeface="Calibri" panose="020F0502020204030204"/>
              </a:rPr>
              <a:t> to 3</a:t>
            </a:r>
            <a:r>
              <a:rPr lang="en-US" sz="1797" baseline="30000" dirty="0">
                <a:solidFill>
                  <a:prstClr val="black"/>
                </a:solidFill>
                <a:latin typeface="Calibri" panose="020F0502020204030204"/>
              </a:rPr>
              <a:t>’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538762" y="2433289"/>
            <a:ext cx="217915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089" y="1737675"/>
            <a:ext cx="2202920" cy="30427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3299027" y="4549171"/>
            <a:ext cx="809014" cy="1037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56859" y="4559543"/>
            <a:ext cx="0" cy="65032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54858" y="5540731"/>
            <a:ext cx="1363397" cy="368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754"/>
            <a:r>
              <a:rPr lang="en-US" sz="1797" dirty="0">
                <a:solidFill>
                  <a:prstClr val="black"/>
                </a:solidFill>
                <a:latin typeface="Calibri" panose="020F0502020204030204"/>
              </a:rPr>
              <a:t>Termination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924" y="4435052"/>
            <a:ext cx="44257" cy="61407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6817" y="5049126"/>
            <a:ext cx="839787" cy="6085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903111" y="5335366"/>
            <a:ext cx="1745305" cy="368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754"/>
            <a:r>
              <a:rPr lang="en-US" sz="1797" dirty="0">
                <a:solidFill>
                  <a:prstClr val="black"/>
                </a:solidFill>
                <a:latin typeface="Calibri" panose="020F0502020204030204"/>
              </a:rPr>
              <a:t>Anti Termination</a:t>
            </a:r>
          </a:p>
        </p:txBody>
      </p:sp>
    </p:spTree>
    <p:extLst>
      <p:ext uri="{BB962C8B-B14F-4D97-AF65-F5344CB8AC3E}">
        <p14:creationId xmlns:p14="http://schemas.microsoft.com/office/powerpoint/2010/main" val="193576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785" y="1066249"/>
            <a:ext cx="5772414" cy="469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0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Gibson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Daniel G. Gibson, </a:t>
            </a:r>
            <a:r>
              <a:rPr lang="en-US" dirty="0"/>
              <a:t>of the J. Craig Venter Institute, described a robust </a:t>
            </a:r>
            <a:r>
              <a:rPr lang="en-US" dirty="0" err="1"/>
              <a:t>exonuclease</a:t>
            </a:r>
            <a:r>
              <a:rPr lang="en-US" dirty="0"/>
              <a:t>-based method to assemble DNA seamlessly and in the correct order, known as Gibson Assembly. </a:t>
            </a:r>
          </a:p>
          <a:p>
            <a:pPr marL="0" indent="0" algn="just">
              <a:buNone/>
            </a:pPr>
            <a:r>
              <a:rPr lang="en-US" dirty="0"/>
              <a:t>The reaction is carried out under isothermal conditions using three enzymatic activities: </a:t>
            </a:r>
          </a:p>
          <a:p>
            <a:pPr marL="513424" indent="-513424" algn="just">
              <a:buFont typeface="+mj-lt"/>
              <a:buAutoNum type="arabicPeriod"/>
            </a:pPr>
            <a:r>
              <a:rPr lang="en-US" dirty="0"/>
              <a:t>a 5’ </a:t>
            </a:r>
            <a:r>
              <a:rPr lang="en-US" dirty="0" err="1"/>
              <a:t>exonuclease</a:t>
            </a:r>
            <a:r>
              <a:rPr lang="en-US" dirty="0"/>
              <a:t> generates long overhangs, </a:t>
            </a:r>
          </a:p>
          <a:p>
            <a:pPr marL="513424" indent="-513424" algn="just">
              <a:buFont typeface="+mj-lt"/>
              <a:buAutoNum type="arabicPeriod"/>
            </a:pPr>
            <a:r>
              <a:rPr lang="en-US" dirty="0"/>
              <a:t>a polymerase fills in the gaps of the annealed single strand regions,</a:t>
            </a:r>
          </a:p>
          <a:p>
            <a:pPr marL="513424" indent="-513424" algn="just">
              <a:buFont typeface="+mj-lt"/>
              <a:buAutoNum type="arabicPeriod"/>
            </a:pPr>
            <a:r>
              <a:rPr lang="en-US" dirty="0"/>
              <a:t>and a DNA ligase seals the nicks of the annealed and filled-in gaps.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This method has been widely adopted and is a major workhorse of synthetic biology projects worldwide.</a:t>
            </a:r>
          </a:p>
        </p:txBody>
      </p:sp>
    </p:spTree>
    <p:extLst>
      <p:ext uri="{BB962C8B-B14F-4D97-AF65-F5344CB8AC3E}">
        <p14:creationId xmlns:p14="http://schemas.microsoft.com/office/powerpoint/2010/main" val="80439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284" y="165844"/>
            <a:ext cx="10525162" cy="63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4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Synthetic circuits integrating logic and memory in living cells</a:t>
            </a:r>
          </a:p>
        </p:txBody>
      </p:sp>
    </p:spTree>
    <p:extLst>
      <p:ext uri="{BB962C8B-B14F-4D97-AF65-F5344CB8AC3E}">
        <p14:creationId xmlns:p14="http://schemas.microsoft.com/office/powerpoint/2010/main" val="350254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72" y="1179278"/>
            <a:ext cx="11447689" cy="318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3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13" y="711546"/>
            <a:ext cx="11636451" cy="57460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59900" y="213691"/>
            <a:ext cx="1928865" cy="460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2754"/>
            <a:r>
              <a:rPr lang="en-US" sz="2396" b="1" dirty="0">
                <a:solidFill>
                  <a:srgbClr val="0000FF"/>
                </a:solidFill>
                <a:latin typeface="Calibri" panose="020F0502020204030204"/>
              </a:rPr>
              <a:t>Circuit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9433" y="6439234"/>
            <a:ext cx="3203042" cy="368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2754"/>
            <a:r>
              <a:rPr lang="en-US" sz="1797" dirty="0">
                <a:solidFill>
                  <a:srgbClr val="0000FF"/>
                </a:solidFill>
                <a:latin typeface="Calibri" panose="020F0502020204030204"/>
              </a:rPr>
              <a:t>AHL: N-Acyl </a:t>
            </a:r>
            <a:r>
              <a:rPr lang="en-US" sz="1797" dirty="0" err="1">
                <a:solidFill>
                  <a:srgbClr val="0000FF"/>
                </a:solidFill>
                <a:latin typeface="Calibri" panose="020F0502020204030204"/>
              </a:rPr>
              <a:t>homoserine</a:t>
            </a:r>
            <a:r>
              <a:rPr lang="en-US" sz="1797" dirty="0">
                <a:solidFill>
                  <a:srgbClr val="0000FF"/>
                </a:solidFill>
                <a:latin typeface="Calibri" panose="020F0502020204030204"/>
              </a:rPr>
              <a:t> lactone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1442" y="6439234"/>
            <a:ext cx="2876786" cy="368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754"/>
            <a:r>
              <a:rPr lang="en-US" sz="1797" dirty="0">
                <a:solidFill>
                  <a:srgbClr val="0000FF"/>
                </a:solidFill>
                <a:latin typeface="Minion Pro" panose="02040503050201020203" pitchFamily="18" charset="0"/>
              </a:rPr>
              <a:t>aTc: </a:t>
            </a:r>
            <a:r>
              <a:rPr lang="en-US" sz="1797" dirty="0" err="1">
                <a:solidFill>
                  <a:srgbClr val="0000FF"/>
                </a:solidFill>
                <a:latin typeface="Minion Pro" panose="02040503050201020203" pitchFamily="18" charset="0"/>
              </a:rPr>
              <a:t>Anhydrotetracycline</a:t>
            </a:r>
            <a:r>
              <a:rPr lang="en-US" sz="1797" dirty="0">
                <a:solidFill>
                  <a:srgbClr val="0000FF"/>
                </a:solidFill>
                <a:latin typeface="Minion Pro" panose="02040503050201020203" pitchFamily="18" charset="0"/>
              </a:rPr>
              <a:t> </a:t>
            </a:r>
            <a:endParaRPr lang="en-US" sz="1797" dirty="0">
              <a:solidFill>
                <a:srgbClr val="0000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55187498"/>
      </p:ext>
    </p:extLst>
  </p:cSld>
  <p:clrMapOvr>
    <a:masterClrMapping/>
  </p:clrMapOvr>
</p:sld>
</file>

<file path=ppt/theme/theme1.xml><?xml version="1.0" encoding="utf-8"?>
<a:theme xmlns:a="http://schemas.openxmlformats.org/drawingml/2006/main" name="1_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178</Words>
  <Application>Microsoft Office PowerPoint</Application>
  <PresentationFormat>Widescreen</PresentationFormat>
  <Paragraphs>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Minion Pro</vt:lpstr>
      <vt:lpstr>Times New Roman</vt:lpstr>
      <vt:lpstr>1_Basis</vt:lpstr>
      <vt:lpstr>Basis</vt:lpstr>
      <vt:lpstr>1_Office Theme</vt:lpstr>
      <vt:lpstr>BT 601: Analytical Biotechnology</vt:lpstr>
      <vt:lpstr>Synthetic circuits integrating logic and memory in living cells</vt:lpstr>
      <vt:lpstr>Directionality Concept</vt:lpstr>
      <vt:lpstr>PowerPoint Presentation</vt:lpstr>
      <vt:lpstr>Gibson Assembly</vt:lpstr>
      <vt:lpstr>PowerPoint Presentation</vt:lpstr>
      <vt:lpstr>Synthetic circuits integrating logic and memory in living cells</vt:lpstr>
      <vt:lpstr>PowerPoint Presentation</vt:lpstr>
      <vt:lpstr>PowerPoint Presentation</vt:lpstr>
      <vt:lpstr>Figure 2. Recombinase-based logic gates can implement a complete set of two-input–one-output Boolean logic gates.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circuits integrating logic and memory in living cells</dc:title>
  <dc:creator>IITG</dc:creator>
  <cp:lastModifiedBy>dell</cp:lastModifiedBy>
  <cp:revision>40</cp:revision>
  <dcterms:created xsi:type="dcterms:W3CDTF">2021-01-27T05:06:08Z</dcterms:created>
  <dcterms:modified xsi:type="dcterms:W3CDTF">2025-03-26T11:32:08Z</dcterms:modified>
</cp:coreProperties>
</file>