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62" r:id="rId7"/>
    <p:sldId id="268" r:id="rId8"/>
    <p:sldId id="269" r:id="rId9"/>
    <p:sldId id="270" r:id="rId10"/>
    <p:sldId id="271" r:id="rId11"/>
    <p:sldId id="272" r:id="rId12"/>
    <p:sldId id="285" r:id="rId13"/>
    <p:sldId id="273" r:id="rId14"/>
    <p:sldId id="274" r:id="rId15"/>
    <p:sldId id="275" r:id="rId16"/>
    <p:sldId id="284" r:id="rId17"/>
    <p:sldId id="276" r:id="rId18"/>
    <p:sldId id="277" r:id="rId19"/>
    <p:sldId id="280" r:id="rId20"/>
    <p:sldId id="282" r:id="rId21"/>
    <p:sldId id="283" r:id="rId22"/>
  </p:sldIdLst>
  <p:sldSz cx="9144000" cy="5143500" type="screen16x9"/>
  <p:notesSz cx="6858000" cy="9144000"/>
  <p:embeddedFontLst>
    <p:embeddedFont>
      <p:font typeface="B Zar" panose="00000400000000000000" pitchFamily="2" charset="-78"/>
      <p:regular r:id="rId24"/>
      <p:bold r:id="rId25"/>
    </p:embeddedFont>
    <p:embeddedFont>
      <p:font typeface="Lato" panose="020F0502020204030203" pitchFamily="34" charset="0"/>
      <p:regular r:id="rId26"/>
      <p:bold r:id="rId27"/>
    </p:embeddedFont>
    <p:embeddedFont>
      <p:font typeface="Raleway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88" y="4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88168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a43fac9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a43fac9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7433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a43fac9d4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a43fac9d4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480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a43fac9d4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a43fac9d4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294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a43fac9d4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a43fac9d4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331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51d9112a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51d9112a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4794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a43fac9d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a43fac9d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314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a43fac9d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a43fac9d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634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a43fac9d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a43fac9d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2940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a43fac9d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a43fac9d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223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a43fac9d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a43fac9d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3885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a43fac9d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a43fac9d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82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a53b14e9c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a53b14e9c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4755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a43fac9d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5a43fac9d4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4702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57b1c0f3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57b1c0f3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024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a53b14e9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a53b14e9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8812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a53b14e9c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a53b14e9c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234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a53b14e9c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a53b14e9c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700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a53b14e9c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a53b14e9c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514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a53b14e9c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a53b14e9c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6878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a43fac9d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a43fac9d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62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a43fac9d4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a43fac9d4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113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2" descr="Side view of hands writing in a notebook at a cafe"/>
          <p:cNvPicPr preferRelativeResize="0"/>
          <p:nvPr/>
        </p:nvPicPr>
        <p:blipFill rotWithShape="1">
          <a:blip r:embed="rId2">
            <a:alphaModFix/>
          </a:blip>
          <a:srcRect l="9050" t="12064" r="54351" b="26446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sldNum" idx="12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 2">
  <p:cSld name="SECTION_TITLE_AND_DESCRIPTION_1_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l="31883" t="8096" r="25713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5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name="adj" fmla="val 25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name="adj" fmla="val 96745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name="adj" fmla="val 98558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name="adj" fmla="val 1882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name="adj" fmla="val 1764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" name="Google Shape;34;p3" descr="Component Detail"/>
          <p:cNvPicPr preferRelativeResize="0"/>
          <p:nvPr/>
        </p:nvPicPr>
        <p:blipFill rotWithShape="1">
          <a:blip r:embed="rId2">
            <a:alphaModFix/>
          </a:blip>
          <a:srcRect b="25076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name="adj" fmla="val 4551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name="adj" fmla="val 4551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1" name="Google Shape;41;p3" descr="Mobile View"/>
            <p:cNvPicPr preferRelativeResize="0"/>
            <p:nvPr/>
          </p:nvPicPr>
          <p:blipFill rotWithShape="1">
            <a:blip r:embed="rId3">
              <a:alphaModFix/>
            </a:blip>
            <a:srcRect t="4362" b="4371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ctrTitle"/>
          </p:nvPr>
        </p:nvSpPr>
        <p:spPr>
          <a:xfrm>
            <a:off x="328152" y="1413400"/>
            <a:ext cx="3787800" cy="19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cs typeface="B Zar" panose="00000400000000000000" pitchFamily="2" charset="-78"/>
              </a:rPr>
              <a:t>مرکزتناسب اندام</a:t>
            </a:r>
            <a:endParaRPr dirty="0">
              <a:cs typeface="B Zar" panose="00000400000000000000" pitchFamily="2" charset="-78"/>
            </a:endParaRPr>
          </a:p>
        </p:txBody>
      </p:sp>
      <p:sp>
        <p:nvSpPr>
          <p:cNvPr id="136" name="Google Shape;136;p17"/>
          <p:cNvSpPr txBox="1">
            <a:spLocks noGrp="1"/>
          </p:cNvSpPr>
          <p:nvPr>
            <p:ph type="subTitle" idx="1"/>
          </p:nvPr>
        </p:nvSpPr>
        <p:spPr>
          <a:xfrm>
            <a:off x="216639" y="2407450"/>
            <a:ext cx="37878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cs typeface="B Zar" panose="00000400000000000000" pitchFamily="2" charset="-78"/>
              </a:rPr>
              <a:t>امیرحسین کارگران</a:t>
            </a:r>
            <a:endParaRPr dirty="0">
              <a:cs typeface="B Zar" panose="00000400000000000000" pitchFamily="2" charset="-78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5493050" y="1781075"/>
            <a:ext cx="31626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/>
          <p:nvPr/>
        </p:nvSpPr>
        <p:spPr>
          <a:xfrm>
            <a:off x="3642600" y="1370275"/>
            <a:ext cx="1858800" cy="3618000"/>
          </a:xfrm>
          <a:prstGeom prst="rect">
            <a:avLst/>
          </a:prstGeom>
          <a:solidFill>
            <a:schemeClr val="lt2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2"/>
          <p:cNvSpPr txBox="1"/>
          <p:nvPr/>
        </p:nvSpPr>
        <p:spPr>
          <a:xfrm>
            <a:off x="3786788" y="1497163"/>
            <a:ext cx="1531500" cy="1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 err="1" smtClean="0">
                <a:latin typeface="Raleway"/>
                <a:ea typeface="Raleway"/>
                <a:cs typeface="Raleway"/>
                <a:sym typeface="Raleway"/>
              </a:rPr>
              <a:t>Costomer_ID</a:t>
            </a:r>
            <a:endParaRPr lang="fa-IR" sz="1450" b="1" dirty="0" smtClean="0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 b="1" dirty="0" err="1" smtClean="0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Course_ID</a:t>
            </a:r>
            <a:endParaRPr sz="1450" b="1" dirty="0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 dirty="0" smtClean="0">
                <a:solidFill>
                  <a:srgbClr val="38761D"/>
                </a:solidFill>
                <a:latin typeface="Raleway"/>
                <a:ea typeface="Raleway"/>
                <a:cs typeface="Raleway"/>
                <a:sym typeface="Raleway"/>
              </a:rPr>
              <a:t>Branch_ID</a:t>
            </a:r>
            <a:endParaRPr sz="145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 dirty="0" smtClean="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Time_2</a:t>
            </a:r>
            <a:endParaRPr sz="1450" b="1" dirty="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7" name="Google Shape;287;p32"/>
          <p:cNvSpPr txBox="1"/>
          <p:nvPr/>
        </p:nvSpPr>
        <p:spPr>
          <a:xfrm>
            <a:off x="3768675" y="3185575"/>
            <a:ext cx="1858800" cy="13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500" b="1" dirty="0" err="1" smtClean="0">
                <a:latin typeface="Raleway"/>
                <a:ea typeface="Raleway"/>
                <a:cs typeface="Raleway"/>
                <a:sym typeface="Raleway"/>
              </a:rPr>
              <a:t>Paid_amount</a:t>
            </a:r>
            <a:endParaRPr lang="en-US" sz="1500" b="1" dirty="0" smtClean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smtClean="0">
                <a:latin typeface="Raleway"/>
                <a:ea typeface="Raleway"/>
                <a:cs typeface="Raleway"/>
                <a:sym typeface="Raleway"/>
              </a:rPr>
              <a:t>Usage</a:t>
            </a:r>
          </a:p>
        </p:txBody>
      </p:sp>
      <p:sp>
        <p:nvSpPr>
          <p:cNvPr id="288" name="Google Shape;288;p32"/>
          <p:cNvSpPr txBox="1">
            <a:spLocks noGrp="1"/>
          </p:cNvSpPr>
          <p:nvPr>
            <p:ph type="title"/>
          </p:nvPr>
        </p:nvSpPr>
        <p:spPr>
          <a:xfrm>
            <a:off x="546350" y="53630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Monthly and Yearly Table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91" name="Google Shape;291;p32"/>
          <p:cNvSpPr/>
          <p:nvPr/>
        </p:nvSpPr>
        <p:spPr>
          <a:xfrm>
            <a:off x="7102002" y="2332675"/>
            <a:ext cx="1434300" cy="535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2"/>
          <p:cNvSpPr txBox="1"/>
          <p:nvPr/>
        </p:nvSpPr>
        <p:spPr>
          <a:xfrm>
            <a:off x="7102002" y="2367175"/>
            <a:ext cx="14343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latin typeface="Raleway"/>
                <a:ea typeface="Raleway"/>
                <a:cs typeface="Raleway"/>
                <a:sym typeface="Raleway"/>
              </a:rPr>
              <a:t>Course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5" name="Google Shape;295;p32"/>
          <p:cNvSpPr/>
          <p:nvPr/>
        </p:nvSpPr>
        <p:spPr>
          <a:xfrm>
            <a:off x="6697375" y="3338875"/>
            <a:ext cx="1434300" cy="535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2"/>
          <p:cNvSpPr txBox="1"/>
          <p:nvPr/>
        </p:nvSpPr>
        <p:spPr>
          <a:xfrm>
            <a:off x="6697375" y="3373375"/>
            <a:ext cx="14343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latin typeface="Raleway"/>
                <a:ea typeface="Raleway"/>
                <a:cs typeface="Raleway"/>
                <a:sym typeface="Raleway"/>
              </a:rPr>
              <a:t>Time_2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7" name="Google Shape;297;p32"/>
          <p:cNvSpPr/>
          <p:nvPr/>
        </p:nvSpPr>
        <p:spPr>
          <a:xfrm>
            <a:off x="685558" y="2494421"/>
            <a:ext cx="1434300" cy="535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2"/>
          <p:cNvSpPr txBox="1"/>
          <p:nvPr/>
        </p:nvSpPr>
        <p:spPr>
          <a:xfrm>
            <a:off x="674840" y="2499292"/>
            <a:ext cx="14343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aleway"/>
                <a:ea typeface="Raleway"/>
                <a:cs typeface="Raleway"/>
                <a:sym typeface="Raleway"/>
              </a:rPr>
              <a:t>Branch</a:t>
            </a:r>
            <a:endParaRPr sz="1600" b="1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99" name="Google Shape;299;p32"/>
          <p:cNvCxnSpPr>
            <a:stCxn id="292" idx="1"/>
          </p:cNvCxnSpPr>
          <p:nvPr/>
        </p:nvCxnSpPr>
        <p:spPr>
          <a:xfrm flipH="1" flipV="1">
            <a:off x="5369312" y="2269978"/>
            <a:ext cx="1732690" cy="330297"/>
          </a:xfrm>
          <a:prstGeom prst="straightConnector1">
            <a:avLst/>
          </a:prstGeom>
          <a:noFill/>
          <a:ln w="28575" cap="flat" cmpd="sng">
            <a:solidFill>
              <a:srgbClr val="741B4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" name="Google Shape;301;p32"/>
          <p:cNvCxnSpPr>
            <a:stCxn id="296" idx="1"/>
          </p:cNvCxnSpPr>
          <p:nvPr/>
        </p:nvCxnSpPr>
        <p:spPr>
          <a:xfrm rot="10800000">
            <a:off x="5509675" y="2863075"/>
            <a:ext cx="1187700" cy="7434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" name="Google Shape;302;p32"/>
          <p:cNvCxnSpPr>
            <a:stCxn id="298" idx="3"/>
          </p:cNvCxnSpPr>
          <p:nvPr/>
        </p:nvCxnSpPr>
        <p:spPr>
          <a:xfrm flipV="1">
            <a:off x="2109140" y="2180838"/>
            <a:ext cx="1512025" cy="551554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4" name="Google Shape;304;p3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cxnSp>
        <p:nvCxnSpPr>
          <p:cNvPr id="305" name="Google Shape;305;p32"/>
          <p:cNvCxnSpPr/>
          <p:nvPr/>
        </p:nvCxnSpPr>
        <p:spPr>
          <a:xfrm>
            <a:off x="3664800" y="3179275"/>
            <a:ext cx="1814400" cy="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Rectangle 16"/>
          <p:cNvSpPr/>
          <p:nvPr/>
        </p:nvSpPr>
        <p:spPr>
          <a:xfrm>
            <a:off x="6531009" y="515715"/>
            <a:ext cx="1951240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1800" dirty="0" smtClean="0">
                <a:cs typeface="B Zar" panose="00000400000000000000" pitchFamily="2" charset="-78"/>
              </a:rPr>
              <a:t>مستند:</a:t>
            </a:r>
          </a:p>
          <a:p>
            <a:pPr algn="r" rtl="1"/>
            <a:r>
              <a:rPr lang="fa-IR" sz="1200" dirty="0" smtClean="0">
                <a:cs typeface="B Zar" panose="00000400000000000000" pitchFamily="2" charset="-78"/>
              </a:rPr>
              <a:t>مقدار اندازه‌گیری شده از </a:t>
            </a:r>
            <a:r>
              <a:rPr lang="en-US" sz="1200" dirty="0" smtClean="0">
                <a:cs typeface="B Zar" panose="00000400000000000000" pitchFamily="2" charset="-78"/>
              </a:rPr>
              <a:t>join</a:t>
            </a:r>
          </a:p>
          <a:p>
            <a:pPr algn="r" rtl="1"/>
            <a:r>
              <a:rPr lang="fa-IR" sz="1200" dirty="0" smtClean="0">
                <a:cs typeface="B Zar" panose="00000400000000000000" pitchFamily="2" charset="-78"/>
              </a:rPr>
              <a:t>جداول </a:t>
            </a:r>
            <a:r>
              <a:rPr lang="en-US" sz="1200" dirty="0" err="1" smtClean="0">
                <a:cs typeface="B Zar" panose="00000400000000000000" pitchFamily="2" charset="-78"/>
              </a:rPr>
              <a:t>Tran_Usage_Record</a:t>
            </a:r>
            <a:endParaRPr lang="en-US" sz="1200" dirty="0" smtClean="0">
              <a:cs typeface="B Zar" panose="00000400000000000000" pitchFamily="2" charset="-78"/>
            </a:endParaRPr>
          </a:p>
          <a:p>
            <a:pPr algn="r" rtl="1"/>
            <a:r>
              <a:rPr lang="en-US" sz="1200" dirty="0" err="1" smtClean="0">
                <a:cs typeface="B Zar" panose="00000400000000000000" pitchFamily="2" charset="-78"/>
              </a:rPr>
              <a:t>Mas_course</a:t>
            </a:r>
            <a:endParaRPr lang="en-US" sz="1200" dirty="0" smtClean="0">
              <a:cs typeface="B Zar" panose="00000400000000000000" pitchFamily="2" charset="-78"/>
            </a:endParaRPr>
          </a:p>
          <a:p>
            <a:pPr algn="r" rtl="1"/>
            <a:r>
              <a:rPr lang="en-US" sz="1200" dirty="0" err="1" smtClean="0">
                <a:cs typeface="B Zar" panose="00000400000000000000" pitchFamily="2" charset="-78"/>
              </a:rPr>
              <a:t>Mas_costomer</a:t>
            </a:r>
            <a:endParaRPr lang="en-US" sz="1200" dirty="0" smtClean="0">
              <a:cs typeface="B Zar" panose="00000400000000000000" pitchFamily="2" charset="-78"/>
            </a:endParaRPr>
          </a:p>
          <a:p>
            <a:pPr algn="r" rtl="1"/>
            <a:r>
              <a:rPr lang="fa-IR" sz="1200" dirty="0" smtClean="0">
                <a:cs typeface="B Zar" panose="00000400000000000000" pitchFamily="2" charset="-78"/>
              </a:rPr>
              <a:t>و </a:t>
            </a:r>
            <a:r>
              <a:rPr lang="en-US" sz="1200" dirty="0" err="1" smtClean="0">
                <a:cs typeface="B Zar" panose="00000400000000000000" pitchFamily="2" charset="-78"/>
              </a:rPr>
              <a:t>Mas_Branch</a:t>
            </a:r>
            <a:r>
              <a:rPr lang="fa-IR" sz="1200" dirty="0" smtClean="0">
                <a:cs typeface="B Zar" panose="00000400000000000000" pitchFamily="2" charset="-78"/>
              </a:rPr>
              <a:t> بدست می‌آید.</a:t>
            </a:r>
            <a:endParaRPr lang="en-US" sz="1200" dirty="0" smtClean="0">
              <a:cs typeface="B Zar" panose="00000400000000000000" pitchFamily="2" charset="-78"/>
            </a:endParaRPr>
          </a:p>
          <a:p>
            <a:pPr algn="r" rtl="1"/>
            <a:r>
              <a:rPr lang="fa-IR" sz="1200" dirty="0">
                <a:cs typeface="B Zar" panose="00000400000000000000" pitchFamily="2" charset="-78"/>
              </a:rPr>
              <a:t>این مقدار از فیلد </a:t>
            </a:r>
            <a:r>
              <a:rPr lang="en-US" sz="1200" dirty="0" err="1">
                <a:cs typeface="B Zar" panose="00000400000000000000" pitchFamily="2" charset="-78"/>
              </a:rPr>
              <a:t>pay_amount</a:t>
            </a:r>
            <a:r>
              <a:rPr lang="fa-IR" sz="1200" dirty="0">
                <a:cs typeface="B Zar" panose="00000400000000000000" pitchFamily="2" charset="-78"/>
              </a:rPr>
              <a:t> </a:t>
            </a:r>
            <a:r>
              <a:rPr lang="fa-IR" sz="1200" dirty="0" smtClean="0">
                <a:cs typeface="B Zar" panose="00000400000000000000" pitchFamily="2" charset="-78"/>
              </a:rPr>
              <a:t>و</a:t>
            </a:r>
          </a:p>
          <a:p>
            <a:pPr algn="r" rtl="1"/>
            <a:r>
              <a:rPr lang="en-US" sz="1200" dirty="0" err="1" smtClean="0">
                <a:cs typeface="B Zar" panose="00000400000000000000" pitchFamily="2" charset="-78"/>
              </a:rPr>
              <a:t>usage_time</a:t>
            </a:r>
            <a:r>
              <a:rPr lang="fa-IR" sz="1200" dirty="0" smtClean="0">
                <a:cs typeface="B Zar" panose="00000400000000000000" pitchFamily="2" charset="-78"/>
              </a:rPr>
              <a:t>و </a:t>
            </a:r>
            <a:r>
              <a:rPr lang="en-US" sz="1200" dirty="0" err="1" smtClean="0">
                <a:cs typeface="B Zar" panose="00000400000000000000" pitchFamily="2" charset="-78"/>
              </a:rPr>
              <a:t>usage_date</a:t>
            </a:r>
            <a:endParaRPr lang="fa-IR" sz="1200" dirty="0" smtClean="0">
              <a:cs typeface="B Zar" panose="00000400000000000000" pitchFamily="2" charset="-78"/>
            </a:endParaRPr>
          </a:p>
          <a:p>
            <a:pPr algn="r" rtl="1"/>
            <a:r>
              <a:rPr lang="fa-IR" sz="1200" dirty="0" smtClean="0">
                <a:cs typeface="B Zar" panose="00000400000000000000" pitchFamily="2" charset="-78"/>
              </a:rPr>
              <a:t>بدست می‌آید.</a:t>
            </a:r>
            <a:endParaRPr lang="en-US" sz="1200" dirty="0" smtClean="0">
              <a:cs typeface="B Zar" panose="00000400000000000000" pitchFamily="2" charset="-78"/>
            </a:endParaRPr>
          </a:p>
          <a:p>
            <a:pPr algn="r" rtl="1"/>
            <a:endParaRPr lang="fa-IR" sz="1200" dirty="0" smtClean="0">
              <a:cs typeface="B Zar" panose="00000400000000000000" pitchFamily="2" charset="-78"/>
            </a:endParaRPr>
          </a:p>
        </p:txBody>
      </p:sp>
      <p:sp>
        <p:nvSpPr>
          <p:cNvPr id="20" name="Google Shape;262;p30"/>
          <p:cNvSpPr/>
          <p:nvPr/>
        </p:nvSpPr>
        <p:spPr>
          <a:xfrm>
            <a:off x="652730" y="1671441"/>
            <a:ext cx="1434300" cy="535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63;p30"/>
          <p:cNvSpPr txBox="1"/>
          <p:nvPr/>
        </p:nvSpPr>
        <p:spPr>
          <a:xfrm>
            <a:off x="630619" y="1803778"/>
            <a:ext cx="14343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Raleway"/>
                <a:ea typeface="Raleway"/>
                <a:cs typeface="Raleway"/>
                <a:sym typeface="Raleway"/>
              </a:rPr>
              <a:t>C</a:t>
            </a:r>
            <a:r>
              <a:rPr lang="en" sz="1600" b="1" dirty="0" smtClean="0">
                <a:latin typeface="Raleway"/>
                <a:ea typeface="Raleway"/>
                <a:cs typeface="Raleway"/>
                <a:sym typeface="Raleway"/>
              </a:rPr>
              <a:t>oustomer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2" name="Google Shape;264;p30"/>
          <p:cNvCxnSpPr>
            <a:stCxn id="20" idx="3"/>
          </p:cNvCxnSpPr>
          <p:nvPr/>
        </p:nvCxnSpPr>
        <p:spPr>
          <a:xfrm flipV="1">
            <a:off x="2087030" y="1717288"/>
            <a:ext cx="1533459" cy="22175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/>
          <p:nvPr/>
        </p:nvSpPr>
        <p:spPr>
          <a:xfrm>
            <a:off x="3642600" y="1370275"/>
            <a:ext cx="1858800" cy="3618000"/>
          </a:xfrm>
          <a:prstGeom prst="rect">
            <a:avLst/>
          </a:prstGeom>
          <a:solidFill>
            <a:schemeClr val="lt2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3"/>
          <p:cNvSpPr txBox="1"/>
          <p:nvPr/>
        </p:nvSpPr>
        <p:spPr>
          <a:xfrm>
            <a:off x="3786788" y="1497163"/>
            <a:ext cx="1531500" cy="1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 b="1" dirty="0" err="1" smtClean="0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Coustomer_ID</a:t>
            </a:r>
            <a:endParaRPr sz="1450" b="1" dirty="0">
              <a:solidFill>
                <a:srgbClr val="C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 dirty="0" smtClean="0">
                <a:solidFill>
                  <a:srgbClr val="38761D"/>
                </a:solidFill>
                <a:latin typeface="Raleway"/>
                <a:ea typeface="Raleway"/>
                <a:cs typeface="Raleway"/>
                <a:sym typeface="Raleway"/>
              </a:rPr>
              <a:t>Branch_ID</a:t>
            </a:r>
            <a:endParaRPr sz="1450" b="1" dirty="0">
              <a:solidFill>
                <a:srgbClr val="38761D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 b="1" dirty="0" err="1" smtClean="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Course_ID</a:t>
            </a:r>
            <a:endParaRPr sz="1450" b="1" dirty="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2" name="Google Shape;312;p33"/>
          <p:cNvSpPr txBox="1"/>
          <p:nvPr/>
        </p:nvSpPr>
        <p:spPr>
          <a:xfrm>
            <a:off x="3635955" y="3185574"/>
            <a:ext cx="1937862" cy="180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500" b="1" dirty="0" smtClean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500" b="1" dirty="0" smtClean="0">
                <a:latin typeface="Raleway"/>
                <a:ea typeface="Raleway"/>
                <a:cs typeface="Raleway"/>
                <a:sym typeface="Raleway"/>
              </a:rPr>
              <a:t>Total </a:t>
            </a:r>
            <a:r>
              <a:rPr lang="en" sz="1500" b="1" dirty="0" smtClean="0">
                <a:latin typeface="Raleway"/>
                <a:ea typeface="Raleway"/>
                <a:cs typeface="Raleway"/>
                <a:sym typeface="Raleway"/>
              </a:rPr>
              <a:t>Usage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 smtClean="0">
                <a:latin typeface="Raleway"/>
                <a:ea typeface="Raleway"/>
                <a:cs typeface="Raleway"/>
                <a:sym typeface="Raleway"/>
              </a:rPr>
              <a:t>Max (Usage)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 smtClean="0">
                <a:latin typeface="Raleway"/>
                <a:ea typeface="Raleway"/>
                <a:cs typeface="Raleway"/>
                <a:sym typeface="Raleway"/>
              </a:rPr>
              <a:t>Min(Usage)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 smtClean="0">
                <a:latin typeface="Raleway"/>
                <a:ea typeface="Raleway"/>
                <a:cs typeface="Raleway"/>
                <a:sym typeface="Raleway"/>
              </a:rPr>
              <a:t>Last date of Use</a:t>
            </a:r>
            <a:endParaRPr lang="en" sz="1500" b="1" dirty="0" smtClean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3" name="Google Shape;313;p33"/>
          <p:cNvSpPr txBox="1">
            <a:spLocks noGrp="1"/>
          </p:cNvSpPr>
          <p:nvPr>
            <p:ph type="title"/>
          </p:nvPr>
        </p:nvSpPr>
        <p:spPr>
          <a:xfrm>
            <a:off x="546350" y="53630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ACC </a:t>
            </a:r>
            <a:r>
              <a:rPr lang="en" dirty="0" smtClean="0">
                <a:solidFill>
                  <a:srgbClr val="000000"/>
                </a:solidFill>
              </a:rPr>
              <a:t>Table Usage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314" name="Google Shape;314;p33"/>
          <p:cNvSpPr/>
          <p:nvPr/>
        </p:nvSpPr>
        <p:spPr>
          <a:xfrm>
            <a:off x="858842" y="1742437"/>
            <a:ext cx="1434300" cy="535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3"/>
          <p:cNvSpPr txBox="1"/>
          <p:nvPr/>
        </p:nvSpPr>
        <p:spPr>
          <a:xfrm>
            <a:off x="858842" y="1776937"/>
            <a:ext cx="14343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latin typeface="Raleway"/>
                <a:ea typeface="Raleway"/>
                <a:cs typeface="Raleway"/>
                <a:sym typeface="Raleway"/>
              </a:rPr>
              <a:t>Coustomer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0" name="Google Shape;320;p33"/>
          <p:cNvSpPr/>
          <p:nvPr/>
        </p:nvSpPr>
        <p:spPr>
          <a:xfrm>
            <a:off x="7003853" y="2825356"/>
            <a:ext cx="1434300" cy="535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3"/>
          <p:cNvSpPr txBox="1"/>
          <p:nvPr/>
        </p:nvSpPr>
        <p:spPr>
          <a:xfrm>
            <a:off x="7003853" y="2859856"/>
            <a:ext cx="14343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latin typeface="Raleway"/>
                <a:ea typeface="Raleway"/>
                <a:cs typeface="Raleway"/>
                <a:sym typeface="Raleway"/>
              </a:rPr>
              <a:t>Course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2" name="Google Shape;322;p33"/>
          <p:cNvSpPr/>
          <p:nvPr/>
        </p:nvSpPr>
        <p:spPr>
          <a:xfrm>
            <a:off x="1113629" y="2715474"/>
            <a:ext cx="1434300" cy="535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3"/>
          <p:cNvSpPr txBox="1"/>
          <p:nvPr/>
        </p:nvSpPr>
        <p:spPr>
          <a:xfrm>
            <a:off x="1113629" y="2749974"/>
            <a:ext cx="14343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Raleway"/>
                <a:ea typeface="Raleway"/>
                <a:cs typeface="Raleway"/>
                <a:sym typeface="Raleway"/>
              </a:rPr>
              <a:t>Branch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26" name="Google Shape;326;p33"/>
          <p:cNvCxnSpPr>
            <a:stCxn id="321" idx="1"/>
          </p:cNvCxnSpPr>
          <p:nvPr/>
        </p:nvCxnSpPr>
        <p:spPr>
          <a:xfrm flipH="1" flipV="1">
            <a:off x="5573817" y="2635700"/>
            <a:ext cx="1430036" cy="457256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p33"/>
          <p:cNvCxnSpPr>
            <a:stCxn id="323" idx="3"/>
          </p:cNvCxnSpPr>
          <p:nvPr/>
        </p:nvCxnSpPr>
        <p:spPr>
          <a:xfrm flipV="1">
            <a:off x="2547929" y="2395819"/>
            <a:ext cx="1022254" cy="587255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8" name="Google Shape;328;p33"/>
          <p:cNvCxnSpPr>
            <a:stCxn id="315" idx="3"/>
          </p:cNvCxnSpPr>
          <p:nvPr/>
        </p:nvCxnSpPr>
        <p:spPr>
          <a:xfrm>
            <a:off x="2293142" y="2010037"/>
            <a:ext cx="1291358" cy="11550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9" name="Google Shape;329;p3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cxnSp>
        <p:nvCxnSpPr>
          <p:cNvPr id="330" name="Google Shape;330;p33"/>
          <p:cNvCxnSpPr/>
          <p:nvPr/>
        </p:nvCxnSpPr>
        <p:spPr>
          <a:xfrm>
            <a:off x="3664800" y="3179275"/>
            <a:ext cx="1814400" cy="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Rectangle 17"/>
          <p:cNvSpPr/>
          <p:nvPr/>
        </p:nvSpPr>
        <p:spPr>
          <a:xfrm>
            <a:off x="5900682" y="607985"/>
            <a:ext cx="2614883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1800" dirty="0" smtClean="0">
                <a:cs typeface="B Zar" panose="00000400000000000000" pitchFamily="2" charset="-78"/>
              </a:rPr>
              <a:t>مستند:</a:t>
            </a:r>
          </a:p>
          <a:p>
            <a:pPr algn="r" rtl="1"/>
            <a:r>
              <a:rPr lang="fa-IR" sz="1200" dirty="0" smtClean="0">
                <a:cs typeface="B Zar" panose="00000400000000000000" pitchFamily="2" charset="-78"/>
              </a:rPr>
              <a:t>مقدار اندازه‌گیری شده از </a:t>
            </a:r>
            <a:r>
              <a:rPr lang="en-US" sz="1200" dirty="0" smtClean="0">
                <a:cs typeface="B Zar" panose="00000400000000000000" pitchFamily="2" charset="-78"/>
              </a:rPr>
              <a:t>join</a:t>
            </a:r>
          </a:p>
          <a:p>
            <a:pPr algn="r" rtl="1"/>
            <a:r>
              <a:rPr lang="fa-IR" sz="1200" dirty="0" smtClean="0">
                <a:cs typeface="B Zar" panose="00000400000000000000" pitchFamily="2" charset="-78"/>
              </a:rPr>
              <a:t>جداول </a:t>
            </a:r>
            <a:r>
              <a:rPr lang="en-US" sz="1200" dirty="0" err="1" smtClean="0">
                <a:cs typeface="B Zar" panose="00000400000000000000" pitchFamily="2" charset="-78"/>
              </a:rPr>
              <a:t>Tran_Usage_Record</a:t>
            </a:r>
            <a:endParaRPr lang="en-US" sz="1200" dirty="0" smtClean="0">
              <a:cs typeface="B Zar" panose="00000400000000000000" pitchFamily="2" charset="-78"/>
            </a:endParaRPr>
          </a:p>
          <a:p>
            <a:pPr algn="r" rtl="1"/>
            <a:r>
              <a:rPr lang="en-US" sz="1200" dirty="0" err="1" smtClean="0">
                <a:cs typeface="B Zar" panose="00000400000000000000" pitchFamily="2" charset="-78"/>
              </a:rPr>
              <a:t>Mas_course</a:t>
            </a:r>
            <a:endParaRPr lang="en-US" sz="1200" dirty="0" smtClean="0">
              <a:cs typeface="B Zar" panose="00000400000000000000" pitchFamily="2" charset="-78"/>
            </a:endParaRPr>
          </a:p>
          <a:p>
            <a:pPr algn="r" rtl="1"/>
            <a:r>
              <a:rPr lang="en-US" sz="1200" dirty="0" err="1" smtClean="0">
                <a:cs typeface="B Zar" panose="00000400000000000000" pitchFamily="2" charset="-78"/>
              </a:rPr>
              <a:t>Mas_coustomer</a:t>
            </a:r>
            <a:endParaRPr lang="en-US" sz="1200" dirty="0" smtClean="0">
              <a:cs typeface="B Zar" panose="00000400000000000000" pitchFamily="2" charset="-78"/>
            </a:endParaRPr>
          </a:p>
          <a:p>
            <a:pPr algn="r" rtl="1"/>
            <a:r>
              <a:rPr lang="fa-IR" sz="1200" dirty="0" smtClean="0">
                <a:cs typeface="B Zar" panose="00000400000000000000" pitchFamily="2" charset="-78"/>
              </a:rPr>
              <a:t>و </a:t>
            </a:r>
            <a:r>
              <a:rPr lang="en-US" sz="1200" dirty="0" err="1" smtClean="0">
                <a:cs typeface="B Zar" panose="00000400000000000000" pitchFamily="2" charset="-78"/>
              </a:rPr>
              <a:t>Mas_Branch</a:t>
            </a:r>
            <a:r>
              <a:rPr lang="fa-IR" sz="1200" dirty="0" smtClean="0">
                <a:cs typeface="B Zar" panose="00000400000000000000" pitchFamily="2" charset="-78"/>
              </a:rPr>
              <a:t> بدست می‌آید.</a:t>
            </a:r>
            <a:endParaRPr lang="en-US" sz="1200" dirty="0" smtClean="0">
              <a:cs typeface="B Zar" panose="00000400000000000000" pitchFamily="2" charset="-78"/>
            </a:endParaRPr>
          </a:p>
          <a:p>
            <a:pPr algn="r" rtl="1"/>
            <a:r>
              <a:rPr lang="fa-IR" sz="1200" dirty="0" smtClean="0">
                <a:cs typeface="B Zar" panose="00000400000000000000" pitchFamily="2" charset="-78"/>
              </a:rPr>
              <a:t>این مقداراز فیلد </a:t>
            </a:r>
            <a:r>
              <a:rPr lang="en-US" sz="1200" dirty="0" err="1" smtClean="0">
                <a:cs typeface="B Zar" panose="00000400000000000000" pitchFamily="2" charset="-78"/>
              </a:rPr>
              <a:t>usage_time</a:t>
            </a:r>
            <a:r>
              <a:rPr lang="fa-IR" sz="1200" dirty="0" smtClean="0">
                <a:cs typeface="B Zar" panose="00000400000000000000" pitchFamily="2" charset="-78"/>
              </a:rPr>
              <a:t>و </a:t>
            </a:r>
            <a:r>
              <a:rPr lang="en-US" sz="1200" dirty="0" err="1" smtClean="0">
                <a:cs typeface="B Zar" panose="00000400000000000000" pitchFamily="2" charset="-78"/>
              </a:rPr>
              <a:t>usage_date</a:t>
            </a:r>
            <a:endParaRPr lang="fa-IR" sz="1200" dirty="0" smtClean="0">
              <a:cs typeface="B Zar" panose="00000400000000000000" pitchFamily="2" charset="-78"/>
            </a:endParaRPr>
          </a:p>
          <a:p>
            <a:pPr algn="r" rtl="1"/>
            <a:r>
              <a:rPr lang="fa-IR" sz="1200" dirty="0" smtClean="0">
                <a:cs typeface="B Zar" panose="00000400000000000000" pitchFamily="2" charset="-78"/>
              </a:rPr>
              <a:t>بدست می‌آید.</a:t>
            </a:r>
            <a:endParaRPr lang="en-US" sz="1200" dirty="0" smtClean="0">
              <a:cs typeface="B Zar" panose="00000400000000000000" pitchFamily="2" charset="-78"/>
            </a:endParaRPr>
          </a:p>
          <a:p>
            <a:pPr algn="r" rtl="1"/>
            <a:endParaRPr lang="fa-IR" sz="1200" dirty="0" smtClean="0">
              <a:cs typeface="B Zar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/>
          <p:nvPr/>
        </p:nvSpPr>
        <p:spPr>
          <a:xfrm>
            <a:off x="3642600" y="1370275"/>
            <a:ext cx="1858800" cy="3618000"/>
          </a:xfrm>
          <a:prstGeom prst="rect">
            <a:avLst/>
          </a:prstGeom>
          <a:solidFill>
            <a:schemeClr val="lt2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3"/>
          <p:cNvSpPr txBox="1"/>
          <p:nvPr/>
        </p:nvSpPr>
        <p:spPr>
          <a:xfrm>
            <a:off x="3786788" y="1497163"/>
            <a:ext cx="1531500" cy="1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 b="1" dirty="0" err="1" smtClean="0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Maintenace_ID</a:t>
            </a:r>
            <a:endParaRPr sz="1450" b="1" dirty="0" smtClean="0">
              <a:solidFill>
                <a:srgbClr val="C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 dirty="0" smtClean="0">
                <a:solidFill>
                  <a:srgbClr val="38761D"/>
                </a:solidFill>
                <a:latin typeface="Raleway"/>
                <a:ea typeface="Raleway"/>
                <a:cs typeface="Raleway"/>
                <a:sym typeface="Raleway"/>
              </a:rPr>
              <a:t>Branch_ID</a:t>
            </a:r>
            <a:endParaRPr sz="1450" b="1" dirty="0">
              <a:solidFill>
                <a:srgbClr val="38761D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 b="1" dirty="0" err="1" smtClean="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Equip_ID</a:t>
            </a:r>
            <a:endParaRPr sz="1450" b="1" dirty="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2" name="Google Shape;312;p33"/>
          <p:cNvSpPr txBox="1"/>
          <p:nvPr/>
        </p:nvSpPr>
        <p:spPr>
          <a:xfrm>
            <a:off x="3635955" y="3185574"/>
            <a:ext cx="1937862" cy="180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smtClean="0">
                <a:latin typeface="Raleway"/>
                <a:ea typeface="Raleway"/>
                <a:cs typeface="Raleway"/>
                <a:sym typeface="Raleway"/>
              </a:rPr>
              <a:t>M-number</a:t>
            </a:r>
            <a:endParaRPr lang="en" sz="1500" b="1" dirty="0" smtClean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 smtClean="0">
                <a:latin typeface="Raleway"/>
                <a:ea typeface="Raleway"/>
                <a:cs typeface="Raleway"/>
                <a:sym typeface="Raleway"/>
              </a:rPr>
              <a:t>M</a:t>
            </a:r>
            <a:r>
              <a:rPr lang="en" sz="1500" b="1" dirty="0" smtClean="0">
                <a:latin typeface="Raleway"/>
                <a:ea typeface="Raleway"/>
                <a:cs typeface="Raleway"/>
                <a:sym typeface="Raleway"/>
              </a:rPr>
              <a:t>_cost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 smtClean="0">
                <a:latin typeface="Raleway"/>
                <a:ea typeface="Raleway"/>
                <a:cs typeface="Raleway"/>
                <a:sym typeface="Raleway"/>
              </a:rPr>
              <a:t>Last date of maintence </a:t>
            </a:r>
            <a:endParaRPr lang="en" sz="1500" b="1" dirty="0" smtClean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3" name="Google Shape;313;p33"/>
          <p:cNvSpPr txBox="1">
            <a:spLocks noGrp="1"/>
          </p:cNvSpPr>
          <p:nvPr>
            <p:ph type="title"/>
          </p:nvPr>
        </p:nvSpPr>
        <p:spPr>
          <a:xfrm>
            <a:off x="546350" y="53630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ACC </a:t>
            </a:r>
            <a:r>
              <a:rPr lang="en" dirty="0" smtClean="0">
                <a:solidFill>
                  <a:srgbClr val="000000"/>
                </a:solidFill>
              </a:rPr>
              <a:t>Table Maintenance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316" name="Google Shape;316;p33"/>
          <p:cNvSpPr/>
          <p:nvPr/>
        </p:nvSpPr>
        <p:spPr>
          <a:xfrm>
            <a:off x="7265137" y="2353514"/>
            <a:ext cx="1434300" cy="535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3"/>
          <p:cNvSpPr txBox="1"/>
          <p:nvPr/>
        </p:nvSpPr>
        <p:spPr>
          <a:xfrm>
            <a:off x="7230027" y="2386830"/>
            <a:ext cx="150452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latin typeface="Raleway"/>
                <a:ea typeface="Raleway"/>
                <a:cs typeface="Raleway"/>
                <a:sym typeface="Raleway"/>
              </a:rPr>
              <a:t>Maintenance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0" name="Google Shape;320;p33"/>
          <p:cNvSpPr/>
          <p:nvPr/>
        </p:nvSpPr>
        <p:spPr>
          <a:xfrm>
            <a:off x="6987983" y="3065875"/>
            <a:ext cx="1434300" cy="535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3"/>
          <p:cNvSpPr txBox="1"/>
          <p:nvPr/>
        </p:nvSpPr>
        <p:spPr>
          <a:xfrm>
            <a:off x="6987983" y="3127456"/>
            <a:ext cx="14343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latin typeface="Raleway"/>
                <a:ea typeface="Raleway"/>
                <a:cs typeface="Raleway"/>
                <a:sym typeface="Raleway"/>
              </a:rPr>
              <a:t>Equipment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2" name="Google Shape;322;p33"/>
          <p:cNvSpPr/>
          <p:nvPr/>
        </p:nvSpPr>
        <p:spPr>
          <a:xfrm>
            <a:off x="1113629" y="2715474"/>
            <a:ext cx="1434300" cy="535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3"/>
          <p:cNvSpPr txBox="1"/>
          <p:nvPr/>
        </p:nvSpPr>
        <p:spPr>
          <a:xfrm>
            <a:off x="1113629" y="2749974"/>
            <a:ext cx="14343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Raleway"/>
                <a:ea typeface="Raleway"/>
                <a:cs typeface="Raleway"/>
                <a:sym typeface="Raleway"/>
              </a:rPr>
              <a:t>Branch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24" name="Google Shape;324;p33"/>
          <p:cNvCxnSpPr>
            <a:stCxn id="317" idx="1"/>
          </p:cNvCxnSpPr>
          <p:nvPr/>
        </p:nvCxnSpPr>
        <p:spPr>
          <a:xfrm flipH="1" flipV="1">
            <a:off x="5509341" y="2359842"/>
            <a:ext cx="1720686" cy="260088"/>
          </a:xfrm>
          <a:prstGeom prst="straightConnector1">
            <a:avLst/>
          </a:prstGeom>
          <a:noFill/>
          <a:ln w="28575" cap="flat" cmpd="sng">
            <a:solidFill>
              <a:srgbClr val="741B4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33"/>
          <p:cNvCxnSpPr>
            <a:stCxn id="321" idx="1"/>
          </p:cNvCxnSpPr>
          <p:nvPr/>
        </p:nvCxnSpPr>
        <p:spPr>
          <a:xfrm flipH="1" flipV="1">
            <a:off x="5557947" y="2903300"/>
            <a:ext cx="1430036" cy="457256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p33"/>
          <p:cNvCxnSpPr>
            <a:stCxn id="323" idx="3"/>
          </p:cNvCxnSpPr>
          <p:nvPr/>
        </p:nvCxnSpPr>
        <p:spPr>
          <a:xfrm flipV="1">
            <a:off x="2547929" y="2395819"/>
            <a:ext cx="1022254" cy="587255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9" name="Google Shape;329;p3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cxnSp>
        <p:nvCxnSpPr>
          <p:cNvPr id="330" name="Google Shape;330;p33"/>
          <p:cNvCxnSpPr/>
          <p:nvPr/>
        </p:nvCxnSpPr>
        <p:spPr>
          <a:xfrm>
            <a:off x="3664800" y="3179275"/>
            <a:ext cx="1814400" cy="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Rectangle 16"/>
          <p:cNvSpPr/>
          <p:nvPr/>
        </p:nvSpPr>
        <p:spPr>
          <a:xfrm>
            <a:off x="5757196" y="430978"/>
            <a:ext cx="2967479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1800" dirty="0" smtClean="0">
                <a:cs typeface="B Zar" panose="00000400000000000000" pitchFamily="2" charset="-78"/>
              </a:rPr>
              <a:t>مستند:</a:t>
            </a:r>
          </a:p>
          <a:p>
            <a:pPr algn="r" rtl="1"/>
            <a:r>
              <a:rPr lang="fa-IR" sz="1200" dirty="0" smtClean="0">
                <a:cs typeface="B Zar" panose="00000400000000000000" pitchFamily="2" charset="-78"/>
              </a:rPr>
              <a:t>از </a:t>
            </a:r>
            <a:r>
              <a:rPr lang="en-US" sz="1200" dirty="0" smtClean="0">
                <a:cs typeface="B Zar" panose="00000400000000000000" pitchFamily="2" charset="-78"/>
              </a:rPr>
              <a:t>join</a:t>
            </a:r>
            <a:r>
              <a:rPr lang="fa-IR" sz="1200" dirty="0">
                <a:cs typeface="B Zar" panose="00000400000000000000" pitchFamily="2" charset="-78"/>
              </a:rPr>
              <a:t> </a:t>
            </a:r>
            <a:r>
              <a:rPr lang="fa-IR" sz="1200" dirty="0" smtClean="0">
                <a:cs typeface="B Zar" panose="00000400000000000000" pitchFamily="2" charset="-78"/>
              </a:rPr>
              <a:t>جداول </a:t>
            </a:r>
            <a:endParaRPr lang="en-US" sz="1200" dirty="0" smtClean="0">
              <a:cs typeface="B Zar" panose="00000400000000000000" pitchFamily="2" charset="-78"/>
            </a:endParaRPr>
          </a:p>
          <a:p>
            <a:pPr algn="r" rtl="1"/>
            <a:r>
              <a:rPr lang="en-US" sz="1200" dirty="0" err="1" smtClean="0">
                <a:cs typeface="B Zar" panose="00000400000000000000" pitchFamily="2" charset="-78"/>
              </a:rPr>
              <a:t>Tran_meitenance</a:t>
            </a:r>
            <a:endParaRPr lang="en-US" sz="1200" dirty="0" smtClean="0">
              <a:cs typeface="B Zar" panose="00000400000000000000" pitchFamily="2" charset="-78"/>
            </a:endParaRPr>
          </a:p>
          <a:p>
            <a:pPr algn="r" rtl="1"/>
            <a:r>
              <a:rPr lang="en-US" sz="1200" dirty="0" err="1" smtClean="0">
                <a:cs typeface="B Zar" panose="00000400000000000000" pitchFamily="2" charset="-78"/>
              </a:rPr>
              <a:t>Mas_equipment</a:t>
            </a:r>
            <a:endParaRPr lang="en-US" sz="1200" dirty="0" smtClean="0">
              <a:cs typeface="B Zar" panose="00000400000000000000" pitchFamily="2" charset="-78"/>
            </a:endParaRPr>
          </a:p>
          <a:p>
            <a:pPr algn="r" rtl="1"/>
            <a:r>
              <a:rPr lang="en-US" sz="1200" dirty="0" err="1" smtClean="0">
                <a:cs typeface="B Zar" panose="00000400000000000000" pitchFamily="2" charset="-78"/>
              </a:rPr>
              <a:t>Mas_Employee</a:t>
            </a:r>
            <a:r>
              <a:rPr lang="fa-IR" sz="1200" dirty="0" smtClean="0">
                <a:cs typeface="B Zar" panose="00000400000000000000" pitchFamily="2" charset="-78"/>
              </a:rPr>
              <a:t> و </a:t>
            </a:r>
            <a:r>
              <a:rPr lang="en-US" sz="1200" dirty="0" err="1" smtClean="0">
                <a:cs typeface="B Zar" panose="00000400000000000000" pitchFamily="2" charset="-78"/>
              </a:rPr>
              <a:t>Mass_Branch</a:t>
            </a:r>
            <a:endParaRPr lang="en-US" sz="1200" dirty="0" smtClean="0">
              <a:cs typeface="B Zar" panose="00000400000000000000" pitchFamily="2" charset="-78"/>
            </a:endParaRPr>
          </a:p>
          <a:p>
            <a:pPr algn="r" rtl="1"/>
            <a:r>
              <a:rPr lang="fa-IR" sz="1200" dirty="0" smtClean="0">
                <a:cs typeface="B Zar" panose="00000400000000000000" pitchFamily="2" charset="-78"/>
              </a:rPr>
              <a:t>مقادیر اندازه گیری شده هزینه تعمیرات و تعداد تعمیرات</a:t>
            </a:r>
          </a:p>
          <a:p>
            <a:pPr algn="r" rtl="1"/>
            <a:r>
              <a:rPr lang="fa-IR" sz="1200" dirty="0" smtClean="0">
                <a:cs typeface="B Zar" panose="00000400000000000000" pitchFamily="2" charset="-78"/>
              </a:rPr>
              <a:t>و آخرین تاریخ تعمیر از فیلد</a:t>
            </a:r>
            <a:r>
              <a:rPr lang="en-US" sz="1200" dirty="0" smtClean="0">
                <a:cs typeface="B Zar" panose="00000400000000000000" pitchFamily="2" charset="-78"/>
              </a:rPr>
              <a:t> </a:t>
            </a:r>
            <a:r>
              <a:rPr lang="en-US" sz="1200" dirty="0" err="1" smtClean="0">
                <a:cs typeface="B Zar" panose="00000400000000000000" pitchFamily="2" charset="-78"/>
              </a:rPr>
              <a:t>Main_cost</a:t>
            </a:r>
            <a:r>
              <a:rPr lang="fa-IR" sz="1200" dirty="0" smtClean="0">
                <a:cs typeface="B Zar" panose="00000400000000000000" pitchFamily="2" charset="-78"/>
              </a:rPr>
              <a:t>و </a:t>
            </a:r>
            <a:r>
              <a:rPr lang="fa-IR" sz="1200" dirty="0">
                <a:cs typeface="B Zar" panose="00000400000000000000" pitchFamily="2" charset="-78"/>
              </a:rPr>
              <a:t>تعداد </a:t>
            </a:r>
            <a:r>
              <a:rPr lang="fa-IR" sz="1200" dirty="0" smtClean="0">
                <a:cs typeface="B Zar" panose="00000400000000000000" pitchFamily="2" charset="-78"/>
              </a:rPr>
              <a:t>رکوردها</a:t>
            </a:r>
          </a:p>
          <a:p>
            <a:pPr algn="r" rtl="1"/>
            <a:r>
              <a:rPr lang="fa-IR" sz="1200" dirty="0" smtClean="0">
                <a:cs typeface="B Zar" panose="00000400000000000000" pitchFamily="2" charset="-78"/>
              </a:rPr>
              <a:t>و </a:t>
            </a:r>
            <a:r>
              <a:rPr lang="en-US" sz="1200" dirty="0" err="1" smtClean="0">
                <a:cs typeface="B Zar" panose="00000400000000000000" pitchFamily="2" charset="-78"/>
              </a:rPr>
              <a:t>main_date</a:t>
            </a:r>
            <a:r>
              <a:rPr lang="fa-IR" sz="1200" dirty="0">
                <a:cs typeface="B Zar" panose="00000400000000000000" pitchFamily="2" charset="-78"/>
              </a:rPr>
              <a:t> </a:t>
            </a:r>
            <a:r>
              <a:rPr lang="fa-IR" sz="1200" dirty="0" smtClean="0">
                <a:cs typeface="B Zar" panose="00000400000000000000" pitchFamily="2" charset="-78"/>
              </a:rPr>
              <a:t>بدست‌می‌آید.</a:t>
            </a:r>
          </a:p>
        </p:txBody>
      </p:sp>
    </p:spTree>
    <p:extLst>
      <p:ext uri="{BB962C8B-B14F-4D97-AF65-F5344CB8AC3E}">
        <p14:creationId xmlns:p14="http://schemas.microsoft.com/office/powerpoint/2010/main" val="368576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2"/>
          </p:nvPr>
        </p:nvSpPr>
        <p:spPr>
          <a:xfrm>
            <a:off x="5161900" y="1059000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 dirty="0">
                <a:solidFill>
                  <a:schemeClr val="dk1"/>
                </a:solidFill>
              </a:rPr>
              <a:t>Customer</a:t>
            </a:r>
            <a:endParaRPr sz="16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 dirty="0">
                <a:solidFill>
                  <a:schemeClr val="dk1"/>
                </a:solidFill>
              </a:rPr>
              <a:t>Branch</a:t>
            </a:r>
            <a:endParaRPr sz="16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 dirty="0" smtClean="0">
                <a:solidFill>
                  <a:schemeClr val="dk1"/>
                </a:solidFill>
              </a:rPr>
              <a:t>Course</a:t>
            </a:r>
            <a:endParaRPr sz="16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 dirty="0" smtClean="0">
                <a:solidFill>
                  <a:schemeClr val="dk1"/>
                </a:solidFill>
              </a:rPr>
              <a:t>Equipment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 dirty="0" smtClean="0">
                <a:solidFill>
                  <a:schemeClr val="dk1"/>
                </a:solidFill>
              </a:rPr>
              <a:t>Maintenance</a:t>
            </a:r>
            <a:endParaRPr sz="16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 dirty="0" smtClean="0">
                <a:solidFill>
                  <a:schemeClr val="dk1"/>
                </a:solidFill>
              </a:rPr>
              <a:t>Time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 dirty="0" smtClean="0">
                <a:solidFill>
                  <a:schemeClr val="dk1"/>
                </a:solidFill>
              </a:rPr>
              <a:t>Relation</a:t>
            </a:r>
          </a:p>
        </p:txBody>
      </p:sp>
      <p:sp>
        <p:nvSpPr>
          <p:cNvPr id="337" name="Google Shape;337;p34"/>
          <p:cNvSpPr txBox="1">
            <a:spLocks noGrp="1"/>
          </p:cNvSpPr>
          <p:nvPr>
            <p:ph type="sldNum" idx="12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>
            <a:spLocks noGrp="1"/>
          </p:cNvSpPr>
          <p:nvPr>
            <p:ph type="title"/>
          </p:nvPr>
        </p:nvSpPr>
        <p:spPr>
          <a:xfrm>
            <a:off x="662874" y="569600"/>
            <a:ext cx="7131827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(</a:t>
            </a:r>
            <a:r>
              <a:rPr lang="en" dirty="0" smtClean="0"/>
              <a:t>SCD3 </a:t>
            </a:r>
            <a:r>
              <a:rPr lang="en" dirty="0" smtClean="0"/>
              <a:t>on </a:t>
            </a:r>
            <a:r>
              <a:rPr lang="en" dirty="0" smtClean="0"/>
              <a:t>mobile and SCD1 on E_mail)</a:t>
            </a:r>
            <a:endParaRPr dirty="0"/>
          </a:p>
        </p:txBody>
      </p:sp>
      <p:sp>
        <p:nvSpPr>
          <p:cNvPr id="343" name="Google Shape;343;p35"/>
          <p:cNvSpPr/>
          <p:nvPr/>
        </p:nvSpPr>
        <p:spPr>
          <a:xfrm>
            <a:off x="3642599" y="1594050"/>
            <a:ext cx="2395785" cy="3200974"/>
          </a:xfrm>
          <a:prstGeom prst="rect">
            <a:avLst/>
          </a:prstGeom>
          <a:solidFill>
            <a:schemeClr val="lt2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5"/>
          <p:cNvSpPr txBox="1"/>
          <p:nvPr/>
        </p:nvSpPr>
        <p:spPr>
          <a:xfrm>
            <a:off x="3845280" y="1717770"/>
            <a:ext cx="2338070" cy="42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Lato"/>
                <a:ea typeface="Lato"/>
                <a:cs typeface="Lato"/>
                <a:sym typeface="Lato"/>
              </a:rPr>
              <a:t>ID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Lato"/>
                <a:ea typeface="Lato"/>
                <a:cs typeface="Lato"/>
                <a:sym typeface="Lato"/>
              </a:rPr>
              <a:t>Csut_gender</a:t>
            </a:r>
            <a:endParaRPr sz="18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Lato"/>
                <a:ea typeface="Lato"/>
                <a:cs typeface="Lato"/>
                <a:sym typeface="Lato"/>
              </a:rPr>
              <a:t>Cust_fname</a:t>
            </a:r>
          </a:p>
          <a:p>
            <a:r>
              <a:rPr lang="en" sz="1800" b="1" dirty="0" smtClean="0">
                <a:latin typeface="Lato"/>
                <a:ea typeface="Lato"/>
                <a:cs typeface="Lato"/>
                <a:sym typeface="Lato"/>
              </a:rPr>
              <a:t>Cust_lname</a:t>
            </a:r>
            <a:endParaRPr sz="18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Lato"/>
                <a:ea typeface="Lato"/>
                <a:cs typeface="Lato"/>
                <a:sym typeface="Lato"/>
              </a:rPr>
              <a:t>Cust_E_mail</a:t>
            </a:r>
            <a:endParaRPr sz="18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Lato"/>
                <a:ea typeface="Lato"/>
                <a:cs typeface="Lato"/>
                <a:sym typeface="Lato"/>
              </a:rPr>
              <a:t>Cust_mobile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Lato"/>
                <a:ea typeface="Lato"/>
                <a:cs typeface="Lato"/>
                <a:sym typeface="Lato"/>
              </a:rPr>
              <a:t>Cust_birthdate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Lato"/>
                <a:ea typeface="Lato"/>
                <a:cs typeface="Lato"/>
                <a:sym typeface="Lato"/>
              </a:rPr>
              <a:t>Cust_membership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Lato"/>
                <a:ea typeface="Lato"/>
                <a:cs typeface="Lato"/>
                <a:sym typeface="Lato"/>
              </a:rPr>
              <a:t>Cust_registerdate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5" name="Google Shape;345;p3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7101530" y="1388570"/>
            <a:ext cx="170912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1800" dirty="0" smtClean="0">
                <a:cs typeface="B Zar" panose="00000400000000000000" pitchFamily="2" charset="-78"/>
              </a:rPr>
              <a:t>مستند:</a:t>
            </a:r>
          </a:p>
          <a:p>
            <a:pPr algn="r" rtl="1"/>
            <a:r>
              <a:rPr lang="fa-IR" sz="1200" dirty="0" smtClean="0">
                <a:cs typeface="B Zar" panose="00000400000000000000" pitchFamily="2" charset="-78"/>
              </a:rPr>
              <a:t>از جدول </a:t>
            </a:r>
            <a:r>
              <a:rPr lang="en-US" sz="1200" dirty="0" err="1" smtClean="0">
                <a:cs typeface="B Zar" panose="00000400000000000000" pitchFamily="2" charset="-78"/>
              </a:rPr>
              <a:t>Mas_coustomer</a:t>
            </a:r>
            <a:endParaRPr lang="fa-IR" sz="1200" dirty="0" smtClean="0">
              <a:cs typeface="B Zar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 txBox="1">
            <a:spLocks noGrp="1"/>
          </p:cNvSpPr>
          <p:nvPr>
            <p:ph type="title"/>
          </p:nvPr>
        </p:nvSpPr>
        <p:spPr>
          <a:xfrm>
            <a:off x="662875" y="569600"/>
            <a:ext cx="729909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Branch (</a:t>
            </a:r>
            <a:r>
              <a:rPr lang="en" dirty="0" smtClean="0"/>
              <a:t>SCD2 on Branch Address)</a:t>
            </a:r>
            <a:endParaRPr dirty="0"/>
          </a:p>
        </p:txBody>
      </p:sp>
      <p:sp>
        <p:nvSpPr>
          <p:cNvPr id="351" name="Google Shape;351;p36"/>
          <p:cNvSpPr/>
          <p:nvPr/>
        </p:nvSpPr>
        <p:spPr>
          <a:xfrm>
            <a:off x="3642600" y="1395800"/>
            <a:ext cx="1858800" cy="3354000"/>
          </a:xfrm>
          <a:prstGeom prst="rect">
            <a:avLst/>
          </a:prstGeom>
          <a:solidFill>
            <a:schemeClr val="lt2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6"/>
          <p:cNvSpPr txBox="1"/>
          <p:nvPr/>
        </p:nvSpPr>
        <p:spPr>
          <a:xfrm>
            <a:off x="3806250" y="1511150"/>
            <a:ext cx="1531500" cy="25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ato"/>
                <a:ea typeface="Lato"/>
                <a:cs typeface="Lato"/>
                <a:sym typeface="Lato"/>
              </a:rPr>
              <a:t>Surrogate key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Lato"/>
                <a:ea typeface="Lato"/>
                <a:cs typeface="Lato"/>
                <a:sym typeface="Lato"/>
              </a:rPr>
              <a:t>Branch_ID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Lato"/>
                <a:ea typeface="Lato"/>
                <a:cs typeface="Lato"/>
                <a:sym typeface="Lato"/>
              </a:rPr>
              <a:t>Branch_Name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Lato"/>
                <a:ea typeface="Lato"/>
                <a:cs typeface="Lato"/>
                <a:sym typeface="Lato"/>
              </a:rPr>
              <a:t>Branch Province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Lato"/>
                <a:ea typeface="Lato"/>
                <a:cs typeface="Lato"/>
                <a:sym typeface="Lato"/>
              </a:rPr>
              <a:t>Branch Region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Lato"/>
                <a:ea typeface="Lato"/>
                <a:cs typeface="Lato"/>
                <a:sym typeface="Lato"/>
              </a:rPr>
              <a:t>Branch Address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Lato"/>
                <a:ea typeface="Lato"/>
                <a:cs typeface="Lato"/>
                <a:sym typeface="Lato"/>
              </a:rPr>
              <a:t>Branch_Phone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Lato"/>
                <a:ea typeface="Lato"/>
                <a:cs typeface="Lato"/>
                <a:sym typeface="Lato"/>
              </a:rPr>
              <a:t>End_date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ato"/>
                <a:ea typeface="Lato"/>
                <a:cs typeface="Lato"/>
                <a:sym typeface="Lato"/>
              </a:rPr>
              <a:t>Start_date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ato"/>
                <a:ea typeface="Lato"/>
                <a:cs typeface="Lato"/>
                <a:sym typeface="Lato"/>
              </a:rPr>
              <a:t>Flag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" name="Google Shape;353;p3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7332362" y="1388570"/>
            <a:ext cx="14782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1800" dirty="0" smtClean="0">
                <a:cs typeface="B Zar" panose="00000400000000000000" pitchFamily="2" charset="-78"/>
              </a:rPr>
              <a:t>مستند:</a:t>
            </a:r>
          </a:p>
          <a:p>
            <a:pPr algn="r" rtl="1"/>
            <a:r>
              <a:rPr lang="fa-IR" sz="1200" dirty="0" smtClean="0">
                <a:cs typeface="B Zar" panose="00000400000000000000" pitchFamily="2" charset="-78"/>
              </a:rPr>
              <a:t>از جدول </a:t>
            </a:r>
            <a:r>
              <a:rPr lang="en-US" sz="1200" dirty="0" err="1" smtClean="0">
                <a:cs typeface="B Zar" panose="00000400000000000000" pitchFamily="2" charset="-78"/>
              </a:rPr>
              <a:t>Mas_Branch</a:t>
            </a:r>
            <a:endParaRPr lang="fa-IR" sz="1200" dirty="0" smtClean="0">
              <a:cs typeface="B Zar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 txBox="1">
            <a:spLocks noGrp="1"/>
          </p:cNvSpPr>
          <p:nvPr>
            <p:ph type="title"/>
          </p:nvPr>
        </p:nvSpPr>
        <p:spPr>
          <a:xfrm>
            <a:off x="662875" y="569600"/>
            <a:ext cx="3143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Course</a:t>
            </a:r>
            <a:endParaRPr dirty="0"/>
          </a:p>
        </p:txBody>
      </p:sp>
      <p:sp>
        <p:nvSpPr>
          <p:cNvPr id="351" name="Google Shape;351;p36"/>
          <p:cNvSpPr/>
          <p:nvPr/>
        </p:nvSpPr>
        <p:spPr>
          <a:xfrm>
            <a:off x="3642600" y="1395800"/>
            <a:ext cx="2267546" cy="3354000"/>
          </a:xfrm>
          <a:prstGeom prst="rect">
            <a:avLst/>
          </a:prstGeom>
          <a:solidFill>
            <a:schemeClr val="lt2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6"/>
          <p:cNvSpPr txBox="1"/>
          <p:nvPr/>
        </p:nvSpPr>
        <p:spPr>
          <a:xfrm>
            <a:off x="3733512" y="1511150"/>
            <a:ext cx="2009366" cy="323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latin typeface="Lato"/>
                <a:ea typeface="Lato"/>
                <a:cs typeface="Lato"/>
                <a:sym typeface="Lato"/>
              </a:rPr>
              <a:t>Course_ID</a:t>
            </a:r>
            <a:endParaRPr lang="en-US" b="1" dirty="0" smtClean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latin typeface="Lato"/>
                <a:ea typeface="Lato"/>
                <a:cs typeface="Lato"/>
                <a:sym typeface="Lato"/>
              </a:rPr>
              <a:t>Course_type</a:t>
            </a:r>
            <a:endParaRPr lang="en-US" b="1" dirty="0" smtClean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latin typeface="Lato"/>
                <a:ea typeface="Lato"/>
                <a:cs typeface="Lato"/>
                <a:sym typeface="Lato"/>
              </a:rPr>
              <a:t>Course_day_of_week</a:t>
            </a:r>
            <a:endParaRPr lang="en-US" b="1" dirty="0" smtClean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latin typeface="Lato"/>
                <a:ea typeface="Lato"/>
                <a:cs typeface="Lato"/>
                <a:sym typeface="Lato"/>
              </a:rPr>
              <a:t>Course_Price</a:t>
            </a:r>
            <a:endParaRPr lang="en-US" b="1" dirty="0" smtClean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" name="Google Shape;353;p3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7358010" y="1388570"/>
            <a:ext cx="145264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1800" dirty="0" smtClean="0">
                <a:cs typeface="B Zar" panose="00000400000000000000" pitchFamily="2" charset="-78"/>
              </a:rPr>
              <a:t>مستند:</a:t>
            </a:r>
          </a:p>
          <a:p>
            <a:pPr algn="r" rtl="1"/>
            <a:r>
              <a:rPr lang="fa-IR" sz="1200" dirty="0" smtClean="0">
                <a:cs typeface="B Zar" panose="00000400000000000000" pitchFamily="2" charset="-78"/>
              </a:rPr>
              <a:t>از جدول </a:t>
            </a:r>
            <a:r>
              <a:rPr lang="en-US" sz="1200" dirty="0" err="1" smtClean="0">
                <a:cs typeface="B Zar" panose="00000400000000000000" pitchFamily="2" charset="-78"/>
              </a:rPr>
              <a:t>Mas_course</a:t>
            </a:r>
            <a:endParaRPr lang="fa-IR" sz="1200" dirty="0" smtClean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5755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>
            <a:spLocks noGrp="1"/>
          </p:cNvSpPr>
          <p:nvPr>
            <p:ph type="title"/>
          </p:nvPr>
        </p:nvSpPr>
        <p:spPr>
          <a:xfrm>
            <a:off x="662874" y="569600"/>
            <a:ext cx="2359105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Equpiment</a:t>
            </a:r>
            <a:endParaRPr dirty="0"/>
          </a:p>
        </p:txBody>
      </p:sp>
      <p:sp>
        <p:nvSpPr>
          <p:cNvPr id="359" name="Google Shape;359;p37"/>
          <p:cNvSpPr/>
          <p:nvPr/>
        </p:nvSpPr>
        <p:spPr>
          <a:xfrm>
            <a:off x="3402848" y="1589047"/>
            <a:ext cx="1858800" cy="2149561"/>
          </a:xfrm>
          <a:prstGeom prst="rect">
            <a:avLst/>
          </a:prstGeom>
          <a:solidFill>
            <a:schemeClr val="lt2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6" name="Google Shape;360;p37"/>
          <p:cNvSpPr txBox="1"/>
          <p:nvPr/>
        </p:nvSpPr>
        <p:spPr>
          <a:xfrm>
            <a:off x="3668818" y="1812962"/>
            <a:ext cx="1531500" cy="42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Lato"/>
                <a:ea typeface="Lato"/>
                <a:cs typeface="Lato"/>
                <a:sym typeface="Lato"/>
              </a:rPr>
              <a:t>Equip_ID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Lato"/>
                <a:ea typeface="Lato"/>
                <a:cs typeface="Lato"/>
                <a:sym typeface="Lato"/>
              </a:rPr>
              <a:t>Equip_Model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Lato"/>
                <a:ea typeface="Lato"/>
                <a:cs typeface="Lato"/>
                <a:sym typeface="Lato"/>
              </a:rPr>
              <a:t>Equip_Model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7090308" y="1388570"/>
            <a:ext cx="172034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1800" dirty="0" smtClean="0">
                <a:cs typeface="B Zar" panose="00000400000000000000" pitchFamily="2" charset="-78"/>
              </a:rPr>
              <a:t>مستند:</a:t>
            </a:r>
          </a:p>
          <a:p>
            <a:pPr algn="r" rtl="1"/>
            <a:r>
              <a:rPr lang="fa-IR" sz="1200" dirty="0" smtClean="0">
                <a:cs typeface="B Zar" panose="00000400000000000000" pitchFamily="2" charset="-78"/>
              </a:rPr>
              <a:t>از جدول</a:t>
            </a:r>
            <a:r>
              <a:rPr lang="en-US" sz="1200" dirty="0" err="1" smtClean="0">
                <a:cs typeface="B Zar" panose="00000400000000000000" pitchFamily="2" charset="-78"/>
              </a:rPr>
              <a:t>Mas_equipment</a:t>
            </a:r>
            <a:r>
              <a:rPr lang="en-US" sz="1200" dirty="0" smtClean="0">
                <a:cs typeface="B Zar" panose="00000400000000000000" pitchFamily="2" charset="-78"/>
              </a:rPr>
              <a:t> </a:t>
            </a:r>
            <a:endParaRPr lang="fa-IR" sz="1200" dirty="0" smtClean="0">
              <a:cs typeface="B Zar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"/>
          <p:cNvSpPr txBox="1">
            <a:spLocks noGrp="1"/>
          </p:cNvSpPr>
          <p:nvPr>
            <p:ph type="title"/>
          </p:nvPr>
        </p:nvSpPr>
        <p:spPr>
          <a:xfrm>
            <a:off x="662874" y="569600"/>
            <a:ext cx="3736281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Maintenance</a:t>
            </a:r>
            <a:endParaRPr dirty="0"/>
          </a:p>
        </p:txBody>
      </p:sp>
      <p:sp>
        <p:nvSpPr>
          <p:cNvPr id="367" name="Google Shape;367;p38"/>
          <p:cNvSpPr/>
          <p:nvPr/>
        </p:nvSpPr>
        <p:spPr>
          <a:xfrm>
            <a:off x="3625874" y="1559282"/>
            <a:ext cx="1858800" cy="1663023"/>
          </a:xfrm>
          <a:prstGeom prst="rect">
            <a:avLst/>
          </a:prstGeom>
          <a:solidFill>
            <a:schemeClr val="lt2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8"/>
          <p:cNvSpPr txBox="1"/>
          <p:nvPr/>
        </p:nvSpPr>
        <p:spPr>
          <a:xfrm>
            <a:off x="4020081" y="1904211"/>
            <a:ext cx="1531500" cy="27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latin typeface="Lato"/>
                <a:ea typeface="Lato"/>
                <a:cs typeface="Lato"/>
                <a:sym typeface="Lato"/>
              </a:rPr>
              <a:t>Main_ID</a:t>
            </a:r>
            <a:endParaRPr lang="en-US" b="1" dirty="0" smtClean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latin typeface="Lato"/>
                <a:ea typeface="Lato"/>
                <a:cs typeface="Lato"/>
                <a:sym typeface="Lato"/>
              </a:rPr>
              <a:t>Main_Type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9" name="Google Shape;369;p3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6859477" y="1388570"/>
            <a:ext cx="195117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1800" dirty="0" smtClean="0">
                <a:cs typeface="B Zar" panose="00000400000000000000" pitchFamily="2" charset="-78"/>
              </a:rPr>
              <a:t>مستند:</a:t>
            </a:r>
          </a:p>
          <a:p>
            <a:pPr algn="r" rtl="1"/>
            <a:r>
              <a:rPr lang="fa-IR" sz="1200" dirty="0" smtClean="0">
                <a:cs typeface="B Zar" panose="00000400000000000000" pitchFamily="2" charset="-78"/>
              </a:rPr>
              <a:t>از جدول</a:t>
            </a:r>
            <a:r>
              <a:rPr lang="en-US" sz="1200" dirty="0" smtClean="0">
                <a:cs typeface="B Zar" panose="00000400000000000000" pitchFamily="2" charset="-78"/>
              </a:rPr>
              <a:t>Tran_ maintenance </a:t>
            </a:r>
            <a:endParaRPr lang="fa-IR" sz="1200" dirty="0" smtClean="0">
              <a:cs typeface="B Zar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1"/>
          <p:cNvSpPr txBox="1">
            <a:spLocks noGrp="1"/>
          </p:cNvSpPr>
          <p:nvPr>
            <p:ph type="title"/>
          </p:nvPr>
        </p:nvSpPr>
        <p:spPr>
          <a:xfrm>
            <a:off x="662874" y="569600"/>
            <a:ext cx="4226935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Time1 &amp; Time2</a:t>
            </a:r>
            <a:endParaRPr dirty="0"/>
          </a:p>
        </p:txBody>
      </p:sp>
      <p:sp>
        <p:nvSpPr>
          <p:cNvPr id="391" name="Google Shape;391;p41"/>
          <p:cNvSpPr/>
          <p:nvPr/>
        </p:nvSpPr>
        <p:spPr>
          <a:xfrm>
            <a:off x="1997795" y="1763803"/>
            <a:ext cx="1858800" cy="2358900"/>
          </a:xfrm>
          <a:prstGeom prst="rect">
            <a:avLst/>
          </a:prstGeom>
          <a:solidFill>
            <a:schemeClr val="lt2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1"/>
          <p:cNvSpPr txBox="1"/>
          <p:nvPr/>
        </p:nvSpPr>
        <p:spPr>
          <a:xfrm>
            <a:off x="2161445" y="1874953"/>
            <a:ext cx="1531500" cy="27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latin typeface="Raleway"/>
                <a:ea typeface="Raleway"/>
                <a:cs typeface="Raleway"/>
                <a:sym typeface="Raleway"/>
              </a:rPr>
              <a:t>Time Key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latin typeface="Raleway"/>
                <a:ea typeface="Raleway"/>
                <a:cs typeface="Raleway"/>
                <a:sym typeface="Raleway"/>
              </a:rPr>
              <a:t>Day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latin typeface="Raleway"/>
                <a:ea typeface="Raleway"/>
                <a:cs typeface="Raleway"/>
                <a:sym typeface="Raleway"/>
              </a:rPr>
              <a:t>Month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latin typeface="Raleway"/>
                <a:ea typeface="Raleway"/>
                <a:cs typeface="Raleway"/>
                <a:sym typeface="Raleway"/>
              </a:rPr>
              <a:t>Quarter</a:t>
            </a:r>
          </a:p>
          <a:p>
            <a:pPr lvl="0"/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Year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3" name="Google Shape;393;p4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2" name="Google Shape;402;p42"/>
          <p:cNvSpPr/>
          <p:nvPr/>
        </p:nvSpPr>
        <p:spPr>
          <a:xfrm>
            <a:off x="5083391" y="2284649"/>
            <a:ext cx="1858800" cy="1400829"/>
          </a:xfrm>
          <a:prstGeom prst="rect">
            <a:avLst/>
          </a:prstGeom>
          <a:solidFill>
            <a:schemeClr val="lt2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03;p42"/>
          <p:cNvSpPr txBox="1"/>
          <p:nvPr/>
        </p:nvSpPr>
        <p:spPr>
          <a:xfrm>
            <a:off x="5247041" y="2395800"/>
            <a:ext cx="1531500" cy="27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b="1" dirty="0" smtClean="0">
                <a:latin typeface="Raleway"/>
                <a:ea typeface="Raleway"/>
                <a:cs typeface="Raleway"/>
                <a:sym typeface="Raleway"/>
              </a:rPr>
              <a:t>Time Key</a:t>
            </a:r>
          </a:p>
          <a:p>
            <a:r>
              <a:rPr lang="en" sz="1600" b="1" dirty="0" smtClean="0">
                <a:latin typeface="Raleway"/>
                <a:ea typeface="Raleway"/>
                <a:cs typeface="Raleway"/>
                <a:sym typeface="Raleway"/>
              </a:rPr>
              <a:t>Month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Raleway"/>
                <a:ea typeface="Raleway"/>
                <a:cs typeface="Raleway"/>
                <a:sym typeface="Raleway"/>
              </a:rPr>
              <a:t>Season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lvl="0"/>
            <a:r>
              <a:rPr lang="en" sz="1600" b="1" dirty="0" smtClean="0">
                <a:latin typeface="Raleway"/>
                <a:ea typeface="Raleway"/>
                <a:cs typeface="Raleway"/>
                <a:sym typeface="Raleway"/>
              </a:rPr>
              <a:t>Year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28599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4294967295"/>
          </p:nvPr>
        </p:nvSpPr>
        <p:spPr>
          <a:xfrm>
            <a:off x="4456300" y="1194000"/>
            <a:ext cx="4482300" cy="27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Char char="●"/>
            </a:pPr>
            <a:r>
              <a:rPr lang="en" sz="2000" b="1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Database</a:t>
            </a:r>
            <a:endParaRPr sz="20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Char char="○"/>
            </a:pPr>
            <a:r>
              <a:rPr lang="en" sz="20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Schema </a:t>
            </a:r>
            <a:endParaRPr sz="20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Char char="●"/>
            </a:pPr>
            <a:r>
              <a:rPr lang="en" sz="20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Fact Tables</a:t>
            </a:r>
            <a:endParaRPr sz="20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Char char="○"/>
            </a:pPr>
            <a:r>
              <a:rPr lang="en" sz="20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Transactional Table</a:t>
            </a:r>
            <a:endParaRPr sz="20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Char char="○"/>
            </a:pPr>
            <a:r>
              <a:rPr lang="en" sz="20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Factless Table</a:t>
            </a:r>
            <a:endParaRPr sz="20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Char char="○"/>
            </a:pPr>
            <a:r>
              <a:rPr lang="en" sz="20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Monthly and Yearly Tables</a:t>
            </a:r>
            <a:endParaRPr sz="20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Char char="○"/>
            </a:pPr>
            <a:r>
              <a:rPr lang="en" sz="20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ACC Table</a:t>
            </a:r>
            <a:endParaRPr sz="20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Char char="●"/>
            </a:pPr>
            <a:r>
              <a:rPr lang="en" sz="20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Dimensions</a:t>
            </a:r>
            <a:endParaRPr sz="20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" name="Google Shape;147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3"/>
          <p:cNvSpPr txBox="1">
            <a:spLocks noGrp="1"/>
          </p:cNvSpPr>
          <p:nvPr>
            <p:ph type="title"/>
          </p:nvPr>
        </p:nvSpPr>
        <p:spPr>
          <a:xfrm>
            <a:off x="662875" y="569600"/>
            <a:ext cx="2333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</a:t>
            </a:r>
            <a:endParaRPr/>
          </a:p>
        </p:txBody>
      </p:sp>
      <p:sp>
        <p:nvSpPr>
          <p:cNvPr id="409" name="Google Shape;409;p43"/>
          <p:cNvSpPr/>
          <p:nvPr/>
        </p:nvSpPr>
        <p:spPr>
          <a:xfrm>
            <a:off x="3335942" y="1997808"/>
            <a:ext cx="2483100" cy="1231800"/>
          </a:xfrm>
          <a:prstGeom prst="rect">
            <a:avLst/>
          </a:prstGeom>
          <a:solidFill>
            <a:schemeClr val="lt2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3"/>
          <p:cNvSpPr txBox="1"/>
          <p:nvPr/>
        </p:nvSpPr>
        <p:spPr>
          <a:xfrm>
            <a:off x="3501092" y="2195008"/>
            <a:ext cx="2483100" cy="10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Lato"/>
                <a:ea typeface="Lato"/>
                <a:cs typeface="Lato"/>
                <a:sym typeface="Lato"/>
              </a:rPr>
              <a:t>ID</a:t>
            </a:r>
            <a:endParaRPr sz="18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Lato"/>
                <a:ea typeface="Lato"/>
                <a:cs typeface="Lato"/>
                <a:sym typeface="Lato"/>
              </a:rPr>
              <a:t>Relation_describing</a:t>
            </a:r>
            <a:endParaRPr sz="18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1" name="Google Shape;411;p4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5742183" y="959248"/>
            <a:ext cx="306846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1800" dirty="0" smtClean="0">
                <a:cs typeface="B Zar" panose="00000400000000000000" pitchFamily="2" charset="-78"/>
              </a:rPr>
              <a:t>مستند:</a:t>
            </a:r>
          </a:p>
          <a:p>
            <a:pPr algn="r" rtl="1"/>
            <a:r>
              <a:rPr lang="fa-IR" sz="1200" dirty="0" smtClean="0">
                <a:cs typeface="B Zar" panose="00000400000000000000" pitchFamily="2" charset="-78"/>
              </a:rPr>
              <a:t>از اطلاعات خارجی می‌دانیم تنها </a:t>
            </a:r>
            <a:r>
              <a:rPr lang="en-US" sz="1200" dirty="0" smtClean="0">
                <a:cs typeface="B Zar" panose="00000400000000000000" pitchFamily="2" charset="-78"/>
              </a:rPr>
              <a:t>relation</a:t>
            </a:r>
            <a:r>
              <a:rPr lang="fa-IR" sz="1200" dirty="0" smtClean="0">
                <a:cs typeface="B Zar" panose="00000400000000000000" pitchFamily="2" charset="-78"/>
              </a:rPr>
              <a:t> معرفی است.</a:t>
            </a:r>
          </a:p>
          <a:p>
            <a:pPr algn="r" rtl="1"/>
            <a:r>
              <a:rPr lang="fa-IR" sz="1200" dirty="0" smtClean="0">
                <a:cs typeface="B Zar" panose="00000400000000000000" pitchFamily="2" charset="-78"/>
              </a:rPr>
              <a:t>وجود جدول به خاطر امکان بوجود امدن </a:t>
            </a:r>
            <a:r>
              <a:rPr lang="en-US" sz="1200" dirty="0" smtClean="0">
                <a:cs typeface="B Zar" panose="00000400000000000000" pitchFamily="2" charset="-78"/>
              </a:rPr>
              <a:t>relation</a:t>
            </a:r>
            <a:r>
              <a:rPr lang="fa-IR" sz="1200" dirty="0" smtClean="0">
                <a:cs typeface="B Zar" panose="00000400000000000000" pitchFamily="2" charset="-78"/>
              </a:rPr>
              <a:t> بیشتر است.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4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417" name="Google Shape;417;p4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/>
        </p:nvSpPr>
        <p:spPr>
          <a:xfrm>
            <a:off x="83225" y="83225"/>
            <a:ext cx="27798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aleway"/>
                <a:ea typeface="Raleway"/>
                <a:cs typeface="Raleway"/>
                <a:sym typeface="Raleway"/>
              </a:rPr>
              <a:t>Database</a:t>
            </a:r>
            <a:endParaRPr sz="3000"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926" y="279612"/>
            <a:ext cx="5194300" cy="45250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56885" y="2040695"/>
            <a:ext cx="73129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  <a:sym typeface="Raleway"/>
              </a:rPr>
              <a:t>Cust_introducer</a:t>
            </a:r>
            <a:endParaRPr lang="en-US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1" name="Elbow Connector 20"/>
          <p:cNvCxnSpPr/>
          <p:nvPr/>
        </p:nvCxnSpPr>
        <p:spPr>
          <a:xfrm rot="5400000" flipH="1" flipV="1">
            <a:off x="2045388" y="872077"/>
            <a:ext cx="853763" cy="313270"/>
          </a:xfrm>
          <a:prstGeom prst="bentConnector3">
            <a:avLst>
              <a:gd name="adj1" fmla="val 990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6200000" flipH="1">
            <a:off x="1949116" y="1809414"/>
            <a:ext cx="730921" cy="21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10800000" flipV="1">
            <a:off x="2313521" y="2133027"/>
            <a:ext cx="315385" cy="4290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629575" y="519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</a:t>
            </a:r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1" t="2777" r="77050" b="58727"/>
          <a:stretch/>
        </p:blipFill>
        <p:spPr>
          <a:xfrm>
            <a:off x="1235190" y="2296659"/>
            <a:ext cx="986883" cy="1741941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42" t="66513" r="50644" b="1204"/>
          <a:stretch/>
        </p:blipFill>
        <p:spPr>
          <a:xfrm>
            <a:off x="6975966" y="2643499"/>
            <a:ext cx="998035" cy="1460811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28" t="58348" r="27566" b="17255"/>
          <a:stretch/>
        </p:blipFill>
        <p:spPr>
          <a:xfrm>
            <a:off x="5363737" y="3000339"/>
            <a:ext cx="992458" cy="1103971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03" t="6738" r="29175" b="50629"/>
          <a:stretch/>
        </p:blipFill>
        <p:spPr>
          <a:xfrm>
            <a:off x="2949057" y="2244844"/>
            <a:ext cx="1003611" cy="1929161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1" t="40944" r="77050" b="57671"/>
          <a:stretch/>
        </p:blipFill>
        <p:spPr>
          <a:xfrm>
            <a:off x="1235189" y="4038600"/>
            <a:ext cx="986883" cy="6268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365691" y="3949442"/>
            <a:ext cx="73129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 smtClean="0">
                <a:solidFill>
                  <a:schemeClr val="accent1">
                    <a:lumMod val="75000"/>
                  </a:schemeClr>
                </a:solidFill>
                <a:sym typeface="Raleway"/>
              </a:rPr>
              <a:t>Cust_introducer</a:t>
            </a:r>
            <a:endParaRPr lang="en-US" sz="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629575" y="519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</a:t>
            </a:r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1" t="7582" r="53542" b="62106"/>
          <a:stretch/>
        </p:blipFill>
        <p:spPr>
          <a:xfrm>
            <a:off x="1215483" y="2720898"/>
            <a:ext cx="992459" cy="13716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2" t="46150" r="70824" b="32657"/>
          <a:stretch/>
        </p:blipFill>
        <p:spPr>
          <a:xfrm>
            <a:off x="5419347" y="2929983"/>
            <a:ext cx="998034" cy="959006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0" t="75722" r="75226" b="3208"/>
          <a:stretch/>
        </p:blipFill>
        <p:spPr>
          <a:xfrm>
            <a:off x="7193123" y="2929983"/>
            <a:ext cx="998034" cy="953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629575" y="519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</a:t>
            </a:r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82" t="69930" r="1697" b="5795"/>
          <a:stretch/>
        </p:blipFill>
        <p:spPr>
          <a:xfrm>
            <a:off x="1297320" y="2660227"/>
            <a:ext cx="1003610" cy="109839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94" t="40424" r="870" b="38506"/>
          <a:stretch/>
        </p:blipFill>
        <p:spPr>
          <a:xfrm>
            <a:off x="3124446" y="2805194"/>
            <a:ext cx="1014761" cy="953428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95" t="2720" r="1875" b="75964"/>
          <a:stretch/>
        </p:blipFill>
        <p:spPr>
          <a:xfrm>
            <a:off x="6172200" y="2794041"/>
            <a:ext cx="1009185" cy="9645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28599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29" name="Google Shape;229;p29"/>
          <p:cNvSpPr txBox="1">
            <a:spLocks noGrp="1"/>
          </p:cNvSpPr>
          <p:nvPr>
            <p:ph type="subTitle" idx="4294967295"/>
          </p:nvPr>
        </p:nvSpPr>
        <p:spPr>
          <a:xfrm>
            <a:off x="4456300" y="1194000"/>
            <a:ext cx="4482300" cy="27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Char char="●"/>
            </a:pPr>
            <a:r>
              <a:rPr lang="en"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Introduction</a:t>
            </a:r>
            <a:endParaRPr sz="20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Char char="●"/>
            </a:pPr>
            <a:r>
              <a:rPr lang="en"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Database</a:t>
            </a:r>
            <a:endParaRPr sz="20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Char char="○"/>
            </a:pPr>
            <a:r>
              <a:rPr lang="en" sz="2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Schema </a:t>
            </a:r>
            <a:endParaRPr sz="20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Font typeface="Raleway"/>
              <a:buChar char="●"/>
            </a:pPr>
            <a:r>
              <a:rPr lang="en" sz="2000" b="1">
                <a:solidFill>
                  <a:srgbClr val="351C75"/>
                </a:solidFill>
                <a:latin typeface="Raleway"/>
                <a:ea typeface="Raleway"/>
                <a:cs typeface="Raleway"/>
                <a:sym typeface="Raleway"/>
              </a:rPr>
              <a:t>Fact Tables</a:t>
            </a:r>
            <a:endParaRPr sz="2000" b="1">
              <a:solidFill>
                <a:srgbClr val="351C7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Font typeface="Raleway"/>
              <a:buChar char="○"/>
            </a:pPr>
            <a:r>
              <a:rPr lang="en" sz="2000" b="1">
                <a:solidFill>
                  <a:srgbClr val="351C75"/>
                </a:solidFill>
                <a:latin typeface="Raleway"/>
                <a:ea typeface="Raleway"/>
                <a:cs typeface="Raleway"/>
                <a:sym typeface="Raleway"/>
              </a:rPr>
              <a:t>Transactional Table</a:t>
            </a:r>
            <a:endParaRPr sz="2000" b="1">
              <a:solidFill>
                <a:srgbClr val="351C7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Font typeface="Raleway"/>
              <a:buChar char="○"/>
            </a:pPr>
            <a:r>
              <a:rPr lang="en" sz="2000" b="1">
                <a:solidFill>
                  <a:srgbClr val="351C75"/>
                </a:solidFill>
                <a:latin typeface="Raleway"/>
                <a:ea typeface="Raleway"/>
                <a:cs typeface="Raleway"/>
                <a:sym typeface="Raleway"/>
              </a:rPr>
              <a:t>Factless Table</a:t>
            </a:r>
            <a:endParaRPr sz="2000" b="1">
              <a:solidFill>
                <a:srgbClr val="351C7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Font typeface="Raleway"/>
              <a:buChar char="○"/>
            </a:pPr>
            <a:r>
              <a:rPr lang="en" sz="2000" b="1">
                <a:solidFill>
                  <a:srgbClr val="351C75"/>
                </a:solidFill>
                <a:latin typeface="Raleway"/>
                <a:ea typeface="Raleway"/>
                <a:cs typeface="Raleway"/>
                <a:sym typeface="Raleway"/>
              </a:rPr>
              <a:t>Monthly and Yearly Tables</a:t>
            </a:r>
            <a:endParaRPr sz="2000" b="1">
              <a:solidFill>
                <a:srgbClr val="351C7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Font typeface="Raleway"/>
              <a:buChar char="○"/>
            </a:pPr>
            <a:r>
              <a:rPr lang="en" sz="2000" b="1">
                <a:solidFill>
                  <a:srgbClr val="351C75"/>
                </a:solidFill>
                <a:latin typeface="Raleway"/>
                <a:ea typeface="Raleway"/>
                <a:cs typeface="Raleway"/>
                <a:sym typeface="Raleway"/>
              </a:rPr>
              <a:t>ACC Table</a:t>
            </a:r>
            <a:endParaRPr sz="2000" b="1">
              <a:solidFill>
                <a:srgbClr val="351C7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Char char="●"/>
            </a:pPr>
            <a:r>
              <a:rPr lang="en" sz="2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Dimensions</a:t>
            </a:r>
            <a:endParaRPr sz="20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0" name="Google Shape;230;p2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/>
          <p:nvPr/>
        </p:nvSpPr>
        <p:spPr>
          <a:xfrm>
            <a:off x="3642600" y="1370275"/>
            <a:ext cx="1858800" cy="3618000"/>
          </a:xfrm>
          <a:prstGeom prst="rect">
            <a:avLst/>
          </a:prstGeom>
          <a:solidFill>
            <a:schemeClr val="lt2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0"/>
          <p:cNvSpPr txBox="1"/>
          <p:nvPr/>
        </p:nvSpPr>
        <p:spPr>
          <a:xfrm>
            <a:off x="3725825" y="1370275"/>
            <a:ext cx="1531500" cy="18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 err="1" smtClean="0">
                <a:latin typeface="Raleway"/>
                <a:ea typeface="Raleway"/>
                <a:cs typeface="Raleway"/>
                <a:sym typeface="Raleway"/>
              </a:rPr>
              <a:t>Costomer_ID</a:t>
            </a:r>
            <a:endParaRPr sz="13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TimeKey</a:t>
            </a:r>
            <a:endParaRPr sz="1300" b="1" dirty="0" smtClean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 smtClean="0">
                <a:solidFill>
                  <a:srgbClr val="38761D"/>
                </a:solidFill>
                <a:latin typeface="Raleway"/>
                <a:ea typeface="Raleway"/>
                <a:cs typeface="Raleway"/>
                <a:sym typeface="Raleway"/>
              </a:rPr>
              <a:t>Branch_ID</a:t>
            </a:r>
            <a:endParaRPr sz="1300" b="1" dirty="0">
              <a:solidFill>
                <a:srgbClr val="38761D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 smtClean="0">
                <a:solidFill>
                  <a:srgbClr val="990000"/>
                </a:solidFill>
                <a:latin typeface="Raleway"/>
                <a:ea typeface="Raleway"/>
                <a:cs typeface="Raleway"/>
                <a:sym typeface="Raleway"/>
              </a:rPr>
              <a:t>Course_ID</a:t>
            </a:r>
            <a:endParaRPr sz="1300" b="1" dirty="0" smtClean="0">
              <a:solidFill>
                <a:srgbClr val="99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300" b="1" dirty="0" smtClean="0">
              <a:solidFill>
                <a:srgbClr val="00FF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37" name="Google Shape;237;p30"/>
          <p:cNvCxnSpPr/>
          <p:nvPr/>
        </p:nvCxnSpPr>
        <p:spPr>
          <a:xfrm>
            <a:off x="3642600" y="3556800"/>
            <a:ext cx="185880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" name="Google Shape;238;p30"/>
          <p:cNvSpPr txBox="1"/>
          <p:nvPr/>
        </p:nvSpPr>
        <p:spPr>
          <a:xfrm>
            <a:off x="3725825" y="3556800"/>
            <a:ext cx="1531500" cy="13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500" b="1" dirty="0" err="1" smtClean="0">
                <a:latin typeface="Raleway"/>
                <a:ea typeface="Raleway"/>
                <a:cs typeface="Raleway"/>
                <a:sym typeface="Raleway"/>
              </a:rPr>
              <a:t>Paid_amount</a:t>
            </a:r>
            <a:endParaRPr lang="en-US" sz="1500" b="1" dirty="0">
              <a:latin typeface="Raleway"/>
              <a:ea typeface="Raleway"/>
              <a:cs typeface="Raleway"/>
              <a:sym typeface="Raleway"/>
            </a:endParaRPr>
          </a:p>
          <a:p>
            <a:pPr lvl="0"/>
            <a:r>
              <a:rPr lang="en-US" sz="1500" b="1" dirty="0" smtClean="0">
                <a:latin typeface="Raleway"/>
                <a:ea typeface="Raleway"/>
                <a:cs typeface="Raleway"/>
                <a:sym typeface="Raleway"/>
              </a:rPr>
              <a:t>usage</a:t>
            </a:r>
            <a:endParaRPr lang="en-US" sz="1500" b="1" dirty="0">
              <a:latin typeface="Raleway"/>
              <a:ea typeface="Raleway"/>
              <a:cs typeface="Raleway"/>
              <a:sym typeface="Raleway"/>
            </a:endParaRPr>
          </a:p>
          <a:p>
            <a:pPr lvl="0"/>
            <a:endParaRPr lang="en-US" sz="15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9" name="Google Shape;239;p30"/>
          <p:cNvSpPr txBox="1">
            <a:spLocks noGrp="1"/>
          </p:cNvSpPr>
          <p:nvPr>
            <p:ph type="title"/>
          </p:nvPr>
        </p:nvSpPr>
        <p:spPr>
          <a:xfrm>
            <a:off x="546350" y="53630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Transactional Table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40" name="Google Shape;240;p30"/>
          <p:cNvSpPr/>
          <p:nvPr/>
        </p:nvSpPr>
        <p:spPr>
          <a:xfrm>
            <a:off x="1084450" y="3059550"/>
            <a:ext cx="1434300" cy="535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0"/>
          <p:cNvSpPr txBox="1"/>
          <p:nvPr/>
        </p:nvSpPr>
        <p:spPr>
          <a:xfrm>
            <a:off x="1084450" y="3094050"/>
            <a:ext cx="14343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latin typeface="Raleway"/>
                <a:ea typeface="Raleway"/>
                <a:cs typeface="Raleway"/>
                <a:sym typeface="Raleway"/>
              </a:rPr>
              <a:t>Course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4" name="Google Shape;244;p30"/>
          <p:cNvSpPr/>
          <p:nvPr/>
        </p:nvSpPr>
        <p:spPr>
          <a:xfrm>
            <a:off x="6625250" y="3151063"/>
            <a:ext cx="1434300" cy="535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0"/>
          <p:cNvSpPr txBox="1"/>
          <p:nvPr/>
        </p:nvSpPr>
        <p:spPr>
          <a:xfrm>
            <a:off x="6625250" y="3185563"/>
            <a:ext cx="14343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latin typeface="Raleway"/>
                <a:ea typeface="Raleway"/>
                <a:cs typeface="Raleway"/>
                <a:sym typeface="Raleway"/>
              </a:rPr>
              <a:t>Time_1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8" name="Google Shape;248;p30"/>
          <p:cNvSpPr/>
          <p:nvPr/>
        </p:nvSpPr>
        <p:spPr>
          <a:xfrm>
            <a:off x="696275" y="2183875"/>
            <a:ext cx="1434300" cy="535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0"/>
          <p:cNvSpPr txBox="1"/>
          <p:nvPr/>
        </p:nvSpPr>
        <p:spPr>
          <a:xfrm>
            <a:off x="696275" y="2218375"/>
            <a:ext cx="14343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aleway"/>
                <a:ea typeface="Raleway"/>
                <a:cs typeface="Raleway"/>
                <a:sym typeface="Raleway"/>
              </a:rPr>
              <a:t>Branch</a:t>
            </a:r>
            <a:endParaRPr sz="1600" b="1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56" name="Google Shape;256;p30"/>
          <p:cNvCxnSpPr>
            <a:stCxn id="245" idx="1"/>
          </p:cNvCxnSpPr>
          <p:nvPr/>
        </p:nvCxnSpPr>
        <p:spPr>
          <a:xfrm rot="10800000">
            <a:off x="5542850" y="2539663"/>
            <a:ext cx="1082400" cy="879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8" name="Google Shape;258;p30"/>
          <p:cNvCxnSpPr>
            <a:stCxn id="249" idx="3"/>
          </p:cNvCxnSpPr>
          <p:nvPr/>
        </p:nvCxnSpPr>
        <p:spPr>
          <a:xfrm>
            <a:off x="2130575" y="2451475"/>
            <a:ext cx="1448150" cy="201725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9" name="Google Shape;259;p30"/>
          <p:cNvCxnSpPr>
            <a:stCxn id="241" idx="3"/>
          </p:cNvCxnSpPr>
          <p:nvPr/>
        </p:nvCxnSpPr>
        <p:spPr>
          <a:xfrm flipV="1">
            <a:off x="2518750" y="2950574"/>
            <a:ext cx="1082175" cy="376576"/>
          </a:xfrm>
          <a:prstGeom prst="straightConnector1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1" name="Google Shape;261;p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62" name="Google Shape;262;p30"/>
          <p:cNvSpPr/>
          <p:nvPr/>
        </p:nvSpPr>
        <p:spPr>
          <a:xfrm>
            <a:off x="427825" y="1502325"/>
            <a:ext cx="1434300" cy="535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0"/>
          <p:cNvSpPr txBox="1"/>
          <p:nvPr/>
        </p:nvSpPr>
        <p:spPr>
          <a:xfrm>
            <a:off x="427825" y="1536825"/>
            <a:ext cx="14343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Raleway"/>
                <a:ea typeface="Raleway"/>
                <a:cs typeface="Raleway"/>
                <a:sym typeface="Raleway"/>
              </a:rPr>
              <a:t>C</a:t>
            </a:r>
            <a:r>
              <a:rPr lang="en" sz="1600" b="1" dirty="0" smtClean="0">
                <a:latin typeface="Raleway"/>
                <a:ea typeface="Raleway"/>
                <a:cs typeface="Raleway"/>
                <a:sym typeface="Raleway"/>
              </a:rPr>
              <a:t>oustomer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64" name="Google Shape;264;p30"/>
          <p:cNvCxnSpPr/>
          <p:nvPr/>
        </p:nvCxnSpPr>
        <p:spPr>
          <a:xfrm rot="10800000" flipH="1">
            <a:off x="1862125" y="1547925"/>
            <a:ext cx="1700100" cy="22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Rectangle 1"/>
          <p:cNvSpPr/>
          <p:nvPr/>
        </p:nvSpPr>
        <p:spPr>
          <a:xfrm>
            <a:off x="5703804" y="1013605"/>
            <a:ext cx="2161234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1800" dirty="0" smtClean="0">
                <a:cs typeface="B Zar" panose="00000400000000000000" pitchFamily="2" charset="-78"/>
              </a:rPr>
              <a:t>مستند:</a:t>
            </a:r>
          </a:p>
          <a:p>
            <a:pPr algn="r" rtl="1"/>
            <a:r>
              <a:rPr lang="fa-IR" sz="1200" dirty="0" smtClean="0">
                <a:cs typeface="B Zar" panose="00000400000000000000" pitchFamily="2" charset="-78"/>
              </a:rPr>
              <a:t>مقدار اندازه‌گیری شده از </a:t>
            </a:r>
            <a:r>
              <a:rPr lang="en-US" sz="1200" dirty="0" smtClean="0">
                <a:cs typeface="B Zar" panose="00000400000000000000" pitchFamily="2" charset="-78"/>
              </a:rPr>
              <a:t>join</a:t>
            </a:r>
          </a:p>
          <a:p>
            <a:pPr algn="r" rtl="1"/>
            <a:r>
              <a:rPr lang="fa-IR" sz="1200" dirty="0" smtClean="0">
                <a:cs typeface="B Zar" panose="00000400000000000000" pitchFamily="2" charset="-78"/>
              </a:rPr>
              <a:t>جداول </a:t>
            </a:r>
            <a:r>
              <a:rPr lang="en-US" sz="1200" dirty="0" err="1" smtClean="0">
                <a:cs typeface="B Zar" panose="00000400000000000000" pitchFamily="2" charset="-78"/>
              </a:rPr>
              <a:t>tran_payment</a:t>
            </a:r>
            <a:endParaRPr lang="en-US" sz="1200" dirty="0" smtClean="0">
              <a:cs typeface="B Zar" panose="00000400000000000000" pitchFamily="2" charset="-78"/>
            </a:endParaRPr>
          </a:p>
          <a:p>
            <a:pPr algn="r" rtl="1"/>
            <a:r>
              <a:rPr lang="en-US" sz="1200" dirty="0" err="1" smtClean="0">
                <a:cs typeface="B Zar" panose="00000400000000000000" pitchFamily="2" charset="-78"/>
              </a:rPr>
              <a:t>Tran_enrollment</a:t>
            </a:r>
            <a:endParaRPr lang="en-US" sz="1200" dirty="0" smtClean="0">
              <a:cs typeface="B Zar" panose="00000400000000000000" pitchFamily="2" charset="-78"/>
            </a:endParaRPr>
          </a:p>
          <a:p>
            <a:pPr algn="r" rtl="1"/>
            <a:r>
              <a:rPr lang="en-US" sz="1200" dirty="0" err="1" smtClean="0">
                <a:cs typeface="B Zar" panose="00000400000000000000" pitchFamily="2" charset="-78"/>
              </a:rPr>
              <a:t>Mas_course</a:t>
            </a:r>
            <a:endParaRPr lang="en-US" sz="1200" dirty="0" smtClean="0">
              <a:cs typeface="B Zar" panose="00000400000000000000" pitchFamily="2" charset="-78"/>
            </a:endParaRPr>
          </a:p>
          <a:p>
            <a:pPr algn="r" rtl="1"/>
            <a:r>
              <a:rPr lang="en-US" sz="1200" dirty="0" err="1" smtClean="0">
                <a:cs typeface="B Zar" panose="00000400000000000000" pitchFamily="2" charset="-78"/>
              </a:rPr>
              <a:t>Mas_customer</a:t>
            </a:r>
            <a:endParaRPr lang="en-US" sz="1200" dirty="0" smtClean="0">
              <a:cs typeface="B Zar" panose="00000400000000000000" pitchFamily="2" charset="-78"/>
            </a:endParaRPr>
          </a:p>
          <a:p>
            <a:pPr algn="r" rtl="1"/>
            <a:r>
              <a:rPr lang="fa-IR" sz="1200" dirty="0" smtClean="0">
                <a:cs typeface="B Zar" panose="00000400000000000000" pitchFamily="2" charset="-78"/>
              </a:rPr>
              <a:t>و </a:t>
            </a:r>
            <a:r>
              <a:rPr lang="en-US" sz="1200" dirty="0" err="1" smtClean="0">
                <a:cs typeface="B Zar" panose="00000400000000000000" pitchFamily="2" charset="-78"/>
              </a:rPr>
              <a:t>Mas_Branch</a:t>
            </a:r>
            <a:r>
              <a:rPr lang="fa-IR" sz="1200" dirty="0" smtClean="0">
                <a:cs typeface="B Zar" panose="00000400000000000000" pitchFamily="2" charset="-78"/>
              </a:rPr>
              <a:t> بدست می‌آید.</a:t>
            </a:r>
          </a:p>
          <a:p>
            <a:pPr algn="r" rtl="1"/>
            <a:r>
              <a:rPr lang="fa-IR" sz="1200" dirty="0" smtClean="0">
                <a:cs typeface="B Zar" panose="00000400000000000000" pitchFamily="2" charset="-78"/>
              </a:rPr>
              <a:t>این مقدار از فیلد </a:t>
            </a:r>
            <a:r>
              <a:rPr lang="en-US" sz="1200" dirty="0" err="1" smtClean="0">
                <a:cs typeface="B Zar" panose="00000400000000000000" pitchFamily="2" charset="-78"/>
              </a:rPr>
              <a:t>pay_amount</a:t>
            </a:r>
            <a:r>
              <a:rPr lang="fa-IR" sz="1200" dirty="0" smtClean="0">
                <a:cs typeface="B Zar" panose="00000400000000000000" pitchFamily="2" charset="-78"/>
              </a:rPr>
              <a:t> </a:t>
            </a:r>
          </a:p>
          <a:p>
            <a:pPr algn="r" rtl="1"/>
            <a:r>
              <a:rPr lang="fa-IR" sz="1200" dirty="0" smtClean="0">
                <a:cs typeface="B Zar" panose="00000400000000000000" pitchFamily="2" charset="-78"/>
              </a:rPr>
              <a:t>وفیلد </a:t>
            </a:r>
            <a:r>
              <a:rPr lang="en-US" sz="1200" dirty="0" err="1">
                <a:cs typeface="B Zar" panose="00000400000000000000" pitchFamily="2" charset="-78"/>
              </a:rPr>
              <a:t>usage_time</a:t>
            </a:r>
            <a:r>
              <a:rPr lang="fa-IR" sz="1200" dirty="0">
                <a:cs typeface="B Zar" panose="00000400000000000000" pitchFamily="2" charset="-78"/>
              </a:rPr>
              <a:t>و </a:t>
            </a:r>
            <a:r>
              <a:rPr lang="en-US" sz="1200" dirty="0" err="1">
                <a:cs typeface="B Zar" panose="00000400000000000000" pitchFamily="2" charset="-78"/>
              </a:rPr>
              <a:t>usage_date</a:t>
            </a:r>
            <a:endParaRPr lang="fa-IR" sz="1200" dirty="0">
              <a:cs typeface="B Zar" panose="00000400000000000000" pitchFamily="2" charset="-78"/>
            </a:endParaRPr>
          </a:p>
          <a:p>
            <a:pPr algn="r" rtl="1"/>
            <a:r>
              <a:rPr lang="fa-IR" sz="1200" dirty="0">
                <a:cs typeface="B Zar" panose="00000400000000000000" pitchFamily="2" charset="-78"/>
              </a:rPr>
              <a:t>بدست می‌آید.</a:t>
            </a:r>
            <a:endParaRPr lang="en-US" sz="1200" dirty="0">
              <a:cs typeface="B Zar" panose="00000400000000000000" pitchFamily="2" charset="-78"/>
            </a:endParaRPr>
          </a:p>
          <a:p>
            <a:pPr algn="r" rtl="1"/>
            <a:endParaRPr lang="en-US" sz="1200" dirty="0" smtClean="0">
              <a:cs typeface="B Zar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/>
          <p:nvPr/>
        </p:nvSpPr>
        <p:spPr>
          <a:xfrm>
            <a:off x="3642600" y="2426425"/>
            <a:ext cx="1858800" cy="879000"/>
          </a:xfrm>
          <a:prstGeom prst="rect">
            <a:avLst/>
          </a:prstGeom>
          <a:solidFill>
            <a:schemeClr val="lt2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1"/>
          <p:cNvSpPr txBox="1"/>
          <p:nvPr/>
        </p:nvSpPr>
        <p:spPr>
          <a:xfrm>
            <a:off x="3725825" y="2426425"/>
            <a:ext cx="1610034" cy="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 dirty="0" smtClean="0">
                <a:solidFill>
                  <a:srgbClr val="990000"/>
                </a:solidFill>
                <a:latin typeface="Raleway"/>
                <a:ea typeface="Raleway"/>
                <a:cs typeface="Raleway"/>
                <a:sym typeface="Raleway"/>
              </a:rPr>
              <a:t>Customer_ID_1</a:t>
            </a:r>
            <a:endParaRPr sz="1450" b="1" dirty="0">
              <a:solidFill>
                <a:srgbClr val="99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r>
              <a:rPr lang="en-US" sz="1450" b="1" dirty="0" smtClean="0">
                <a:solidFill>
                  <a:srgbClr val="990000"/>
                </a:solidFill>
                <a:latin typeface="Raleway"/>
                <a:ea typeface="Raleway"/>
                <a:cs typeface="Raleway"/>
                <a:sym typeface="Raleway"/>
              </a:rPr>
              <a:t>Customer_ID_2</a:t>
            </a:r>
            <a:endParaRPr sz="1450" b="1" dirty="0">
              <a:solidFill>
                <a:srgbClr val="99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 dirty="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Relation_id</a:t>
            </a:r>
            <a:r>
              <a:rPr lang="en" sz="145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45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5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2" name="Google Shape;272;p31"/>
          <p:cNvSpPr txBox="1">
            <a:spLocks noGrp="1"/>
          </p:cNvSpPr>
          <p:nvPr>
            <p:ph type="title"/>
          </p:nvPr>
        </p:nvSpPr>
        <p:spPr>
          <a:xfrm>
            <a:off x="546350" y="53630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Factless Table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3" name="Google Shape;273;p31"/>
          <p:cNvSpPr/>
          <p:nvPr/>
        </p:nvSpPr>
        <p:spPr>
          <a:xfrm>
            <a:off x="1045825" y="2598325"/>
            <a:ext cx="1434300" cy="535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1"/>
          <p:cNvSpPr txBox="1"/>
          <p:nvPr/>
        </p:nvSpPr>
        <p:spPr>
          <a:xfrm>
            <a:off x="1045825" y="2632825"/>
            <a:ext cx="14343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aleway"/>
                <a:ea typeface="Raleway"/>
                <a:cs typeface="Raleway"/>
                <a:sym typeface="Raleway"/>
              </a:rPr>
              <a:t>Customer</a:t>
            </a:r>
            <a:endParaRPr sz="16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5" name="Google Shape;275;p31"/>
          <p:cNvSpPr/>
          <p:nvPr/>
        </p:nvSpPr>
        <p:spPr>
          <a:xfrm>
            <a:off x="7481625" y="2233950"/>
            <a:ext cx="1434300" cy="535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1"/>
          <p:cNvSpPr txBox="1"/>
          <p:nvPr/>
        </p:nvSpPr>
        <p:spPr>
          <a:xfrm>
            <a:off x="7481625" y="2268450"/>
            <a:ext cx="14343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aleway"/>
                <a:ea typeface="Raleway"/>
                <a:cs typeface="Raleway"/>
                <a:sym typeface="Raleway"/>
              </a:rPr>
              <a:t>Relation</a:t>
            </a:r>
            <a:endParaRPr sz="1600" b="1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77" name="Google Shape;277;p31"/>
          <p:cNvCxnSpPr>
            <a:stCxn id="276" idx="1"/>
          </p:cNvCxnSpPr>
          <p:nvPr/>
        </p:nvCxnSpPr>
        <p:spPr>
          <a:xfrm flipH="1">
            <a:off x="5509725" y="2501550"/>
            <a:ext cx="1971900" cy="5946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8" name="Google Shape;278;p31"/>
          <p:cNvCxnSpPr>
            <a:stCxn id="274" idx="3"/>
            <a:endCxn id="270" idx="1"/>
          </p:cNvCxnSpPr>
          <p:nvPr/>
        </p:nvCxnSpPr>
        <p:spPr>
          <a:xfrm>
            <a:off x="2480125" y="2865925"/>
            <a:ext cx="1162500" cy="0"/>
          </a:xfrm>
          <a:prstGeom prst="straightConnector1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9" name="Google Shape;279;p3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cxnSp>
        <p:nvCxnSpPr>
          <p:cNvPr id="280" name="Google Shape;280;p31"/>
          <p:cNvCxnSpPr>
            <a:stCxn id="274" idx="3"/>
          </p:cNvCxnSpPr>
          <p:nvPr/>
        </p:nvCxnSpPr>
        <p:spPr>
          <a:xfrm rot="10800000" flipH="1">
            <a:off x="2480125" y="2546725"/>
            <a:ext cx="1115400" cy="319200"/>
          </a:xfrm>
          <a:prstGeom prst="straightConnector1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Rectangle 12"/>
          <p:cNvSpPr/>
          <p:nvPr/>
        </p:nvSpPr>
        <p:spPr>
          <a:xfrm>
            <a:off x="5854800" y="620411"/>
            <a:ext cx="2343975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1800" dirty="0" smtClean="0">
                <a:cs typeface="B Zar" panose="00000400000000000000" pitchFamily="2" charset="-78"/>
              </a:rPr>
              <a:t>مستند:</a:t>
            </a:r>
          </a:p>
          <a:p>
            <a:pPr algn="r" rtl="1"/>
            <a:r>
              <a:rPr lang="fa-IR" sz="1200" dirty="0" smtClean="0">
                <a:cs typeface="B Zar" panose="00000400000000000000" pitchFamily="2" charset="-78"/>
              </a:rPr>
              <a:t>مقدار اندازه‌گیری شده </a:t>
            </a:r>
            <a:endParaRPr lang="en-US" sz="1200" dirty="0" smtClean="0">
              <a:cs typeface="B Zar" panose="00000400000000000000" pitchFamily="2" charset="-78"/>
            </a:endParaRPr>
          </a:p>
          <a:p>
            <a:pPr algn="r" rtl="1"/>
            <a:r>
              <a:rPr lang="fa-IR" sz="1200" dirty="0" smtClean="0">
                <a:cs typeface="B Zar" panose="00000400000000000000" pitchFamily="2" charset="-78"/>
              </a:rPr>
              <a:t>ازجدول</a:t>
            </a:r>
            <a:endParaRPr lang="en-US" sz="1200" dirty="0" smtClean="0">
              <a:cs typeface="B Zar" panose="00000400000000000000" pitchFamily="2" charset="-78"/>
            </a:endParaRPr>
          </a:p>
          <a:p>
            <a:pPr algn="r" rtl="1"/>
            <a:r>
              <a:rPr lang="en-US" sz="1200" dirty="0" err="1" smtClean="0">
                <a:cs typeface="B Zar" panose="00000400000000000000" pitchFamily="2" charset="-78"/>
              </a:rPr>
              <a:t>Mas_customer</a:t>
            </a:r>
            <a:endParaRPr lang="en-US" sz="1200" dirty="0" smtClean="0">
              <a:cs typeface="B Zar" panose="00000400000000000000" pitchFamily="2" charset="-78"/>
            </a:endParaRPr>
          </a:p>
          <a:p>
            <a:pPr algn="r" rtl="1"/>
            <a:r>
              <a:rPr lang="fa-IR" sz="1200" dirty="0" smtClean="0">
                <a:cs typeface="B Zar" panose="00000400000000000000" pitchFamily="2" charset="-78"/>
              </a:rPr>
              <a:t>بدست می‌آید، نوع رابطه تنها رابطه معرفی است.</a:t>
            </a:r>
            <a:endParaRPr lang="en-US" sz="1200" dirty="0" smtClean="0">
              <a:cs typeface="B Zar" panose="00000400000000000000" pitchFamily="2" charset="-78"/>
            </a:endParaRPr>
          </a:p>
          <a:p>
            <a:pPr algn="r" rtl="1"/>
            <a:endParaRPr lang="fa-IR" sz="1200" dirty="0" smtClean="0">
              <a:cs typeface="B Zar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396</Words>
  <Application>Microsoft Office PowerPoint</Application>
  <PresentationFormat>On-screen Show (16:9)</PresentationFormat>
  <Paragraphs>207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B Zar</vt:lpstr>
      <vt:lpstr>Lato</vt:lpstr>
      <vt:lpstr>Arial</vt:lpstr>
      <vt:lpstr>Raleway</vt:lpstr>
      <vt:lpstr>Streamline</vt:lpstr>
      <vt:lpstr>مرکزتناسب اندام</vt:lpstr>
      <vt:lpstr>Outline</vt:lpstr>
      <vt:lpstr>PowerPoint Presentation</vt:lpstr>
      <vt:lpstr>Database Schema</vt:lpstr>
      <vt:lpstr>Database Schema</vt:lpstr>
      <vt:lpstr>Database Schema</vt:lpstr>
      <vt:lpstr>Outline</vt:lpstr>
      <vt:lpstr>Transactional Table</vt:lpstr>
      <vt:lpstr>Factless Table</vt:lpstr>
      <vt:lpstr>Monthly and Yearly Table</vt:lpstr>
      <vt:lpstr>ACC Table Usage</vt:lpstr>
      <vt:lpstr>ACC Table Maintenance</vt:lpstr>
      <vt:lpstr>Dimensions </vt:lpstr>
      <vt:lpstr>Customer (SCD3 on mobile and SCD1 on E_mail)</vt:lpstr>
      <vt:lpstr>Branch (SCD2 on Branch Address)</vt:lpstr>
      <vt:lpstr>Course</vt:lpstr>
      <vt:lpstr>Equpiment</vt:lpstr>
      <vt:lpstr>Maintenance</vt:lpstr>
      <vt:lpstr>Time1 &amp; Time2</vt:lpstr>
      <vt:lpstr>Relation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Ferodo</dc:creator>
  <cp:lastModifiedBy>amir kargaran</cp:lastModifiedBy>
  <cp:revision>32</cp:revision>
  <dcterms:modified xsi:type="dcterms:W3CDTF">2019-12-21T05:29:53Z</dcterms:modified>
</cp:coreProperties>
</file>