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2" r:id="rId3"/>
    <p:sldId id="300" r:id="rId4"/>
    <p:sldId id="274" r:id="rId5"/>
    <p:sldId id="263" r:id="rId6"/>
    <p:sldId id="299" r:id="rId7"/>
    <p:sldId id="275" r:id="rId8"/>
    <p:sldId id="259" r:id="rId9"/>
    <p:sldId id="260" r:id="rId10"/>
    <p:sldId id="261" r:id="rId11"/>
    <p:sldId id="262" r:id="rId12"/>
    <p:sldId id="277" r:id="rId13"/>
    <p:sldId id="280" r:id="rId14"/>
    <p:sldId id="281" r:id="rId15"/>
    <p:sldId id="283" r:id="rId16"/>
    <p:sldId id="298" r:id="rId17"/>
    <p:sldId id="284" r:id="rId18"/>
    <p:sldId id="266" r:id="rId19"/>
    <p:sldId id="273" r:id="rId20"/>
    <p:sldId id="301" r:id="rId21"/>
    <p:sldId id="267" r:id="rId22"/>
    <p:sldId id="268" r:id="rId23"/>
    <p:sldId id="269" r:id="rId24"/>
    <p:sldId id="270" r:id="rId25"/>
    <p:sldId id="285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9E6D5-D465-4318-BC35-EADC58883C18}" type="doc">
      <dgm:prSet loTypeId="urn:microsoft.com/office/officeart/2005/8/layout/venn1" loCatId="relationship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629D3D9-69FC-4461-8E9D-8698803C348B}">
      <dgm:prSet phldrT="[Text]"/>
      <dgm:spPr/>
      <dgm:t>
        <a:bodyPr/>
        <a:lstStyle/>
        <a:p>
          <a:r>
            <a:rPr lang="fa-IR" b="1" dirty="0" smtClean="0">
              <a:cs typeface="B Koodak" panose="00000700000000000000" pitchFamily="2" charset="-78"/>
            </a:rPr>
            <a:t>اطلاعات مناسب</a:t>
          </a:r>
          <a:endParaRPr lang="en-US" b="1" dirty="0">
            <a:cs typeface="B Koodak" panose="00000700000000000000" pitchFamily="2" charset="-78"/>
          </a:endParaRPr>
        </a:p>
      </dgm:t>
    </dgm:pt>
    <dgm:pt modelId="{8F272DC2-72B9-4BB1-806F-6607C1927037}" type="parTrans" cxnId="{BFC86602-54A7-42E2-B8B5-5508AEC301C4}">
      <dgm:prSet/>
      <dgm:spPr/>
      <dgm:t>
        <a:bodyPr/>
        <a:lstStyle/>
        <a:p>
          <a:endParaRPr lang="en-US" b="1">
            <a:cs typeface="B Koodak" panose="00000700000000000000" pitchFamily="2" charset="-78"/>
          </a:endParaRPr>
        </a:p>
      </dgm:t>
    </dgm:pt>
    <dgm:pt modelId="{9ABF7C01-5149-40B3-B948-3CB6E5DAA885}" type="sibTrans" cxnId="{BFC86602-54A7-42E2-B8B5-5508AEC301C4}">
      <dgm:prSet/>
      <dgm:spPr/>
      <dgm:t>
        <a:bodyPr/>
        <a:lstStyle/>
        <a:p>
          <a:endParaRPr lang="en-US" b="1">
            <a:cs typeface="B Koodak" panose="00000700000000000000" pitchFamily="2" charset="-78"/>
          </a:endParaRPr>
        </a:p>
      </dgm:t>
    </dgm:pt>
    <dgm:pt modelId="{D6A29261-D3F0-4680-A2D5-B89B27CD94AB}">
      <dgm:prSet phldrT="[Text]"/>
      <dgm:spPr/>
      <dgm:t>
        <a:bodyPr/>
        <a:lstStyle/>
        <a:p>
          <a:r>
            <a:rPr lang="fa-IR" b="1" dirty="0" smtClean="0">
              <a:cs typeface="B Koodak" panose="00000700000000000000" pitchFamily="2" charset="-78"/>
            </a:rPr>
            <a:t>زمان مناسب</a:t>
          </a:r>
          <a:endParaRPr lang="en-US" b="1" dirty="0">
            <a:cs typeface="B Koodak" panose="00000700000000000000" pitchFamily="2" charset="-78"/>
          </a:endParaRPr>
        </a:p>
      </dgm:t>
    </dgm:pt>
    <dgm:pt modelId="{9CDDBC2F-3FEB-477C-9128-9601B9328F26}" type="parTrans" cxnId="{87C5D99D-3ED3-49F3-AF0B-606F3EC918C7}">
      <dgm:prSet/>
      <dgm:spPr/>
      <dgm:t>
        <a:bodyPr/>
        <a:lstStyle/>
        <a:p>
          <a:endParaRPr lang="en-US" b="1">
            <a:cs typeface="B Koodak" panose="00000700000000000000" pitchFamily="2" charset="-78"/>
          </a:endParaRPr>
        </a:p>
      </dgm:t>
    </dgm:pt>
    <dgm:pt modelId="{6050BF66-835C-41C5-9B46-EFEAA34CBCBA}" type="sibTrans" cxnId="{87C5D99D-3ED3-49F3-AF0B-606F3EC918C7}">
      <dgm:prSet/>
      <dgm:spPr/>
      <dgm:t>
        <a:bodyPr/>
        <a:lstStyle/>
        <a:p>
          <a:endParaRPr lang="en-US" b="1">
            <a:cs typeface="B Koodak" panose="00000700000000000000" pitchFamily="2" charset="-78"/>
          </a:endParaRPr>
        </a:p>
      </dgm:t>
    </dgm:pt>
    <dgm:pt modelId="{CD1731A9-BA8E-407F-B4DD-4FB7179491A4}">
      <dgm:prSet phldrT="[Text]"/>
      <dgm:spPr/>
      <dgm:t>
        <a:bodyPr/>
        <a:lstStyle/>
        <a:p>
          <a:r>
            <a:rPr lang="fa-IR" b="1" dirty="0" smtClean="0">
              <a:cs typeface="B Koodak" panose="00000700000000000000" pitchFamily="2" charset="-78"/>
            </a:rPr>
            <a:t>افراد مناسب</a:t>
          </a:r>
          <a:endParaRPr lang="en-US" b="1" dirty="0">
            <a:cs typeface="B Koodak" panose="00000700000000000000" pitchFamily="2" charset="-78"/>
          </a:endParaRPr>
        </a:p>
      </dgm:t>
    </dgm:pt>
    <dgm:pt modelId="{A6FB8B5A-6522-4126-BF78-6AEB3C64375B}" type="parTrans" cxnId="{7BE94014-DB18-4111-8CB2-ED8D969F3619}">
      <dgm:prSet/>
      <dgm:spPr/>
      <dgm:t>
        <a:bodyPr/>
        <a:lstStyle/>
        <a:p>
          <a:endParaRPr lang="en-US" b="1">
            <a:cs typeface="B Koodak" panose="00000700000000000000" pitchFamily="2" charset="-78"/>
          </a:endParaRPr>
        </a:p>
      </dgm:t>
    </dgm:pt>
    <dgm:pt modelId="{E64ADA35-458D-4FAD-8D12-A0C4A25ED1E2}" type="sibTrans" cxnId="{7BE94014-DB18-4111-8CB2-ED8D969F3619}">
      <dgm:prSet/>
      <dgm:spPr/>
      <dgm:t>
        <a:bodyPr/>
        <a:lstStyle/>
        <a:p>
          <a:endParaRPr lang="en-US" b="1">
            <a:cs typeface="B Koodak" panose="00000700000000000000" pitchFamily="2" charset="-78"/>
          </a:endParaRPr>
        </a:p>
      </dgm:t>
    </dgm:pt>
    <dgm:pt modelId="{767C5671-B82F-46D6-BDA6-F69B2E96EE0A}" type="pres">
      <dgm:prSet presAssocID="{7FA9E6D5-D465-4318-BC35-EADC58883C1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pPr rtl="1"/>
          <a:endParaRPr lang="fa-IR"/>
        </a:p>
      </dgm:t>
    </dgm:pt>
    <dgm:pt modelId="{7347C0DB-BE0C-46E8-BB30-B4283D43D685}" type="pres">
      <dgm:prSet presAssocID="{6629D3D9-69FC-4461-8E9D-8698803C348B}" presName="circ1" presStyleLbl="vennNode1" presStyleIdx="0" presStyleCnt="3"/>
      <dgm:spPr/>
      <dgm:t>
        <a:bodyPr/>
        <a:lstStyle/>
        <a:p>
          <a:endParaRPr lang="en-US"/>
        </a:p>
      </dgm:t>
    </dgm:pt>
    <dgm:pt modelId="{F8711F00-A915-43D9-AB88-AB869F4FA534}" type="pres">
      <dgm:prSet presAssocID="{6629D3D9-69FC-4461-8E9D-8698803C348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87826-6C0F-4474-B0C8-F2A68AD9F1B3}" type="pres">
      <dgm:prSet presAssocID="{D6A29261-D3F0-4680-A2D5-B89B27CD94AB}" presName="circ2" presStyleLbl="vennNode1" presStyleIdx="1" presStyleCnt="3"/>
      <dgm:spPr/>
      <dgm:t>
        <a:bodyPr/>
        <a:lstStyle/>
        <a:p>
          <a:pPr rtl="1"/>
          <a:endParaRPr lang="fa-IR"/>
        </a:p>
      </dgm:t>
    </dgm:pt>
    <dgm:pt modelId="{22FE555F-3177-4A41-8CF8-E06E6343F742}" type="pres">
      <dgm:prSet presAssocID="{D6A29261-D3F0-4680-A2D5-B89B27CD94A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46459E3-2CFE-4641-89F0-55B3D5910FB1}" type="pres">
      <dgm:prSet presAssocID="{CD1731A9-BA8E-407F-B4DD-4FB7179491A4}" presName="circ3" presStyleLbl="vennNode1" presStyleIdx="2" presStyleCnt="3"/>
      <dgm:spPr/>
      <dgm:t>
        <a:bodyPr/>
        <a:lstStyle/>
        <a:p>
          <a:pPr rtl="1"/>
          <a:endParaRPr lang="fa-IR"/>
        </a:p>
      </dgm:t>
    </dgm:pt>
    <dgm:pt modelId="{C20DF0F5-B8DE-4838-89DE-D271B32B8C4B}" type="pres">
      <dgm:prSet presAssocID="{CD1731A9-BA8E-407F-B4DD-4FB7179491A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9F879208-463B-473F-9F1A-61E5D03C7638}" type="presOf" srcId="{6629D3D9-69FC-4461-8E9D-8698803C348B}" destId="{7347C0DB-BE0C-46E8-BB30-B4283D43D685}" srcOrd="0" destOrd="0" presId="urn:microsoft.com/office/officeart/2005/8/layout/venn1"/>
    <dgm:cxn modelId="{7BE94014-DB18-4111-8CB2-ED8D969F3619}" srcId="{7FA9E6D5-D465-4318-BC35-EADC58883C18}" destId="{CD1731A9-BA8E-407F-B4DD-4FB7179491A4}" srcOrd="2" destOrd="0" parTransId="{A6FB8B5A-6522-4126-BF78-6AEB3C64375B}" sibTransId="{E64ADA35-458D-4FAD-8D12-A0C4A25ED1E2}"/>
    <dgm:cxn modelId="{5A65AE46-3149-4340-A47C-8B18E0EF4AB9}" type="presOf" srcId="{7FA9E6D5-D465-4318-BC35-EADC58883C18}" destId="{767C5671-B82F-46D6-BDA6-F69B2E96EE0A}" srcOrd="0" destOrd="0" presId="urn:microsoft.com/office/officeart/2005/8/layout/venn1"/>
    <dgm:cxn modelId="{BFC86602-54A7-42E2-B8B5-5508AEC301C4}" srcId="{7FA9E6D5-D465-4318-BC35-EADC58883C18}" destId="{6629D3D9-69FC-4461-8E9D-8698803C348B}" srcOrd="0" destOrd="0" parTransId="{8F272DC2-72B9-4BB1-806F-6607C1927037}" sibTransId="{9ABF7C01-5149-40B3-B948-3CB6E5DAA885}"/>
    <dgm:cxn modelId="{82F437ED-4A38-42D0-8EEF-75CD19EECD27}" type="presOf" srcId="{CD1731A9-BA8E-407F-B4DD-4FB7179491A4}" destId="{C20DF0F5-B8DE-4838-89DE-D271B32B8C4B}" srcOrd="1" destOrd="0" presId="urn:microsoft.com/office/officeart/2005/8/layout/venn1"/>
    <dgm:cxn modelId="{65617ED3-E4D7-47A6-8F93-5D617A7F00B8}" type="presOf" srcId="{D6A29261-D3F0-4680-A2D5-B89B27CD94AB}" destId="{22FE555F-3177-4A41-8CF8-E06E6343F742}" srcOrd="1" destOrd="0" presId="urn:microsoft.com/office/officeart/2005/8/layout/venn1"/>
    <dgm:cxn modelId="{8527CB48-498B-4C92-BE00-328CC09DDD16}" type="presOf" srcId="{D6A29261-D3F0-4680-A2D5-B89B27CD94AB}" destId="{DA287826-6C0F-4474-B0C8-F2A68AD9F1B3}" srcOrd="0" destOrd="0" presId="urn:microsoft.com/office/officeart/2005/8/layout/venn1"/>
    <dgm:cxn modelId="{87C5D99D-3ED3-49F3-AF0B-606F3EC918C7}" srcId="{7FA9E6D5-D465-4318-BC35-EADC58883C18}" destId="{D6A29261-D3F0-4680-A2D5-B89B27CD94AB}" srcOrd="1" destOrd="0" parTransId="{9CDDBC2F-3FEB-477C-9128-9601B9328F26}" sibTransId="{6050BF66-835C-41C5-9B46-EFEAA34CBCBA}"/>
    <dgm:cxn modelId="{05B32B85-B5B8-42E9-A385-18415BE3F42D}" type="presOf" srcId="{6629D3D9-69FC-4461-8E9D-8698803C348B}" destId="{F8711F00-A915-43D9-AB88-AB869F4FA534}" srcOrd="1" destOrd="0" presId="urn:microsoft.com/office/officeart/2005/8/layout/venn1"/>
    <dgm:cxn modelId="{F6CB3920-D51B-4DEB-8D39-13260C9FC07E}" type="presOf" srcId="{CD1731A9-BA8E-407F-B4DD-4FB7179491A4}" destId="{446459E3-2CFE-4641-89F0-55B3D5910FB1}" srcOrd="0" destOrd="0" presId="urn:microsoft.com/office/officeart/2005/8/layout/venn1"/>
    <dgm:cxn modelId="{3D82ADB5-E950-43A4-8B02-1C713F690A02}" type="presParOf" srcId="{767C5671-B82F-46D6-BDA6-F69B2E96EE0A}" destId="{7347C0DB-BE0C-46E8-BB30-B4283D43D685}" srcOrd="0" destOrd="0" presId="urn:microsoft.com/office/officeart/2005/8/layout/venn1"/>
    <dgm:cxn modelId="{99D25685-598F-4517-B6B8-BB6124470D33}" type="presParOf" srcId="{767C5671-B82F-46D6-BDA6-F69B2E96EE0A}" destId="{F8711F00-A915-43D9-AB88-AB869F4FA534}" srcOrd="1" destOrd="0" presId="urn:microsoft.com/office/officeart/2005/8/layout/venn1"/>
    <dgm:cxn modelId="{8889B954-15E9-4B7A-9F84-A2D0F4C0E198}" type="presParOf" srcId="{767C5671-B82F-46D6-BDA6-F69B2E96EE0A}" destId="{DA287826-6C0F-4474-B0C8-F2A68AD9F1B3}" srcOrd="2" destOrd="0" presId="urn:microsoft.com/office/officeart/2005/8/layout/venn1"/>
    <dgm:cxn modelId="{4562212C-BBD1-42D7-A351-04A528AF3175}" type="presParOf" srcId="{767C5671-B82F-46D6-BDA6-F69B2E96EE0A}" destId="{22FE555F-3177-4A41-8CF8-E06E6343F742}" srcOrd="3" destOrd="0" presId="urn:microsoft.com/office/officeart/2005/8/layout/venn1"/>
    <dgm:cxn modelId="{5A8AD4B3-95F7-4A5B-A3A4-CEFB082A7DC0}" type="presParOf" srcId="{767C5671-B82F-46D6-BDA6-F69B2E96EE0A}" destId="{446459E3-2CFE-4641-89F0-55B3D5910FB1}" srcOrd="4" destOrd="0" presId="urn:microsoft.com/office/officeart/2005/8/layout/venn1"/>
    <dgm:cxn modelId="{699F1D27-9C40-434D-A9D3-0BC6E6DE1733}" type="presParOf" srcId="{767C5671-B82F-46D6-BDA6-F69B2E96EE0A}" destId="{C20DF0F5-B8DE-4838-89DE-D271B32B8C4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075748-DE63-45B7-A7E1-778DA902EDC4}" type="doc">
      <dgm:prSet loTypeId="urn:microsoft.com/office/officeart/2005/8/layout/radial5" loCatId="cycle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pPr rtl="1"/>
          <a:endParaRPr lang="fa-IR"/>
        </a:p>
      </dgm:t>
    </dgm:pt>
    <dgm:pt modelId="{A5E7F443-7A5C-40DF-8871-680F507D60B7}">
      <dgm:prSet phldrT="[Text]"/>
      <dgm:spPr/>
      <dgm:t>
        <a:bodyPr/>
        <a:lstStyle/>
        <a:p>
          <a:pPr rtl="1"/>
          <a:r>
            <a:rPr lang="fa-I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انباره داده</a:t>
          </a:r>
          <a:endParaRPr lang="fa-IR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00FB3FB4-BE83-4DD7-BF16-4BA14BB2D25E}" type="parTrans" cxnId="{0E92D0A0-BAFA-48D5-8439-D9EBDE6D335C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65298073-7CFA-4903-A852-553E9EF8EF3B}" type="sibTrans" cxnId="{0E92D0A0-BAFA-48D5-8439-D9EBDE6D335C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E7663D44-555D-4974-99DD-47E6E127EF1E}">
      <dgm:prSet phldrT="[Text]"/>
      <dgm:spPr/>
      <dgm:t>
        <a:bodyPr/>
        <a:lstStyle/>
        <a:p>
          <a:pPr rtl="1"/>
          <a:r>
            <a:rPr lang="fa-IR" b="1" u="none" dirty="0" smtClean="0">
              <a:effectLst/>
              <a:cs typeface="B Koodak" panose="00000700000000000000" pitchFamily="2" charset="-78"/>
            </a:rPr>
            <a:t>یکپارچه</a:t>
          </a:r>
          <a:endParaRPr lang="fa-IR" b="1" u="none" dirty="0">
            <a:effectLst/>
            <a:cs typeface="B Koodak" panose="00000700000000000000" pitchFamily="2" charset="-78"/>
          </a:endParaRPr>
        </a:p>
      </dgm:t>
    </dgm:pt>
    <dgm:pt modelId="{40B6A561-E253-4AB6-98DA-925A8C7E395C}" type="parTrans" cxnId="{D6FF5510-3A88-40B4-8902-BD9CF70111D0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53190529-C2D3-40A1-ACA1-ECE246D4F04E}" type="sibTrans" cxnId="{D6FF5510-3A88-40B4-8902-BD9CF70111D0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C769ECA2-903F-4771-B759-AEF6FA147AE8}">
      <dgm:prSet phldrT="[Text]"/>
      <dgm:spPr/>
      <dgm:t>
        <a:bodyPr/>
        <a:lstStyle/>
        <a:p>
          <a:pPr rtl="1"/>
          <a:r>
            <a:rPr lang="fa-I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غیر فرار</a:t>
          </a:r>
          <a:endParaRPr lang="fa-IR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A589D586-0146-4317-9B7A-53204689B9C4}" type="parTrans" cxnId="{A2B4E03C-5A64-424A-85C5-2D23E2B717C3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3C9C4B56-4CB6-4AE9-8F88-1126C559B807}" type="sibTrans" cxnId="{A2B4E03C-5A64-424A-85C5-2D23E2B717C3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AE0634CE-01CC-4E14-A63F-B66629C183F7}">
      <dgm:prSet phldrT="[Text]"/>
      <dgm:spPr/>
      <dgm:t>
        <a:bodyPr/>
        <a:lstStyle/>
        <a:p>
          <a:pPr rtl="1"/>
          <a:r>
            <a:rPr lang="fa-I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مرتبط با زمان</a:t>
          </a:r>
          <a:endParaRPr lang="fa-IR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22F6C8FE-2A47-4965-9D37-D90C3689CE65}" type="parTrans" cxnId="{64DA4D2F-CEF2-4195-B71C-993621B35258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7087F023-1C4E-4698-9402-9AB76E9D0CD4}" type="sibTrans" cxnId="{64DA4D2F-CEF2-4195-B71C-993621B35258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F808BA8F-D885-4B7B-AD8B-7064635A3691}">
      <dgm:prSet/>
      <dgm:spPr/>
      <dgm:t>
        <a:bodyPr/>
        <a:lstStyle/>
        <a:p>
          <a:pPr rtl="1"/>
          <a:r>
            <a:rPr lang="fa-I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موضوع محور</a:t>
          </a:r>
          <a:endParaRPr lang="fa-IR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96B9517B-73B1-4F4B-B7D2-A3E10CE85D6A}" type="parTrans" cxnId="{BCC97C3B-BA2C-4F43-993E-355D43A6E1EB}">
      <dgm:prSet/>
      <dgm:spPr/>
      <dgm:t>
        <a:bodyPr/>
        <a:lstStyle/>
        <a:p>
          <a:pPr rtl="1"/>
          <a:endParaRPr lang="fa-IR" b="1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F1D84804-6296-4363-A447-51FA8C63C1CB}" type="sibTrans" cxnId="{BCC97C3B-BA2C-4F43-993E-355D43A6E1EB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A7E35B60-6470-4869-BAAE-4C58047ECE3A}">
      <dgm:prSet phldrT="[Text]"/>
      <dgm:spPr/>
      <dgm:t>
        <a:bodyPr/>
        <a:lstStyle/>
        <a:p>
          <a:pPr rtl="1"/>
          <a:r>
            <a:rPr lang="fa-I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سریع</a:t>
          </a:r>
          <a:endParaRPr lang="fa-IR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A41485FF-9557-4F91-9E7E-636E14C6B311}" type="parTrans" cxnId="{0CE4CBC1-A4B1-4849-867E-3520A700DFE8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128FDFE4-ADE9-403C-AA5E-E1F9604572D4}" type="sibTrans" cxnId="{0CE4CBC1-A4B1-4849-867E-3520A700DFE8}">
      <dgm:prSet/>
      <dgm:spPr/>
      <dgm:t>
        <a:bodyPr/>
        <a:lstStyle/>
        <a:p>
          <a:pPr rtl="1"/>
          <a:endParaRPr lang="fa-I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gm:t>
    </dgm:pt>
    <dgm:pt modelId="{592AFEE3-26DF-4DB2-9B49-2D2BBCF61FC6}" type="pres">
      <dgm:prSet presAssocID="{F6075748-DE63-45B7-A7E1-778DA902EDC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rtl="1"/>
          <a:endParaRPr lang="fa-IR"/>
        </a:p>
      </dgm:t>
    </dgm:pt>
    <dgm:pt modelId="{3BF9887C-6C1A-4D11-826F-70BC2816AD74}" type="pres">
      <dgm:prSet presAssocID="{A5E7F443-7A5C-40DF-8871-680F507D60B7}" presName="centerShape" presStyleLbl="node0" presStyleIdx="0" presStyleCnt="1"/>
      <dgm:spPr/>
      <dgm:t>
        <a:bodyPr/>
        <a:lstStyle/>
        <a:p>
          <a:pPr rtl="1"/>
          <a:endParaRPr lang="fa-IR"/>
        </a:p>
      </dgm:t>
    </dgm:pt>
    <dgm:pt modelId="{85AADD87-3D48-47D5-9664-93EDC29A3F2E}" type="pres">
      <dgm:prSet presAssocID="{40B6A561-E253-4AB6-98DA-925A8C7E395C}" presName="parTrans" presStyleLbl="sibTrans2D1" presStyleIdx="0" presStyleCnt="5"/>
      <dgm:spPr/>
      <dgm:t>
        <a:bodyPr/>
        <a:lstStyle/>
        <a:p>
          <a:pPr rtl="1"/>
          <a:endParaRPr lang="fa-IR"/>
        </a:p>
      </dgm:t>
    </dgm:pt>
    <dgm:pt modelId="{FF65EE4D-64B3-40D0-91C2-E9ACDF94351C}" type="pres">
      <dgm:prSet presAssocID="{40B6A561-E253-4AB6-98DA-925A8C7E395C}" presName="connectorText" presStyleLbl="sibTrans2D1" presStyleIdx="0" presStyleCnt="5"/>
      <dgm:spPr/>
      <dgm:t>
        <a:bodyPr/>
        <a:lstStyle/>
        <a:p>
          <a:pPr rtl="1"/>
          <a:endParaRPr lang="fa-IR"/>
        </a:p>
      </dgm:t>
    </dgm:pt>
    <dgm:pt modelId="{A94F2D9C-F65C-463C-9DE8-2C95CC16A188}" type="pres">
      <dgm:prSet presAssocID="{E7663D44-555D-4974-99DD-47E6E127EF1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5A1A39A-8DAE-404C-8949-BE76A52DB73F}" type="pres">
      <dgm:prSet presAssocID="{96B9517B-73B1-4F4B-B7D2-A3E10CE85D6A}" presName="parTrans" presStyleLbl="sibTrans2D1" presStyleIdx="1" presStyleCnt="5"/>
      <dgm:spPr/>
      <dgm:t>
        <a:bodyPr/>
        <a:lstStyle/>
        <a:p>
          <a:pPr rtl="1"/>
          <a:endParaRPr lang="fa-IR"/>
        </a:p>
      </dgm:t>
    </dgm:pt>
    <dgm:pt modelId="{E7CD6461-328C-4C70-A68D-9F57E4D4EDFE}" type="pres">
      <dgm:prSet presAssocID="{96B9517B-73B1-4F4B-B7D2-A3E10CE85D6A}" presName="connectorText" presStyleLbl="sibTrans2D1" presStyleIdx="1" presStyleCnt="5"/>
      <dgm:spPr/>
      <dgm:t>
        <a:bodyPr/>
        <a:lstStyle/>
        <a:p>
          <a:pPr rtl="1"/>
          <a:endParaRPr lang="fa-IR"/>
        </a:p>
      </dgm:t>
    </dgm:pt>
    <dgm:pt modelId="{4BCBA1E4-4D3B-41C2-9E51-72E671C29A69}" type="pres">
      <dgm:prSet presAssocID="{F808BA8F-D885-4B7B-AD8B-7064635A369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2B2BC31-924A-41C8-A52B-463511CB453D}" type="pres">
      <dgm:prSet presAssocID="{A589D586-0146-4317-9B7A-53204689B9C4}" presName="parTrans" presStyleLbl="sibTrans2D1" presStyleIdx="2" presStyleCnt="5"/>
      <dgm:spPr/>
      <dgm:t>
        <a:bodyPr/>
        <a:lstStyle/>
        <a:p>
          <a:pPr rtl="1"/>
          <a:endParaRPr lang="fa-IR"/>
        </a:p>
      </dgm:t>
    </dgm:pt>
    <dgm:pt modelId="{5E9CF7A4-5ED2-4E9A-8E54-3F1B8F9EC618}" type="pres">
      <dgm:prSet presAssocID="{A589D586-0146-4317-9B7A-53204689B9C4}" presName="connectorText" presStyleLbl="sibTrans2D1" presStyleIdx="2" presStyleCnt="5"/>
      <dgm:spPr/>
      <dgm:t>
        <a:bodyPr/>
        <a:lstStyle/>
        <a:p>
          <a:pPr rtl="1"/>
          <a:endParaRPr lang="fa-IR"/>
        </a:p>
      </dgm:t>
    </dgm:pt>
    <dgm:pt modelId="{7F4E4E04-3747-46A7-AAF4-23F0A247BE67}" type="pres">
      <dgm:prSet presAssocID="{C769ECA2-903F-4771-B759-AEF6FA147A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B8FBB389-95CD-42AA-A9C9-3F4200E15157}" type="pres">
      <dgm:prSet presAssocID="{22F6C8FE-2A47-4965-9D37-D90C3689CE65}" presName="parTrans" presStyleLbl="sibTrans2D1" presStyleIdx="3" presStyleCnt="5"/>
      <dgm:spPr/>
      <dgm:t>
        <a:bodyPr/>
        <a:lstStyle/>
        <a:p>
          <a:pPr rtl="1"/>
          <a:endParaRPr lang="fa-IR"/>
        </a:p>
      </dgm:t>
    </dgm:pt>
    <dgm:pt modelId="{AAE68EE6-AFAE-4CD5-8302-77AD39666D2D}" type="pres">
      <dgm:prSet presAssocID="{22F6C8FE-2A47-4965-9D37-D90C3689CE65}" presName="connectorText" presStyleLbl="sibTrans2D1" presStyleIdx="3" presStyleCnt="5"/>
      <dgm:spPr/>
      <dgm:t>
        <a:bodyPr/>
        <a:lstStyle/>
        <a:p>
          <a:pPr rtl="1"/>
          <a:endParaRPr lang="fa-IR"/>
        </a:p>
      </dgm:t>
    </dgm:pt>
    <dgm:pt modelId="{E6CAE352-8141-491D-B9AA-BD3AF2B4F7BC}" type="pres">
      <dgm:prSet presAssocID="{AE0634CE-01CC-4E14-A63F-B66629C183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657FE52A-5D1F-41E2-88D2-F2AC24DD027E}" type="pres">
      <dgm:prSet presAssocID="{A41485FF-9557-4F91-9E7E-636E14C6B311}" presName="parTrans" presStyleLbl="sibTrans2D1" presStyleIdx="4" presStyleCnt="5"/>
      <dgm:spPr/>
      <dgm:t>
        <a:bodyPr/>
        <a:lstStyle/>
        <a:p>
          <a:pPr rtl="1"/>
          <a:endParaRPr lang="fa-IR"/>
        </a:p>
      </dgm:t>
    </dgm:pt>
    <dgm:pt modelId="{0170CC7C-279E-4488-946C-4BAFA1CF4CA3}" type="pres">
      <dgm:prSet presAssocID="{A41485FF-9557-4F91-9E7E-636E14C6B311}" presName="connectorText" presStyleLbl="sibTrans2D1" presStyleIdx="4" presStyleCnt="5"/>
      <dgm:spPr/>
      <dgm:t>
        <a:bodyPr/>
        <a:lstStyle/>
        <a:p>
          <a:pPr rtl="1"/>
          <a:endParaRPr lang="fa-IR"/>
        </a:p>
      </dgm:t>
    </dgm:pt>
    <dgm:pt modelId="{F5D75752-ACA3-4C9E-B440-5CD3A34F809D}" type="pres">
      <dgm:prSet presAssocID="{A7E35B60-6470-4869-BAAE-4C58047ECE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0E92D0A0-BAFA-48D5-8439-D9EBDE6D335C}" srcId="{F6075748-DE63-45B7-A7E1-778DA902EDC4}" destId="{A5E7F443-7A5C-40DF-8871-680F507D60B7}" srcOrd="0" destOrd="0" parTransId="{00FB3FB4-BE83-4DD7-BF16-4BA14BB2D25E}" sibTransId="{65298073-7CFA-4903-A852-553E9EF8EF3B}"/>
    <dgm:cxn modelId="{0CE4CBC1-A4B1-4849-867E-3520A700DFE8}" srcId="{A5E7F443-7A5C-40DF-8871-680F507D60B7}" destId="{A7E35B60-6470-4869-BAAE-4C58047ECE3A}" srcOrd="4" destOrd="0" parTransId="{A41485FF-9557-4F91-9E7E-636E14C6B311}" sibTransId="{128FDFE4-ADE9-403C-AA5E-E1F9604572D4}"/>
    <dgm:cxn modelId="{69B7C725-3399-4041-8F7E-C00A0FC29132}" type="presOf" srcId="{A41485FF-9557-4F91-9E7E-636E14C6B311}" destId="{0170CC7C-279E-4488-946C-4BAFA1CF4CA3}" srcOrd="1" destOrd="0" presId="urn:microsoft.com/office/officeart/2005/8/layout/radial5"/>
    <dgm:cxn modelId="{78062D7F-1298-4C5D-93E6-51F9249E85BE}" type="presOf" srcId="{E7663D44-555D-4974-99DD-47E6E127EF1E}" destId="{A94F2D9C-F65C-463C-9DE8-2C95CC16A188}" srcOrd="0" destOrd="0" presId="urn:microsoft.com/office/officeart/2005/8/layout/radial5"/>
    <dgm:cxn modelId="{AAE162BD-4A15-4FB1-86EE-106A6580CEDF}" type="presOf" srcId="{22F6C8FE-2A47-4965-9D37-D90C3689CE65}" destId="{B8FBB389-95CD-42AA-A9C9-3F4200E15157}" srcOrd="0" destOrd="0" presId="urn:microsoft.com/office/officeart/2005/8/layout/radial5"/>
    <dgm:cxn modelId="{64DA4D2F-CEF2-4195-B71C-993621B35258}" srcId="{A5E7F443-7A5C-40DF-8871-680F507D60B7}" destId="{AE0634CE-01CC-4E14-A63F-B66629C183F7}" srcOrd="3" destOrd="0" parTransId="{22F6C8FE-2A47-4965-9D37-D90C3689CE65}" sibTransId="{7087F023-1C4E-4698-9402-9AB76E9D0CD4}"/>
    <dgm:cxn modelId="{0EDF7ACB-08B4-4494-B76D-836124A60083}" type="presOf" srcId="{40B6A561-E253-4AB6-98DA-925A8C7E395C}" destId="{85AADD87-3D48-47D5-9664-93EDC29A3F2E}" srcOrd="0" destOrd="0" presId="urn:microsoft.com/office/officeart/2005/8/layout/radial5"/>
    <dgm:cxn modelId="{3E4D4AAD-E566-40F8-884A-8D01DBAABEB9}" type="presOf" srcId="{96B9517B-73B1-4F4B-B7D2-A3E10CE85D6A}" destId="{E7CD6461-328C-4C70-A68D-9F57E4D4EDFE}" srcOrd="1" destOrd="0" presId="urn:microsoft.com/office/officeart/2005/8/layout/radial5"/>
    <dgm:cxn modelId="{20BB7000-64A0-4C4E-974B-11CF47CA84A0}" type="presOf" srcId="{A7E35B60-6470-4869-BAAE-4C58047ECE3A}" destId="{F5D75752-ACA3-4C9E-B440-5CD3A34F809D}" srcOrd="0" destOrd="0" presId="urn:microsoft.com/office/officeart/2005/8/layout/radial5"/>
    <dgm:cxn modelId="{A4F7D2C4-C41B-487D-B05A-323F2650DD50}" type="presOf" srcId="{F6075748-DE63-45B7-A7E1-778DA902EDC4}" destId="{592AFEE3-26DF-4DB2-9B49-2D2BBCF61FC6}" srcOrd="0" destOrd="0" presId="urn:microsoft.com/office/officeart/2005/8/layout/radial5"/>
    <dgm:cxn modelId="{6B152AB3-8592-43A2-8D60-D87A9661F356}" type="presOf" srcId="{A5E7F443-7A5C-40DF-8871-680F507D60B7}" destId="{3BF9887C-6C1A-4D11-826F-70BC2816AD74}" srcOrd="0" destOrd="0" presId="urn:microsoft.com/office/officeart/2005/8/layout/radial5"/>
    <dgm:cxn modelId="{66ACC3BA-C4F3-4A77-ABE5-BEC47AF758FC}" type="presOf" srcId="{F808BA8F-D885-4B7B-AD8B-7064635A3691}" destId="{4BCBA1E4-4D3B-41C2-9E51-72E671C29A69}" srcOrd="0" destOrd="0" presId="urn:microsoft.com/office/officeart/2005/8/layout/radial5"/>
    <dgm:cxn modelId="{DE58061D-E235-4579-8EF0-AF45A8CFFACA}" type="presOf" srcId="{40B6A561-E253-4AB6-98DA-925A8C7E395C}" destId="{FF65EE4D-64B3-40D0-91C2-E9ACDF94351C}" srcOrd="1" destOrd="0" presId="urn:microsoft.com/office/officeart/2005/8/layout/radial5"/>
    <dgm:cxn modelId="{D6FF5510-3A88-40B4-8902-BD9CF70111D0}" srcId="{A5E7F443-7A5C-40DF-8871-680F507D60B7}" destId="{E7663D44-555D-4974-99DD-47E6E127EF1E}" srcOrd="0" destOrd="0" parTransId="{40B6A561-E253-4AB6-98DA-925A8C7E395C}" sibTransId="{53190529-C2D3-40A1-ACA1-ECE246D4F04E}"/>
    <dgm:cxn modelId="{BCC97C3B-BA2C-4F43-993E-355D43A6E1EB}" srcId="{A5E7F443-7A5C-40DF-8871-680F507D60B7}" destId="{F808BA8F-D885-4B7B-AD8B-7064635A3691}" srcOrd="1" destOrd="0" parTransId="{96B9517B-73B1-4F4B-B7D2-A3E10CE85D6A}" sibTransId="{F1D84804-6296-4363-A447-51FA8C63C1CB}"/>
    <dgm:cxn modelId="{15753E0F-A32A-44E5-9DAE-C5A74CA2EEC5}" type="presOf" srcId="{96B9517B-73B1-4F4B-B7D2-A3E10CE85D6A}" destId="{45A1A39A-8DAE-404C-8949-BE76A52DB73F}" srcOrd="0" destOrd="0" presId="urn:microsoft.com/office/officeart/2005/8/layout/radial5"/>
    <dgm:cxn modelId="{73CDDFDD-C2C5-4095-90D6-ADB4F480A3D3}" type="presOf" srcId="{A589D586-0146-4317-9B7A-53204689B9C4}" destId="{5E9CF7A4-5ED2-4E9A-8E54-3F1B8F9EC618}" srcOrd="1" destOrd="0" presId="urn:microsoft.com/office/officeart/2005/8/layout/radial5"/>
    <dgm:cxn modelId="{CD4FA82E-0CA2-401C-975C-E54FF44BA5DA}" type="presOf" srcId="{A41485FF-9557-4F91-9E7E-636E14C6B311}" destId="{657FE52A-5D1F-41E2-88D2-F2AC24DD027E}" srcOrd="0" destOrd="0" presId="urn:microsoft.com/office/officeart/2005/8/layout/radial5"/>
    <dgm:cxn modelId="{A2B4E03C-5A64-424A-85C5-2D23E2B717C3}" srcId="{A5E7F443-7A5C-40DF-8871-680F507D60B7}" destId="{C769ECA2-903F-4771-B759-AEF6FA147AE8}" srcOrd="2" destOrd="0" parTransId="{A589D586-0146-4317-9B7A-53204689B9C4}" sibTransId="{3C9C4B56-4CB6-4AE9-8F88-1126C559B807}"/>
    <dgm:cxn modelId="{34F6905B-E010-45E5-B333-267CA4603770}" type="presOf" srcId="{C769ECA2-903F-4771-B759-AEF6FA147AE8}" destId="{7F4E4E04-3747-46A7-AAF4-23F0A247BE67}" srcOrd="0" destOrd="0" presId="urn:microsoft.com/office/officeart/2005/8/layout/radial5"/>
    <dgm:cxn modelId="{1BF60787-665C-4EAA-B640-2B86083F9B38}" type="presOf" srcId="{AE0634CE-01CC-4E14-A63F-B66629C183F7}" destId="{E6CAE352-8141-491D-B9AA-BD3AF2B4F7BC}" srcOrd="0" destOrd="0" presId="urn:microsoft.com/office/officeart/2005/8/layout/radial5"/>
    <dgm:cxn modelId="{0DED38F6-DEE1-4F41-9E26-0BD615E12777}" type="presOf" srcId="{A589D586-0146-4317-9B7A-53204689B9C4}" destId="{42B2BC31-924A-41C8-A52B-463511CB453D}" srcOrd="0" destOrd="0" presId="urn:microsoft.com/office/officeart/2005/8/layout/radial5"/>
    <dgm:cxn modelId="{36E503FB-6298-4515-82B2-0658FB56A1CD}" type="presOf" srcId="{22F6C8FE-2A47-4965-9D37-D90C3689CE65}" destId="{AAE68EE6-AFAE-4CD5-8302-77AD39666D2D}" srcOrd="1" destOrd="0" presId="urn:microsoft.com/office/officeart/2005/8/layout/radial5"/>
    <dgm:cxn modelId="{BC2AA57F-95B6-446E-B19C-15F44D8E9E5C}" type="presParOf" srcId="{592AFEE3-26DF-4DB2-9B49-2D2BBCF61FC6}" destId="{3BF9887C-6C1A-4D11-826F-70BC2816AD74}" srcOrd="0" destOrd="0" presId="urn:microsoft.com/office/officeart/2005/8/layout/radial5"/>
    <dgm:cxn modelId="{8FC30B27-24AB-40F3-8CB7-37556750DA91}" type="presParOf" srcId="{592AFEE3-26DF-4DB2-9B49-2D2BBCF61FC6}" destId="{85AADD87-3D48-47D5-9664-93EDC29A3F2E}" srcOrd="1" destOrd="0" presId="urn:microsoft.com/office/officeart/2005/8/layout/radial5"/>
    <dgm:cxn modelId="{B751FC53-C6D1-408E-89C7-FCBABF3D5A75}" type="presParOf" srcId="{85AADD87-3D48-47D5-9664-93EDC29A3F2E}" destId="{FF65EE4D-64B3-40D0-91C2-E9ACDF94351C}" srcOrd="0" destOrd="0" presId="urn:microsoft.com/office/officeart/2005/8/layout/radial5"/>
    <dgm:cxn modelId="{0DCA1D64-9076-4116-B621-C311A9EF78D3}" type="presParOf" srcId="{592AFEE3-26DF-4DB2-9B49-2D2BBCF61FC6}" destId="{A94F2D9C-F65C-463C-9DE8-2C95CC16A188}" srcOrd="2" destOrd="0" presId="urn:microsoft.com/office/officeart/2005/8/layout/radial5"/>
    <dgm:cxn modelId="{B290595A-F665-4328-8592-8F6A77560278}" type="presParOf" srcId="{592AFEE3-26DF-4DB2-9B49-2D2BBCF61FC6}" destId="{45A1A39A-8DAE-404C-8949-BE76A52DB73F}" srcOrd="3" destOrd="0" presId="urn:microsoft.com/office/officeart/2005/8/layout/radial5"/>
    <dgm:cxn modelId="{432D7DA6-7987-43B9-8A96-A7970300A02F}" type="presParOf" srcId="{45A1A39A-8DAE-404C-8949-BE76A52DB73F}" destId="{E7CD6461-328C-4C70-A68D-9F57E4D4EDFE}" srcOrd="0" destOrd="0" presId="urn:microsoft.com/office/officeart/2005/8/layout/radial5"/>
    <dgm:cxn modelId="{BB535301-D960-4FA2-BD8D-46971437C9CC}" type="presParOf" srcId="{592AFEE3-26DF-4DB2-9B49-2D2BBCF61FC6}" destId="{4BCBA1E4-4D3B-41C2-9E51-72E671C29A69}" srcOrd="4" destOrd="0" presId="urn:microsoft.com/office/officeart/2005/8/layout/radial5"/>
    <dgm:cxn modelId="{F016AE4E-8FB8-4FAE-956A-56EB320B2770}" type="presParOf" srcId="{592AFEE3-26DF-4DB2-9B49-2D2BBCF61FC6}" destId="{42B2BC31-924A-41C8-A52B-463511CB453D}" srcOrd="5" destOrd="0" presId="urn:microsoft.com/office/officeart/2005/8/layout/radial5"/>
    <dgm:cxn modelId="{47258610-682D-4C0B-84D6-D1F5241FDB39}" type="presParOf" srcId="{42B2BC31-924A-41C8-A52B-463511CB453D}" destId="{5E9CF7A4-5ED2-4E9A-8E54-3F1B8F9EC618}" srcOrd="0" destOrd="0" presId="urn:microsoft.com/office/officeart/2005/8/layout/radial5"/>
    <dgm:cxn modelId="{7E893110-C892-4425-8937-8BBB15ABB684}" type="presParOf" srcId="{592AFEE3-26DF-4DB2-9B49-2D2BBCF61FC6}" destId="{7F4E4E04-3747-46A7-AAF4-23F0A247BE67}" srcOrd="6" destOrd="0" presId="urn:microsoft.com/office/officeart/2005/8/layout/radial5"/>
    <dgm:cxn modelId="{BB3F32F7-B57D-4D1F-A89F-1AA9176EDDA8}" type="presParOf" srcId="{592AFEE3-26DF-4DB2-9B49-2D2BBCF61FC6}" destId="{B8FBB389-95CD-42AA-A9C9-3F4200E15157}" srcOrd="7" destOrd="0" presId="urn:microsoft.com/office/officeart/2005/8/layout/radial5"/>
    <dgm:cxn modelId="{F1E9F380-E028-49C7-89EF-F9DCF272B216}" type="presParOf" srcId="{B8FBB389-95CD-42AA-A9C9-3F4200E15157}" destId="{AAE68EE6-AFAE-4CD5-8302-77AD39666D2D}" srcOrd="0" destOrd="0" presId="urn:microsoft.com/office/officeart/2005/8/layout/radial5"/>
    <dgm:cxn modelId="{0886C9F1-C49F-4511-B3AC-75383E8B1989}" type="presParOf" srcId="{592AFEE3-26DF-4DB2-9B49-2D2BBCF61FC6}" destId="{E6CAE352-8141-491D-B9AA-BD3AF2B4F7BC}" srcOrd="8" destOrd="0" presId="urn:microsoft.com/office/officeart/2005/8/layout/radial5"/>
    <dgm:cxn modelId="{13F7FFE6-3F55-4009-9FE7-62C23E6BC159}" type="presParOf" srcId="{592AFEE3-26DF-4DB2-9B49-2D2BBCF61FC6}" destId="{657FE52A-5D1F-41E2-88D2-F2AC24DD027E}" srcOrd="9" destOrd="0" presId="urn:microsoft.com/office/officeart/2005/8/layout/radial5"/>
    <dgm:cxn modelId="{31B7BDC0-9FC5-4026-8FD8-C9682965D382}" type="presParOf" srcId="{657FE52A-5D1F-41E2-88D2-F2AC24DD027E}" destId="{0170CC7C-279E-4488-946C-4BAFA1CF4CA3}" srcOrd="0" destOrd="0" presId="urn:microsoft.com/office/officeart/2005/8/layout/radial5"/>
    <dgm:cxn modelId="{09A6D99C-30D4-449F-9DB5-D7512BDE4D8A}" type="presParOf" srcId="{592AFEE3-26DF-4DB2-9B49-2D2BBCF61FC6}" destId="{F5D75752-ACA3-4C9E-B440-5CD3A34F809D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7C0DB-BE0C-46E8-BB30-B4283D43D685}">
      <dsp:nvSpPr>
        <dsp:cNvPr id="0" name=""/>
        <dsp:cNvSpPr/>
      </dsp:nvSpPr>
      <dsp:spPr>
        <a:xfrm>
          <a:off x="1512579" y="36319"/>
          <a:ext cx="1743328" cy="174332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kern="1200" dirty="0" smtClean="0">
              <a:cs typeface="B Koodak" panose="00000700000000000000" pitchFamily="2" charset="-78"/>
            </a:rPr>
            <a:t>اطلاعات مناسب</a:t>
          </a:r>
          <a:endParaRPr lang="en-US" sz="1900" b="1" kern="1200" dirty="0">
            <a:cs typeface="B Koodak" panose="00000700000000000000" pitchFamily="2" charset="-78"/>
          </a:endParaRPr>
        </a:p>
      </dsp:txBody>
      <dsp:txXfrm>
        <a:off x="1745022" y="341401"/>
        <a:ext cx="1278441" cy="784497"/>
      </dsp:txXfrm>
    </dsp:sp>
    <dsp:sp modelId="{DA287826-6C0F-4474-B0C8-F2A68AD9F1B3}">
      <dsp:nvSpPr>
        <dsp:cNvPr id="0" name=""/>
        <dsp:cNvSpPr/>
      </dsp:nvSpPr>
      <dsp:spPr>
        <a:xfrm>
          <a:off x="2141630" y="1125899"/>
          <a:ext cx="1743328" cy="174332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kern="1200" dirty="0" smtClean="0">
              <a:cs typeface="B Koodak" panose="00000700000000000000" pitchFamily="2" charset="-78"/>
            </a:rPr>
            <a:t>زمان مناسب</a:t>
          </a:r>
          <a:endParaRPr lang="en-US" sz="1900" b="1" kern="1200" dirty="0">
            <a:cs typeface="B Koodak" panose="00000700000000000000" pitchFamily="2" charset="-78"/>
          </a:endParaRPr>
        </a:p>
      </dsp:txBody>
      <dsp:txXfrm>
        <a:off x="2674798" y="1576259"/>
        <a:ext cx="1045997" cy="958830"/>
      </dsp:txXfrm>
    </dsp:sp>
    <dsp:sp modelId="{446459E3-2CFE-4641-89F0-55B3D5910FB1}">
      <dsp:nvSpPr>
        <dsp:cNvPr id="0" name=""/>
        <dsp:cNvSpPr/>
      </dsp:nvSpPr>
      <dsp:spPr>
        <a:xfrm>
          <a:off x="883527" y="1125899"/>
          <a:ext cx="1743328" cy="174332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b="1" kern="1200" dirty="0" smtClean="0">
              <a:cs typeface="B Koodak" panose="00000700000000000000" pitchFamily="2" charset="-78"/>
            </a:rPr>
            <a:t>افراد مناسب</a:t>
          </a:r>
          <a:endParaRPr lang="en-US" sz="1900" b="1" kern="1200" dirty="0">
            <a:cs typeface="B Koodak" panose="00000700000000000000" pitchFamily="2" charset="-78"/>
          </a:endParaRPr>
        </a:p>
      </dsp:txBody>
      <dsp:txXfrm>
        <a:off x="1047691" y="1576259"/>
        <a:ext cx="1045997" cy="958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9887C-6C1A-4D11-826F-70BC2816AD74}">
      <dsp:nvSpPr>
        <dsp:cNvPr id="0" name=""/>
        <dsp:cNvSpPr/>
      </dsp:nvSpPr>
      <dsp:spPr>
        <a:xfrm>
          <a:off x="2891526" y="1475514"/>
          <a:ext cx="1051160" cy="105116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انباره داده</a:t>
          </a:r>
          <a:endParaRPr lang="fa-IR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>
        <a:off x="3045465" y="1629453"/>
        <a:ext cx="743282" cy="743282"/>
      </dsp:txXfrm>
    </dsp:sp>
    <dsp:sp modelId="{85AADD87-3D48-47D5-9664-93EDC29A3F2E}">
      <dsp:nvSpPr>
        <dsp:cNvPr id="0" name=""/>
        <dsp:cNvSpPr/>
      </dsp:nvSpPr>
      <dsp:spPr>
        <a:xfrm rot="16200000">
          <a:off x="3305106" y="1091836"/>
          <a:ext cx="224000" cy="357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>
        <a:off x="3338706" y="1196915"/>
        <a:ext cx="156800" cy="214436"/>
      </dsp:txXfrm>
    </dsp:sp>
    <dsp:sp modelId="{A94F2D9C-F65C-463C-9DE8-2C95CC16A188}">
      <dsp:nvSpPr>
        <dsp:cNvPr id="0" name=""/>
        <dsp:cNvSpPr/>
      </dsp:nvSpPr>
      <dsp:spPr>
        <a:xfrm>
          <a:off x="2891526" y="1712"/>
          <a:ext cx="1051160" cy="105116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700" b="1" u="none" kern="1200" dirty="0" smtClean="0">
              <a:effectLst/>
              <a:cs typeface="B Koodak" panose="00000700000000000000" pitchFamily="2" charset="-78"/>
            </a:rPr>
            <a:t>یکپارچه</a:t>
          </a:r>
          <a:endParaRPr lang="fa-IR" sz="1700" b="1" u="none" kern="1200" dirty="0">
            <a:effectLst/>
            <a:cs typeface="B Koodak" panose="00000700000000000000" pitchFamily="2" charset="-78"/>
          </a:endParaRPr>
        </a:p>
      </dsp:txBody>
      <dsp:txXfrm>
        <a:off x="3045465" y="155651"/>
        <a:ext cx="743282" cy="743282"/>
      </dsp:txXfrm>
    </dsp:sp>
    <dsp:sp modelId="{45A1A39A-8DAE-404C-8949-BE76A52DB73F}">
      <dsp:nvSpPr>
        <dsp:cNvPr id="0" name=""/>
        <dsp:cNvSpPr/>
      </dsp:nvSpPr>
      <dsp:spPr>
        <a:xfrm rot="20520000">
          <a:off x="3999912" y="1596641"/>
          <a:ext cx="224000" cy="357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4786"/>
                <a:lumOff val="27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0"/>
                <a:satOff val="4786"/>
                <a:lumOff val="27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0"/>
                <a:satOff val="4786"/>
                <a:lumOff val="27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000" b="1" kern="120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>
        <a:off x="4001557" y="1678503"/>
        <a:ext cx="156800" cy="214436"/>
      </dsp:txXfrm>
    </dsp:sp>
    <dsp:sp modelId="{4BCBA1E4-4D3B-41C2-9E51-72E671C29A69}">
      <dsp:nvSpPr>
        <dsp:cNvPr id="0" name=""/>
        <dsp:cNvSpPr/>
      </dsp:nvSpPr>
      <dsp:spPr>
        <a:xfrm>
          <a:off x="4293195" y="1020084"/>
          <a:ext cx="1051160" cy="105116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8487"/>
                <a:lumOff val="37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8487"/>
                <a:lumOff val="37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8487"/>
                <a:lumOff val="37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موضوع محور</a:t>
          </a:r>
          <a:endParaRPr lang="fa-IR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>
        <a:off x="4447134" y="1174023"/>
        <a:ext cx="743282" cy="743282"/>
      </dsp:txXfrm>
    </dsp:sp>
    <dsp:sp modelId="{42B2BC31-924A-41C8-A52B-463511CB453D}">
      <dsp:nvSpPr>
        <dsp:cNvPr id="0" name=""/>
        <dsp:cNvSpPr/>
      </dsp:nvSpPr>
      <dsp:spPr>
        <a:xfrm rot="3240000">
          <a:off x="3734520" y="2413434"/>
          <a:ext cx="224000" cy="357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9571"/>
                <a:lumOff val="55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0"/>
                <a:satOff val="9571"/>
                <a:lumOff val="55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0"/>
                <a:satOff val="9571"/>
                <a:lumOff val="55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>
        <a:off x="3748370" y="2457730"/>
        <a:ext cx="156800" cy="214436"/>
      </dsp:txXfrm>
    </dsp:sp>
    <dsp:sp modelId="{7F4E4E04-3747-46A7-AAF4-23F0A247BE67}">
      <dsp:nvSpPr>
        <dsp:cNvPr id="0" name=""/>
        <dsp:cNvSpPr/>
      </dsp:nvSpPr>
      <dsp:spPr>
        <a:xfrm>
          <a:off x="3757805" y="2667845"/>
          <a:ext cx="1051160" cy="105116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16974"/>
                <a:lumOff val="75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16974"/>
                <a:lumOff val="75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16974"/>
                <a:lumOff val="75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غیر فرار</a:t>
          </a:r>
          <a:endParaRPr lang="fa-IR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>
        <a:off x="3911744" y="2821784"/>
        <a:ext cx="743282" cy="743282"/>
      </dsp:txXfrm>
    </dsp:sp>
    <dsp:sp modelId="{B8FBB389-95CD-42AA-A9C9-3F4200E15157}">
      <dsp:nvSpPr>
        <dsp:cNvPr id="0" name=""/>
        <dsp:cNvSpPr/>
      </dsp:nvSpPr>
      <dsp:spPr>
        <a:xfrm rot="7560000">
          <a:off x="2875693" y="2413434"/>
          <a:ext cx="224000" cy="357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14357"/>
                <a:lumOff val="83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0"/>
                <a:satOff val="14357"/>
                <a:lumOff val="83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0"/>
                <a:satOff val="14357"/>
                <a:lumOff val="83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 rot="10800000">
        <a:off x="2929043" y="2457730"/>
        <a:ext cx="156800" cy="214436"/>
      </dsp:txXfrm>
    </dsp:sp>
    <dsp:sp modelId="{E6CAE352-8141-491D-B9AA-BD3AF2B4F7BC}">
      <dsp:nvSpPr>
        <dsp:cNvPr id="0" name=""/>
        <dsp:cNvSpPr/>
      </dsp:nvSpPr>
      <dsp:spPr>
        <a:xfrm>
          <a:off x="2025247" y="2667845"/>
          <a:ext cx="1051160" cy="105116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25462"/>
                <a:lumOff val="113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25462"/>
                <a:lumOff val="113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25462"/>
                <a:lumOff val="113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مرتبط با زمان</a:t>
          </a:r>
          <a:endParaRPr lang="fa-IR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>
        <a:off x="2179186" y="2821784"/>
        <a:ext cx="743282" cy="743282"/>
      </dsp:txXfrm>
    </dsp:sp>
    <dsp:sp modelId="{657FE52A-5D1F-41E2-88D2-F2AC24DD027E}">
      <dsp:nvSpPr>
        <dsp:cNvPr id="0" name=""/>
        <dsp:cNvSpPr/>
      </dsp:nvSpPr>
      <dsp:spPr>
        <a:xfrm rot="11880000">
          <a:off x="2610301" y="1596641"/>
          <a:ext cx="224000" cy="357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19142"/>
                <a:lumOff val="1118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0"/>
                <a:satOff val="19142"/>
                <a:lumOff val="1118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0"/>
                <a:satOff val="19142"/>
                <a:lumOff val="1118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 rot="10800000">
        <a:off x="2675856" y="1678503"/>
        <a:ext cx="156800" cy="214436"/>
      </dsp:txXfrm>
    </dsp:sp>
    <dsp:sp modelId="{F5D75752-ACA3-4C9E-B440-5CD3A34F809D}">
      <dsp:nvSpPr>
        <dsp:cNvPr id="0" name=""/>
        <dsp:cNvSpPr/>
      </dsp:nvSpPr>
      <dsp:spPr>
        <a:xfrm>
          <a:off x="1489857" y="1020084"/>
          <a:ext cx="1051160" cy="105116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33949"/>
                <a:lumOff val="151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33949"/>
                <a:lumOff val="151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33949"/>
                <a:lumOff val="151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Koodak" panose="00000700000000000000" pitchFamily="2" charset="-78"/>
            </a:rPr>
            <a:t>سریع</a:t>
          </a:r>
          <a:endParaRPr lang="fa-IR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Koodak" panose="00000700000000000000" pitchFamily="2" charset="-78"/>
          </a:endParaRPr>
        </a:p>
      </dsp:txBody>
      <dsp:txXfrm>
        <a:off x="1643796" y="1174023"/>
        <a:ext cx="743282" cy="74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25F3E62-6727-4D0F-9D0B-4CFFE1D85A12}" type="datetimeFigureOut">
              <a:rPr lang="en-US"/>
              <a:pPr>
                <a:defRPr/>
              </a:pPr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90EC4C5-2284-4E29-A29C-0572F88E4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22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18C145-A0F0-456E-BC01-3E1B7734C3B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9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73C837-10B4-4A4B-A607-853878D2AD5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690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9E8E2F-5861-4CEF-B793-2322E789D979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68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11596B-C6D6-4F4C-8B59-B81D8F76BC3A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1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289DB0-AB77-46F4-86B2-4EA37BCDAA7A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6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F26AE2-5104-4A82-9AEB-95C058944CA7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2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7B7702-A080-4C61-A195-7955BE2A1BFA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9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>
              <a:defRPr/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0A7565-D234-4D0D-9FA8-A44F9D106043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9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382478-0DC6-4459-9774-4314E0C6CCBD}" type="slidenum">
              <a:rPr lang="en-US" sz="1200">
                <a:latin typeface="Times New Roman" panose="02020603050405020304" pitchFamily="18" charset="0"/>
              </a:rPr>
              <a:pPr/>
              <a:t>16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224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4BA4D9-E188-4D60-9BAC-C6F991B9E7D1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109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188DEB-7A4F-43F0-9A12-462B21407E23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7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9A1F97-5EC4-4010-B31E-0C851774F081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0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4F52EDD-906E-4039-A128-A234B3B4F30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6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6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09BAD-88E4-4A4A-957B-07C716087FDE}" type="datetime4">
              <a:rPr lang="en-US"/>
              <a:pPr>
                <a:defRPr/>
              </a:pPr>
              <a:t>March 1, 2019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39F3C-3BB3-4700-810B-49A1A08BF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265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71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4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466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1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a-IR" altLang="en-US" smtClean="0"/>
              <a:t>خلاصه فصل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a-IR" altLang="en-US" smtClean="0"/>
              <a:t>تجارت در عصر فناوری اطلاعات: چالش ها و راهکارها</a:t>
            </a:r>
          </a:p>
          <a:p>
            <a:pPr lvl="0"/>
            <a:endParaRPr lang="fa-I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1" r:id="rId12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B Mitra" panose="00000400000000000000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B Mitra" panose="00000400000000000000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B Mitra" panose="00000400000000000000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B Mitra" panose="00000400000000000000" pitchFamily="2" charset="-78"/>
        </a:defRPr>
      </a:lvl5pPr>
      <a:lvl6pPr marL="457200" algn="ctr" rtl="1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B Mitra" panose="00000400000000000000" pitchFamily="2" charset="-78"/>
        </a:defRPr>
      </a:lvl6pPr>
      <a:lvl7pPr marL="914400" algn="ctr" rtl="1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B Mitra" panose="00000400000000000000" pitchFamily="2" charset="-78"/>
        </a:defRPr>
      </a:lvl7pPr>
      <a:lvl8pPr marL="1371600" algn="ctr" rtl="1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B Mitra" panose="00000400000000000000" pitchFamily="2" charset="-78"/>
        </a:defRPr>
      </a:lvl8pPr>
      <a:lvl9pPr marL="1828800" algn="ctr" rtl="1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B Mitra" panose="00000400000000000000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610600" cy="2209800"/>
          </a:xfrm>
        </p:spPr>
        <p:txBody>
          <a:bodyPr/>
          <a:lstStyle/>
          <a:p>
            <a:pPr rtl="0" eaLnBrk="1" hangingPunct="1"/>
            <a:r>
              <a:rPr lang="fa-IR" altLang="en-US" sz="2400" smtClean="0"/>
              <a:t>پایگاه داده 2</a:t>
            </a:r>
            <a:br>
              <a:rPr lang="fa-IR" altLang="en-US" sz="2400" smtClean="0"/>
            </a:br>
            <a:r>
              <a:rPr lang="fa-IR" altLang="en-US" sz="2400" smtClean="0"/>
              <a:t/>
            </a:r>
            <a:br>
              <a:rPr lang="fa-IR" altLang="en-US" sz="2400" smtClean="0"/>
            </a:br>
            <a:r>
              <a:rPr lang="en-US" altLang="en-US" sz="2400" smtClean="0"/>
              <a:t>DATA WAREHOUSE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267200"/>
            <a:ext cx="8763000" cy="1752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fa-IR" altLang="en-US" sz="2800" smtClean="0"/>
              <a:t>بصیری</a:t>
            </a:r>
          </a:p>
          <a:p>
            <a:pPr algn="ctr" eaLnBrk="1" hangingPunct="1">
              <a:lnSpc>
                <a:spcPct val="90000"/>
              </a:lnSpc>
            </a:pPr>
            <a:r>
              <a:rPr lang="fa-IR" altLang="en-US" sz="2800" smtClean="0"/>
              <a:t>دانشکده برق و کامپیوتر</a:t>
            </a:r>
          </a:p>
          <a:p>
            <a:pPr algn="ctr" eaLnBrk="1" hangingPunct="1">
              <a:lnSpc>
                <a:spcPct val="90000"/>
              </a:lnSpc>
            </a:pPr>
            <a:r>
              <a:rPr lang="fa-IR" altLang="en-US" sz="2800" smtClean="0"/>
              <a:t>دانشگاه صنعتی اصفهان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124" name="Rectangle 2"/>
          <p:cNvSpPr txBox="1">
            <a:spLocks noChangeArrowheads="1"/>
          </p:cNvSpPr>
          <p:nvPr/>
        </p:nvSpPr>
        <p:spPr bwMode="auto">
          <a:xfrm>
            <a:off x="1065213" y="76200"/>
            <a:ext cx="7164387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/>
              <a:t>بنام خدا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lvl="0" rtl="0"/>
            <a:r>
              <a:rPr lang="en-US" altLang="en-US" dirty="0" smtClean="0"/>
              <a:t>Data Warehouse—Time Variant(</a:t>
            </a:r>
            <a:r>
              <a:rPr lang="fa-I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Koodak" panose="00000700000000000000" pitchFamily="2" charset="-78"/>
              </a:rPr>
              <a:t>مرتبط با زمان</a:t>
            </a:r>
            <a:r>
              <a:rPr lang="en-US" altLang="en-US" dirty="0" smtClean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5275" y="1566863"/>
            <a:ext cx="852487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horizon </a:t>
            </a: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for the data warehouse is </a:t>
            </a:r>
            <a:r>
              <a:rPr lang="en-US" sz="2800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significantly longer</a:t>
            </a: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 than that of operational systems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Operational database: </a:t>
            </a:r>
            <a:r>
              <a:rPr lang="en-US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 value data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Data warehouse data: provide information from a </a:t>
            </a:r>
            <a:r>
              <a:rPr lang="en-US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historical perspective </a:t>
            </a: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(e.g., past 5-10 years)</a:t>
            </a:r>
          </a:p>
          <a:p>
            <a:pPr>
              <a:lnSpc>
                <a:spcPct val="120000"/>
              </a:lnSpc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Every key structure in the data warehouse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Contains an element of time</a:t>
            </a: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explicitly or implicitly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But the key of operational data may or may not contain “time element”</a:t>
            </a:r>
          </a:p>
          <a:p>
            <a:pPr lvl="1">
              <a:lnSpc>
                <a:spcPct val="110000"/>
              </a:lnSpc>
              <a:defRPr/>
            </a:pPr>
            <a:endParaRPr lang="en-US" kern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hangingPunct="1"/>
            <a:r>
              <a:rPr lang="en-GB" altLang="en-US" dirty="0" smtClean="0"/>
              <a:t>Non-Volatile (</a:t>
            </a:r>
            <a:r>
              <a:rPr lang="fa-I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Koodak" panose="00000700000000000000" pitchFamily="2" charset="-78"/>
              </a:rPr>
              <a:t>غیر فرار</a:t>
            </a:r>
            <a:r>
              <a:rPr lang="en-GB" altLang="en-US" dirty="0" smtClean="0"/>
              <a:t>)</a:t>
            </a:r>
            <a:endParaRPr lang="fa-IR" altLang="en-US" dirty="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04800" y="1828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400" b="1">
                <a:solidFill>
                  <a:srgbClr val="000099"/>
                </a:solidFill>
              </a:rPr>
              <a:t>Existing data in the warehouse </a:t>
            </a:r>
            <a:r>
              <a:rPr lang="en-GB" altLang="en-US" sz="2400" b="1">
                <a:solidFill>
                  <a:srgbClr val="FF0000"/>
                </a:solidFill>
              </a:rPr>
              <a:t>is not overwritten </a:t>
            </a:r>
            <a:r>
              <a:rPr lang="en-GB" altLang="en-US" sz="2400" b="1">
                <a:solidFill>
                  <a:srgbClr val="000099"/>
                </a:solidFill>
              </a:rPr>
              <a:t>or updated.</a:t>
            </a:r>
            <a:r>
              <a:rPr lang="en-GB" altLang="en-US" sz="3200" b="1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4" name="Rectangle 14"/>
          <p:cNvSpPr>
            <a:spLocks noChangeArrowheads="1"/>
          </p:cNvSpPr>
          <p:nvPr/>
        </p:nvSpPr>
        <p:spPr bwMode="auto">
          <a:xfrm>
            <a:off x="6781800" y="2438400"/>
            <a:ext cx="1041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3825" tIns="61913" rIns="123825" bIns="61913">
            <a:spAutoFit/>
          </a:bodyPr>
          <a:lstStyle>
            <a:lvl1pPr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000099"/>
                </a:solidFill>
                <a:latin typeface="Arial Narrow" panose="020B0606020202030204" pitchFamily="34" charset="0"/>
              </a:rPr>
              <a:t>External </a:t>
            </a:r>
          </a:p>
          <a:p>
            <a:r>
              <a:rPr lang="en-GB" altLang="en-US" b="1">
                <a:solidFill>
                  <a:srgbClr val="000099"/>
                </a:solidFill>
                <a:latin typeface="Arial Narrow" panose="020B0606020202030204" pitchFamily="34" charset="0"/>
              </a:rPr>
              <a:t>Sources</a:t>
            </a:r>
          </a:p>
        </p:txBody>
      </p:sp>
      <p:sp>
        <p:nvSpPr>
          <p:cNvPr id="10245" name="Rectangle 18"/>
          <p:cNvSpPr>
            <a:spLocks noChangeArrowheads="1"/>
          </p:cNvSpPr>
          <p:nvPr/>
        </p:nvSpPr>
        <p:spPr bwMode="auto">
          <a:xfrm>
            <a:off x="6891338" y="5105400"/>
            <a:ext cx="16081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3825" tIns="61913" rIns="123825" bIns="61913">
            <a:spAutoFit/>
          </a:bodyPr>
          <a:lstStyle>
            <a:lvl1pPr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1900" b="1" i="1">
                <a:solidFill>
                  <a:srgbClr val="000099"/>
                </a:solidFill>
              </a:rPr>
              <a:t> Read-Only</a:t>
            </a:r>
          </a:p>
        </p:txBody>
      </p:sp>
      <p:grpSp>
        <p:nvGrpSpPr>
          <p:cNvPr id="10246" name="Group 34"/>
          <p:cNvGrpSpPr>
            <a:grpSpLocks/>
          </p:cNvGrpSpPr>
          <p:nvPr/>
        </p:nvGrpSpPr>
        <p:grpSpPr bwMode="auto">
          <a:xfrm>
            <a:off x="4686300" y="2620963"/>
            <a:ext cx="3652838" cy="2779712"/>
            <a:chOff x="2996" y="1545"/>
            <a:chExt cx="2301" cy="1751"/>
          </a:xfrm>
        </p:grpSpPr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3943" y="1673"/>
              <a:ext cx="252" cy="52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3939" y="1564"/>
              <a:ext cx="260" cy="142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3943" y="1545"/>
              <a:ext cx="252" cy="51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100000">
                  <a:srgbClr val="FF00FF"/>
                </a:gs>
              </a:gsLst>
              <a:lin ang="540000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3781" y="1738"/>
              <a:ext cx="252" cy="52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777" y="1629"/>
              <a:ext cx="260" cy="142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3781" y="1610"/>
              <a:ext cx="252" cy="51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100000">
                  <a:srgbClr val="FF00FF"/>
                </a:gs>
              </a:gsLst>
              <a:lin ang="540000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5" name="Rectangle 12"/>
            <p:cNvSpPr>
              <a:spLocks noChangeArrowheads="1"/>
            </p:cNvSpPr>
            <p:nvPr/>
          </p:nvSpPr>
          <p:spPr bwMode="auto">
            <a:xfrm>
              <a:off x="4504" y="2068"/>
              <a:ext cx="793" cy="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3825" tIns="61913" rIns="123825" bIns="61913">
              <a:spAutoFit/>
            </a:bodyPr>
            <a:lstStyle/>
            <a:p>
              <a:pPr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rgbClr val="000099"/>
                  </a:solidFill>
                  <a:latin typeface="Arial Narrow" pitchFamily="34" charset="0"/>
                  <a:cs typeface="Arial" charset="0"/>
                </a:rPr>
                <a:t>Data</a:t>
              </a:r>
            </a:p>
            <a:p>
              <a:pPr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rgbClr val="000099"/>
                  </a:solidFill>
                  <a:latin typeface="Arial Narrow" pitchFamily="34" charset="0"/>
                  <a:cs typeface="Arial" charset="0"/>
                </a:rPr>
                <a:t>Warehouse</a:t>
              </a:r>
            </a:p>
            <a:p>
              <a:pPr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rgbClr val="000099"/>
                  </a:solidFill>
                  <a:latin typeface="Arial Narrow" pitchFamily="34" charset="0"/>
                  <a:cs typeface="Arial" charset="0"/>
                </a:rPr>
                <a:t>Database</a:t>
              </a: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3396" y="2397"/>
              <a:ext cx="834" cy="899"/>
            </a:xfrm>
            <a:prstGeom prst="rect">
              <a:avLst/>
            </a:prstGeom>
            <a:solidFill>
              <a:srgbClr val="D34817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E9E5DC"/>
              </a:outerShdw>
            </a:effectLst>
          </p:spPr>
          <p:txBody>
            <a:bodyPr wrap="none" lIns="123825" tIns="61913" rIns="123825" bIns="61913" anchor="ctr"/>
            <a:lstStyle/>
            <a:p>
              <a:pPr algn="ctr"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ysClr val="windowText" lastClr="000000"/>
                  </a:solidFill>
                  <a:latin typeface="Arial Narrow" pitchFamily="34" charset="0"/>
                  <a:cs typeface="Arial" charset="0"/>
                </a:rPr>
                <a:t>Data </a:t>
              </a:r>
            </a:p>
            <a:p>
              <a:pPr algn="ctr"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ysClr val="windowText" lastClr="000000"/>
                  </a:solidFill>
                  <a:latin typeface="Arial Narrow" pitchFamily="34" charset="0"/>
                  <a:cs typeface="Arial" charset="0"/>
                </a:rPr>
                <a:t>Warehouse</a:t>
              </a:r>
            </a:p>
            <a:p>
              <a:pPr algn="ctr"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ysClr val="windowText" lastClr="000000"/>
                  </a:solidFill>
                  <a:latin typeface="Arial Narrow" pitchFamily="34" charset="0"/>
                  <a:cs typeface="Arial" charset="0"/>
                </a:rPr>
                <a:t>Environment</a:t>
              </a:r>
            </a:p>
            <a:p>
              <a:pPr algn="ctr"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1" kern="0">
                <a:solidFill>
                  <a:sysClr val="windowText" lastClr="000000"/>
                </a:solidFill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77" name="Line 16"/>
            <p:cNvSpPr>
              <a:spLocks noChangeShapeType="1"/>
            </p:cNvSpPr>
            <p:nvPr/>
          </p:nvSpPr>
          <p:spPr bwMode="auto">
            <a:xfrm>
              <a:off x="4264" y="2847"/>
              <a:ext cx="259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4542" y="2914"/>
              <a:ext cx="560" cy="107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9" name="Rectangle 23"/>
            <p:cNvSpPr>
              <a:spLocks noChangeArrowheads="1"/>
            </p:cNvSpPr>
            <p:nvPr/>
          </p:nvSpPr>
          <p:spPr bwMode="auto">
            <a:xfrm>
              <a:off x="4538" y="2705"/>
              <a:ext cx="568" cy="274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542" y="2663"/>
              <a:ext cx="560" cy="107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100000">
                  <a:srgbClr val="FF00FF"/>
                </a:gs>
              </a:gsLst>
              <a:lin ang="540000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3619" y="1816"/>
              <a:ext cx="285" cy="38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" name="Rectangle 26"/>
            <p:cNvSpPr>
              <a:spLocks noChangeArrowheads="1"/>
            </p:cNvSpPr>
            <p:nvPr/>
          </p:nvSpPr>
          <p:spPr bwMode="auto">
            <a:xfrm>
              <a:off x="3615" y="1730"/>
              <a:ext cx="293" cy="11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3619" y="1717"/>
              <a:ext cx="285" cy="37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100000">
                  <a:srgbClr val="FF00FF"/>
                </a:gs>
              </a:gsLst>
              <a:lin ang="540000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3762" y="1907"/>
              <a:ext cx="0" cy="454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" name="AutoShape 29"/>
            <p:cNvSpPr>
              <a:spLocks noChangeArrowheads="1"/>
            </p:cNvSpPr>
            <p:nvPr/>
          </p:nvSpPr>
          <p:spPr bwMode="auto">
            <a:xfrm>
              <a:off x="2996" y="2571"/>
              <a:ext cx="232" cy="472"/>
            </a:xfrm>
            <a:prstGeom prst="rightArrow">
              <a:avLst>
                <a:gd name="adj1" fmla="val 75009"/>
                <a:gd name="adj2" fmla="val 50005"/>
              </a:avLst>
            </a:prstGeom>
            <a:solidFill>
              <a:srgbClr val="D34817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0247" name="Group 33"/>
          <p:cNvGrpSpPr>
            <a:grpSpLocks/>
          </p:cNvGrpSpPr>
          <p:nvPr/>
        </p:nvGrpSpPr>
        <p:grpSpPr bwMode="auto">
          <a:xfrm>
            <a:off x="352425" y="3519488"/>
            <a:ext cx="3971925" cy="2701925"/>
            <a:chOff x="266" y="2111"/>
            <a:chExt cx="2502" cy="1702"/>
          </a:xfrm>
        </p:grpSpPr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989" y="2111"/>
              <a:ext cx="779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3825" tIns="61913" rIns="123825" bIns="61913">
              <a:spAutoFit/>
            </a:bodyPr>
            <a:lstStyle/>
            <a:p>
              <a:pPr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rgbClr val="000099"/>
                  </a:solidFill>
                  <a:latin typeface="Arial Narrow" pitchFamily="34" charset="0"/>
                  <a:cs typeface="Arial" charset="0"/>
                </a:rPr>
                <a:t>Production</a:t>
              </a:r>
            </a:p>
            <a:p>
              <a:pPr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rgbClr val="000099"/>
                  </a:solidFill>
                  <a:latin typeface="Arial Narrow" pitchFamily="34" charset="0"/>
                  <a:cs typeface="Arial" charset="0"/>
                </a:rPr>
                <a:t>Databases</a:t>
              </a:r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266" y="2527"/>
              <a:ext cx="770" cy="446"/>
            </a:xfrm>
            <a:prstGeom prst="rect">
              <a:avLst/>
            </a:prstGeom>
            <a:solidFill>
              <a:srgbClr val="D34817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9E5DC"/>
              </a:outerShdw>
            </a:effectLst>
          </p:spPr>
          <p:txBody>
            <a:bodyPr wrap="none" lIns="123825" tIns="61913" rIns="123825" bIns="61913" anchor="ctr"/>
            <a:lstStyle/>
            <a:p>
              <a:pPr algn="ctr"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ysClr val="windowText" lastClr="000000"/>
                  </a:solidFill>
                  <a:latin typeface="Arial Narrow" pitchFamily="34" charset="0"/>
                  <a:cs typeface="Arial" charset="0"/>
                </a:rPr>
                <a:t>Production</a:t>
              </a:r>
            </a:p>
            <a:p>
              <a:pPr algn="ctr" defTabSz="16668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>
                  <a:solidFill>
                    <a:sysClr val="windowText" lastClr="000000"/>
                  </a:solidFill>
                  <a:latin typeface="Arial Narrow" pitchFamily="34" charset="0"/>
                  <a:cs typeface="Arial" charset="0"/>
                </a:rPr>
                <a:t>Applications</a:t>
              </a:r>
            </a:p>
          </p:txBody>
        </p:sp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1153" y="3189"/>
              <a:ext cx="768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3825" tIns="61913" rIns="123825" bIns="61913">
              <a:spAutoFit/>
            </a:bodyPr>
            <a:lstStyle/>
            <a:p>
              <a:pPr defTabSz="1666875" fontAlgn="auto">
                <a:spcBef>
                  <a:spcPts val="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en-GB" sz="1900" b="1" i="1" kern="0">
                  <a:solidFill>
                    <a:srgbClr val="000099"/>
                  </a:solidFill>
                  <a:latin typeface="Arial" charset="0"/>
                  <a:cs typeface="Arial" charset="0"/>
                </a:rPr>
                <a:t> Update</a:t>
              </a:r>
            </a:p>
            <a:p>
              <a:pPr defTabSz="1666875" fontAlgn="auto">
                <a:spcBef>
                  <a:spcPts val="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en-GB" sz="1900" b="1" i="1" kern="0">
                  <a:solidFill>
                    <a:srgbClr val="000099"/>
                  </a:solidFill>
                  <a:latin typeface="Arial" charset="0"/>
                  <a:cs typeface="Arial" charset="0"/>
                </a:rPr>
                <a:t> Insert</a:t>
              </a:r>
            </a:p>
            <a:p>
              <a:pPr defTabSz="1666875" fontAlgn="auto">
                <a:spcBef>
                  <a:spcPts val="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en-GB" sz="1900" b="1" i="1" kern="0">
                  <a:solidFill>
                    <a:srgbClr val="000099"/>
                  </a:solidFill>
                  <a:latin typeface="Arial" charset="0"/>
                  <a:cs typeface="Arial" charset="0"/>
                </a:rPr>
                <a:t> Delete</a:t>
              </a:r>
            </a:p>
          </p:txBody>
        </p:sp>
        <p:sp>
          <p:nvSpPr>
            <p:cNvPr id="90" name="Oval 19"/>
            <p:cNvSpPr>
              <a:spLocks noChangeArrowheads="1"/>
            </p:cNvSpPr>
            <p:nvPr/>
          </p:nvSpPr>
          <p:spPr bwMode="auto">
            <a:xfrm>
              <a:off x="2116" y="2882"/>
              <a:ext cx="560" cy="107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2112" y="2673"/>
              <a:ext cx="568" cy="274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2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2116" y="2631"/>
              <a:ext cx="560" cy="106"/>
            </a:xfrm>
            <a:prstGeom prst="ellipse">
              <a:avLst/>
            </a:prstGeom>
            <a:gradFill rotWithShape="0">
              <a:gsLst>
                <a:gs pos="0">
                  <a:srgbClr val="FF00FF">
                    <a:gamma/>
                    <a:shade val="29804"/>
                    <a:invGamma/>
                  </a:srgbClr>
                </a:gs>
                <a:gs pos="100000">
                  <a:srgbClr val="FF00FF"/>
                </a:gs>
              </a:gsLst>
              <a:lin ang="5400000" scaled="1"/>
            </a:gra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0255" name="Object 30"/>
            <p:cNvGraphicFramePr>
              <a:graphicFrameLocks/>
            </p:cNvGraphicFramePr>
            <p:nvPr/>
          </p:nvGraphicFramePr>
          <p:xfrm>
            <a:off x="1211" y="2492"/>
            <a:ext cx="669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" name="Clip" r:id="rId3" imgW="3573463" imgH="3009900" progId="MS_ClipArt_Gallery.2">
                    <p:embed/>
                  </p:oleObj>
                </mc:Choice>
                <mc:Fallback>
                  <p:oleObj name="Clip" r:id="rId3" imgW="3573463" imgH="3009900" progId="MS_ClipArt_Gallery.2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2492"/>
                          <a:ext cx="669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4275138" y="5078413"/>
            <a:ext cx="9763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3825" tIns="61913" rIns="123825" bIns="61913">
            <a:spAutoFit/>
          </a:bodyPr>
          <a:lstStyle>
            <a:lvl1pPr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666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66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1900" b="1" i="1">
                <a:solidFill>
                  <a:srgbClr val="000099"/>
                </a:solidFill>
              </a:rPr>
              <a:t>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52400"/>
            <a:ext cx="8229600" cy="1066800"/>
          </a:xfrm>
          <a:noFill/>
        </p:spPr>
        <p:txBody>
          <a:bodyPr lIns="92075" tIns="46038" rIns="92075" bIns="46038"/>
          <a:lstStyle/>
          <a:p>
            <a:pPr lvl="0" rtl="0" eaLnBrk="1" hangingPunct="1"/>
            <a:r>
              <a:rPr lang="en-US" altLang="en-US" sz="2800" dirty="0" smtClean="0"/>
              <a:t>Data Warehouse—Subject-Oriented(</a:t>
            </a:r>
            <a:r>
              <a:rPr lang="fa-I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Koodak" panose="00000700000000000000" pitchFamily="2" charset="-78"/>
              </a:rPr>
              <a:t>موضوع محور</a:t>
            </a:r>
            <a:r>
              <a:rPr lang="en-US" altLang="en-US" sz="2800" dirty="0" smtClean="0"/>
              <a:t>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608513"/>
          </a:xfrm>
          <a:noFill/>
        </p:spPr>
        <p:txBody>
          <a:bodyPr lIns="92075" tIns="46038" rIns="92075" bIns="46038"/>
          <a:lstStyle/>
          <a:p>
            <a:pPr algn="l" rtl="0" eaLnBrk="1" hangingPunct="1">
              <a:lnSpc>
                <a:spcPct val="130000"/>
              </a:lnSpc>
            </a:pPr>
            <a:r>
              <a:rPr lang="en-US" altLang="en-US" sz="2400" dirty="0" smtClean="0"/>
              <a:t>Organized around major subjects, such as </a:t>
            </a:r>
            <a:r>
              <a:rPr lang="en-US" altLang="en-US" sz="2400" dirty="0" smtClean="0">
                <a:solidFill>
                  <a:schemeClr val="hlink"/>
                </a:solidFill>
              </a:rPr>
              <a:t>customer, product, sales</a:t>
            </a:r>
            <a:endParaRPr lang="en-US" altLang="en-US" sz="2400" dirty="0" smtClean="0"/>
          </a:p>
          <a:p>
            <a:pPr algn="l" rtl="0" eaLnBrk="1" hangingPunct="1">
              <a:lnSpc>
                <a:spcPct val="130000"/>
              </a:lnSpc>
            </a:pPr>
            <a:r>
              <a:rPr lang="en-US" altLang="en-US" sz="2400" dirty="0" smtClean="0"/>
              <a:t>Focusing on the modeling and analysis of data for decision makers, not on daily operations or transaction processing</a:t>
            </a:r>
          </a:p>
          <a:p>
            <a:pPr algn="l" rtl="0" eaLnBrk="1" hangingPunct="1">
              <a:lnSpc>
                <a:spcPct val="130000"/>
              </a:lnSpc>
            </a:pPr>
            <a:r>
              <a:rPr lang="en-US" altLang="en-US" sz="2400" dirty="0" smtClean="0"/>
              <a:t>Provide </a:t>
            </a:r>
            <a:r>
              <a:rPr lang="en-US" altLang="en-US" sz="2400" dirty="0" smtClean="0">
                <a:solidFill>
                  <a:schemeClr val="hlink"/>
                </a:solidFill>
              </a:rPr>
              <a:t>a simple and concise</a:t>
            </a:r>
            <a:r>
              <a:rPr lang="en-US" altLang="en-US" sz="2400" dirty="0" smtClean="0"/>
              <a:t> view around particular subject issues by </a:t>
            </a:r>
            <a:r>
              <a:rPr lang="en-US" altLang="en-US" sz="2400" dirty="0" smtClean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9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93038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smtClean="0"/>
              <a:t>Data Warehouse vs. Operational DBMS</a:t>
            </a:r>
            <a:endParaRPr lang="en-US" altLang="en-US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257800"/>
          </a:xfrm>
          <a:noFill/>
        </p:spPr>
        <p:txBody>
          <a:bodyPr lIns="92075" tIns="46038" rIns="92075" bIns="46038"/>
          <a:lstStyle/>
          <a:p>
            <a:pPr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OLTP (on-line transaction processing)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Major task of traditional relational DBMS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Day-to-day operations: purchasing, inventory, banking, manufacturing, payroll, registration, accounting, etc.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OLAP (on-line analytical processing)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Major task of data warehouse system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Data analysis and decision making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Distinct features (OLTP vs. OLAP):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User and system orientation: customer vs. market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Data contents: current, detailed vs. historical, consolidated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Database design: ER + application vs. star + subject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View: current, local vs. evolutionary, integrated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Access patterns: update vs. read-only but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830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OLTP vs. OLAP</a:t>
            </a:r>
          </a:p>
        </p:txBody>
      </p:sp>
      <p:graphicFrame>
        <p:nvGraphicFramePr>
          <p:cNvPr id="1026" name="Object 1024"/>
          <p:cNvGraphicFramePr>
            <a:graphicFrameLocks noGrp="1"/>
          </p:cNvGraphicFramePr>
          <p:nvPr>
            <p:ph type="tbl" idx="1"/>
          </p:nvPr>
        </p:nvGraphicFramePr>
        <p:xfrm>
          <a:off x="457200" y="1449388"/>
          <a:ext cx="7945438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Document" r:id="rId4" imgW="11164987" imgH="6847217" progId="Word.Document.8">
                  <p:embed/>
                </p:oleObj>
              </mc:Choice>
              <mc:Fallback>
                <p:oleObj name="Document" r:id="rId4" imgW="11164987" imgH="6847217" progId="Word.Document.8">
                  <p:embed/>
                  <p:pic>
                    <p:nvPicPr>
                      <p:cNvPr id="1026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9388"/>
                        <a:ext cx="7945438" cy="487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8458200" y="14478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16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6238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Why Separate Data Warehouse?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05400"/>
          </a:xfrm>
          <a:noFill/>
        </p:spPr>
        <p:txBody>
          <a:bodyPr lIns="92075" tIns="46038" rIns="92075" bIns="46038"/>
          <a:lstStyle/>
          <a:p>
            <a:pPr algn="l" rtl="0" eaLnBrk="1" hangingPunct="1">
              <a:lnSpc>
                <a:spcPct val="110000"/>
              </a:lnSpc>
            </a:pPr>
            <a:r>
              <a:rPr lang="en-US" altLang="en-US" sz="2000" smtClean="0"/>
              <a:t>High performance for both systems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smtClean="0"/>
              <a:t>DBMS— tuned for OLTP: access methods, indexing, concurrency control, recovery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smtClean="0"/>
              <a:t>Warehouse—tuned for OLAP: complex OLAP queries, multidimensional view, consolidation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000" smtClean="0"/>
              <a:t>Different functions and different data: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u="sng" smtClean="0">
                <a:solidFill>
                  <a:schemeClr val="hlink"/>
                </a:solidFill>
              </a:rPr>
              <a:t>missing data</a:t>
            </a:r>
            <a:r>
              <a:rPr lang="en-US" altLang="en-US" sz="2000" smtClean="0"/>
              <a:t>: Decision support requires historical data which operational DBs do not typically maintain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u="sng" smtClean="0">
                <a:solidFill>
                  <a:schemeClr val="hlink"/>
                </a:solidFill>
              </a:rPr>
              <a:t>data consolidation</a:t>
            </a:r>
            <a:r>
              <a:rPr lang="en-US" altLang="en-US" sz="2000" smtClean="0"/>
              <a:t>:  DS requires consolidation (aggregation, summarization) of data from heterogeneous sources</a:t>
            </a:r>
          </a:p>
          <a:p>
            <a:pPr lvl="1" algn="l" rtl="0" eaLnBrk="1" hangingPunct="1">
              <a:lnSpc>
                <a:spcPct val="110000"/>
              </a:lnSpc>
            </a:pPr>
            <a:r>
              <a:rPr lang="en-US" altLang="en-US" sz="2000" u="sng" smtClean="0">
                <a:solidFill>
                  <a:schemeClr val="hlink"/>
                </a:solidFill>
              </a:rPr>
              <a:t>data quality</a:t>
            </a:r>
            <a:r>
              <a:rPr lang="en-US" altLang="en-US" sz="2000" smtClean="0"/>
              <a:t>: different sources typically use inconsistent data representations, codes and formats which have to be reconciled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000" smtClean="0"/>
              <a:t>Note: There are more and more systems which perform OLAP analysis directly on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2134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 dirty="0" smtClean="0"/>
              <a:t>From Tables and Spreadsheets to Data Cubes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086350"/>
          </a:xfrm>
          <a:noFill/>
        </p:spPr>
        <p:txBody>
          <a:bodyPr lIns="92075" tIns="46038" rIns="92075" bIns="46038"/>
          <a:lstStyle/>
          <a:p>
            <a:pPr algn="l" rtl="0" eaLnBrk="1" hangingPunct="1">
              <a:lnSpc>
                <a:spcPct val="130000"/>
              </a:lnSpc>
            </a:pPr>
            <a:r>
              <a:rPr lang="en-US" sz="2000" dirty="0" smtClean="0"/>
              <a:t>A data warehouse is based on a </a:t>
            </a:r>
            <a:r>
              <a:rPr lang="en-US" sz="2000" dirty="0" smtClean="0">
                <a:solidFill>
                  <a:schemeClr val="hlink"/>
                </a:solidFill>
              </a:rPr>
              <a:t>multidimensional data model</a:t>
            </a:r>
            <a:r>
              <a:rPr lang="en-US" sz="2000" dirty="0" smtClean="0"/>
              <a:t> which views data in the form of a data cube</a:t>
            </a:r>
          </a:p>
          <a:p>
            <a:pPr algn="l" rtl="0" eaLnBrk="1" hangingPunct="1">
              <a:lnSpc>
                <a:spcPct val="130000"/>
              </a:lnSpc>
            </a:pPr>
            <a:r>
              <a:rPr lang="en-US" sz="2000" dirty="0" smtClean="0"/>
              <a:t>A data cube, such as </a:t>
            </a:r>
            <a:r>
              <a:rPr lang="en-US" sz="2000" dirty="0">
                <a:solidFill>
                  <a:schemeClr val="hlink"/>
                </a:solidFill>
              </a:rPr>
              <a:t>sales</a:t>
            </a:r>
            <a:r>
              <a:rPr lang="en-US" sz="2000" dirty="0" smtClean="0"/>
              <a:t>, allows data to be modeled and viewed in multiple dimensions</a:t>
            </a:r>
          </a:p>
          <a:p>
            <a:pPr lvl="1" algn="l" rtl="0" eaLnBrk="1" hangingPunct="1">
              <a:lnSpc>
                <a:spcPct val="130000"/>
              </a:lnSpc>
            </a:pPr>
            <a:r>
              <a:rPr lang="en-US" sz="2000" dirty="0" smtClean="0"/>
              <a:t>Dimension tables, such as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item (</a:t>
            </a:r>
            <a:r>
              <a:rPr lang="en-US" sz="2000" dirty="0" err="1">
                <a:solidFill>
                  <a:schemeClr val="hlink"/>
                </a:solidFill>
                <a:cs typeface="+mn-cs"/>
              </a:rPr>
              <a:t>item_name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, brand, type),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folHlink"/>
                </a:solidFill>
              </a:rPr>
              <a:t> 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time(day, week, month, quarter, year) </a:t>
            </a:r>
          </a:p>
          <a:p>
            <a:pPr lvl="1" algn="l" rtl="0" eaLnBrk="1" hangingPunct="1">
              <a:lnSpc>
                <a:spcPct val="130000"/>
              </a:lnSpc>
            </a:pPr>
            <a:r>
              <a:rPr lang="en-US" sz="2000" dirty="0" smtClean="0"/>
              <a:t>Fact table contains measures (such as </a:t>
            </a:r>
            <a:r>
              <a:rPr lang="en-US" sz="2000" dirty="0" err="1">
                <a:solidFill>
                  <a:schemeClr val="hlink"/>
                </a:solidFill>
                <a:cs typeface="+mn-cs"/>
              </a:rPr>
              <a:t>dollars_sold</a:t>
            </a:r>
            <a:r>
              <a:rPr lang="en-US" sz="2000" dirty="0" smtClean="0"/>
              <a:t>) and keys to each of the related dimension tables</a:t>
            </a:r>
          </a:p>
          <a:p>
            <a:pPr algn="l" rtl="0" eaLnBrk="1" hangingPunct="1">
              <a:lnSpc>
                <a:spcPct val="130000"/>
              </a:lnSpc>
            </a:pPr>
            <a:r>
              <a:rPr lang="en-US" sz="2000" dirty="0" smtClean="0"/>
              <a:t>In data warehousing literature, an n-D base cube is called a </a:t>
            </a:r>
            <a:r>
              <a:rPr lang="en-US" sz="2000" dirty="0" smtClean="0">
                <a:solidFill>
                  <a:schemeClr val="hlink"/>
                </a:solidFill>
              </a:rPr>
              <a:t>base cuboid</a:t>
            </a:r>
            <a:r>
              <a:rPr lang="en-US" sz="2000" dirty="0" smtClean="0"/>
              <a:t>. The top most 0-D cuboid, which holds the highest-level of summarization, is called the </a:t>
            </a:r>
            <a:r>
              <a:rPr lang="en-US" sz="2000" dirty="0" smtClean="0">
                <a:solidFill>
                  <a:schemeClr val="hlink"/>
                </a:solidFill>
              </a:rPr>
              <a:t>apex cuboid</a:t>
            </a:r>
            <a:r>
              <a:rPr lang="en-US" sz="2000" dirty="0" smtClean="0"/>
              <a:t>.  The lattice of cuboids forms a </a:t>
            </a:r>
            <a:r>
              <a:rPr lang="en-US" sz="2000" dirty="0" smtClean="0">
                <a:solidFill>
                  <a:schemeClr val="hlink"/>
                </a:solidFill>
              </a:rPr>
              <a:t>data cube.</a:t>
            </a:r>
          </a:p>
        </p:txBody>
      </p:sp>
    </p:spTree>
    <p:extLst>
      <p:ext uri="{BB962C8B-B14F-4D97-AF65-F5344CB8AC3E}">
        <p14:creationId xmlns:p14="http://schemas.microsoft.com/office/powerpoint/2010/main" val="258515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954088" y="381000"/>
            <a:ext cx="6970712" cy="685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Cube: A Lattice of Cuboids</a:t>
            </a:r>
          </a:p>
        </p:txBody>
      </p:sp>
      <p:sp>
        <p:nvSpPr>
          <p:cNvPr id="22534" name="Text Box 56"/>
          <p:cNvSpPr txBox="1">
            <a:spLocks noChangeArrowheads="1"/>
          </p:cNvSpPr>
          <p:nvPr/>
        </p:nvSpPr>
        <p:spPr bwMode="auto">
          <a:xfrm>
            <a:off x="136525" y="3719513"/>
            <a:ext cx="1006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time,item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535" name="Text Box 62"/>
          <p:cNvSpPr txBox="1">
            <a:spLocks noChangeArrowheads="1"/>
          </p:cNvSpPr>
          <p:nvPr/>
        </p:nvSpPr>
        <p:spPr bwMode="auto">
          <a:xfrm>
            <a:off x="136525" y="4938713"/>
            <a:ext cx="174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time,item,location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536" name="Text Box 67"/>
          <p:cNvSpPr txBox="1">
            <a:spLocks noChangeArrowheads="1"/>
          </p:cNvSpPr>
          <p:nvPr/>
        </p:nvSpPr>
        <p:spPr bwMode="auto">
          <a:xfrm>
            <a:off x="1981200" y="5943600"/>
            <a:ext cx="266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time, item, location, supplier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22537" name="Group 73"/>
          <p:cNvGrpSpPr>
            <a:grpSpLocks/>
          </p:cNvGrpSpPr>
          <p:nvPr/>
        </p:nvGrpSpPr>
        <p:grpSpPr bwMode="auto">
          <a:xfrm>
            <a:off x="609600" y="1524000"/>
            <a:ext cx="8261350" cy="4481513"/>
            <a:chOff x="384" y="1209"/>
            <a:chExt cx="5204" cy="2823"/>
          </a:xfrm>
        </p:grpSpPr>
        <p:sp>
          <p:nvSpPr>
            <p:cNvPr id="22538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39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0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1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4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5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6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7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8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49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50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51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52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53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a-IR" altLang="en-US"/>
            </a:p>
          </p:txBody>
        </p:sp>
        <p:sp>
          <p:nvSpPr>
            <p:cNvPr id="22554" name="Text Box 19"/>
            <p:cNvSpPr txBox="1">
              <a:spLocks noChangeArrowheads="1"/>
            </p:cNvSpPr>
            <p:nvPr/>
          </p:nvSpPr>
          <p:spPr bwMode="auto">
            <a:xfrm>
              <a:off x="1766" y="1209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all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55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time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56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item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57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58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59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7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9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0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3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4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5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7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8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9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1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92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93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94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95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96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9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time,item,supplier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97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4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98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3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599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0-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D(apex) cuboid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600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1-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601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2-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602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3-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603" name="Text Box 72"/>
            <p:cNvSpPr txBox="1">
              <a:spLocks noChangeArrowheads="1"/>
            </p:cNvSpPr>
            <p:nvPr/>
          </p:nvSpPr>
          <p:spPr bwMode="auto">
            <a:xfrm>
              <a:off x="4358" y="3705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4-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D(base) cuboid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Conceptual Modeling of Data Warehouses</a:t>
            </a:r>
            <a:endParaRPr lang="fa-IR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algn="l" rtl="0">
              <a:lnSpc>
                <a:spcPct val="130000"/>
              </a:lnSpc>
            </a:pPr>
            <a:r>
              <a:rPr lang="en-US" altLang="en-US" dirty="0" smtClean="0">
                <a:latin typeface="Perpetua" panose="02020502060401020303" pitchFamily="18" charset="0"/>
              </a:rPr>
              <a:t>Modeling data warehouses: dimensions &amp; measures</a:t>
            </a:r>
          </a:p>
          <a:p>
            <a:pPr lvl="1" algn="l" rtl="0">
              <a:lnSpc>
                <a:spcPct val="130000"/>
              </a:lnSpc>
              <a:spcBef>
                <a:spcPct val="10000"/>
              </a:spcBef>
            </a:pPr>
            <a:r>
              <a:rPr lang="en-US" altLang="en-US" sz="2400" u="sng" dirty="0" smtClean="0">
                <a:solidFill>
                  <a:schemeClr val="hlink"/>
                </a:solidFill>
                <a:latin typeface="Perpetua" panose="02020502060401020303" pitchFamily="18" charset="0"/>
              </a:rPr>
              <a:t>Star schema</a:t>
            </a:r>
            <a:r>
              <a:rPr lang="en-US" altLang="en-US" sz="2400" dirty="0" smtClean="0">
                <a:latin typeface="Perpetua" panose="02020502060401020303" pitchFamily="18" charset="0"/>
              </a:rPr>
              <a:t>: </a:t>
            </a:r>
            <a:r>
              <a:rPr lang="en-US" altLang="en-US" sz="2400" dirty="0" smtClean="0">
                <a:solidFill>
                  <a:srgbClr val="006666"/>
                </a:solidFill>
                <a:latin typeface="Perpetua" panose="02020502060401020303" pitchFamily="18" charset="0"/>
              </a:rPr>
              <a:t>A fact table in the middle connected to a set of dimension tables </a:t>
            </a:r>
          </a:p>
          <a:p>
            <a:pPr lvl="1" algn="l" rtl="0">
              <a:lnSpc>
                <a:spcPct val="130000"/>
              </a:lnSpc>
              <a:spcBef>
                <a:spcPct val="10000"/>
              </a:spcBef>
            </a:pPr>
            <a:r>
              <a:rPr lang="en-US" altLang="en-US" sz="2400" u="sng" dirty="0" smtClean="0">
                <a:solidFill>
                  <a:schemeClr val="hlink"/>
                </a:solidFill>
                <a:latin typeface="Perpetua" panose="02020502060401020303" pitchFamily="18" charset="0"/>
              </a:rPr>
              <a:t>Snowflake schema</a:t>
            </a:r>
            <a:r>
              <a:rPr lang="en-US" altLang="en-US" sz="2400" dirty="0" smtClean="0">
                <a:latin typeface="Perpetua" panose="02020502060401020303" pitchFamily="18" charset="0"/>
              </a:rPr>
              <a:t>:  </a:t>
            </a:r>
            <a:r>
              <a:rPr lang="en-US" altLang="en-US" sz="2400" dirty="0" smtClean="0">
                <a:solidFill>
                  <a:srgbClr val="006666"/>
                </a:solidFill>
                <a:latin typeface="Perpetua" panose="02020502060401020303" pitchFamily="18" charset="0"/>
              </a:rPr>
              <a:t>A refinement of star schema where some dimensional hierarchy is </a:t>
            </a:r>
            <a:r>
              <a:rPr lang="en-US" altLang="en-US" sz="2400" u="sng" dirty="0">
                <a:solidFill>
                  <a:schemeClr val="hlink"/>
                </a:solidFill>
                <a:latin typeface="Perpetua" panose="02020502060401020303" pitchFamily="18" charset="0"/>
              </a:rPr>
              <a:t>normalized</a:t>
            </a:r>
            <a:r>
              <a:rPr lang="en-US" altLang="en-US" sz="2400" dirty="0" smtClean="0">
                <a:solidFill>
                  <a:srgbClr val="006666"/>
                </a:solidFill>
                <a:latin typeface="Perpetua" panose="02020502060401020303" pitchFamily="18" charset="0"/>
              </a:rPr>
              <a:t> into a set of smaller dimension tables</a:t>
            </a:r>
            <a:r>
              <a:rPr lang="en-US" altLang="en-US" sz="2400" dirty="0" smtClean="0">
                <a:latin typeface="Perpetua" panose="02020502060401020303" pitchFamily="18" charset="0"/>
              </a:rPr>
              <a:t>, forming a shape similar to snowflake</a:t>
            </a:r>
          </a:p>
          <a:p>
            <a:pPr lvl="1" algn="l" rtl="0">
              <a:lnSpc>
                <a:spcPct val="130000"/>
              </a:lnSpc>
              <a:spcBef>
                <a:spcPct val="10000"/>
              </a:spcBef>
            </a:pPr>
            <a:r>
              <a:rPr lang="en-US" altLang="en-US" sz="2400" u="sng" dirty="0" smtClean="0">
                <a:solidFill>
                  <a:schemeClr val="hlink"/>
                </a:solidFill>
                <a:latin typeface="Perpetua" panose="02020502060401020303" pitchFamily="18" charset="0"/>
              </a:rPr>
              <a:t>Fact constellations</a:t>
            </a:r>
            <a:r>
              <a:rPr lang="en-US" altLang="en-US" sz="2400" dirty="0" smtClean="0">
                <a:latin typeface="Perpetua" panose="02020502060401020303" pitchFamily="18" charset="0"/>
              </a:rPr>
              <a:t>:  </a:t>
            </a:r>
            <a:r>
              <a:rPr lang="en-US" altLang="en-US" sz="2400" dirty="0" smtClean="0">
                <a:solidFill>
                  <a:srgbClr val="006666"/>
                </a:solidFill>
                <a:latin typeface="Perpetua" panose="02020502060401020303" pitchFamily="18" charset="0"/>
              </a:rPr>
              <a:t>Multiple fact tables share dimension tables</a:t>
            </a:r>
            <a:r>
              <a:rPr lang="en-US" altLang="en-US" sz="2400" dirty="0" smtClean="0">
                <a:latin typeface="Perpetua" panose="02020502060401020303" pitchFamily="18" charset="0"/>
              </a:rPr>
              <a:t>, viewed as a collection of stars, therefore called </a:t>
            </a:r>
            <a:r>
              <a:rPr lang="en-US" altLang="en-US" sz="2400" u="sng" dirty="0">
                <a:solidFill>
                  <a:schemeClr val="hlink"/>
                </a:solidFill>
                <a:latin typeface="Perpetua" panose="02020502060401020303" pitchFamily="18" charset="0"/>
              </a:rPr>
              <a:t>galaxy schema </a:t>
            </a:r>
            <a:r>
              <a:rPr lang="en-US" altLang="en-US" sz="2400" dirty="0" smtClean="0">
                <a:latin typeface="Perpetua" panose="02020502060401020303" pitchFamily="18" charset="0"/>
              </a:rPr>
              <a:t>or fact constellation </a:t>
            </a:r>
          </a:p>
          <a:p>
            <a:pPr lvl="1" algn="l" rtl="0">
              <a:lnSpc>
                <a:spcPct val="130000"/>
              </a:lnSpc>
              <a:spcBef>
                <a:spcPct val="10000"/>
              </a:spcBef>
            </a:pPr>
            <a:endParaRPr lang="en-US" altLang="en-US" sz="2400" dirty="0" smtClean="0">
              <a:latin typeface="Perpetua" panose="02020502060401020303" pitchFamily="18" charset="0"/>
            </a:endParaRPr>
          </a:p>
          <a:p>
            <a:pPr algn="l" rtl="0" eaLnBrk="1" hangingPunct="1"/>
            <a:endParaRPr lang="fa-IR" altLang="en-US" sz="2400" dirty="0" smtClean="0">
              <a:latin typeface="Perpetua" panose="0202050206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Dimensional Modeling</a:t>
            </a:r>
            <a:endParaRPr lang="fa-IR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95275" y="1347788"/>
            <a:ext cx="8524875" cy="4824412"/>
          </a:xfrm>
        </p:spPr>
        <p:txBody>
          <a:bodyPr/>
          <a:lstStyle/>
          <a:p>
            <a:pPr algn="l" rtl="0"/>
            <a:r>
              <a:rPr lang="en-CA" altLang="en-US" dirty="0" smtClean="0">
                <a:latin typeface="Perpetua" panose="02020502060401020303" pitchFamily="18" charset="0"/>
              </a:rPr>
              <a:t>Dimensional modeling = data warehouse modeling technique</a:t>
            </a:r>
          </a:p>
          <a:p>
            <a:pPr algn="l" rtl="0"/>
            <a:r>
              <a:rPr lang="en-CA" altLang="en-US" dirty="0" smtClean="0">
                <a:latin typeface="Perpetua" panose="02020502060401020303" pitchFamily="18" charset="0"/>
              </a:rPr>
              <a:t>2 types of tables: facts and dimensions. </a:t>
            </a:r>
          </a:p>
          <a:p>
            <a:pPr algn="l" rtl="0"/>
            <a:r>
              <a:rPr lang="en-CA" altLang="en-US" dirty="0" smtClean="0">
                <a:latin typeface="Perpetua" panose="02020502060401020303" pitchFamily="18" charset="0"/>
              </a:rPr>
              <a:t>A </a:t>
            </a:r>
            <a:r>
              <a:rPr lang="en-CA" alt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fact table </a:t>
            </a:r>
            <a:r>
              <a:rPr lang="en-CA" altLang="en-US" dirty="0" smtClean="0">
                <a:latin typeface="Perpetua" panose="02020502060401020303" pitchFamily="18" charset="0"/>
              </a:rPr>
              <a:t>contains </a:t>
            </a:r>
            <a:r>
              <a:rPr lang="en-CA" alt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one or more measures (usually numerical) </a:t>
            </a:r>
            <a:r>
              <a:rPr lang="en-CA" altLang="en-US" dirty="0" smtClean="0">
                <a:latin typeface="Perpetua" panose="02020502060401020303" pitchFamily="18" charset="0"/>
              </a:rPr>
              <a:t>of a subject that is being modeled for analysis. </a:t>
            </a:r>
          </a:p>
          <a:p>
            <a:pPr algn="l" rtl="0"/>
            <a:r>
              <a:rPr lang="en-CA" alt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Dimension tables </a:t>
            </a:r>
            <a:r>
              <a:rPr lang="en-CA" altLang="en-US" dirty="0" smtClean="0">
                <a:latin typeface="Perpetua" panose="02020502060401020303" pitchFamily="18" charset="0"/>
              </a:rPr>
              <a:t>contain </a:t>
            </a:r>
            <a:r>
              <a:rPr lang="en-CA" alt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various descriptive attributes </a:t>
            </a:r>
            <a:r>
              <a:rPr lang="en-CA" altLang="en-US" dirty="0" smtClean="0">
                <a:latin typeface="Perpetua" panose="02020502060401020303" pitchFamily="18" charset="0"/>
              </a:rPr>
              <a:t>(usually </a:t>
            </a:r>
            <a:r>
              <a:rPr lang="en-CA" alt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textual</a:t>
            </a:r>
            <a:r>
              <a:rPr lang="en-CA" altLang="en-US" dirty="0" smtClean="0">
                <a:latin typeface="Perpetua" panose="02020502060401020303" pitchFamily="18" charset="0"/>
              </a:rPr>
              <a:t>) that are related to the subject depicted by the fact table. </a:t>
            </a:r>
          </a:p>
          <a:p>
            <a:pPr algn="l" rtl="0"/>
            <a:r>
              <a:rPr lang="en-CA" altLang="en-US" dirty="0" smtClean="0">
                <a:latin typeface="Perpetua" panose="02020502060401020303" pitchFamily="18" charset="0"/>
              </a:rPr>
              <a:t>The intent of the </a:t>
            </a:r>
            <a:r>
              <a:rPr lang="en-CA" alt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dimensional model </a:t>
            </a:r>
            <a:r>
              <a:rPr lang="en-CA" altLang="en-US" dirty="0" smtClean="0">
                <a:latin typeface="Perpetua" panose="02020502060401020303" pitchFamily="18" charset="0"/>
              </a:rPr>
              <a:t>is to represent </a:t>
            </a:r>
            <a:r>
              <a:rPr lang="en-CA" alt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relevant questions </a:t>
            </a:r>
            <a:r>
              <a:rPr lang="en-CA" altLang="en-US" dirty="0" smtClean="0">
                <a:latin typeface="Perpetua" panose="02020502060401020303" pitchFamily="18" charset="0"/>
              </a:rPr>
              <a:t>whose answers enable appropriate </a:t>
            </a:r>
            <a:r>
              <a:rPr lang="en-CA" alt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decision making</a:t>
            </a:r>
            <a:r>
              <a:rPr lang="en-CA" altLang="en-US" dirty="0" smtClean="0">
                <a:latin typeface="Perpetua" panose="02020502060401020303" pitchFamily="18" charset="0"/>
              </a:rPr>
              <a:t> in a specific business area</a:t>
            </a:r>
          </a:p>
          <a:p>
            <a:pPr algn="l" rtl="0" eaLnBrk="1" hangingPunct="1"/>
            <a:endParaRPr lang="fa-IR" altLang="en-US" dirty="0" smtClean="0">
              <a:latin typeface="Perpetua" panose="0202050206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fa-IR" dirty="0" smtClean="0"/>
              <a:t>مراجع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algn="l" rtl="0"/>
            <a:r>
              <a:rPr lang="en-US" dirty="0" smtClean="0"/>
              <a:t>Han, </a:t>
            </a:r>
            <a:r>
              <a:rPr lang="en-US" dirty="0" err="1" smtClean="0"/>
              <a:t>Jiawei</a:t>
            </a:r>
            <a:r>
              <a:rPr lang="en-US" dirty="0" smtClean="0"/>
              <a:t>, </a:t>
            </a:r>
            <a:r>
              <a:rPr lang="en-US" dirty="0" err="1" smtClean="0"/>
              <a:t>Micheline</a:t>
            </a:r>
            <a:r>
              <a:rPr lang="en-US" dirty="0" smtClean="0"/>
              <a:t> </a:t>
            </a:r>
            <a:r>
              <a:rPr lang="en-US" dirty="0" err="1" smtClean="0"/>
              <a:t>Kamber</a:t>
            </a:r>
            <a:r>
              <a:rPr lang="en-US" dirty="0" smtClean="0"/>
              <a:t>, and Data Mining. "Concepts and techniques." </a:t>
            </a:r>
            <a:r>
              <a:rPr lang="en-US" i="1" dirty="0" smtClean="0"/>
              <a:t>Morgan Kaufmann</a:t>
            </a:r>
            <a:r>
              <a:rPr lang="en-US" dirty="0" smtClean="0"/>
              <a:t> 340 (2006): 94104-3205.‏</a:t>
            </a:r>
          </a:p>
          <a:p>
            <a:pPr algn="l" rtl="0"/>
            <a:r>
              <a:rPr lang="en-US" dirty="0" smtClean="0"/>
              <a:t>Kimball, </a:t>
            </a:r>
            <a:r>
              <a:rPr lang="en-US" dirty="0" err="1" smtClean="0"/>
              <a:t>Raiph</a:t>
            </a:r>
            <a:r>
              <a:rPr lang="en-US" dirty="0" smtClean="0"/>
              <a:t>. </a:t>
            </a:r>
            <a:r>
              <a:rPr lang="en-US" i="1" dirty="0" smtClean="0"/>
              <a:t>The data warehouse toolkit</a:t>
            </a:r>
            <a:r>
              <a:rPr lang="en-US" dirty="0" smtClean="0"/>
              <a:t>. John Wiley &amp; Sons, 2006.‏</a:t>
            </a:r>
          </a:p>
          <a:p>
            <a:pPr algn="l" rtl="0"/>
            <a:r>
              <a:rPr lang="en-US" dirty="0" err="1" smtClean="0"/>
              <a:t>Inmon</a:t>
            </a:r>
            <a:r>
              <a:rPr lang="en-US" dirty="0" smtClean="0"/>
              <a:t>, William H. </a:t>
            </a:r>
            <a:r>
              <a:rPr lang="en-US" i="1" dirty="0" smtClean="0"/>
              <a:t>Building the data warehouse</a:t>
            </a:r>
            <a:r>
              <a:rPr lang="en-US" dirty="0" smtClean="0"/>
              <a:t>. John </a:t>
            </a:r>
            <a:r>
              <a:rPr lang="en-US" dirty="0" err="1" smtClean="0"/>
              <a:t>wiley</a:t>
            </a:r>
            <a:r>
              <a:rPr lang="en-US" dirty="0" smtClean="0"/>
              <a:t> &amp; sons, 2005.‏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4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5964436" y="5237249"/>
            <a:ext cx="1470422" cy="31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74789"/>
              </a:buClr>
              <a:buSzPct val="70000"/>
              <a:buFont typeface="Monotype Sorts" pitchFamily="2" charset="2"/>
              <a:buChar char="u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74789"/>
              </a:buClr>
              <a:buSzPct val="6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8375" indent="-227013"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74789"/>
              </a:buClr>
              <a:buSzPct val="60000"/>
              <a:buFont typeface="Monotype Sort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74789"/>
              </a:buClr>
              <a:buFont typeface="Monotype Sorts" pitchFamily="2" charset="2"/>
              <a:buChar char="F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dirty="0"/>
              <a:t>Star Schema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86" y="2882192"/>
            <a:ext cx="2187179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36" y="2482142"/>
            <a:ext cx="2522935" cy="261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039"/>
          <p:cNvSpPr txBox="1">
            <a:spLocks noChangeArrowheads="1"/>
          </p:cNvSpPr>
          <p:nvPr/>
        </p:nvSpPr>
        <p:spPr bwMode="auto">
          <a:xfrm>
            <a:off x="5678686" y="2139242"/>
            <a:ext cx="1694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2" name="Text Box 1040"/>
          <p:cNvSpPr txBox="1">
            <a:spLocks noChangeArrowheads="1"/>
          </p:cNvSpPr>
          <p:nvPr/>
        </p:nvSpPr>
        <p:spPr bwMode="auto">
          <a:xfrm>
            <a:off x="1735336" y="2082092"/>
            <a:ext cx="2012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</a:rPr>
              <a:t>Operational System</a:t>
            </a:r>
          </a:p>
        </p:txBody>
      </p:sp>
      <p:sp>
        <p:nvSpPr>
          <p:cNvPr id="13" name="Line 1043"/>
          <p:cNvSpPr>
            <a:spLocks noChangeShapeType="1"/>
          </p:cNvSpPr>
          <p:nvPr/>
        </p:nvSpPr>
        <p:spPr bwMode="auto">
          <a:xfrm>
            <a:off x="4707136" y="2253542"/>
            <a:ext cx="0" cy="314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 sz="105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50864" y="5250346"/>
            <a:ext cx="1470422" cy="31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US" sz="1800" dirty="0"/>
              <a:t>ER Diagram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457200" y="1295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eaLnBrk="1" hangingPunct="1"/>
            <a:r>
              <a:rPr lang="fa-IR" b="1" dirty="0">
                <a:cs typeface="B Roya" panose="00000400000000000000" pitchFamily="2" charset="-78"/>
              </a:rPr>
              <a:t>مدل ذخیره داده</a:t>
            </a:r>
            <a:endParaRPr lang="fa-I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79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Star Schema</a:t>
            </a:r>
            <a:endParaRPr lang="fa-IR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19850" y="1676400"/>
            <a:ext cx="2495550" cy="43053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3548063" y="3162300"/>
            <a:ext cx="2065337" cy="452438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5365" name="Group 6"/>
          <p:cNvGrpSpPr>
            <a:grpSpLocks/>
          </p:cNvGrpSpPr>
          <p:nvPr/>
        </p:nvGrpSpPr>
        <p:grpSpPr bwMode="auto">
          <a:xfrm>
            <a:off x="304800" y="1295400"/>
            <a:ext cx="1819275" cy="2163763"/>
            <a:chOff x="277" y="1164"/>
            <a:chExt cx="1133" cy="1341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time_key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day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day_of_the_week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month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quarter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year</a:t>
              </a: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time</a:t>
              </a:r>
            </a:p>
          </p:txBody>
        </p:sp>
      </p:grpSp>
      <p:grpSp>
        <p:nvGrpSpPr>
          <p:cNvPr id="15366" name="Group 9"/>
          <p:cNvGrpSpPr>
            <a:grpSpLocks/>
          </p:cNvGrpSpPr>
          <p:nvPr/>
        </p:nvGrpSpPr>
        <p:grpSpPr bwMode="auto">
          <a:xfrm>
            <a:off x="6604000" y="3867150"/>
            <a:ext cx="1831975" cy="1884363"/>
            <a:chOff x="684" y="2196"/>
            <a:chExt cx="1140" cy="1168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40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location_key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street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city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state_or_province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country</a:t>
              </a: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location</a:t>
              </a:r>
            </a:p>
          </p:txBody>
        </p:sp>
      </p:grp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3451225" y="227965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548063" y="2697163"/>
            <a:ext cx="2065337" cy="45243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9" name="Rectangle 14"/>
          <p:cNvSpPr>
            <a:spLocks noChangeArrowheads="1"/>
          </p:cNvSpPr>
          <p:nvPr/>
        </p:nvSpPr>
        <p:spPr bwMode="auto">
          <a:xfrm>
            <a:off x="3581400" y="2743200"/>
            <a:ext cx="2057400" cy="3968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           time_key</a:t>
            </a:r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3582988" y="3192463"/>
            <a:ext cx="2016125" cy="396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     item_key</a:t>
            </a: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3548063" y="3627438"/>
            <a:ext cx="2065337" cy="45085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72" name="Rectangle 17"/>
          <p:cNvSpPr>
            <a:spLocks noChangeArrowheads="1"/>
          </p:cNvSpPr>
          <p:nvPr/>
        </p:nvSpPr>
        <p:spPr bwMode="auto">
          <a:xfrm>
            <a:off x="3582988" y="3638550"/>
            <a:ext cx="20669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  branch_key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3548063" y="4090988"/>
            <a:ext cx="2065337" cy="45243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74" name="Rectangle 19"/>
          <p:cNvSpPr>
            <a:spLocks noChangeArrowheads="1"/>
          </p:cNvSpPr>
          <p:nvPr/>
        </p:nvSpPr>
        <p:spPr bwMode="auto">
          <a:xfrm>
            <a:off x="3581400" y="4114800"/>
            <a:ext cx="2065338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location_key</a:t>
            </a: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3548063" y="4556125"/>
            <a:ext cx="2065337" cy="452438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76" name="Rectangle 21"/>
          <p:cNvSpPr>
            <a:spLocks noChangeArrowheads="1"/>
          </p:cNvSpPr>
          <p:nvPr/>
        </p:nvSpPr>
        <p:spPr bwMode="auto">
          <a:xfrm>
            <a:off x="3582988" y="4606925"/>
            <a:ext cx="1987550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   units_sold</a:t>
            </a: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548063" y="5021263"/>
            <a:ext cx="2065337" cy="45085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78" name="Rectangle 23"/>
          <p:cNvSpPr>
            <a:spLocks noChangeArrowheads="1"/>
          </p:cNvSpPr>
          <p:nvPr/>
        </p:nvSpPr>
        <p:spPr bwMode="auto">
          <a:xfrm>
            <a:off x="3582988" y="5051425"/>
            <a:ext cx="1993900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dollars_sold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548063" y="5486400"/>
            <a:ext cx="2065337" cy="45085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3563938" y="5497513"/>
            <a:ext cx="1995487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    avg_sales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2057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latin typeface="Times New Roman" pitchFamily="18" charset="0"/>
                <a:cs typeface="Arial" charset="0"/>
              </a:rPr>
              <a:t>Measures</a:t>
            </a: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 flipV="1">
            <a:off x="2771775" y="4781550"/>
            <a:ext cx="769938" cy="11430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Line 28"/>
          <p:cNvSpPr>
            <a:spLocks noChangeShapeType="1"/>
          </p:cNvSpPr>
          <p:nvPr/>
        </p:nvSpPr>
        <p:spPr bwMode="auto">
          <a:xfrm flipV="1">
            <a:off x="2752725" y="5324475"/>
            <a:ext cx="788988" cy="561975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2752725" y="5692775"/>
            <a:ext cx="904875" cy="193675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 flipH="1">
            <a:off x="2328863" y="3949700"/>
            <a:ext cx="1193800" cy="735013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H="1" flipV="1">
            <a:off x="2133600" y="2514600"/>
            <a:ext cx="1446213" cy="485775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5580063" y="4356100"/>
            <a:ext cx="1039812" cy="38735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 flipV="1">
            <a:off x="5580063" y="2709863"/>
            <a:ext cx="1077912" cy="677862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5389" name="Group 34"/>
          <p:cNvGrpSpPr>
            <a:grpSpLocks/>
          </p:cNvGrpSpPr>
          <p:nvPr/>
        </p:nvGrpSpPr>
        <p:grpSpPr bwMode="auto">
          <a:xfrm>
            <a:off x="6610350" y="1600200"/>
            <a:ext cx="1438275" cy="1925638"/>
            <a:chOff x="3796" y="983"/>
            <a:chExt cx="896" cy="1194"/>
          </a:xfrm>
        </p:grpSpPr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item_key</a:t>
              </a:r>
              <a:endParaRPr lang="en-US" kern="0" dirty="0">
                <a:solidFill>
                  <a:sysClr val="windowText" lastClr="000000"/>
                </a:solidFill>
                <a:latin typeface="Times New Roman" pitchFamily="18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item_name</a:t>
              </a:r>
              <a:endParaRPr lang="en-US" kern="0" dirty="0">
                <a:solidFill>
                  <a:sysClr val="windowText" lastClr="000000"/>
                </a:solidFill>
                <a:latin typeface="Times New Roman" pitchFamily="18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type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supplier_type</a:t>
              </a:r>
              <a:endParaRPr lang="en-US" kern="0" dirty="0">
                <a:solidFill>
                  <a:sysClr val="windowText" lastClr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2" name="Text Box 36"/>
            <p:cNvSpPr txBox="1">
              <a:spLocks noChangeArrowheads="1"/>
            </p:cNvSpPr>
            <p:nvPr/>
          </p:nvSpPr>
          <p:spPr bwMode="auto">
            <a:xfrm>
              <a:off x="3926" y="983"/>
              <a:ext cx="459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item</a:t>
              </a:r>
            </a:p>
          </p:txBody>
        </p:sp>
      </p:grpSp>
      <p:grpSp>
        <p:nvGrpSpPr>
          <p:cNvPr id="15390" name="Group 37"/>
          <p:cNvGrpSpPr>
            <a:grpSpLocks/>
          </p:cNvGrpSpPr>
          <p:nvPr/>
        </p:nvGrpSpPr>
        <p:grpSpPr bwMode="auto">
          <a:xfrm>
            <a:off x="838200" y="3886200"/>
            <a:ext cx="1509713" cy="1393825"/>
            <a:chOff x="3844" y="2426"/>
            <a:chExt cx="939" cy="864"/>
          </a:xfrm>
        </p:grpSpPr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branch_key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branch_name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branch_type</a:t>
              </a:r>
            </a:p>
          </p:txBody>
        </p: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533400"/>
            <a:ext cx="7772400" cy="609600"/>
          </a:xfrm>
          <a:prstGeom prst="rect">
            <a:avLst/>
          </a:prstGeom>
        </p:spPr>
        <p:txBody>
          <a:bodyPr/>
          <a:lstStyle/>
          <a:p>
            <a:pPr algn="ctr" rtl="1">
              <a:defRPr/>
            </a:pPr>
            <a:r>
              <a:rPr lang="fa-IR" sz="2800" b="1" dirty="0">
                <a:latin typeface="+mj-lt"/>
                <a:ea typeface="+mj-ea"/>
                <a:cs typeface="+mj-cs"/>
              </a:rPr>
              <a:t>مثال مدل </a:t>
            </a:r>
            <a:r>
              <a:rPr lang="en-US" sz="2800" b="1" dirty="0">
                <a:latin typeface="+mj-lt"/>
                <a:ea typeface="+mj-ea"/>
                <a:cs typeface="+mj-cs"/>
              </a:rPr>
              <a:t>STAR</a:t>
            </a:r>
            <a:endParaRPr lang="fa-IR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133600"/>
            <a:ext cx="2057400" cy="167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rtl="1">
              <a:defRPr/>
            </a:pPr>
            <a:r>
              <a:rPr lang="fa-IR" b="1" dirty="0">
                <a:cs typeface="B Nazanin" pitchFamily="2" charset="-78"/>
              </a:rPr>
              <a:t>مقادیر</a:t>
            </a:r>
            <a:r>
              <a:rPr lang="fa-IR" dirty="0">
                <a:cs typeface="B Nazanin" pitchFamily="2" charset="-78"/>
              </a:rPr>
              <a:t>: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گردش بدهکار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گردش بستانکار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مانده بدهکار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مانده بستانکار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629400" y="1371600"/>
            <a:ext cx="1676400" cy="1447800"/>
          </a:xfrm>
          <a:prstGeom prst="borderCallout1">
            <a:avLst>
              <a:gd name="adj1" fmla="val 42643"/>
              <a:gd name="adj2" fmla="val 758"/>
              <a:gd name="adj3" fmla="val 106151"/>
              <a:gd name="adj4" fmla="val -370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rtl="1">
              <a:defRPr/>
            </a:pPr>
            <a:r>
              <a:rPr lang="fa-IR" b="1" dirty="0">
                <a:cs typeface="B Nazanin" pitchFamily="2" charset="-78"/>
              </a:rPr>
              <a:t>تاریخ: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سال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ماه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هفته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روز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705600" y="3352800"/>
            <a:ext cx="1676400" cy="685800"/>
          </a:xfrm>
          <a:prstGeom prst="borderCallout1">
            <a:avLst>
              <a:gd name="adj1" fmla="val 52083"/>
              <a:gd name="adj2" fmla="val -1190"/>
              <a:gd name="adj3" fmla="val 29960"/>
              <a:gd name="adj4" fmla="val -402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a-IR" b="1" dirty="0">
                <a:cs typeface="B Nazanin" pitchFamily="2" charset="-78"/>
              </a:rPr>
              <a:t>ارز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267200" y="4419600"/>
            <a:ext cx="1676400" cy="1752600"/>
          </a:xfrm>
          <a:prstGeom prst="borderCallout1">
            <a:avLst>
              <a:gd name="adj1" fmla="val -711"/>
              <a:gd name="adj2" fmla="val 50109"/>
              <a:gd name="adj3" fmla="val -32872"/>
              <a:gd name="adj4" fmla="val 492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rtl="1">
              <a:defRPr/>
            </a:pPr>
            <a:r>
              <a:rPr lang="fa-IR" b="1" dirty="0">
                <a:cs typeface="B Nazanin" pitchFamily="2" charset="-78"/>
              </a:rPr>
              <a:t>شعبه: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استان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شهر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سرپرستی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حوزه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شعبه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1143000" y="2362200"/>
            <a:ext cx="1676400" cy="2209800"/>
          </a:xfrm>
          <a:prstGeom prst="borderCallout1">
            <a:avLst>
              <a:gd name="adj1" fmla="val 52083"/>
              <a:gd name="adj2" fmla="val 100109"/>
              <a:gd name="adj3" fmla="val 50595"/>
              <a:gd name="adj4" fmla="val 1675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rtl="1">
              <a:defRPr/>
            </a:pPr>
            <a:r>
              <a:rPr lang="fa-IR" b="1" dirty="0">
                <a:cs typeface="B Nazanin" pitchFamily="2" charset="-78"/>
              </a:rPr>
              <a:t>سرفصل: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سطح 1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سطح 2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.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.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.</a:t>
            </a:r>
          </a:p>
          <a:p>
            <a:pPr algn="ctr" rtl="1">
              <a:defRPr/>
            </a:pPr>
            <a:r>
              <a:rPr lang="fa-IR" dirty="0">
                <a:cs typeface="B Nazanin" pitchFamily="2" charset="-78"/>
              </a:rPr>
              <a:t>سطح 10</a:t>
            </a:r>
            <a:endParaRPr lang="en-US" dirty="0">
              <a:cs typeface="B Nazanin" pitchFamily="2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Snowflake Schema</a:t>
            </a:r>
            <a:endParaRPr lang="fa-IR" altLang="en-US" smtClean="0"/>
          </a:p>
        </p:txBody>
      </p:sp>
      <p:sp>
        <p:nvSpPr>
          <p:cNvPr id="47" name="Rectangle 1028"/>
          <p:cNvSpPr>
            <a:spLocks noChangeArrowheads="1"/>
          </p:cNvSpPr>
          <p:nvPr/>
        </p:nvSpPr>
        <p:spPr bwMode="auto">
          <a:xfrm>
            <a:off x="3317875" y="3105150"/>
            <a:ext cx="2065338" cy="452438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7412" name="Group 1029"/>
          <p:cNvGrpSpPr>
            <a:grpSpLocks/>
          </p:cNvGrpSpPr>
          <p:nvPr/>
        </p:nvGrpSpPr>
        <p:grpSpPr bwMode="auto">
          <a:xfrm>
            <a:off x="304800" y="1295400"/>
            <a:ext cx="1819275" cy="2163763"/>
            <a:chOff x="277" y="1164"/>
            <a:chExt cx="1133" cy="1341"/>
          </a:xfrm>
        </p:grpSpPr>
        <p:sp>
          <p:nvSpPr>
            <p:cNvPr id="49" name="Rectangle 1030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time_key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day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day_of_the_week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month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quarter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year</a:t>
              </a:r>
            </a:p>
          </p:txBody>
        </p:sp>
        <p:sp>
          <p:nvSpPr>
            <p:cNvPr id="50" name="Rectangle 1031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time</a:t>
              </a:r>
            </a:p>
          </p:txBody>
        </p:sp>
      </p:grpSp>
      <p:grpSp>
        <p:nvGrpSpPr>
          <p:cNvPr id="17413" name="Group 1032"/>
          <p:cNvGrpSpPr>
            <a:grpSpLocks/>
          </p:cNvGrpSpPr>
          <p:nvPr/>
        </p:nvGrpSpPr>
        <p:grpSpPr bwMode="auto">
          <a:xfrm>
            <a:off x="5943600" y="3810000"/>
            <a:ext cx="1374775" cy="1331913"/>
            <a:chOff x="684" y="2196"/>
            <a:chExt cx="1298" cy="834"/>
          </a:xfrm>
        </p:grpSpPr>
        <p:sp>
          <p:nvSpPr>
            <p:cNvPr id="52" name="Rectangle 1033"/>
            <p:cNvSpPr>
              <a:spLocks noChangeArrowheads="1"/>
            </p:cNvSpPr>
            <p:nvPr/>
          </p:nvSpPr>
          <p:spPr bwMode="auto">
            <a:xfrm>
              <a:off x="684" y="2450"/>
              <a:ext cx="1298" cy="5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location_key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street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city_key</a:t>
              </a:r>
            </a:p>
          </p:txBody>
        </p:sp>
        <p:sp>
          <p:nvSpPr>
            <p:cNvPr id="53" name="Rectangle 1034"/>
            <p:cNvSpPr>
              <a:spLocks noChangeArrowheads="1"/>
            </p:cNvSpPr>
            <p:nvPr/>
          </p:nvSpPr>
          <p:spPr bwMode="auto">
            <a:xfrm>
              <a:off x="684" y="2196"/>
              <a:ext cx="953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location</a:t>
              </a:r>
            </a:p>
          </p:txBody>
        </p:sp>
      </p:grpSp>
      <p:sp>
        <p:nvSpPr>
          <p:cNvPr id="17414" name="Rectangle 1035"/>
          <p:cNvSpPr>
            <a:spLocks noChangeArrowheads="1"/>
          </p:cNvSpPr>
          <p:nvPr/>
        </p:nvSpPr>
        <p:spPr bwMode="auto">
          <a:xfrm>
            <a:off x="3275013" y="215265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55" name="Rectangle 1036"/>
          <p:cNvSpPr>
            <a:spLocks noChangeArrowheads="1"/>
          </p:cNvSpPr>
          <p:nvPr/>
        </p:nvSpPr>
        <p:spPr bwMode="auto">
          <a:xfrm>
            <a:off x="3317875" y="2640013"/>
            <a:ext cx="2065338" cy="45243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16" name="Rectangle 1037"/>
          <p:cNvSpPr>
            <a:spLocks noChangeArrowheads="1"/>
          </p:cNvSpPr>
          <p:nvPr/>
        </p:nvSpPr>
        <p:spPr bwMode="auto">
          <a:xfrm>
            <a:off x="3351213" y="2686050"/>
            <a:ext cx="2057400" cy="3968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           time_key</a:t>
            </a:r>
          </a:p>
        </p:txBody>
      </p:sp>
      <p:sp>
        <p:nvSpPr>
          <p:cNvPr id="17417" name="Rectangle 1038"/>
          <p:cNvSpPr>
            <a:spLocks noChangeArrowheads="1"/>
          </p:cNvSpPr>
          <p:nvPr/>
        </p:nvSpPr>
        <p:spPr bwMode="auto">
          <a:xfrm>
            <a:off x="3352800" y="3135313"/>
            <a:ext cx="2016125" cy="396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     item_key</a:t>
            </a:r>
          </a:p>
        </p:txBody>
      </p:sp>
      <p:sp>
        <p:nvSpPr>
          <p:cNvPr id="58" name="Rectangle 1039"/>
          <p:cNvSpPr>
            <a:spLocks noChangeArrowheads="1"/>
          </p:cNvSpPr>
          <p:nvPr/>
        </p:nvSpPr>
        <p:spPr bwMode="auto">
          <a:xfrm>
            <a:off x="3317875" y="3570288"/>
            <a:ext cx="2065338" cy="45085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19" name="Rectangle 1040"/>
          <p:cNvSpPr>
            <a:spLocks noChangeArrowheads="1"/>
          </p:cNvSpPr>
          <p:nvPr/>
        </p:nvSpPr>
        <p:spPr bwMode="auto">
          <a:xfrm>
            <a:off x="3352800" y="3581400"/>
            <a:ext cx="20669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  branch_key</a:t>
            </a:r>
          </a:p>
        </p:txBody>
      </p:sp>
      <p:sp>
        <p:nvSpPr>
          <p:cNvPr id="60" name="Rectangle 1041"/>
          <p:cNvSpPr>
            <a:spLocks noChangeArrowheads="1"/>
          </p:cNvSpPr>
          <p:nvPr/>
        </p:nvSpPr>
        <p:spPr bwMode="auto">
          <a:xfrm>
            <a:off x="3317875" y="4033838"/>
            <a:ext cx="2065338" cy="45243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1" name="Rectangle 1042"/>
          <p:cNvSpPr>
            <a:spLocks noChangeArrowheads="1"/>
          </p:cNvSpPr>
          <p:nvPr/>
        </p:nvSpPr>
        <p:spPr bwMode="auto">
          <a:xfrm>
            <a:off x="3351213" y="4057650"/>
            <a:ext cx="2065337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location_key</a:t>
            </a:r>
          </a:p>
        </p:txBody>
      </p:sp>
      <p:sp>
        <p:nvSpPr>
          <p:cNvPr id="62" name="Rectangle 1043"/>
          <p:cNvSpPr>
            <a:spLocks noChangeArrowheads="1"/>
          </p:cNvSpPr>
          <p:nvPr/>
        </p:nvSpPr>
        <p:spPr bwMode="auto">
          <a:xfrm>
            <a:off x="3317875" y="4498975"/>
            <a:ext cx="2065338" cy="452438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3" name="Rectangle 1044"/>
          <p:cNvSpPr>
            <a:spLocks noChangeArrowheads="1"/>
          </p:cNvSpPr>
          <p:nvPr/>
        </p:nvSpPr>
        <p:spPr bwMode="auto">
          <a:xfrm>
            <a:off x="3352800" y="4549775"/>
            <a:ext cx="1987550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   units_sold</a:t>
            </a:r>
          </a:p>
        </p:txBody>
      </p:sp>
      <p:sp>
        <p:nvSpPr>
          <p:cNvPr id="64" name="Rectangle 1045"/>
          <p:cNvSpPr>
            <a:spLocks noChangeArrowheads="1"/>
          </p:cNvSpPr>
          <p:nvPr/>
        </p:nvSpPr>
        <p:spPr bwMode="auto">
          <a:xfrm>
            <a:off x="3317875" y="4964113"/>
            <a:ext cx="2065338" cy="45085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5" name="Rectangle 1046"/>
          <p:cNvSpPr>
            <a:spLocks noChangeArrowheads="1"/>
          </p:cNvSpPr>
          <p:nvPr/>
        </p:nvSpPr>
        <p:spPr bwMode="auto">
          <a:xfrm>
            <a:off x="3352800" y="4994275"/>
            <a:ext cx="1993900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dollars_sold</a:t>
            </a:r>
          </a:p>
        </p:txBody>
      </p:sp>
      <p:sp>
        <p:nvSpPr>
          <p:cNvPr id="66" name="Rectangle 1047"/>
          <p:cNvSpPr>
            <a:spLocks noChangeArrowheads="1"/>
          </p:cNvSpPr>
          <p:nvPr/>
        </p:nvSpPr>
        <p:spPr bwMode="auto">
          <a:xfrm>
            <a:off x="3317875" y="5429250"/>
            <a:ext cx="2065338" cy="45085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7" name="Rectangle 1048"/>
          <p:cNvSpPr>
            <a:spLocks noChangeArrowheads="1"/>
          </p:cNvSpPr>
          <p:nvPr/>
        </p:nvSpPr>
        <p:spPr bwMode="auto">
          <a:xfrm>
            <a:off x="3333750" y="5440363"/>
            <a:ext cx="1995488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          avg_sales</a:t>
            </a:r>
          </a:p>
        </p:txBody>
      </p:sp>
      <p:sp>
        <p:nvSpPr>
          <p:cNvPr id="68" name="Rectangle 1049"/>
          <p:cNvSpPr>
            <a:spLocks noChangeArrowheads="1"/>
          </p:cNvSpPr>
          <p:nvPr/>
        </p:nvSpPr>
        <p:spPr bwMode="auto">
          <a:xfrm>
            <a:off x="1676400" y="58674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latin typeface="Times New Roman" pitchFamily="18" charset="0"/>
                <a:cs typeface="Arial" charset="0"/>
              </a:rPr>
              <a:t>Measures</a:t>
            </a:r>
          </a:p>
        </p:txBody>
      </p:sp>
      <p:sp>
        <p:nvSpPr>
          <p:cNvPr id="69" name="Line 1050"/>
          <p:cNvSpPr>
            <a:spLocks noChangeShapeType="1"/>
          </p:cNvSpPr>
          <p:nvPr/>
        </p:nvSpPr>
        <p:spPr bwMode="auto">
          <a:xfrm flipV="1">
            <a:off x="2590800" y="4724400"/>
            <a:ext cx="769938" cy="11430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" name="Line 1051"/>
          <p:cNvSpPr>
            <a:spLocks noChangeShapeType="1"/>
          </p:cNvSpPr>
          <p:nvPr/>
        </p:nvSpPr>
        <p:spPr bwMode="auto">
          <a:xfrm flipV="1">
            <a:off x="2571750" y="5267325"/>
            <a:ext cx="788988" cy="561975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" name="Line 1052"/>
          <p:cNvSpPr>
            <a:spLocks noChangeShapeType="1"/>
          </p:cNvSpPr>
          <p:nvPr/>
        </p:nvSpPr>
        <p:spPr bwMode="auto">
          <a:xfrm flipV="1">
            <a:off x="2571750" y="5635625"/>
            <a:ext cx="904875" cy="193675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" name="Line 1053"/>
          <p:cNvSpPr>
            <a:spLocks noChangeShapeType="1"/>
          </p:cNvSpPr>
          <p:nvPr/>
        </p:nvSpPr>
        <p:spPr bwMode="auto">
          <a:xfrm flipH="1">
            <a:off x="1981200" y="3886200"/>
            <a:ext cx="1346200" cy="68580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" name="Line 1054"/>
          <p:cNvSpPr>
            <a:spLocks noChangeShapeType="1"/>
          </p:cNvSpPr>
          <p:nvPr/>
        </p:nvSpPr>
        <p:spPr bwMode="auto">
          <a:xfrm flipH="1" flipV="1">
            <a:off x="1981200" y="1981200"/>
            <a:ext cx="1522413" cy="866775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" name="Line 1055"/>
          <p:cNvSpPr>
            <a:spLocks noChangeShapeType="1"/>
          </p:cNvSpPr>
          <p:nvPr/>
        </p:nvSpPr>
        <p:spPr bwMode="auto">
          <a:xfrm>
            <a:off x="5334000" y="4267200"/>
            <a:ext cx="609600" cy="15240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" name="Line 1056"/>
          <p:cNvSpPr>
            <a:spLocks noChangeShapeType="1"/>
          </p:cNvSpPr>
          <p:nvPr/>
        </p:nvSpPr>
        <p:spPr bwMode="auto">
          <a:xfrm flipV="1">
            <a:off x="5334000" y="2286000"/>
            <a:ext cx="609600" cy="83820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7436" name="Group 1057"/>
          <p:cNvGrpSpPr>
            <a:grpSpLocks/>
          </p:cNvGrpSpPr>
          <p:nvPr/>
        </p:nvGrpSpPr>
        <p:grpSpPr bwMode="auto">
          <a:xfrm>
            <a:off x="5943600" y="1524000"/>
            <a:ext cx="1374775" cy="1924050"/>
            <a:chOff x="3796" y="983"/>
            <a:chExt cx="857" cy="1193"/>
          </a:xfrm>
        </p:grpSpPr>
        <p:sp>
          <p:nvSpPr>
            <p:cNvPr id="77" name="Rectangle 1058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item_key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item_name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type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supplier_key</a:t>
              </a:r>
            </a:p>
          </p:txBody>
        </p:sp>
        <p:sp>
          <p:nvSpPr>
            <p:cNvPr id="78" name="Text Box 1059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item</a:t>
              </a:r>
            </a:p>
          </p:txBody>
        </p:sp>
      </p:grpSp>
      <p:grpSp>
        <p:nvGrpSpPr>
          <p:cNvPr id="17437" name="Group 1060"/>
          <p:cNvGrpSpPr>
            <a:grpSpLocks/>
          </p:cNvGrpSpPr>
          <p:nvPr/>
        </p:nvGrpSpPr>
        <p:grpSpPr bwMode="auto">
          <a:xfrm>
            <a:off x="609600" y="3886200"/>
            <a:ext cx="1509713" cy="1393825"/>
            <a:chOff x="3844" y="2426"/>
            <a:chExt cx="939" cy="864"/>
          </a:xfrm>
        </p:grpSpPr>
        <p:sp>
          <p:nvSpPr>
            <p:cNvPr id="80" name="Rectangle 1061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branch_key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branch_name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branch_type</a:t>
              </a:r>
            </a:p>
          </p:txBody>
        </p:sp>
        <p:sp>
          <p:nvSpPr>
            <p:cNvPr id="81" name="Text Box 1062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branch</a:t>
              </a:r>
            </a:p>
          </p:txBody>
        </p:sp>
      </p:grpSp>
      <p:grpSp>
        <p:nvGrpSpPr>
          <p:cNvPr id="17438" name="Group 1064"/>
          <p:cNvGrpSpPr>
            <a:grpSpLocks/>
          </p:cNvGrpSpPr>
          <p:nvPr/>
        </p:nvGrpSpPr>
        <p:grpSpPr bwMode="auto">
          <a:xfrm>
            <a:off x="7694613" y="1981200"/>
            <a:ext cx="1449387" cy="998538"/>
            <a:chOff x="3789" y="855"/>
            <a:chExt cx="903" cy="1172"/>
          </a:xfrm>
        </p:grpSpPr>
        <p:sp>
          <p:nvSpPr>
            <p:cNvPr id="83" name="Rectangle 1065"/>
            <p:cNvSpPr>
              <a:spLocks noChangeArrowheads="1"/>
            </p:cNvSpPr>
            <p:nvPr/>
          </p:nvSpPr>
          <p:spPr bwMode="auto">
            <a:xfrm>
              <a:off x="3796" y="1263"/>
              <a:ext cx="896" cy="7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supplier_key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supplier_type</a:t>
              </a:r>
            </a:p>
          </p:txBody>
        </p:sp>
        <p:sp>
          <p:nvSpPr>
            <p:cNvPr id="84" name="Text Box 1066"/>
            <p:cNvSpPr txBox="1">
              <a:spLocks noChangeArrowheads="1"/>
            </p:cNvSpPr>
            <p:nvPr/>
          </p:nvSpPr>
          <p:spPr bwMode="auto">
            <a:xfrm>
              <a:off x="3789" y="855"/>
              <a:ext cx="732" cy="5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supplier</a:t>
              </a:r>
            </a:p>
          </p:txBody>
        </p:sp>
      </p:grpSp>
      <p:sp>
        <p:nvSpPr>
          <p:cNvPr id="85" name="Line 1067"/>
          <p:cNvSpPr>
            <a:spLocks noChangeShapeType="1"/>
          </p:cNvSpPr>
          <p:nvPr/>
        </p:nvSpPr>
        <p:spPr bwMode="auto">
          <a:xfrm flipV="1">
            <a:off x="7162800" y="2667000"/>
            <a:ext cx="533400" cy="53340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7440" name="Group 1069"/>
          <p:cNvGrpSpPr>
            <a:grpSpLocks/>
          </p:cNvGrpSpPr>
          <p:nvPr/>
        </p:nvGrpSpPr>
        <p:grpSpPr bwMode="auto">
          <a:xfrm>
            <a:off x="7489825" y="4876800"/>
            <a:ext cx="1654175" cy="1495425"/>
            <a:chOff x="684" y="2196"/>
            <a:chExt cx="1565" cy="913"/>
          </a:xfrm>
        </p:grpSpPr>
        <p:sp>
          <p:nvSpPr>
            <p:cNvPr id="87" name="Rectangle 1070"/>
            <p:cNvSpPr>
              <a:spLocks noChangeArrowheads="1"/>
            </p:cNvSpPr>
            <p:nvPr/>
          </p:nvSpPr>
          <p:spPr bwMode="auto">
            <a:xfrm>
              <a:off x="684" y="2450"/>
              <a:ext cx="1565" cy="65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city_key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city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state_or_province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country</a:t>
              </a:r>
            </a:p>
          </p:txBody>
        </p:sp>
        <p:sp>
          <p:nvSpPr>
            <p:cNvPr id="88" name="Rectangle 1071"/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city</a:t>
              </a:r>
            </a:p>
          </p:txBody>
        </p:sp>
      </p:grpSp>
      <p:sp>
        <p:nvSpPr>
          <p:cNvPr id="89" name="Line 1072"/>
          <p:cNvSpPr>
            <a:spLocks noChangeShapeType="1"/>
          </p:cNvSpPr>
          <p:nvPr/>
        </p:nvSpPr>
        <p:spPr bwMode="auto">
          <a:xfrm>
            <a:off x="6858000" y="5029200"/>
            <a:ext cx="685800" cy="45720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kern="0">
              <a:solidFill>
                <a:sysClr val="windowText" lastClr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sn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357313"/>
            <a:ext cx="764381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1371600" y="5334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1">
              <a:defRPr/>
            </a:pPr>
            <a:r>
              <a:rPr lang="fa-IR" sz="2800" b="1" dirty="0">
                <a:latin typeface="+mj-lt"/>
                <a:ea typeface="+mj-ea"/>
                <a:cs typeface="B Nazanin" pitchFamily="2" charset="-78"/>
              </a:rPr>
              <a:t>مثال </a:t>
            </a:r>
            <a:r>
              <a:rPr lang="en-US" sz="2800" b="1" dirty="0">
                <a:latin typeface="+mj-lt"/>
                <a:ea typeface="+mj-ea"/>
                <a:cs typeface="B Nazanin" pitchFamily="2" charset="-78"/>
              </a:rPr>
              <a:t>Snowflake Schema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381000"/>
            <a:ext cx="696595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Fact Constellation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2862263" y="3048000"/>
            <a:ext cx="1636712" cy="4572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item_key</a:t>
            </a:r>
          </a:p>
        </p:txBody>
      </p:sp>
      <p:grpSp>
        <p:nvGrpSpPr>
          <p:cNvPr id="26631" name="Group 5"/>
          <p:cNvGrpSpPr>
            <a:grpSpLocks/>
          </p:cNvGrpSpPr>
          <p:nvPr/>
        </p:nvGrpSpPr>
        <p:grpSpPr bwMode="auto">
          <a:xfrm>
            <a:off x="228600" y="1300163"/>
            <a:ext cx="1639888" cy="1901825"/>
            <a:chOff x="277" y="1214"/>
            <a:chExt cx="1021" cy="1179"/>
          </a:xfrm>
        </p:grpSpPr>
        <p:sp>
          <p:nvSpPr>
            <p:cNvPr id="26677" name="Rectangle 7"/>
            <p:cNvSpPr>
              <a:spLocks noChangeArrowheads="1"/>
            </p:cNvSpPr>
            <p:nvPr/>
          </p:nvSpPr>
          <p:spPr bwMode="auto">
            <a:xfrm>
              <a:off x="277" y="1214"/>
              <a:ext cx="374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26678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21" cy="97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time_key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day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day_of_the_week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month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quarter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year</a:t>
              </a:r>
            </a:p>
          </p:txBody>
        </p:sp>
      </p:grp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5105400" y="4121150"/>
            <a:ext cx="1654175" cy="1651000"/>
            <a:chOff x="684" y="2247"/>
            <a:chExt cx="1030" cy="1024"/>
          </a:xfrm>
        </p:grpSpPr>
        <p:sp>
          <p:nvSpPr>
            <p:cNvPr id="26675" name="Rectangle 10"/>
            <p:cNvSpPr>
              <a:spLocks noChangeArrowheads="1"/>
            </p:cNvSpPr>
            <p:nvPr/>
          </p:nvSpPr>
          <p:spPr bwMode="auto">
            <a:xfrm>
              <a:off x="684" y="2247"/>
              <a:ext cx="580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location</a:t>
              </a:r>
            </a:p>
          </p:txBody>
        </p:sp>
        <p:sp>
          <p:nvSpPr>
            <p:cNvPr id="26676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30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location_key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street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city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province_or_state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country</a:t>
              </a:r>
            </a:p>
          </p:txBody>
        </p:sp>
      </p:grp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2743200" y="21336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2862263" y="2590800"/>
            <a:ext cx="1636712" cy="452438"/>
          </a:xfrm>
          <a:prstGeom prst="rect">
            <a:avLst/>
          </a:pr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time_key</a:t>
            </a:r>
          </a:p>
        </p:txBody>
      </p:sp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2862263" y="3505200"/>
            <a:ext cx="1636712" cy="457200"/>
          </a:xfrm>
          <a:prstGeom prst="rect">
            <a:avLst/>
          </a:prstGeom>
          <a:solidFill>
            <a:srgbClr val="D7FD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branch_key</a:t>
            </a:r>
          </a:p>
        </p:txBody>
      </p:sp>
      <p:sp>
        <p:nvSpPr>
          <p:cNvPr id="26636" name="Rectangle 17"/>
          <p:cNvSpPr>
            <a:spLocks noChangeArrowheads="1"/>
          </p:cNvSpPr>
          <p:nvPr/>
        </p:nvSpPr>
        <p:spPr bwMode="auto">
          <a:xfrm>
            <a:off x="2862263" y="3962400"/>
            <a:ext cx="1636712" cy="4524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location_key</a:t>
            </a:r>
          </a:p>
        </p:txBody>
      </p:sp>
      <p:sp>
        <p:nvSpPr>
          <p:cNvPr id="26637" name="Rectangle 19"/>
          <p:cNvSpPr>
            <a:spLocks noChangeArrowheads="1"/>
          </p:cNvSpPr>
          <p:nvPr/>
        </p:nvSpPr>
        <p:spPr bwMode="auto">
          <a:xfrm>
            <a:off x="2860675" y="4419600"/>
            <a:ext cx="1635125" cy="455613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units_sold</a:t>
            </a:r>
          </a:p>
        </p:txBody>
      </p:sp>
      <p:sp>
        <p:nvSpPr>
          <p:cNvPr id="26638" name="Rectangle 21"/>
          <p:cNvSpPr>
            <a:spLocks noChangeArrowheads="1"/>
          </p:cNvSpPr>
          <p:nvPr/>
        </p:nvSpPr>
        <p:spPr bwMode="auto">
          <a:xfrm>
            <a:off x="2860675" y="4876800"/>
            <a:ext cx="1635125" cy="461963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dollars_sold</a:t>
            </a:r>
          </a:p>
        </p:txBody>
      </p:sp>
      <p:sp>
        <p:nvSpPr>
          <p:cNvPr id="26639" name="Rectangle 23"/>
          <p:cNvSpPr>
            <a:spLocks noChangeArrowheads="1"/>
          </p:cNvSpPr>
          <p:nvPr/>
        </p:nvSpPr>
        <p:spPr bwMode="auto">
          <a:xfrm>
            <a:off x="2860675" y="5334000"/>
            <a:ext cx="1635125" cy="4699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avg_sales</a:t>
            </a:r>
          </a:p>
        </p:txBody>
      </p:sp>
      <p:sp>
        <p:nvSpPr>
          <p:cNvPr id="26640" name="Rectangle 25"/>
          <p:cNvSpPr>
            <a:spLocks noChangeArrowheads="1"/>
          </p:cNvSpPr>
          <p:nvPr/>
        </p:nvSpPr>
        <p:spPr bwMode="auto">
          <a:xfrm>
            <a:off x="1295400" y="57150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6641" name="Line 26"/>
          <p:cNvSpPr>
            <a:spLocks noChangeShapeType="1"/>
          </p:cNvSpPr>
          <p:nvPr/>
        </p:nvSpPr>
        <p:spPr bwMode="auto">
          <a:xfrm flipV="1">
            <a:off x="2084388" y="46482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27"/>
          <p:cNvSpPr>
            <a:spLocks noChangeShapeType="1"/>
          </p:cNvSpPr>
          <p:nvPr/>
        </p:nvSpPr>
        <p:spPr bwMode="auto">
          <a:xfrm flipV="1">
            <a:off x="2065338" y="5191125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28"/>
          <p:cNvSpPr>
            <a:spLocks noChangeShapeType="1"/>
          </p:cNvSpPr>
          <p:nvPr/>
        </p:nvSpPr>
        <p:spPr bwMode="auto">
          <a:xfrm flipV="1">
            <a:off x="2065338" y="55594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9"/>
          <p:cNvSpPr>
            <a:spLocks noChangeShapeType="1"/>
          </p:cNvSpPr>
          <p:nvPr/>
        </p:nvSpPr>
        <p:spPr bwMode="auto">
          <a:xfrm flipH="1">
            <a:off x="1641475" y="381635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30"/>
          <p:cNvSpPr>
            <a:spLocks noChangeShapeType="1"/>
          </p:cNvSpPr>
          <p:nvPr/>
        </p:nvSpPr>
        <p:spPr bwMode="auto">
          <a:xfrm flipH="1" flipV="1">
            <a:off x="1905000" y="23622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31"/>
          <p:cNvSpPr>
            <a:spLocks noChangeShapeType="1"/>
          </p:cNvSpPr>
          <p:nvPr/>
        </p:nvSpPr>
        <p:spPr bwMode="auto">
          <a:xfrm>
            <a:off x="4572000" y="4267200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32"/>
          <p:cNvSpPr>
            <a:spLocks noChangeShapeType="1"/>
          </p:cNvSpPr>
          <p:nvPr/>
        </p:nvSpPr>
        <p:spPr bwMode="auto">
          <a:xfrm flipV="1">
            <a:off x="4495800" y="2743200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48" name="Group 33"/>
          <p:cNvGrpSpPr>
            <a:grpSpLocks/>
          </p:cNvGrpSpPr>
          <p:nvPr/>
        </p:nvGrpSpPr>
        <p:grpSpPr bwMode="auto">
          <a:xfrm>
            <a:off x="5181600" y="1524000"/>
            <a:ext cx="1303338" cy="1744663"/>
            <a:chOff x="3796" y="1002"/>
            <a:chExt cx="812" cy="1081"/>
          </a:xfrm>
        </p:grpSpPr>
        <p:sp>
          <p:nvSpPr>
            <p:cNvPr id="26673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12" cy="82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item_key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item_name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brand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type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6674" name="Text Box 35"/>
            <p:cNvSpPr txBox="1">
              <a:spLocks noChangeArrowheads="1"/>
            </p:cNvSpPr>
            <p:nvPr/>
          </p:nvSpPr>
          <p:spPr bwMode="auto">
            <a:xfrm>
              <a:off x="3796" y="1002"/>
              <a:ext cx="401" cy="25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6649" name="Group 36"/>
          <p:cNvGrpSpPr>
            <a:grpSpLocks/>
          </p:cNvGrpSpPr>
          <p:nvPr/>
        </p:nvGrpSpPr>
        <p:grpSpPr bwMode="auto">
          <a:xfrm>
            <a:off x="381000" y="4038600"/>
            <a:ext cx="1293813" cy="1193800"/>
            <a:chOff x="3894" y="2495"/>
            <a:chExt cx="805" cy="739"/>
          </a:xfrm>
        </p:grpSpPr>
        <p:sp>
          <p:nvSpPr>
            <p:cNvPr id="26671" name="Text Box 38"/>
            <p:cNvSpPr txBox="1">
              <a:spLocks noChangeArrowheads="1"/>
            </p:cNvSpPr>
            <p:nvPr/>
          </p:nvSpPr>
          <p:spPr bwMode="auto">
            <a:xfrm>
              <a:off x="3894" y="2495"/>
              <a:ext cx="507" cy="2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branch</a:t>
              </a:r>
            </a:p>
          </p:txBody>
        </p:sp>
        <p:sp>
          <p:nvSpPr>
            <p:cNvPr id="26672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03" cy="5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branch_key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branch_name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branch_type</a:t>
              </a:r>
            </a:p>
          </p:txBody>
        </p:sp>
      </p:grpSp>
      <p:sp>
        <p:nvSpPr>
          <p:cNvPr id="26650" name="Rectangle 39"/>
          <p:cNvSpPr>
            <a:spLocks noChangeArrowheads="1"/>
          </p:cNvSpPr>
          <p:nvPr/>
        </p:nvSpPr>
        <p:spPr bwMode="auto">
          <a:xfrm>
            <a:off x="6977063" y="2495550"/>
            <a:ext cx="1636712" cy="4572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item_key</a:t>
            </a:r>
          </a:p>
        </p:txBody>
      </p:sp>
      <p:sp>
        <p:nvSpPr>
          <p:cNvPr id="26651" name="Rectangle 40"/>
          <p:cNvSpPr>
            <a:spLocks noChangeArrowheads="1"/>
          </p:cNvSpPr>
          <p:nvPr/>
        </p:nvSpPr>
        <p:spPr bwMode="auto">
          <a:xfrm>
            <a:off x="6859588" y="1581150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Shipping Fact Table</a:t>
            </a:r>
          </a:p>
        </p:txBody>
      </p:sp>
      <p:sp>
        <p:nvSpPr>
          <p:cNvPr id="26652" name="Rectangle 41"/>
          <p:cNvSpPr>
            <a:spLocks noChangeArrowheads="1"/>
          </p:cNvSpPr>
          <p:nvPr/>
        </p:nvSpPr>
        <p:spPr bwMode="auto">
          <a:xfrm>
            <a:off x="6977063" y="2038350"/>
            <a:ext cx="1636712" cy="452438"/>
          </a:xfrm>
          <a:prstGeom prst="rect">
            <a:avLst/>
          </a:pr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time_key</a:t>
            </a:r>
          </a:p>
        </p:txBody>
      </p:sp>
      <p:sp>
        <p:nvSpPr>
          <p:cNvPr id="26653" name="Rectangle 44"/>
          <p:cNvSpPr>
            <a:spLocks noChangeArrowheads="1"/>
          </p:cNvSpPr>
          <p:nvPr/>
        </p:nvSpPr>
        <p:spPr bwMode="auto">
          <a:xfrm>
            <a:off x="6977063" y="2952750"/>
            <a:ext cx="1636712" cy="457200"/>
          </a:xfrm>
          <a:prstGeom prst="rect">
            <a:avLst/>
          </a:prstGeom>
          <a:solidFill>
            <a:srgbClr val="D7FD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shipper_key</a:t>
            </a:r>
          </a:p>
        </p:txBody>
      </p:sp>
      <p:sp>
        <p:nvSpPr>
          <p:cNvPr id="26654" name="Rectangle 46"/>
          <p:cNvSpPr>
            <a:spLocks noChangeArrowheads="1"/>
          </p:cNvSpPr>
          <p:nvPr/>
        </p:nvSpPr>
        <p:spPr bwMode="auto">
          <a:xfrm>
            <a:off x="6977063" y="3409950"/>
            <a:ext cx="1636712" cy="4524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from_location</a:t>
            </a:r>
          </a:p>
        </p:txBody>
      </p:sp>
      <p:sp>
        <p:nvSpPr>
          <p:cNvPr id="26655" name="Rectangle 48"/>
          <p:cNvSpPr>
            <a:spLocks noChangeArrowheads="1"/>
          </p:cNvSpPr>
          <p:nvPr/>
        </p:nvSpPr>
        <p:spPr bwMode="auto">
          <a:xfrm>
            <a:off x="6977063" y="3867150"/>
            <a:ext cx="1635125" cy="455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to_location</a:t>
            </a:r>
          </a:p>
        </p:txBody>
      </p:sp>
      <p:sp>
        <p:nvSpPr>
          <p:cNvPr id="26656" name="Rectangle 50"/>
          <p:cNvSpPr>
            <a:spLocks noChangeArrowheads="1"/>
          </p:cNvSpPr>
          <p:nvPr/>
        </p:nvSpPr>
        <p:spPr bwMode="auto">
          <a:xfrm>
            <a:off x="6977063" y="4324350"/>
            <a:ext cx="1635125" cy="461963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dollars_cost</a:t>
            </a:r>
          </a:p>
        </p:txBody>
      </p:sp>
      <p:sp>
        <p:nvSpPr>
          <p:cNvPr id="26657" name="Rectangle 52"/>
          <p:cNvSpPr>
            <a:spLocks noChangeArrowheads="1"/>
          </p:cNvSpPr>
          <p:nvPr/>
        </p:nvSpPr>
        <p:spPr bwMode="auto">
          <a:xfrm>
            <a:off x="6977063" y="4781550"/>
            <a:ext cx="1635125" cy="4699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units_shipped</a:t>
            </a:r>
          </a:p>
        </p:txBody>
      </p:sp>
      <p:sp>
        <p:nvSpPr>
          <p:cNvPr id="26658" name="Line 55"/>
          <p:cNvSpPr>
            <a:spLocks noChangeShapeType="1"/>
          </p:cNvSpPr>
          <p:nvPr/>
        </p:nvSpPr>
        <p:spPr bwMode="auto">
          <a:xfrm flipH="1" flipV="1">
            <a:off x="6629400" y="1524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59" name="Line 56"/>
          <p:cNvSpPr>
            <a:spLocks noChangeShapeType="1"/>
          </p:cNvSpPr>
          <p:nvPr/>
        </p:nvSpPr>
        <p:spPr bwMode="auto">
          <a:xfrm flipH="1">
            <a:off x="2743200" y="15240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60" name="Line 57"/>
          <p:cNvSpPr>
            <a:spLocks noChangeShapeType="1"/>
          </p:cNvSpPr>
          <p:nvPr/>
        </p:nvSpPr>
        <p:spPr bwMode="auto">
          <a:xfrm flipH="1">
            <a:off x="1905000" y="15240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61" name="Line 58"/>
          <p:cNvSpPr>
            <a:spLocks noChangeShapeType="1"/>
          </p:cNvSpPr>
          <p:nvPr/>
        </p:nvSpPr>
        <p:spPr bwMode="auto">
          <a:xfrm flipH="1" flipV="1">
            <a:off x="6477000" y="22860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62" name="Line 59"/>
          <p:cNvSpPr>
            <a:spLocks noChangeShapeType="1"/>
          </p:cNvSpPr>
          <p:nvPr/>
        </p:nvSpPr>
        <p:spPr bwMode="auto">
          <a:xfrm flipH="1">
            <a:off x="6248400" y="36576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63" name="Line 60"/>
          <p:cNvSpPr>
            <a:spLocks noChangeShapeType="1"/>
          </p:cNvSpPr>
          <p:nvPr/>
        </p:nvSpPr>
        <p:spPr bwMode="auto">
          <a:xfrm flipH="1">
            <a:off x="6477000" y="41910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64" name="Line 61"/>
          <p:cNvSpPr>
            <a:spLocks noChangeShapeType="1"/>
          </p:cNvSpPr>
          <p:nvPr/>
        </p:nvSpPr>
        <p:spPr bwMode="auto">
          <a:xfrm>
            <a:off x="8991600" y="3200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6665" name="Group 63"/>
          <p:cNvGrpSpPr>
            <a:grpSpLocks/>
          </p:cNvGrpSpPr>
          <p:nvPr/>
        </p:nvGrpSpPr>
        <p:grpSpPr bwMode="auto">
          <a:xfrm>
            <a:off x="7612063" y="5410200"/>
            <a:ext cx="1344612" cy="1473200"/>
            <a:chOff x="3891" y="2472"/>
            <a:chExt cx="836" cy="911"/>
          </a:xfrm>
        </p:grpSpPr>
        <p:sp>
          <p:nvSpPr>
            <p:cNvPr id="26669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31" cy="6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shipper_key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shipper_name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location_key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shipper_type</a:t>
              </a:r>
            </a:p>
          </p:txBody>
        </p:sp>
        <p:sp>
          <p:nvSpPr>
            <p:cNvPr id="26670" name="Text Box 65"/>
            <p:cNvSpPr txBox="1">
              <a:spLocks noChangeArrowheads="1"/>
            </p:cNvSpPr>
            <p:nvPr/>
          </p:nvSpPr>
          <p:spPr bwMode="auto">
            <a:xfrm>
              <a:off x="3891" y="2472"/>
              <a:ext cx="539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shipper</a:t>
              </a:r>
            </a:p>
          </p:txBody>
        </p:sp>
      </p:grpSp>
      <p:sp>
        <p:nvSpPr>
          <p:cNvPr id="26666" name="Line 66"/>
          <p:cNvSpPr>
            <a:spLocks noChangeShapeType="1"/>
          </p:cNvSpPr>
          <p:nvPr/>
        </p:nvSpPr>
        <p:spPr bwMode="auto">
          <a:xfrm flipH="1">
            <a:off x="8610600" y="4800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67" name="Line 67"/>
          <p:cNvSpPr>
            <a:spLocks noChangeShapeType="1"/>
          </p:cNvSpPr>
          <p:nvPr/>
        </p:nvSpPr>
        <p:spPr bwMode="auto">
          <a:xfrm>
            <a:off x="8610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68" name="Line 68"/>
          <p:cNvSpPr>
            <a:spLocks noChangeShapeType="1"/>
          </p:cNvSpPr>
          <p:nvPr/>
        </p:nvSpPr>
        <p:spPr bwMode="auto">
          <a:xfrm flipH="1" flipV="1">
            <a:off x="5867400" y="57912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706438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Measures of Data Cube: Three Categories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</p:spPr>
        <p:txBody>
          <a:bodyPr/>
          <a:lstStyle/>
          <a:p>
            <a:pPr algn="l" rtl="0" eaLnBrk="1" hangingPunct="1">
              <a:lnSpc>
                <a:spcPct val="110000"/>
              </a:lnSpc>
            </a:pPr>
            <a:r>
              <a:rPr lang="en-US" altLang="en-US" sz="2400" u="sng" dirty="0" smtClean="0">
                <a:solidFill>
                  <a:schemeClr val="hlink"/>
                </a:solidFill>
              </a:rPr>
              <a:t>Distributive</a:t>
            </a:r>
            <a:r>
              <a:rPr lang="en-US" altLang="en-US" sz="2400" dirty="0" smtClean="0"/>
              <a:t>: if the result derived by applying the function to </a:t>
            </a:r>
            <a:r>
              <a:rPr lang="en-US" altLang="en-US" sz="2400" i="1" dirty="0" smtClean="0"/>
              <a:t>n </a:t>
            </a:r>
            <a:r>
              <a:rPr lang="en-US" altLang="en-US" sz="2400" dirty="0" smtClean="0"/>
              <a:t>aggregate values is the same as that derived by applying the function on all the data without partitioning</a:t>
            </a:r>
          </a:p>
          <a:p>
            <a:pPr lvl="2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E.g., count(), sum(), min(), max()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u="sng" dirty="0" smtClean="0">
                <a:solidFill>
                  <a:schemeClr val="hlink"/>
                </a:solidFill>
              </a:rPr>
              <a:t>Algebraic</a:t>
            </a:r>
            <a:r>
              <a:rPr lang="en-US" altLang="en-US" sz="2400" dirty="0" smtClean="0">
                <a:solidFill>
                  <a:srgbClr val="121328"/>
                </a:solidFill>
              </a:rPr>
              <a:t>:</a:t>
            </a:r>
            <a:r>
              <a:rPr lang="en-US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/>
              <a:t>if it can be computed by an algebraic function with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arguments (where</a:t>
            </a:r>
            <a:r>
              <a:rPr lang="en-US" altLang="en-US" sz="2400" i="1" dirty="0" smtClean="0"/>
              <a:t> M</a:t>
            </a:r>
            <a:r>
              <a:rPr lang="en-US" altLang="en-US" sz="2400" dirty="0" smtClean="0"/>
              <a:t> is a bounded integer), each of which is obtained by applying a distributive aggregate function</a:t>
            </a:r>
            <a:endParaRPr lang="en-US" altLang="en-US" sz="2400" dirty="0" smtClean="0">
              <a:solidFill>
                <a:srgbClr val="121328"/>
              </a:solidFill>
            </a:endParaRPr>
          </a:p>
          <a:p>
            <a:pPr lvl="2" algn="l" rtl="0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121328"/>
                </a:solidFill>
              </a:rPr>
              <a:t>E.g.,</a:t>
            </a:r>
            <a:r>
              <a:rPr lang="en-US" altLang="en-US" sz="2000" dirty="0" smtClean="0">
                <a:solidFill>
                  <a:schemeClr val="hlink"/>
                </a:solidFill>
              </a:rPr>
              <a:t>  </a:t>
            </a:r>
            <a:r>
              <a:rPr lang="en-US" altLang="en-US" sz="2000" dirty="0" err="1" smtClean="0">
                <a:solidFill>
                  <a:srgbClr val="121328"/>
                </a:solidFill>
              </a:rPr>
              <a:t>avg</a:t>
            </a:r>
            <a:r>
              <a:rPr lang="en-US" altLang="en-US" sz="2000" dirty="0" smtClean="0">
                <a:solidFill>
                  <a:srgbClr val="121328"/>
                </a:solidFill>
              </a:rPr>
              <a:t>(), </a:t>
            </a:r>
            <a:r>
              <a:rPr lang="en-US" altLang="en-US" sz="2000" dirty="0" err="1" smtClean="0">
                <a:solidFill>
                  <a:srgbClr val="121328"/>
                </a:solidFill>
              </a:rPr>
              <a:t>min_N</a:t>
            </a:r>
            <a:r>
              <a:rPr lang="en-US" altLang="en-US" sz="2000" dirty="0" smtClean="0">
                <a:solidFill>
                  <a:srgbClr val="121328"/>
                </a:solidFill>
              </a:rPr>
              <a:t>(), </a:t>
            </a:r>
            <a:r>
              <a:rPr lang="en-US" altLang="en-US" sz="2000" dirty="0" err="1" smtClean="0">
                <a:solidFill>
                  <a:srgbClr val="121328"/>
                </a:solidFill>
              </a:rPr>
              <a:t>standard_deviation</a:t>
            </a:r>
            <a:r>
              <a:rPr lang="en-US" altLang="en-US" sz="2000" dirty="0" smtClean="0">
                <a:solidFill>
                  <a:srgbClr val="121328"/>
                </a:solidFill>
              </a:rPr>
              <a:t>()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u="sng" dirty="0" smtClean="0">
                <a:solidFill>
                  <a:schemeClr val="hlink"/>
                </a:solidFill>
              </a:rPr>
              <a:t>Holistic</a:t>
            </a:r>
            <a:r>
              <a:rPr lang="en-US" altLang="en-US" sz="2400" dirty="0" smtClean="0">
                <a:solidFill>
                  <a:schemeClr val="hlink"/>
                </a:solidFill>
              </a:rPr>
              <a:t>: </a:t>
            </a:r>
            <a:r>
              <a:rPr lang="en-US" altLang="en-US" sz="2400" dirty="0" smtClean="0"/>
              <a:t>if there is no constant bound on the storage size needed to describe a </a:t>
            </a:r>
            <a:r>
              <a:rPr lang="en-US" altLang="en-US" sz="2400" dirty="0" err="1" smtClean="0"/>
              <a:t>subaggregate</a:t>
            </a:r>
            <a:r>
              <a:rPr lang="en-US" altLang="en-US" sz="2400" dirty="0" smtClean="0"/>
              <a:t>.</a:t>
            </a:r>
            <a:r>
              <a:rPr lang="en-US" altLang="en-US" sz="2400" dirty="0" smtClean="0">
                <a:solidFill>
                  <a:schemeClr val="hlink"/>
                </a:solidFill>
              </a:rPr>
              <a:t>  </a:t>
            </a:r>
          </a:p>
          <a:p>
            <a:pPr lvl="2" algn="l" rtl="0" eaLnBrk="1" hangingPunct="1">
              <a:lnSpc>
                <a:spcPct val="110000"/>
              </a:lnSpc>
            </a:pPr>
            <a:r>
              <a:rPr lang="en-US" altLang="en-US" sz="2000" dirty="0" smtClean="0"/>
              <a:t>E.g., median(), mode(), rank()</a:t>
            </a:r>
          </a:p>
        </p:txBody>
      </p:sp>
    </p:spTree>
    <p:extLst>
      <p:ext uri="{BB962C8B-B14F-4D97-AF65-F5344CB8AC3E}">
        <p14:creationId xmlns:p14="http://schemas.microsoft.com/office/powerpoint/2010/main" val="40251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 Concept Hierarchy: Dimension (location)</a:t>
            </a: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4876800" y="144780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352800" y="24384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Europe</a:t>
            </a: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6400800" y="2438400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North_America</a:t>
            </a:r>
          </a:p>
        </p:txBody>
      </p:sp>
      <p:sp>
        <p:nvSpPr>
          <p:cNvPr id="28681" name="Text Box 6"/>
          <p:cNvSpPr txBox="1">
            <a:spLocks noChangeArrowheads="1"/>
          </p:cNvSpPr>
          <p:nvPr/>
        </p:nvSpPr>
        <p:spPr bwMode="auto">
          <a:xfrm>
            <a:off x="8029575" y="35052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Mexico</a:t>
            </a:r>
          </a:p>
        </p:txBody>
      </p:sp>
      <p:sp>
        <p:nvSpPr>
          <p:cNvPr id="28682" name="Text Box 7"/>
          <p:cNvSpPr txBox="1">
            <a:spLocks noChangeArrowheads="1"/>
          </p:cNvSpPr>
          <p:nvPr/>
        </p:nvSpPr>
        <p:spPr bwMode="auto">
          <a:xfrm>
            <a:off x="5943600" y="35052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Canada</a:t>
            </a:r>
          </a:p>
        </p:txBody>
      </p:sp>
      <p:sp>
        <p:nvSpPr>
          <p:cNvPr id="28683" name="Text Box 8"/>
          <p:cNvSpPr txBox="1">
            <a:spLocks noChangeArrowheads="1"/>
          </p:cNvSpPr>
          <p:nvPr/>
        </p:nvSpPr>
        <p:spPr bwMode="auto">
          <a:xfrm>
            <a:off x="4227513" y="3505200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Spain</a:t>
            </a: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2209800" y="3505200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Germany</a:t>
            </a:r>
          </a:p>
        </p:txBody>
      </p:sp>
      <p:sp>
        <p:nvSpPr>
          <p:cNvPr id="28685" name="Text Box 10"/>
          <p:cNvSpPr txBox="1">
            <a:spLocks noChangeArrowheads="1"/>
          </p:cNvSpPr>
          <p:nvPr/>
        </p:nvSpPr>
        <p:spPr bwMode="auto">
          <a:xfrm>
            <a:off x="4876800" y="45720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Vancouver</a:t>
            </a:r>
          </a:p>
        </p:txBody>
      </p:sp>
      <p:sp>
        <p:nvSpPr>
          <p:cNvPr id="28686" name="Text Box 11"/>
          <p:cNvSpPr txBox="1">
            <a:spLocks noChangeArrowheads="1"/>
          </p:cNvSpPr>
          <p:nvPr/>
        </p:nvSpPr>
        <p:spPr bwMode="auto">
          <a:xfrm>
            <a:off x="6019800" y="55626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M. Wind</a:t>
            </a:r>
          </a:p>
        </p:txBody>
      </p:sp>
      <p:sp>
        <p:nvSpPr>
          <p:cNvPr id="28687" name="Text Box 12"/>
          <p:cNvSpPr txBox="1">
            <a:spLocks noChangeArrowheads="1"/>
          </p:cNvSpPr>
          <p:nvPr/>
        </p:nvSpPr>
        <p:spPr bwMode="auto">
          <a:xfrm>
            <a:off x="4191000" y="55626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L. Chan</a:t>
            </a:r>
          </a:p>
        </p:txBody>
      </p:sp>
      <p:sp>
        <p:nvSpPr>
          <p:cNvPr id="28688" name="Text Box 13"/>
          <p:cNvSpPr txBox="1">
            <a:spLocks noChangeArrowheads="1"/>
          </p:cNvSpPr>
          <p:nvPr/>
        </p:nvSpPr>
        <p:spPr bwMode="auto">
          <a:xfrm>
            <a:off x="5334000" y="2438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8689" name="Text Box 14"/>
          <p:cNvSpPr txBox="1">
            <a:spLocks noChangeArrowheads="1"/>
          </p:cNvSpPr>
          <p:nvPr/>
        </p:nvSpPr>
        <p:spPr bwMode="auto">
          <a:xfrm>
            <a:off x="7391400" y="3505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8690" name="Text Box 15"/>
          <p:cNvSpPr txBox="1">
            <a:spLocks noChangeArrowheads="1"/>
          </p:cNvSpPr>
          <p:nvPr/>
        </p:nvSpPr>
        <p:spPr bwMode="auto">
          <a:xfrm>
            <a:off x="3657600" y="3505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8691" name="Text Box 16"/>
          <p:cNvSpPr txBox="1">
            <a:spLocks noChangeArrowheads="1"/>
          </p:cNvSpPr>
          <p:nvPr/>
        </p:nvSpPr>
        <p:spPr bwMode="auto">
          <a:xfrm>
            <a:off x="3429000" y="4648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8692" name="Text Box 17"/>
          <p:cNvSpPr txBox="1">
            <a:spLocks noChangeArrowheads="1"/>
          </p:cNvSpPr>
          <p:nvPr/>
        </p:nvSpPr>
        <p:spPr bwMode="auto">
          <a:xfrm>
            <a:off x="6477000" y="45720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8693" name="Text Box 18"/>
          <p:cNvSpPr txBox="1">
            <a:spLocks noChangeArrowheads="1"/>
          </p:cNvSpPr>
          <p:nvPr/>
        </p:nvSpPr>
        <p:spPr bwMode="auto">
          <a:xfrm>
            <a:off x="5486400" y="55626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8694" name="Line 19"/>
          <p:cNvSpPr>
            <a:spLocks noChangeShapeType="1"/>
          </p:cNvSpPr>
          <p:nvPr/>
        </p:nvSpPr>
        <p:spPr bwMode="auto">
          <a:xfrm flipH="1">
            <a:off x="3886200" y="1828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0"/>
          <p:cNvSpPr>
            <a:spLocks noChangeShapeType="1"/>
          </p:cNvSpPr>
          <p:nvPr/>
        </p:nvSpPr>
        <p:spPr bwMode="auto">
          <a:xfrm>
            <a:off x="5105400" y="182880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1"/>
          <p:cNvSpPr>
            <a:spLocks noChangeShapeType="1"/>
          </p:cNvSpPr>
          <p:nvPr/>
        </p:nvSpPr>
        <p:spPr bwMode="auto">
          <a:xfrm flipH="1">
            <a:off x="28194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2"/>
          <p:cNvSpPr>
            <a:spLocks noChangeShapeType="1"/>
          </p:cNvSpPr>
          <p:nvPr/>
        </p:nvSpPr>
        <p:spPr bwMode="auto">
          <a:xfrm>
            <a:off x="3810000" y="2819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3"/>
          <p:cNvSpPr>
            <a:spLocks noChangeShapeType="1"/>
          </p:cNvSpPr>
          <p:nvPr/>
        </p:nvSpPr>
        <p:spPr bwMode="auto">
          <a:xfrm flipH="1">
            <a:off x="64770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4"/>
          <p:cNvSpPr>
            <a:spLocks noChangeShapeType="1"/>
          </p:cNvSpPr>
          <p:nvPr/>
        </p:nvSpPr>
        <p:spPr bwMode="auto">
          <a:xfrm>
            <a:off x="7467600" y="2819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25"/>
          <p:cNvSpPr>
            <a:spLocks noChangeShapeType="1"/>
          </p:cNvSpPr>
          <p:nvPr/>
        </p:nvSpPr>
        <p:spPr bwMode="auto">
          <a:xfrm flipH="1">
            <a:off x="2362200" y="3886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6"/>
          <p:cNvSpPr>
            <a:spLocks noChangeShapeType="1"/>
          </p:cNvSpPr>
          <p:nvPr/>
        </p:nvSpPr>
        <p:spPr bwMode="auto">
          <a:xfrm>
            <a:off x="2895600" y="3886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27"/>
          <p:cNvSpPr>
            <a:spLocks noChangeShapeType="1"/>
          </p:cNvSpPr>
          <p:nvPr/>
        </p:nvSpPr>
        <p:spPr bwMode="auto">
          <a:xfrm flipH="1">
            <a:off x="4191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28"/>
          <p:cNvSpPr>
            <a:spLocks noChangeShapeType="1"/>
          </p:cNvSpPr>
          <p:nvPr/>
        </p:nvSpPr>
        <p:spPr bwMode="auto">
          <a:xfrm>
            <a:off x="4572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Line 29"/>
          <p:cNvSpPr>
            <a:spLocks noChangeShapeType="1"/>
          </p:cNvSpPr>
          <p:nvPr/>
        </p:nvSpPr>
        <p:spPr bwMode="auto">
          <a:xfrm flipH="1">
            <a:off x="8229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0"/>
          <p:cNvSpPr>
            <a:spLocks noChangeShapeType="1"/>
          </p:cNvSpPr>
          <p:nvPr/>
        </p:nvSpPr>
        <p:spPr bwMode="auto">
          <a:xfrm>
            <a:off x="8610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31"/>
          <p:cNvSpPr>
            <a:spLocks noChangeShapeType="1"/>
          </p:cNvSpPr>
          <p:nvPr/>
        </p:nvSpPr>
        <p:spPr bwMode="auto">
          <a:xfrm flipH="1">
            <a:off x="2057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2"/>
          <p:cNvSpPr>
            <a:spLocks noChangeShapeType="1"/>
          </p:cNvSpPr>
          <p:nvPr/>
        </p:nvSpPr>
        <p:spPr bwMode="auto">
          <a:xfrm>
            <a:off x="2438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33"/>
          <p:cNvSpPr>
            <a:spLocks noChangeShapeType="1"/>
          </p:cNvSpPr>
          <p:nvPr/>
        </p:nvSpPr>
        <p:spPr bwMode="auto">
          <a:xfrm flipH="1">
            <a:off x="4876800" y="4953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34"/>
          <p:cNvSpPr>
            <a:spLocks noChangeShapeType="1"/>
          </p:cNvSpPr>
          <p:nvPr/>
        </p:nvSpPr>
        <p:spPr bwMode="auto">
          <a:xfrm>
            <a:off x="5562600" y="4953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35"/>
          <p:cNvSpPr txBox="1">
            <a:spLocks noChangeArrowheads="1"/>
          </p:cNvSpPr>
          <p:nvPr/>
        </p:nvSpPr>
        <p:spPr bwMode="auto">
          <a:xfrm>
            <a:off x="304800" y="152400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all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1" name="Text Box 36"/>
          <p:cNvSpPr txBox="1">
            <a:spLocks noChangeArrowheads="1"/>
          </p:cNvSpPr>
          <p:nvPr/>
        </p:nvSpPr>
        <p:spPr bwMode="auto">
          <a:xfrm>
            <a:off x="228600" y="25146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region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2" name="Text Box 37"/>
          <p:cNvSpPr txBox="1">
            <a:spLocks noChangeArrowheads="1"/>
          </p:cNvSpPr>
          <p:nvPr/>
        </p:nvSpPr>
        <p:spPr bwMode="auto">
          <a:xfrm>
            <a:off x="304800" y="5638800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office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13" name="Line 38"/>
          <p:cNvSpPr>
            <a:spLocks noChangeShapeType="1"/>
          </p:cNvSpPr>
          <p:nvPr/>
        </p:nvSpPr>
        <p:spPr bwMode="auto">
          <a:xfrm flipH="1">
            <a:off x="7315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39"/>
          <p:cNvSpPr>
            <a:spLocks noChangeShapeType="1"/>
          </p:cNvSpPr>
          <p:nvPr/>
        </p:nvSpPr>
        <p:spPr bwMode="auto">
          <a:xfrm>
            <a:off x="7696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40"/>
          <p:cNvSpPr>
            <a:spLocks noChangeShapeType="1"/>
          </p:cNvSpPr>
          <p:nvPr/>
        </p:nvSpPr>
        <p:spPr bwMode="auto">
          <a:xfrm flipH="1">
            <a:off x="5638800" y="3886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41"/>
          <p:cNvSpPr>
            <a:spLocks noChangeShapeType="1"/>
          </p:cNvSpPr>
          <p:nvPr/>
        </p:nvSpPr>
        <p:spPr bwMode="auto">
          <a:xfrm>
            <a:off x="6400800" y="3886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Text Box 42"/>
          <p:cNvSpPr txBox="1">
            <a:spLocks noChangeArrowheads="1"/>
          </p:cNvSpPr>
          <p:nvPr/>
        </p:nvSpPr>
        <p:spPr bwMode="auto">
          <a:xfrm>
            <a:off x="228600" y="35814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country</a:t>
            </a:r>
          </a:p>
        </p:txBody>
      </p:sp>
      <p:sp>
        <p:nvSpPr>
          <p:cNvPr id="28718" name="Line 43"/>
          <p:cNvSpPr>
            <a:spLocks noChangeShapeType="1"/>
          </p:cNvSpPr>
          <p:nvPr/>
        </p:nvSpPr>
        <p:spPr bwMode="auto">
          <a:xfrm>
            <a:off x="609600" y="190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44"/>
          <p:cNvSpPr>
            <a:spLocks noChangeShapeType="1"/>
          </p:cNvSpPr>
          <p:nvPr/>
        </p:nvSpPr>
        <p:spPr bwMode="auto">
          <a:xfrm>
            <a:off x="609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Line 45"/>
          <p:cNvSpPr>
            <a:spLocks noChangeShapeType="1"/>
          </p:cNvSpPr>
          <p:nvPr/>
        </p:nvSpPr>
        <p:spPr bwMode="auto">
          <a:xfrm>
            <a:off x="609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46"/>
          <p:cNvSpPr>
            <a:spLocks noChangeShapeType="1"/>
          </p:cNvSpPr>
          <p:nvPr/>
        </p:nvSpPr>
        <p:spPr bwMode="auto">
          <a:xfrm>
            <a:off x="609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Text Box 47"/>
          <p:cNvSpPr txBox="1">
            <a:spLocks noChangeArrowheads="1"/>
          </p:cNvSpPr>
          <p:nvPr/>
        </p:nvSpPr>
        <p:spPr bwMode="auto">
          <a:xfrm>
            <a:off x="7086600" y="46482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Toronto</a:t>
            </a:r>
          </a:p>
        </p:txBody>
      </p:sp>
      <p:sp>
        <p:nvSpPr>
          <p:cNvPr id="28723" name="Text Box 48"/>
          <p:cNvSpPr txBox="1">
            <a:spLocks noChangeArrowheads="1"/>
          </p:cNvSpPr>
          <p:nvPr/>
        </p:nvSpPr>
        <p:spPr bwMode="auto">
          <a:xfrm>
            <a:off x="1828800" y="46482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Frankfurt</a:t>
            </a:r>
          </a:p>
        </p:txBody>
      </p:sp>
      <p:sp>
        <p:nvSpPr>
          <p:cNvPr id="28724" name="Text Box 49"/>
          <p:cNvSpPr txBox="1">
            <a:spLocks noChangeArrowheads="1"/>
          </p:cNvSpPr>
          <p:nvPr/>
        </p:nvSpPr>
        <p:spPr bwMode="auto">
          <a:xfrm>
            <a:off x="304800" y="4648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city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Multidimensional Data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62100"/>
            <a:ext cx="8302625" cy="457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Sales volume as a function of product, month, and region</a:t>
            </a:r>
          </a:p>
        </p:txBody>
      </p:sp>
      <p:sp>
        <p:nvSpPr>
          <p:cNvPr id="29703" name="AutoShape 4"/>
          <p:cNvSpPr>
            <a:spLocks noChangeArrowheads="1"/>
          </p:cNvSpPr>
          <p:nvPr/>
        </p:nvSpPr>
        <p:spPr bwMode="auto">
          <a:xfrm>
            <a:off x="1377950" y="3130550"/>
            <a:ext cx="3263900" cy="2882900"/>
          </a:xfrm>
          <a:prstGeom prst="cube">
            <a:avLst>
              <a:gd name="adj" fmla="val 24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a-IR" altLang="en-US"/>
          </a:p>
        </p:txBody>
      </p:sp>
      <p:sp>
        <p:nvSpPr>
          <p:cNvPr id="29704" name="Line 5"/>
          <p:cNvSpPr>
            <a:spLocks noChangeShapeType="1"/>
          </p:cNvSpPr>
          <p:nvPr/>
        </p:nvSpPr>
        <p:spPr bwMode="auto">
          <a:xfrm>
            <a:off x="1371600" y="4191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6"/>
          <p:cNvSpPr>
            <a:spLocks noChangeShapeType="1"/>
          </p:cNvSpPr>
          <p:nvPr/>
        </p:nvSpPr>
        <p:spPr bwMode="auto">
          <a:xfrm>
            <a:off x="1371600" y="4495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7"/>
          <p:cNvSpPr>
            <a:spLocks noChangeShapeType="1"/>
          </p:cNvSpPr>
          <p:nvPr/>
        </p:nvSpPr>
        <p:spPr bwMode="auto">
          <a:xfrm>
            <a:off x="1371600" y="4876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8"/>
          <p:cNvSpPr>
            <a:spLocks noChangeShapeType="1"/>
          </p:cNvSpPr>
          <p:nvPr/>
        </p:nvSpPr>
        <p:spPr bwMode="auto">
          <a:xfrm>
            <a:off x="1371600" y="51816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9"/>
          <p:cNvSpPr>
            <a:spLocks noChangeShapeType="1"/>
          </p:cNvSpPr>
          <p:nvPr/>
        </p:nvSpPr>
        <p:spPr bwMode="auto">
          <a:xfrm>
            <a:off x="1371600" y="5486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0"/>
          <p:cNvSpPr>
            <a:spLocks noChangeShapeType="1"/>
          </p:cNvSpPr>
          <p:nvPr/>
        </p:nvSpPr>
        <p:spPr bwMode="auto">
          <a:xfrm>
            <a:off x="1371600" y="57912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1"/>
          <p:cNvSpPr>
            <a:spLocks noChangeShapeType="1"/>
          </p:cNvSpPr>
          <p:nvPr/>
        </p:nvSpPr>
        <p:spPr bwMode="auto">
          <a:xfrm>
            <a:off x="16764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2"/>
          <p:cNvSpPr>
            <a:spLocks noChangeShapeType="1"/>
          </p:cNvSpPr>
          <p:nvPr/>
        </p:nvSpPr>
        <p:spPr bwMode="auto">
          <a:xfrm>
            <a:off x="2362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3"/>
          <p:cNvSpPr>
            <a:spLocks noChangeShapeType="1"/>
          </p:cNvSpPr>
          <p:nvPr/>
        </p:nvSpPr>
        <p:spPr bwMode="auto">
          <a:xfrm>
            <a:off x="2743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4"/>
          <p:cNvSpPr>
            <a:spLocks noChangeShapeType="1"/>
          </p:cNvSpPr>
          <p:nvPr/>
        </p:nvSpPr>
        <p:spPr bwMode="auto">
          <a:xfrm>
            <a:off x="30480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5"/>
          <p:cNvSpPr>
            <a:spLocks noChangeShapeType="1"/>
          </p:cNvSpPr>
          <p:nvPr/>
        </p:nvSpPr>
        <p:spPr bwMode="auto">
          <a:xfrm>
            <a:off x="33528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6"/>
          <p:cNvSpPr>
            <a:spLocks noChangeShapeType="1"/>
          </p:cNvSpPr>
          <p:nvPr/>
        </p:nvSpPr>
        <p:spPr bwMode="auto">
          <a:xfrm>
            <a:off x="1981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7"/>
          <p:cNvSpPr>
            <a:spLocks noChangeShapeType="1"/>
          </p:cNvSpPr>
          <p:nvPr/>
        </p:nvSpPr>
        <p:spPr bwMode="auto">
          <a:xfrm flipV="1">
            <a:off x="1676400" y="31242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18"/>
          <p:cNvSpPr>
            <a:spLocks noChangeShapeType="1"/>
          </p:cNvSpPr>
          <p:nvPr/>
        </p:nvSpPr>
        <p:spPr bwMode="auto">
          <a:xfrm flipV="1">
            <a:off x="1981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19"/>
          <p:cNvSpPr>
            <a:spLocks noChangeShapeType="1"/>
          </p:cNvSpPr>
          <p:nvPr/>
        </p:nvSpPr>
        <p:spPr bwMode="auto">
          <a:xfrm flipV="1">
            <a:off x="2362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0"/>
          <p:cNvSpPr>
            <a:spLocks noChangeShapeType="1"/>
          </p:cNvSpPr>
          <p:nvPr/>
        </p:nvSpPr>
        <p:spPr bwMode="auto">
          <a:xfrm flipV="1">
            <a:off x="30480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1"/>
          <p:cNvSpPr>
            <a:spLocks noChangeShapeType="1"/>
          </p:cNvSpPr>
          <p:nvPr/>
        </p:nvSpPr>
        <p:spPr bwMode="auto">
          <a:xfrm flipV="1">
            <a:off x="33528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2"/>
          <p:cNvSpPr>
            <a:spLocks noChangeShapeType="1"/>
          </p:cNvSpPr>
          <p:nvPr/>
        </p:nvSpPr>
        <p:spPr bwMode="auto">
          <a:xfrm flipV="1">
            <a:off x="36576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Line 23"/>
          <p:cNvSpPr>
            <a:spLocks noChangeShapeType="1"/>
          </p:cNvSpPr>
          <p:nvPr/>
        </p:nvSpPr>
        <p:spPr bwMode="auto">
          <a:xfrm>
            <a:off x="1905000" y="3352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24"/>
          <p:cNvSpPr>
            <a:spLocks noChangeShapeType="1"/>
          </p:cNvSpPr>
          <p:nvPr/>
        </p:nvSpPr>
        <p:spPr bwMode="auto">
          <a:xfrm>
            <a:off x="1676400" y="3581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Line 25"/>
          <p:cNvSpPr>
            <a:spLocks noChangeShapeType="1"/>
          </p:cNvSpPr>
          <p:nvPr/>
        </p:nvSpPr>
        <p:spPr bwMode="auto">
          <a:xfrm>
            <a:off x="36576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26"/>
          <p:cNvSpPr>
            <a:spLocks noChangeShapeType="1"/>
          </p:cNvSpPr>
          <p:nvPr/>
        </p:nvSpPr>
        <p:spPr bwMode="auto">
          <a:xfrm>
            <a:off x="4419600" y="33528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27"/>
          <p:cNvSpPr>
            <a:spLocks noChangeShapeType="1"/>
          </p:cNvSpPr>
          <p:nvPr/>
        </p:nvSpPr>
        <p:spPr bwMode="auto">
          <a:xfrm flipV="1">
            <a:off x="3962400" y="3505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28"/>
          <p:cNvSpPr>
            <a:spLocks noChangeShapeType="1"/>
          </p:cNvSpPr>
          <p:nvPr/>
        </p:nvSpPr>
        <p:spPr bwMode="auto">
          <a:xfrm flipV="1">
            <a:off x="3962400" y="3886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29"/>
          <p:cNvSpPr>
            <a:spLocks noChangeShapeType="1"/>
          </p:cNvSpPr>
          <p:nvPr/>
        </p:nvSpPr>
        <p:spPr bwMode="auto">
          <a:xfrm flipV="1">
            <a:off x="3962400" y="4267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30"/>
          <p:cNvSpPr>
            <a:spLocks noChangeShapeType="1"/>
          </p:cNvSpPr>
          <p:nvPr/>
        </p:nvSpPr>
        <p:spPr bwMode="auto">
          <a:xfrm flipV="1">
            <a:off x="3962400" y="45720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31"/>
          <p:cNvSpPr>
            <a:spLocks noChangeShapeType="1"/>
          </p:cNvSpPr>
          <p:nvPr/>
        </p:nvSpPr>
        <p:spPr bwMode="auto">
          <a:xfrm flipV="1">
            <a:off x="3962400" y="48768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2"/>
          <p:cNvSpPr>
            <a:spLocks noChangeShapeType="1"/>
          </p:cNvSpPr>
          <p:nvPr/>
        </p:nvSpPr>
        <p:spPr bwMode="auto">
          <a:xfrm flipV="1">
            <a:off x="3962400" y="5105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Rectangle 33"/>
          <p:cNvSpPr>
            <a:spLocks noChangeArrowheads="1"/>
          </p:cNvSpPr>
          <p:nvPr/>
        </p:nvSpPr>
        <p:spPr bwMode="auto">
          <a:xfrm rot="16200000" flipH="1">
            <a:off x="348456" y="4528344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Product</a:t>
            </a:r>
          </a:p>
        </p:txBody>
      </p:sp>
      <p:sp>
        <p:nvSpPr>
          <p:cNvPr id="29733" name="Rectangle 34"/>
          <p:cNvSpPr>
            <a:spLocks noChangeArrowheads="1"/>
          </p:cNvSpPr>
          <p:nvPr/>
        </p:nvSpPr>
        <p:spPr bwMode="auto">
          <a:xfrm rot="-2880000">
            <a:off x="686593" y="2971007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Region</a:t>
            </a:r>
          </a:p>
        </p:txBody>
      </p:sp>
      <p:sp>
        <p:nvSpPr>
          <p:cNvPr id="29734" name="Rectangle 35"/>
          <p:cNvSpPr>
            <a:spLocks noChangeArrowheads="1"/>
          </p:cNvSpPr>
          <p:nvPr/>
        </p:nvSpPr>
        <p:spPr bwMode="auto">
          <a:xfrm>
            <a:off x="2117725" y="600392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Month</a:t>
            </a:r>
          </a:p>
        </p:txBody>
      </p:sp>
      <p:sp>
        <p:nvSpPr>
          <p:cNvPr id="29735" name="Line 36"/>
          <p:cNvSpPr>
            <a:spLocks noChangeShapeType="1"/>
          </p:cNvSpPr>
          <p:nvPr/>
        </p:nvSpPr>
        <p:spPr bwMode="auto">
          <a:xfrm>
            <a:off x="4267200" y="35814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Line 37"/>
          <p:cNvSpPr>
            <a:spLocks noChangeShapeType="1"/>
          </p:cNvSpPr>
          <p:nvPr/>
        </p:nvSpPr>
        <p:spPr bwMode="auto">
          <a:xfrm flipV="1">
            <a:off x="2743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Rectangle 38"/>
          <p:cNvSpPr>
            <a:spLocks noChangeArrowheads="1"/>
          </p:cNvSpPr>
          <p:nvPr/>
        </p:nvSpPr>
        <p:spPr bwMode="auto">
          <a:xfrm>
            <a:off x="4572000" y="2362200"/>
            <a:ext cx="4237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Dimensions: Product, Location, Time</a:t>
            </a:r>
          </a:p>
          <a:p>
            <a:r>
              <a:rPr lang="en-US" altLang="en-US" sz="2000" b="1">
                <a:latin typeface="Times New Roman" panose="02020603050405020304" pitchFamily="18" charset="0"/>
              </a:rPr>
              <a:t>Hierarchical summarization paths</a:t>
            </a:r>
          </a:p>
        </p:txBody>
      </p:sp>
      <p:sp>
        <p:nvSpPr>
          <p:cNvPr id="29738" name="Rectangle 39"/>
          <p:cNvSpPr>
            <a:spLocks noChangeArrowheads="1"/>
          </p:cNvSpPr>
          <p:nvPr/>
        </p:nvSpPr>
        <p:spPr bwMode="auto">
          <a:xfrm>
            <a:off x="5105400" y="3276600"/>
            <a:ext cx="383063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Industry   Region         Year</a:t>
            </a:r>
          </a:p>
          <a:p>
            <a:endParaRPr lang="en-US" altLang="en-US" sz="2000" b="1">
              <a:latin typeface="Times New Roman" panose="02020603050405020304" pitchFamily="18" charset="0"/>
            </a:endParaRPr>
          </a:p>
          <a:p>
            <a:r>
              <a:rPr lang="en-US" altLang="en-US" sz="2000" b="1">
                <a:latin typeface="Times New Roman" panose="02020603050405020304" pitchFamily="18" charset="0"/>
              </a:rPr>
              <a:t>Category   Country  Quarter</a:t>
            </a:r>
          </a:p>
          <a:p>
            <a:endParaRPr lang="en-US" altLang="en-US" sz="2000" b="1">
              <a:latin typeface="Times New Roman" panose="02020603050405020304" pitchFamily="18" charset="0"/>
            </a:endParaRPr>
          </a:p>
          <a:p>
            <a:r>
              <a:rPr lang="en-US" altLang="en-US" sz="2000" b="1">
                <a:latin typeface="Times New Roman" panose="02020603050405020304" pitchFamily="18" charset="0"/>
              </a:rPr>
              <a:t>Product      City     Month    Week</a:t>
            </a:r>
          </a:p>
          <a:p>
            <a:endParaRPr lang="en-US" altLang="en-US" sz="2000" b="1">
              <a:latin typeface="Times New Roman" panose="02020603050405020304" pitchFamily="18" charset="0"/>
            </a:endParaRPr>
          </a:p>
          <a:p>
            <a:r>
              <a:rPr lang="en-US" altLang="en-US" sz="2000" b="1">
                <a:latin typeface="Times New Roman" panose="02020603050405020304" pitchFamily="18" charset="0"/>
              </a:rPr>
              <a:t>                   Office         Day</a:t>
            </a:r>
          </a:p>
        </p:txBody>
      </p:sp>
      <p:sp>
        <p:nvSpPr>
          <p:cNvPr id="29739" name="Line 40"/>
          <p:cNvSpPr>
            <a:spLocks noChangeShapeType="1"/>
          </p:cNvSpPr>
          <p:nvPr/>
        </p:nvSpPr>
        <p:spPr bwMode="auto">
          <a:xfrm>
            <a:off x="56388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1"/>
          <p:cNvSpPr>
            <a:spLocks noChangeShapeType="1"/>
          </p:cNvSpPr>
          <p:nvPr/>
        </p:nvSpPr>
        <p:spPr bwMode="auto">
          <a:xfrm>
            <a:off x="67056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Line 42"/>
          <p:cNvSpPr>
            <a:spLocks noChangeShapeType="1"/>
          </p:cNvSpPr>
          <p:nvPr/>
        </p:nvSpPr>
        <p:spPr bwMode="auto">
          <a:xfrm>
            <a:off x="79248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Line 43"/>
          <p:cNvSpPr>
            <a:spLocks noChangeShapeType="1"/>
          </p:cNvSpPr>
          <p:nvPr/>
        </p:nvSpPr>
        <p:spPr bwMode="auto">
          <a:xfrm>
            <a:off x="5638800" y="4267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Line 44"/>
          <p:cNvSpPr>
            <a:spLocks noChangeShapeType="1"/>
          </p:cNvSpPr>
          <p:nvPr/>
        </p:nvSpPr>
        <p:spPr bwMode="auto">
          <a:xfrm>
            <a:off x="6705600" y="4267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4" name="Line 45"/>
          <p:cNvSpPr>
            <a:spLocks noChangeShapeType="1"/>
          </p:cNvSpPr>
          <p:nvPr/>
        </p:nvSpPr>
        <p:spPr bwMode="auto">
          <a:xfrm>
            <a:off x="6705600" y="4876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5" name="Line 46"/>
          <p:cNvSpPr>
            <a:spLocks noChangeShapeType="1"/>
          </p:cNvSpPr>
          <p:nvPr/>
        </p:nvSpPr>
        <p:spPr bwMode="auto">
          <a:xfrm flipH="1">
            <a:off x="7620000" y="4267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6" name="Line 47"/>
          <p:cNvSpPr>
            <a:spLocks noChangeShapeType="1"/>
          </p:cNvSpPr>
          <p:nvPr/>
        </p:nvSpPr>
        <p:spPr bwMode="auto">
          <a:xfrm>
            <a:off x="8077200" y="36576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7" name="Line 48"/>
          <p:cNvSpPr>
            <a:spLocks noChangeShapeType="1"/>
          </p:cNvSpPr>
          <p:nvPr/>
        </p:nvSpPr>
        <p:spPr bwMode="auto">
          <a:xfrm>
            <a:off x="7620000" y="4800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8" name="Line 49"/>
          <p:cNvSpPr>
            <a:spLocks noChangeShapeType="1"/>
          </p:cNvSpPr>
          <p:nvPr/>
        </p:nvSpPr>
        <p:spPr bwMode="auto">
          <a:xfrm flipH="1">
            <a:off x="8001000" y="4800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Typical OLAP Operations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953000"/>
          </a:xfrm>
          <a:noFill/>
        </p:spPr>
        <p:txBody>
          <a:bodyPr lIns="92075" tIns="46038" rIns="92075" bIns="46038"/>
          <a:lstStyle/>
          <a:p>
            <a:pPr algn="l" rtl="0" eaLnBrk="1" hangingPunct="1"/>
            <a:r>
              <a:rPr lang="en-US" altLang="en-US" sz="2700" dirty="0" smtClean="0">
                <a:solidFill>
                  <a:schemeClr val="hlink"/>
                </a:solidFill>
              </a:rPr>
              <a:t>Roll up (drill-up):</a:t>
            </a:r>
            <a:r>
              <a:rPr lang="en-US" altLang="en-US" sz="2700" dirty="0" smtClean="0"/>
              <a:t> summarize data</a:t>
            </a:r>
          </a:p>
          <a:p>
            <a:pPr lvl="1" algn="l" rtl="0" eaLnBrk="1" hangingPunct="1"/>
            <a:r>
              <a:rPr lang="en-US" altLang="en-US" sz="2700" dirty="0" smtClean="0"/>
              <a:t>by climbing up hierarchy or by dimension reduction</a:t>
            </a:r>
          </a:p>
          <a:p>
            <a:pPr algn="l" rtl="0" eaLnBrk="1" hangingPunct="1"/>
            <a:r>
              <a:rPr lang="en-US" altLang="en-US" sz="2700" dirty="0" smtClean="0">
                <a:solidFill>
                  <a:schemeClr val="hlink"/>
                </a:solidFill>
              </a:rPr>
              <a:t>Drill down (roll down):</a:t>
            </a:r>
            <a:r>
              <a:rPr lang="en-US" altLang="en-US" sz="2700" dirty="0" smtClean="0"/>
              <a:t> reverse of roll-up</a:t>
            </a:r>
          </a:p>
          <a:p>
            <a:pPr lvl="1" algn="l" rtl="0" eaLnBrk="1" hangingPunct="1"/>
            <a:r>
              <a:rPr lang="en-US" altLang="en-US" sz="2700" dirty="0" smtClean="0"/>
              <a:t>from higher level summary to lower level summary or detailed data, or introducing new dimensions</a:t>
            </a:r>
          </a:p>
          <a:p>
            <a:pPr algn="l" rtl="0" eaLnBrk="1" hangingPunct="1"/>
            <a:r>
              <a:rPr lang="en-US" altLang="en-US" sz="2700" dirty="0" smtClean="0">
                <a:solidFill>
                  <a:schemeClr val="hlink"/>
                </a:solidFill>
              </a:rPr>
              <a:t>Slice and dice:</a:t>
            </a:r>
            <a:r>
              <a:rPr lang="en-US" altLang="en-US" sz="2700" dirty="0" smtClean="0"/>
              <a:t> project and select </a:t>
            </a:r>
          </a:p>
          <a:p>
            <a:pPr algn="l" rtl="0" eaLnBrk="1" hangingPunct="1"/>
            <a:r>
              <a:rPr lang="en-US" altLang="en-US" sz="2700" dirty="0" smtClean="0">
                <a:solidFill>
                  <a:schemeClr val="hlink"/>
                </a:solidFill>
              </a:rPr>
              <a:t>Pivot (rotate):</a:t>
            </a:r>
            <a:r>
              <a:rPr lang="en-US" altLang="en-US" sz="2700" dirty="0" smtClean="0"/>
              <a:t> </a:t>
            </a:r>
          </a:p>
          <a:p>
            <a:pPr lvl="1" algn="l" rtl="0" eaLnBrk="1" hangingPunct="1"/>
            <a:r>
              <a:rPr lang="en-US" altLang="en-US" sz="2700" dirty="0" smtClean="0"/>
              <a:t>reorient the cube, visualization, 3D to series of 2D planes</a:t>
            </a:r>
          </a:p>
        </p:txBody>
      </p:sp>
    </p:spTree>
    <p:extLst>
      <p:ext uri="{BB962C8B-B14F-4D97-AF65-F5344CB8AC3E}">
        <p14:creationId xmlns:p14="http://schemas.microsoft.com/office/powerpoint/2010/main" val="19146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265"/>
          </a:xfrm>
        </p:spPr>
        <p:txBody>
          <a:bodyPr/>
          <a:lstStyle/>
          <a:p>
            <a:r>
              <a:rPr lang="en-GB" altLang="en-US" dirty="0" smtClean="0"/>
              <a:t>What’s a Data Warehouse?</a:t>
            </a:r>
            <a:endParaRPr lang="en-US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272605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cs typeface="B Nazanin" pitchFamily="2" charset="-78"/>
              </a:rPr>
              <a:t>انـبـار داده یک منبع واحد از داده‌هــاست که داده‌های منابع مختلف اطلاعاتی سازمان در آن جمع آوری، دسته‌بندی، خلاصه‌سازی و ذخیره شده تا تصمیم‌گیری را در سازمان تسهیل نماید.</a:t>
            </a:r>
            <a:endParaRPr lang="en-US" sz="2800" b="1" dirty="0" smtClean="0">
              <a:cs typeface="B Nazanin" pitchFamily="2" charset="-7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2000" y="4466823"/>
            <a:ext cx="4584700" cy="1476777"/>
          </a:xfrm>
          <a:prstGeom prst="rect">
            <a:avLst/>
          </a:prstGeom>
          <a:gradFill flip="none" rotWithShape="1">
            <a:gsLst>
              <a:gs pos="63730">
                <a:srgbClr val="B7D3EC"/>
              </a:gs>
              <a:gs pos="0">
                <a:schemeClr val="accent1">
                  <a:lumMod val="0"/>
                  <a:lumOff val="100000"/>
                </a:schemeClr>
              </a:gs>
              <a:gs pos="2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cap="rnd">
            <a:solidFill>
              <a:schemeClr val="accent1">
                <a:shade val="50000"/>
              </a:schemeClr>
            </a:solidFill>
          </a:ln>
          <a:effectLst>
            <a:softEdge rad="12700"/>
          </a:effectLst>
          <a:extLst/>
        </p:spPr>
        <p:txBody>
          <a:bodyPr lIns="92075" tIns="46038" rIns="92075" bIns="46038"/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altLang="ja-JP" sz="2000" dirty="0">
                <a:latin typeface="B Tahoma"/>
                <a:ea typeface="B Tahoma"/>
                <a:cs typeface="B Nazanin" panose="00000400000000000000" pitchFamily="2" charset="-78"/>
              </a:rPr>
              <a:t>برای دسترسی آسان کاربران به حجم زیادی از </a:t>
            </a:r>
            <a:r>
              <a:rPr lang="fa-IR" altLang="ja-JP" sz="2000" dirty="0" err="1">
                <a:latin typeface="B Tahoma"/>
                <a:ea typeface="B Tahoma"/>
                <a:cs typeface="B Nazanin" panose="00000400000000000000" pitchFamily="2" charset="-78"/>
              </a:rPr>
              <a:t>داده‌ها</a:t>
            </a:r>
            <a:r>
              <a:rPr lang="fa-IR" altLang="ja-JP" sz="2000" dirty="0">
                <a:latin typeface="B Tahoma"/>
                <a:ea typeface="B Tahoma"/>
                <a:cs typeface="B Nazanin" panose="00000400000000000000" pitchFamily="2" charset="-78"/>
              </a:rPr>
              <a:t> طراحی شده است، و دسترسی به </a:t>
            </a:r>
            <a:r>
              <a:rPr lang="fa-IR" altLang="ja-JP" sz="2000" dirty="0" err="1">
                <a:latin typeface="B Tahoma"/>
                <a:ea typeface="B Tahoma"/>
                <a:cs typeface="B Nazanin" panose="00000400000000000000" pitchFamily="2" charset="-78"/>
              </a:rPr>
              <a:t>دیتا</a:t>
            </a:r>
            <a:r>
              <a:rPr lang="fa-IR" altLang="ja-JP" sz="2000" dirty="0">
                <a:latin typeface="B Tahoma"/>
                <a:ea typeface="B Tahoma"/>
                <a:cs typeface="B Nazanin" panose="00000400000000000000" pitchFamily="2" charset="-78"/>
              </a:rPr>
              <a:t> عموما به وسیله ابزارهای تحلیلی ویژه و </a:t>
            </a:r>
            <a:r>
              <a:rPr lang="fa-IR" altLang="ja-JP" sz="2000" dirty="0" err="1">
                <a:latin typeface="B Tahoma"/>
                <a:ea typeface="B Tahoma"/>
                <a:cs typeface="B Nazanin" panose="00000400000000000000" pitchFamily="2" charset="-78"/>
              </a:rPr>
              <a:t>اپلیکیشن‌ها</a:t>
            </a:r>
            <a:r>
              <a:rPr lang="fa-IR" altLang="ja-JP" sz="2000" dirty="0">
                <a:latin typeface="B Tahoma"/>
                <a:ea typeface="B Tahoma"/>
                <a:cs typeface="B Nazanin" panose="00000400000000000000" pitchFamily="2" charset="-78"/>
              </a:rPr>
              <a:t> پشتیبانی </a:t>
            </a:r>
            <a:r>
              <a:rPr lang="fa-IR" altLang="ja-JP" sz="2000" dirty="0" err="1">
                <a:latin typeface="B Tahoma"/>
                <a:ea typeface="B Tahoma"/>
                <a:cs typeface="B Nazanin" panose="00000400000000000000" pitchFamily="2" charset="-78"/>
              </a:rPr>
              <a:t>می‌شود</a:t>
            </a:r>
            <a:r>
              <a:rPr lang="fa-IR" altLang="ja-JP" sz="2000" dirty="0">
                <a:latin typeface="B Tahoma"/>
                <a:ea typeface="B Tahoma"/>
                <a:cs typeface="B Nazanin" panose="00000400000000000000" pitchFamily="2" charset="-78"/>
              </a:rPr>
              <a:t>.</a:t>
            </a:r>
            <a:endParaRPr lang="en-GB" altLang="ja-JP" sz="2000" dirty="0">
              <a:latin typeface="B Tahoma"/>
              <a:ea typeface="B Tahoma"/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54996" y="4466823"/>
            <a:ext cx="2286000" cy="1447800"/>
          </a:xfrm>
          <a:prstGeom prst="roundRect">
            <a:avLst/>
          </a:prstGeom>
          <a:gradFill>
            <a:gsLst>
              <a:gs pos="63730">
                <a:srgbClr val="B7D3EC"/>
              </a:gs>
              <a:gs pos="0">
                <a:schemeClr val="accent1">
                  <a:lumMod val="0"/>
                  <a:lumOff val="100000"/>
                </a:schemeClr>
              </a:gs>
              <a:gs pos="2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 </a:t>
            </a: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ابزارهای </a:t>
            </a:r>
            <a:r>
              <a:rPr lang="en-US" altLang="ja-JP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OLAP</a:t>
            </a:r>
            <a:r>
              <a:rPr lang="fa-IR" altLang="ja-JP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دسترسی به انبارداده را تسهیل نموده است.</a:t>
            </a:r>
            <a:endParaRPr lang="fa-IR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531748" y="4809723"/>
            <a:ext cx="838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0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1059" descr="ha02f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1061"/>
          <p:cNvSpPr txBox="1">
            <a:spLocks noChangeArrowheads="1"/>
          </p:cNvSpPr>
          <p:nvPr/>
        </p:nvSpPr>
        <p:spPr bwMode="auto">
          <a:xfrm>
            <a:off x="152400" y="2362200"/>
            <a:ext cx="2209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 smtClean="0"/>
              <a:t>Typical </a:t>
            </a:r>
            <a:r>
              <a:rPr lang="en-US" altLang="en-US" sz="1600" dirty="0"/>
              <a:t>OLAP Operations</a:t>
            </a:r>
          </a:p>
        </p:txBody>
      </p:sp>
    </p:spTree>
    <p:extLst>
      <p:ext uri="{BB962C8B-B14F-4D97-AF65-F5344CB8AC3E}">
        <p14:creationId xmlns:p14="http://schemas.microsoft.com/office/powerpoint/2010/main" val="2338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39103" y="2512011"/>
            <a:ext cx="355249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775" dirty="0">
                <a:cs typeface="B Koodak" panose="00000700000000000000" pitchFamily="2" charset="-78"/>
              </a:rPr>
              <a:t>هوش تجاري يعني دراختيار قراردادن </a:t>
            </a:r>
            <a:r>
              <a:rPr lang="fa-IR" sz="2775" b="1" dirty="0">
                <a:cs typeface="B Koodak" panose="00000700000000000000" pitchFamily="2" charset="-78"/>
              </a:rPr>
              <a:t>اطلاعات مناسب</a:t>
            </a:r>
            <a:r>
              <a:rPr lang="fa-IR" sz="2775" dirty="0">
                <a:cs typeface="B Koodak" panose="00000700000000000000" pitchFamily="2" charset="-78"/>
              </a:rPr>
              <a:t> به </a:t>
            </a:r>
            <a:r>
              <a:rPr lang="fa-IR" sz="2775" b="1" dirty="0">
                <a:cs typeface="B Koodak" panose="00000700000000000000" pitchFamily="2" charset="-78"/>
              </a:rPr>
              <a:t>افراد مناسب</a:t>
            </a:r>
            <a:r>
              <a:rPr lang="fa-IR" sz="2775" dirty="0">
                <a:cs typeface="B Koodak" panose="00000700000000000000" pitchFamily="2" charset="-78"/>
              </a:rPr>
              <a:t> در </a:t>
            </a:r>
            <a:r>
              <a:rPr lang="fa-IR" sz="2775" b="1" dirty="0">
                <a:cs typeface="B Koodak" panose="00000700000000000000" pitchFamily="2" charset="-78"/>
              </a:rPr>
              <a:t>زمان مناسب</a:t>
            </a:r>
            <a:r>
              <a:rPr lang="fa-IR" sz="2775" dirty="0">
                <a:cs typeface="B Koodak" panose="00000700000000000000" pitchFamily="2" charset="-78"/>
              </a:rPr>
              <a:t> براي اخذ </a:t>
            </a:r>
            <a:r>
              <a:rPr lang="fa-IR" sz="2775" b="1" dirty="0">
                <a:cs typeface="B Koodak" panose="00000700000000000000" pitchFamily="2" charset="-78"/>
              </a:rPr>
              <a:t>تصميم مناسب</a:t>
            </a:r>
            <a:endParaRPr lang="en-US" sz="2775" b="1" dirty="0">
              <a:cs typeface="B Koodak" panose="000007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065" y="906449"/>
            <a:ext cx="83726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B Koodak" panose="00000700000000000000" pitchFamily="2" charset="-78"/>
              </a:rPr>
              <a:t>هوش تجاری </a:t>
            </a:r>
            <a:r>
              <a:rPr lang="en-US" sz="3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B Koodak" panose="00000700000000000000" pitchFamily="2" charset="-78"/>
              </a:rPr>
              <a:t>(Business Intelligence)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44054" y="1488003"/>
            <a:ext cx="6071346" cy="77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2827" y="1502910"/>
            <a:ext cx="6002996" cy="298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/>
          <p:cNvGraphicFramePr/>
          <p:nvPr>
            <p:extLst/>
          </p:nvPr>
        </p:nvGraphicFramePr>
        <p:xfrm>
          <a:off x="520555" y="2129940"/>
          <a:ext cx="4768487" cy="2905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0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0250"/>
          </a:xfrm>
        </p:spPr>
        <p:txBody>
          <a:bodyPr/>
          <a:lstStyle/>
          <a:p>
            <a:r>
              <a:rPr lang="en-US" altLang="en-US" smtClean="0"/>
              <a:t>BI Architecture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altLang="en-US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8313" y="1628775"/>
            <a:ext cx="8266112" cy="4594225"/>
          </a:xfrm>
          <a:prstGeom prst="rect">
            <a:avLst/>
          </a:prstGeom>
          <a:solidFill>
            <a:srgbClr val="D8DBDE"/>
          </a:solidFill>
          <a:ln w="12700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en-US" sz="1200" b="1">
              <a:solidFill>
                <a:srgbClr val="000000"/>
              </a:solidFill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4343400" y="1447800"/>
            <a:ext cx="0" cy="46609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286000" y="1447800"/>
            <a:ext cx="0" cy="46609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7010400" y="1447800"/>
            <a:ext cx="0" cy="46609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92125" y="1311275"/>
            <a:ext cx="8272463" cy="328613"/>
          </a:xfrm>
          <a:prstGeom prst="rect">
            <a:avLst/>
          </a:prstGeom>
          <a:solidFill>
            <a:srgbClr val="0737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 sz="1200" b="1">
                <a:solidFill>
                  <a:schemeClr val="bg1"/>
                </a:solidFill>
              </a:rPr>
              <a:t>       DATA SOURCES              STORAGE AREA                         DATA WAREHOUSE                DECISION SUPPORT</a:t>
            </a:r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1600200" y="2057400"/>
            <a:ext cx="304800" cy="304800"/>
          </a:xfrm>
          <a:prstGeom prst="flowChartMagneticTape">
            <a:avLst/>
          </a:prstGeom>
          <a:solidFill>
            <a:srgbClr val="98ADB2"/>
          </a:solidFill>
          <a:ln w="3175">
            <a:solidFill>
              <a:srgbClr val="45768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1143000" y="2057400"/>
            <a:ext cx="228600" cy="30480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en-US" sz="1200" b="1">
              <a:solidFill>
                <a:srgbClr val="000000"/>
              </a:solidFill>
            </a:endParaRPr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685800" y="2057400"/>
            <a:ext cx="228600" cy="30480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en-US" sz="1200" b="1">
              <a:solidFill>
                <a:srgbClr val="000000"/>
              </a:solidFill>
            </a:endParaRPr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1600200" y="3276600"/>
            <a:ext cx="304800" cy="304800"/>
          </a:xfrm>
          <a:prstGeom prst="flowChartMagneticTape">
            <a:avLst/>
          </a:prstGeom>
          <a:solidFill>
            <a:srgbClr val="98ADB2"/>
          </a:solidFill>
          <a:ln w="3175">
            <a:solidFill>
              <a:srgbClr val="45768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277" name="AutoShape 12"/>
          <p:cNvSpPr>
            <a:spLocks noChangeArrowheads="1"/>
          </p:cNvSpPr>
          <p:nvPr/>
        </p:nvSpPr>
        <p:spPr bwMode="auto">
          <a:xfrm>
            <a:off x="1143000" y="3276600"/>
            <a:ext cx="228600" cy="30480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en-US" sz="1200" b="1">
              <a:solidFill>
                <a:srgbClr val="000000"/>
              </a:solidFill>
            </a:endParaRPr>
          </a:p>
        </p:txBody>
      </p:sp>
      <p:sp>
        <p:nvSpPr>
          <p:cNvPr id="11278" name="AutoShape 13"/>
          <p:cNvSpPr>
            <a:spLocks noChangeArrowheads="1"/>
          </p:cNvSpPr>
          <p:nvPr/>
        </p:nvSpPr>
        <p:spPr bwMode="auto">
          <a:xfrm>
            <a:off x="685800" y="3276600"/>
            <a:ext cx="228600" cy="30480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en-US" sz="1200" b="1">
              <a:solidFill>
                <a:srgbClr val="000000"/>
              </a:solidFill>
            </a:endParaRPr>
          </a:p>
        </p:txBody>
      </p:sp>
      <p:sp>
        <p:nvSpPr>
          <p:cNvPr id="11279" name="tower"/>
          <p:cNvSpPr>
            <a:spLocks noEditPoints="1" noChangeArrowheads="1"/>
          </p:cNvSpPr>
          <p:nvPr/>
        </p:nvSpPr>
        <p:spPr bwMode="auto">
          <a:xfrm>
            <a:off x="766763" y="4200525"/>
            <a:ext cx="376237" cy="447675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0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w 21600"/>
              <a:gd name="T17" fmla="*/ 2147483646 h 21600"/>
              <a:gd name="T18" fmla="*/ 0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computr1"/>
          <p:cNvSpPr>
            <a:spLocks noEditPoints="1" noChangeArrowheads="1"/>
          </p:cNvSpPr>
          <p:nvPr/>
        </p:nvSpPr>
        <p:spPr bwMode="auto">
          <a:xfrm>
            <a:off x="1295400" y="4191000"/>
            <a:ext cx="457200" cy="457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0 h 21600"/>
              <a:gd name="T4" fmla="*/ 2147483646 w 21600"/>
              <a:gd name="T5" fmla="*/ 0 h 21600"/>
              <a:gd name="T6" fmla="*/ 0 w 21600"/>
              <a:gd name="T7" fmla="*/ 2147483646 h 21600"/>
              <a:gd name="T8" fmla="*/ 0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0 w 21600"/>
              <a:gd name="T25" fmla="*/ 2147483646 h 21600"/>
              <a:gd name="T26" fmla="*/ 2147483646 w 21600"/>
              <a:gd name="T27" fmla="*/ 2147483646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AutoShape 16"/>
          <p:cNvSpPr>
            <a:spLocks noChangeArrowheads="1"/>
          </p:cNvSpPr>
          <p:nvPr/>
        </p:nvSpPr>
        <p:spPr bwMode="auto">
          <a:xfrm>
            <a:off x="1600200" y="5181600"/>
            <a:ext cx="304800" cy="304800"/>
          </a:xfrm>
          <a:prstGeom prst="flowChartMagneticTape">
            <a:avLst/>
          </a:prstGeom>
          <a:solidFill>
            <a:srgbClr val="98ADB2"/>
          </a:solidFill>
          <a:ln w="3175">
            <a:solidFill>
              <a:srgbClr val="45768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282" name="AutoShape 17"/>
          <p:cNvSpPr>
            <a:spLocks noChangeArrowheads="1"/>
          </p:cNvSpPr>
          <p:nvPr/>
        </p:nvSpPr>
        <p:spPr bwMode="auto">
          <a:xfrm>
            <a:off x="685800" y="5181600"/>
            <a:ext cx="304800" cy="304800"/>
          </a:xfrm>
          <a:prstGeom prst="flowChartMagneticTape">
            <a:avLst/>
          </a:prstGeom>
          <a:solidFill>
            <a:srgbClr val="98ADB2"/>
          </a:solidFill>
          <a:ln w="3175">
            <a:solidFill>
              <a:srgbClr val="45768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283" name="AutoShape 18"/>
          <p:cNvSpPr>
            <a:spLocks noChangeArrowheads="1"/>
          </p:cNvSpPr>
          <p:nvPr/>
        </p:nvSpPr>
        <p:spPr bwMode="auto">
          <a:xfrm>
            <a:off x="1143000" y="5181600"/>
            <a:ext cx="304800" cy="304800"/>
          </a:xfrm>
          <a:prstGeom prst="flowChartMagneticTape">
            <a:avLst/>
          </a:prstGeom>
          <a:solidFill>
            <a:srgbClr val="98ADB2"/>
          </a:solidFill>
          <a:ln w="3175">
            <a:solidFill>
              <a:srgbClr val="45768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533400" y="1600200"/>
            <a:ext cx="1447800" cy="457200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/>
              <a:t>Application Databases</a:t>
            </a:r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533400" y="2514600"/>
            <a:ext cx="1447800" cy="639763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/>
              <a:t>Packaged application/ERP Data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533400" y="3763963"/>
            <a:ext cx="1447800" cy="274637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/>
              <a:t>Desktop Data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533400" y="4800600"/>
            <a:ext cx="1447800" cy="274638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/>
              <a:t>External Data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533400" y="5638800"/>
            <a:ext cx="1447800" cy="274638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/>
              <a:t>Web-based Data</a:t>
            </a:r>
          </a:p>
        </p:txBody>
      </p:sp>
      <p:sp>
        <p:nvSpPr>
          <p:cNvPr id="11289" name="Line 24"/>
          <p:cNvSpPr>
            <a:spLocks noChangeShapeType="1"/>
          </p:cNvSpPr>
          <p:nvPr/>
        </p:nvSpPr>
        <p:spPr bwMode="auto">
          <a:xfrm>
            <a:off x="1824038" y="1841500"/>
            <a:ext cx="1071562" cy="1054100"/>
          </a:xfrm>
          <a:prstGeom prst="line">
            <a:avLst/>
          </a:prstGeom>
          <a:noFill/>
          <a:ln w="1460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0" name="Line 25"/>
          <p:cNvSpPr>
            <a:spLocks noChangeShapeType="1"/>
          </p:cNvSpPr>
          <p:nvPr/>
        </p:nvSpPr>
        <p:spPr bwMode="auto">
          <a:xfrm>
            <a:off x="1905000" y="2819400"/>
            <a:ext cx="685800" cy="381000"/>
          </a:xfrm>
          <a:prstGeom prst="line">
            <a:avLst/>
          </a:prstGeom>
          <a:noFill/>
          <a:ln w="1460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1" name="Line 26"/>
          <p:cNvSpPr>
            <a:spLocks noChangeShapeType="1"/>
          </p:cNvSpPr>
          <p:nvPr/>
        </p:nvSpPr>
        <p:spPr bwMode="auto">
          <a:xfrm flipV="1">
            <a:off x="1828800" y="3670300"/>
            <a:ext cx="727075" cy="292100"/>
          </a:xfrm>
          <a:prstGeom prst="line">
            <a:avLst/>
          </a:prstGeom>
          <a:noFill/>
          <a:ln w="1460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2" name="Line 27"/>
          <p:cNvSpPr>
            <a:spLocks noChangeShapeType="1"/>
          </p:cNvSpPr>
          <p:nvPr/>
        </p:nvSpPr>
        <p:spPr bwMode="auto">
          <a:xfrm flipV="1">
            <a:off x="1828800" y="4114800"/>
            <a:ext cx="762000" cy="762000"/>
          </a:xfrm>
          <a:prstGeom prst="line">
            <a:avLst/>
          </a:prstGeom>
          <a:noFill/>
          <a:ln w="1460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3" name="Line 28"/>
          <p:cNvSpPr>
            <a:spLocks noChangeShapeType="1"/>
          </p:cNvSpPr>
          <p:nvPr/>
        </p:nvSpPr>
        <p:spPr bwMode="auto">
          <a:xfrm flipV="1">
            <a:off x="1905000" y="4705350"/>
            <a:ext cx="754063" cy="1085850"/>
          </a:xfrm>
          <a:prstGeom prst="line">
            <a:avLst/>
          </a:prstGeom>
          <a:noFill/>
          <a:ln w="1460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4" name="Line 29"/>
          <p:cNvSpPr>
            <a:spLocks noChangeShapeType="1"/>
          </p:cNvSpPr>
          <p:nvPr/>
        </p:nvSpPr>
        <p:spPr bwMode="auto">
          <a:xfrm>
            <a:off x="4073525" y="3962400"/>
            <a:ext cx="457200" cy="0"/>
          </a:xfrm>
          <a:prstGeom prst="line">
            <a:avLst/>
          </a:prstGeom>
          <a:noFill/>
          <a:ln w="1460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5" name="AutoShape 30"/>
          <p:cNvSpPr>
            <a:spLocks noChangeArrowheads="1"/>
          </p:cNvSpPr>
          <p:nvPr/>
        </p:nvSpPr>
        <p:spPr bwMode="auto">
          <a:xfrm>
            <a:off x="4592638" y="3124200"/>
            <a:ext cx="381000" cy="304800"/>
          </a:xfrm>
          <a:prstGeom prst="can">
            <a:avLst>
              <a:gd name="adj" fmla="val 25000"/>
            </a:avLst>
          </a:prstGeom>
          <a:solidFill>
            <a:srgbClr val="0A5374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en-US" sz="1200" b="1">
              <a:solidFill>
                <a:srgbClr val="000000"/>
              </a:solidFill>
            </a:endParaRPr>
          </a:p>
        </p:txBody>
      </p:sp>
      <p:sp>
        <p:nvSpPr>
          <p:cNvPr id="11296" name="AutoShape 31"/>
          <p:cNvSpPr>
            <a:spLocks noChangeArrowheads="1"/>
          </p:cNvSpPr>
          <p:nvPr/>
        </p:nvSpPr>
        <p:spPr bwMode="auto">
          <a:xfrm>
            <a:off x="4592638" y="3581400"/>
            <a:ext cx="381000" cy="304800"/>
          </a:xfrm>
          <a:prstGeom prst="can">
            <a:avLst>
              <a:gd name="adj" fmla="val 25000"/>
            </a:avLst>
          </a:prstGeom>
          <a:solidFill>
            <a:srgbClr val="0A5374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en-US" sz="1200" b="1">
              <a:solidFill>
                <a:srgbClr val="000000"/>
              </a:solidFill>
            </a:endParaRPr>
          </a:p>
        </p:txBody>
      </p:sp>
      <p:sp>
        <p:nvSpPr>
          <p:cNvPr id="11297" name="AutoShape 32"/>
          <p:cNvSpPr>
            <a:spLocks noChangeArrowheads="1"/>
          </p:cNvSpPr>
          <p:nvPr/>
        </p:nvSpPr>
        <p:spPr bwMode="auto">
          <a:xfrm>
            <a:off x="4592638" y="4038600"/>
            <a:ext cx="381000" cy="304800"/>
          </a:xfrm>
          <a:prstGeom prst="can">
            <a:avLst>
              <a:gd name="adj" fmla="val 25000"/>
            </a:avLst>
          </a:prstGeom>
          <a:solidFill>
            <a:srgbClr val="0A5374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en-US" sz="1200" b="1">
              <a:solidFill>
                <a:srgbClr val="000000"/>
              </a:solidFill>
            </a:endParaRPr>
          </a:p>
        </p:txBody>
      </p:sp>
      <p:sp>
        <p:nvSpPr>
          <p:cNvPr id="11298" name="AutoShape 33"/>
          <p:cNvSpPr>
            <a:spLocks noChangeArrowheads="1"/>
          </p:cNvSpPr>
          <p:nvPr/>
        </p:nvSpPr>
        <p:spPr bwMode="auto">
          <a:xfrm>
            <a:off x="4592638" y="4495800"/>
            <a:ext cx="381000" cy="304800"/>
          </a:xfrm>
          <a:prstGeom prst="can">
            <a:avLst>
              <a:gd name="adj" fmla="val 25000"/>
            </a:avLst>
          </a:prstGeom>
          <a:solidFill>
            <a:srgbClr val="0A5374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en-US" sz="1200" b="1">
              <a:solidFill>
                <a:srgbClr val="000000"/>
              </a:solidFill>
            </a:endParaRPr>
          </a:p>
        </p:txBody>
      </p:sp>
      <p:grpSp>
        <p:nvGrpSpPr>
          <p:cNvPr id="11299" name="Group 34"/>
          <p:cNvGrpSpPr>
            <a:grpSpLocks/>
          </p:cNvGrpSpPr>
          <p:nvPr/>
        </p:nvGrpSpPr>
        <p:grpSpPr bwMode="auto">
          <a:xfrm>
            <a:off x="7639050" y="3506788"/>
            <a:ext cx="781050" cy="704850"/>
            <a:chOff x="2928" y="1968"/>
            <a:chExt cx="2064" cy="1824"/>
          </a:xfrm>
        </p:grpSpPr>
        <p:sp>
          <p:nvSpPr>
            <p:cNvPr id="11321" name="AutoShape 35"/>
            <p:cNvSpPr>
              <a:spLocks noChangeArrowheads="1"/>
            </p:cNvSpPr>
            <p:nvPr/>
          </p:nvSpPr>
          <p:spPr bwMode="auto">
            <a:xfrm>
              <a:off x="2928" y="1968"/>
              <a:ext cx="2064" cy="1824"/>
            </a:xfrm>
            <a:prstGeom prst="cube">
              <a:avLst>
                <a:gd name="adj" fmla="val 25000"/>
              </a:avLst>
            </a:prstGeom>
            <a:solidFill>
              <a:srgbClr val="E8E8CF"/>
            </a:solidFill>
            <a:ln w="12700">
              <a:solidFill>
                <a:srgbClr val="837E43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1322" name="Line 36"/>
            <p:cNvSpPr>
              <a:spLocks noChangeShapeType="1"/>
            </p:cNvSpPr>
            <p:nvPr/>
          </p:nvSpPr>
          <p:spPr bwMode="auto">
            <a:xfrm flipV="1">
              <a:off x="2928" y="2640"/>
              <a:ext cx="1632" cy="1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23" name="Line 37"/>
            <p:cNvSpPr>
              <a:spLocks noChangeShapeType="1"/>
            </p:cNvSpPr>
            <p:nvPr/>
          </p:nvSpPr>
          <p:spPr bwMode="auto">
            <a:xfrm>
              <a:off x="2928" y="2880"/>
              <a:ext cx="1632" cy="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24" name="Line 38"/>
            <p:cNvSpPr>
              <a:spLocks noChangeShapeType="1"/>
            </p:cNvSpPr>
            <p:nvPr/>
          </p:nvSpPr>
          <p:spPr bwMode="auto">
            <a:xfrm flipV="1">
              <a:off x="4560" y="2208"/>
              <a:ext cx="432" cy="432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25" name="Line 39"/>
            <p:cNvSpPr>
              <a:spLocks noChangeShapeType="1"/>
            </p:cNvSpPr>
            <p:nvPr/>
          </p:nvSpPr>
          <p:spPr bwMode="auto">
            <a:xfrm flipV="1">
              <a:off x="4560" y="2448"/>
              <a:ext cx="432" cy="432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26" name="Line 40"/>
            <p:cNvSpPr>
              <a:spLocks noChangeShapeType="1"/>
            </p:cNvSpPr>
            <p:nvPr/>
          </p:nvSpPr>
          <p:spPr bwMode="auto">
            <a:xfrm flipV="1">
              <a:off x="2928" y="3120"/>
              <a:ext cx="1632" cy="1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27" name="Line 41"/>
            <p:cNvSpPr>
              <a:spLocks noChangeShapeType="1"/>
            </p:cNvSpPr>
            <p:nvPr/>
          </p:nvSpPr>
          <p:spPr bwMode="auto">
            <a:xfrm>
              <a:off x="2928" y="3360"/>
              <a:ext cx="1632" cy="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28" name="Line 42"/>
            <p:cNvSpPr>
              <a:spLocks noChangeShapeType="1"/>
            </p:cNvSpPr>
            <p:nvPr/>
          </p:nvSpPr>
          <p:spPr bwMode="auto">
            <a:xfrm flipV="1">
              <a:off x="4560" y="2688"/>
              <a:ext cx="432" cy="432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29" name="Line 43"/>
            <p:cNvSpPr>
              <a:spLocks noChangeShapeType="1"/>
            </p:cNvSpPr>
            <p:nvPr/>
          </p:nvSpPr>
          <p:spPr bwMode="auto">
            <a:xfrm flipV="1">
              <a:off x="4560" y="2928"/>
              <a:ext cx="432" cy="432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0" name="Line 44"/>
            <p:cNvSpPr>
              <a:spLocks noChangeShapeType="1"/>
            </p:cNvSpPr>
            <p:nvPr/>
          </p:nvSpPr>
          <p:spPr bwMode="auto">
            <a:xfrm>
              <a:off x="2928" y="3600"/>
              <a:ext cx="1632" cy="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1" name="Line 45"/>
            <p:cNvSpPr>
              <a:spLocks noChangeShapeType="1"/>
            </p:cNvSpPr>
            <p:nvPr/>
          </p:nvSpPr>
          <p:spPr bwMode="auto">
            <a:xfrm flipV="1">
              <a:off x="4560" y="3168"/>
              <a:ext cx="432" cy="432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2" name="Line 46"/>
            <p:cNvSpPr>
              <a:spLocks noChangeShapeType="1"/>
            </p:cNvSpPr>
            <p:nvPr/>
          </p:nvSpPr>
          <p:spPr bwMode="auto">
            <a:xfrm>
              <a:off x="3120" y="2448"/>
              <a:ext cx="0" cy="1344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3" name="Line 47"/>
            <p:cNvSpPr>
              <a:spLocks noChangeShapeType="1"/>
            </p:cNvSpPr>
            <p:nvPr/>
          </p:nvSpPr>
          <p:spPr bwMode="auto">
            <a:xfrm>
              <a:off x="3360" y="2448"/>
              <a:ext cx="0" cy="1344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4" name="Line 48"/>
            <p:cNvSpPr>
              <a:spLocks noChangeShapeType="1"/>
            </p:cNvSpPr>
            <p:nvPr/>
          </p:nvSpPr>
          <p:spPr bwMode="auto">
            <a:xfrm>
              <a:off x="3600" y="2448"/>
              <a:ext cx="0" cy="1344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5" name="Line 49"/>
            <p:cNvSpPr>
              <a:spLocks noChangeShapeType="1"/>
            </p:cNvSpPr>
            <p:nvPr/>
          </p:nvSpPr>
          <p:spPr bwMode="auto">
            <a:xfrm>
              <a:off x="3840" y="2448"/>
              <a:ext cx="0" cy="1344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6" name="Line 50"/>
            <p:cNvSpPr>
              <a:spLocks noChangeShapeType="1"/>
            </p:cNvSpPr>
            <p:nvPr/>
          </p:nvSpPr>
          <p:spPr bwMode="auto">
            <a:xfrm>
              <a:off x="4080" y="2448"/>
              <a:ext cx="0" cy="1344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7" name="Line 51"/>
            <p:cNvSpPr>
              <a:spLocks noChangeShapeType="1"/>
            </p:cNvSpPr>
            <p:nvPr/>
          </p:nvSpPr>
          <p:spPr bwMode="auto">
            <a:xfrm>
              <a:off x="4272" y="2448"/>
              <a:ext cx="0" cy="1344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8" name="Line 52"/>
            <p:cNvSpPr>
              <a:spLocks noChangeShapeType="1"/>
            </p:cNvSpPr>
            <p:nvPr/>
          </p:nvSpPr>
          <p:spPr bwMode="auto">
            <a:xfrm>
              <a:off x="4656" y="2304"/>
              <a:ext cx="0" cy="1392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39" name="Line 53"/>
            <p:cNvSpPr>
              <a:spLocks noChangeShapeType="1"/>
            </p:cNvSpPr>
            <p:nvPr/>
          </p:nvSpPr>
          <p:spPr bwMode="auto">
            <a:xfrm>
              <a:off x="4800" y="2160"/>
              <a:ext cx="0" cy="1392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0" name="Line 54"/>
            <p:cNvSpPr>
              <a:spLocks noChangeShapeType="1"/>
            </p:cNvSpPr>
            <p:nvPr/>
          </p:nvSpPr>
          <p:spPr bwMode="auto">
            <a:xfrm>
              <a:off x="4896" y="2064"/>
              <a:ext cx="0" cy="1344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1" name="Line 55"/>
            <p:cNvSpPr>
              <a:spLocks noChangeShapeType="1"/>
            </p:cNvSpPr>
            <p:nvPr/>
          </p:nvSpPr>
          <p:spPr bwMode="auto">
            <a:xfrm>
              <a:off x="3072" y="2304"/>
              <a:ext cx="1584" cy="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2" name="Line 56"/>
            <p:cNvSpPr>
              <a:spLocks noChangeShapeType="1"/>
            </p:cNvSpPr>
            <p:nvPr/>
          </p:nvSpPr>
          <p:spPr bwMode="auto">
            <a:xfrm flipH="1">
              <a:off x="3168" y="2160"/>
              <a:ext cx="1632" cy="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3" name="Line 57"/>
            <p:cNvSpPr>
              <a:spLocks noChangeShapeType="1"/>
            </p:cNvSpPr>
            <p:nvPr/>
          </p:nvSpPr>
          <p:spPr bwMode="auto">
            <a:xfrm flipH="1">
              <a:off x="3264" y="2064"/>
              <a:ext cx="1632" cy="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4" name="Line 58"/>
            <p:cNvSpPr>
              <a:spLocks noChangeShapeType="1"/>
            </p:cNvSpPr>
            <p:nvPr/>
          </p:nvSpPr>
          <p:spPr bwMode="auto">
            <a:xfrm flipV="1">
              <a:off x="3120" y="1968"/>
              <a:ext cx="480" cy="48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5" name="Line 59"/>
            <p:cNvSpPr>
              <a:spLocks noChangeShapeType="1"/>
            </p:cNvSpPr>
            <p:nvPr/>
          </p:nvSpPr>
          <p:spPr bwMode="auto">
            <a:xfrm flipV="1">
              <a:off x="3360" y="1968"/>
              <a:ext cx="480" cy="48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6" name="Line 60"/>
            <p:cNvSpPr>
              <a:spLocks noChangeShapeType="1"/>
            </p:cNvSpPr>
            <p:nvPr/>
          </p:nvSpPr>
          <p:spPr bwMode="auto">
            <a:xfrm flipV="1">
              <a:off x="3600" y="1968"/>
              <a:ext cx="480" cy="48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7" name="Line 61"/>
            <p:cNvSpPr>
              <a:spLocks noChangeShapeType="1"/>
            </p:cNvSpPr>
            <p:nvPr/>
          </p:nvSpPr>
          <p:spPr bwMode="auto">
            <a:xfrm flipV="1">
              <a:off x="3840" y="1968"/>
              <a:ext cx="480" cy="48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8" name="Line 62"/>
            <p:cNvSpPr>
              <a:spLocks noChangeShapeType="1"/>
            </p:cNvSpPr>
            <p:nvPr/>
          </p:nvSpPr>
          <p:spPr bwMode="auto">
            <a:xfrm flipV="1">
              <a:off x="4080" y="1968"/>
              <a:ext cx="480" cy="48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1349" name="Line 63"/>
            <p:cNvSpPr>
              <a:spLocks noChangeShapeType="1"/>
            </p:cNvSpPr>
            <p:nvPr/>
          </p:nvSpPr>
          <p:spPr bwMode="auto">
            <a:xfrm flipV="1">
              <a:off x="4272" y="1968"/>
              <a:ext cx="480" cy="480"/>
            </a:xfrm>
            <a:prstGeom prst="line">
              <a:avLst/>
            </a:prstGeom>
            <a:noFill/>
            <a:ln w="12700">
              <a:solidFill>
                <a:srgbClr val="837E4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11300" name="Document"/>
          <p:cNvSpPr>
            <a:spLocks noEditPoints="1" noChangeArrowheads="1"/>
          </p:cNvSpPr>
          <p:nvPr/>
        </p:nvSpPr>
        <p:spPr bwMode="auto">
          <a:xfrm>
            <a:off x="7705725" y="2133600"/>
            <a:ext cx="447675" cy="6000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0 w 21600"/>
              <a:gd name="T11" fmla="*/ 0 h 21600"/>
              <a:gd name="T12" fmla="*/ 2147483646 w 21600"/>
              <a:gd name="T13" fmla="*/ 0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E8E8CF"/>
          </a:solidFill>
          <a:ln w="12700">
            <a:solidFill>
              <a:srgbClr val="837E43"/>
            </a:solidFill>
            <a:miter lim="800000"/>
            <a:headEnd/>
            <a:tailEnd/>
          </a:ln>
          <a:effectLst>
            <a:outerShdw dist="63500" dir="2212194" algn="ctr" rotWithShape="0">
              <a:srgbClr val="4D4D4D"/>
            </a:outerShdw>
          </a:effec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altLang="en-US" sz="600">
                <a:solidFill>
                  <a:schemeClr val="bg2"/>
                </a:solidFill>
              </a:rPr>
              <a:t>______________________________________________________</a:t>
            </a:r>
          </a:p>
        </p:txBody>
      </p:sp>
      <p:grpSp>
        <p:nvGrpSpPr>
          <p:cNvPr id="11301" name="Group 70"/>
          <p:cNvGrpSpPr>
            <a:grpSpLocks/>
          </p:cNvGrpSpPr>
          <p:nvPr/>
        </p:nvGrpSpPr>
        <p:grpSpPr bwMode="auto">
          <a:xfrm>
            <a:off x="7391400" y="4953000"/>
            <a:ext cx="1150938" cy="609600"/>
            <a:chOff x="4656" y="3024"/>
            <a:chExt cx="725" cy="384"/>
          </a:xfrm>
        </p:grpSpPr>
        <p:sp>
          <p:nvSpPr>
            <p:cNvPr id="11316" name="Line 71"/>
            <p:cNvSpPr>
              <a:spLocks noChangeShapeType="1"/>
            </p:cNvSpPr>
            <p:nvPr/>
          </p:nvSpPr>
          <p:spPr bwMode="auto">
            <a:xfrm>
              <a:off x="4656" y="3408"/>
              <a:ext cx="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17" name="Rectangle 72"/>
            <p:cNvSpPr>
              <a:spLocks noChangeArrowheads="1"/>
            </p:cNvSpPr>
            <p:nvPr/>
          </p:nvSpPr>
          <p:spPr bwMode="auto">
            <a:xfrm>
              <a:off x="4752" y="3120"/>
              <a:ext cx="96" cy="288"/>
            </a:xfrm>
            <a:prstGeom prst="rect">
              <a:avLst/>
            </a:prstGeom>
            <a:solidFill>
              <a:srgbClr val="837E43"/>
            </a:solidFill>
            <a:ln w="12700">
              <a:solidFill>
                <a:schemeClr val="tx1"/>
              </a:solidFill>
              <a:miter lim="800000"/>
              <a:headEnd/>
              <a:tailEnd type="none" w="med" len="sm"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1318" name="Rectangle 73"/>
            <p:cNvSpPr>
              <a:spLocks noChangeArrowheads="1"/>
            </p:cNvSpPr>
            <p:nvPr/>
          </p:nvSpPr>
          <p:spPr bwMode="auto">
            <a:xfrm>
              <a:off x="4896" y="3024"/>
              <a:ext cx="96" cy="384"/>
            </a:xfrm>
            <a:prstGeom prst="rect">
              <a:avLst/>
            </a:prstGeom>
            <a:solidFill>
              <a:srgbClr val="837E43"/>
            </a:solidFill>
            <a:ln w="12700">
              <a:solidFill>
                <a:schemeClr val="tx1"/>
              </a:solidFill>
              <a:miter lim="800000"/>
              <a:headEnd/>
              <a:tailEnd type="none" w="med" len="sm"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1319" name="Rectangle 74"/>
            <p:cNvSpPr>
              <a:spLocks noChangeArrowheads="1"/>
            </p:cNvSpPr>
            <p:nvPr/>
          </p:nvSpPr>
          <p:spPr bwMode="auto">
            <a:xfrm>
              <a:off x="5040" y="3216"/>
              <a:ext cx="96" cy="192"/>
            </a:xfrm>
            <a:prstGeom prst="rect">
              <a:avLst/>
            </a:prstGeom>
            <a:solidFill>
              <a:srgbClr val="837E43"/>
            </a:solidFill>
            <a:ln w="12700">
              <a:solidFill>
                <a:schemeClr val="tx1"/>
              </a:solidFill>
              <a:miter lim="800000"/>
              <a:headEnd/>
              <a:tailEnd type="none" w="med" len="sm"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1320" name="Rectangle 75"/>
            <p:cNvSpPr>
              <a:spLocks noChangeArrowheads="1"/>
            </p:cNvSpPr>
            <p:nvPr/>
          </p:nvSpPr>
          <p:spPr bwMode="auto">
            <a:xfrm>
              <a:off x="5184" y="3072"/>
              <a:ext cx="96" cy="336"/>
            </a:xfrm>
            <a:prstGeom prst="rect">
              <a:avLst/>
            </a:prstGeom>
            <a:solidFill>
              <a:srgbClr val="837E43"/>
            </a:solidFill>
            <a:ln w="12700">
              <a:solidFill>
                <a:schemeClr val="tx1"/>
              </a:solidFill>
              <a:miter lim="800000"/>
              <a:headEnd/>
              <a:tailEnd type="none" w="med" len="sm"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</p:grpSp>
      <p:sp>
        <p:nvSpPr>
          <p:cNvPr id="11302" name="AutoShape 76"/>
          <p:cNvSpPr>
            <a:spLocks noChangeArrowheads="1"/>
          </p:cNvSpPr>
          <p:nvPr/>
        </p:nvSpPr>
        <p:spPr bwMode="auto">
          <a:xfrm>
            <a:off x="6858000" y="3581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303" name="Text Box 77"/>
          <p:cNvSpPr txBox="1">
            <a:spLocks noChangeArrowheads="1"/>
          </p:cNvSpPr>
          <p:nvPr/>
        </p:nvSpPr>
        <p:spPr bwMode="auto">
          <a:xfrm>
            <a:off x="7499350" y="2789238"/>
            <a:ext cx="1066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/>
              <a:t>Reports</a:t>
            </a:r>
          </a:p>
        </p:txBody>
      </p:sp>
      <p:sp>
        <p:nvSpPr>
          <p:cNvPr id="11304" name="Text Box 79"/>
          <p:cNvSpPr txBox="1">
            <a:spLocks noChangeArrowheads="1"/>
          </p:cNvSpPr>
          <p:nvPr/>
        </p:nvSpPr>
        <p:spPr bwMode="auto">
          <a:xfrm>
            <a:off x="7548563" y="4351338"/>
            <a:ext cx="1066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/>
              <a:t>OLAP</a:t>
            </a:r>
          </a:p>
        </p:txBody>
      </p:sp>
      <p:sp>
        <p:nvSpPr>
          <p:cNvPr id="11305" name="Text Box 80"/>
          <p:cNvSpPr txBox="1">
            <a:spLocks noChangeArrowheads="1"/>
          </p:cNvSpPr>
          <p:nvPr/>
        </p:nvSpPr>
        <p:spPr bwMode="auto">
          <a:xfrm>
            <a:off x="7010400" y="55927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/>
              <a:t>Statistical &amp; Financial Analysis</a:t>
            </a:r>
          </a:p>
        </p:txBody>
      </p:sp>
      <p:pic>
        <p:nvPicPr>
          <p:cNvPr id="11306" name="Picture 81" descr="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14208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7" name="AutoShape 82"/>
          <p:cNvSpPr>
            <a:spLocks noChangeArrowheads="1"/>
          </p:cNvSpPr>
          <p:nvPr/>
        </p:nvSpPr>
        <p:spPr bwMode="auto">
          <a:xfrm>
            <a:off x="2667000" y="2895600"/>
            <a:ext cx="1371600" cy="1905000"/>
          </a:xfrm>
          <a:prstGeom prst="can">
            <a:avLst>
              <a:gd name="adj" fmla="val 3472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 sz="1000" b="1"/>
              <a:t>EXTRACTION</a:t>
            </a:r>
          </a:p>
          <a:p>
            <a:r>
              <a:rPr lang="pt-BR" altLang="en-US" sz="1000" b="1"/>
              <a:t>TRANSFORMING</a:t>
            </a:r>
          </a:p>
          <a:p>
            <a:r>
              <a:rPr lang="pt-BR" altLang="en-US" sz="1000" b="1"/>
              <a:t>Loading</a:t>
            </a:r>
          </a:p>
          <a:p>
            <a:r>
              <a:rPr lang="pt-BR" altLang="en-US" sz="1000" b="1"/>
              <a:t>(ETL)</a:t>
            </a:r>
          </a:p>
        </p:txBody>
      </p:sp>
      <p:pic>
        <p:nvPicPr>
          <p:cNvPr id="11308" name="Picture 83" descr="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3467100"/>
            <a:ext cx="106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9" name="AutoShape 84"/>
          <p:cNvSpPr>
            <a:spLocks noChangeArrowheads="1"/>
          </p:cNvSpPr>
          <p:nvPr/>
        </p:nvSpPr>
        <p:spPr bwMode="auto">
          <a:xfrm>
            <a:off x="5738813" y="3467100"/>
            <a:ext cx="1143000" cy="990600"/>
          </a:xfrm>
          <a:prstGeom prst="can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 sz="1000" b="1"/>
              <a:t>DATA </a:t>
            </a:r>
          </a:p>
          <a:p>
            <a:r>
              <a:rPr lang="pt-BR" altLang="en-US" sz="1000" b="1"/>
              <a:t>WAREHOUSE</a:t>
            </a:r>
          </a:p>
        </p:txBody>
      </p:sp>
      <p:sp>
        <p:nvSpPr>
          <p:cNvPr id="11310" name="Text Box 85"/>
          <p:cNvSpPr txBox="1">
            <a:spLocks noChangeArrowheads="1"/>
          </p:cNvSpPr>
          <p:nvPr/>
        </p:nvSpPr>
        <p:spPr bwMode="auto">
          <a:xfrm>
            <a:off x="4400550" y="254317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en-US" sz="1200" b="1"/>
              <a:t>DATA MARTS</a:t>
            </a:r>
          </a:p>
        </p:txBody>
      </p:sp>
      <p:sp useBgFill="1">
        <p:nvSpPr>
          <p:cNvPr id="11311" name="Rectangle 86"/>
          <p:cNvSpPr>
            <a:spLocks noChangeArrowheads="1"/>
          </p:cNvSpPr>
          <p:nvPr/>
        </p:nvSpPr>
        <p:spPr bwMode="auto">
          <a:xfrm>
            <a:off x="8758238" y="1192213"/>
            <a:ext cx="395287" cy="431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312" name="Line 87"/>
          <p:cNvSpPr>
            <a:spLocks noChangeShapeType="1"/>
          </p:cNvSpPr>
          <p:nvPr/>
        </p:nvSpPr>
        <p:spPr bwMode="auto">
          <a:xfrm>
            <a:off x="4932363" y="3357563"/>
            <a:ext cx="792162" cy="576262"/>
          </a:xfrm>
          <a:prstGeom prst="line">
            <a:avLst/>
          </a:prstGeom>
          <a:noFill/>
          <a:ln w="22225">
            <a:solidFill>
              <a:srgbClr val="401F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313" name="Line 88"/>
          <p:cNvSpPr>
            <a:spLocks noChangeShapeType="1"/>
          </p:cNvSpPr>
          <p:nvPr/>
        </p:nvSpPr>
        <p:spPr bwMode="auto">
          <a:xfrm>
            <a:off x="5003800" y="3716338"/>
            <a:ext cx="720725" cy="288925"/>
          </a:xfrm>
          <a:prstGeom prst="line">
            <a:avLst/>
          </a:prstGeom>
          <a:noFill/>
          <a:ln w="22225">
            <a:solidFill>
              <a:srgbClr val="401F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314" name="Line 89"/>
          <p:cNvSpPr>
            <a:spLocks noChangeShapeType="1"/>
          </p:cNvSpPr>
          <p:nvPr/>
        </p:nvSpPr>
        <p:spPr bwMode="auto">
          <a:xfrm flipV="1">
            <a:off x="5003800" y="4076700"/>
            <a:ext cx="720725" cy="144463"/>
          </a:xfrm>
          <a:prstGeom prst="line">
            <a:avLst/>
          </a:prstGeom>
          <a:noFill/>
          <a:ln w="22225">
            <a:solidFill>
              <a:srgbClr val="401F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315" name="Line 90"/>
          <p:cNvSpPr>
            <a:spLocks noChangeShapeType="1"/>
          </p:cNvSpPr>
          <p:nvPr/>
        </p:nvSpPr>
        <p:spPr bwMode="auto">
          <a:xfrm flipV="1">
            <a:off x="5003800" y="4149725"/>
            <a:ext cx="720725" cy="503238"/>
          </a:xfrm>
          <a:prstGeom prst="line">
            <a:avLst/>
          </a:prstGeom>
          <a:noFill/>
          <a:ln w="22225">
            <a:solidFill>
              <a:srgbClr val="401F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15090" y="1371601"/>
            <a:ext cx="3789947" cy="42411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2400"/>
          </a:p>
        </p:txBody>
      </p:sp>
      <p:sp>
        <p:nvSpPr>
          <p:cNvPr id="11" name="Rounded Rectangle 10"/>
          <p:cNvSpPr/>
          <p:nvPr/>
        </p:nvSpPr>
        <p:spPr>
          <a:xfrm>
            <a:off x="5233738" y="1371602"/>
            <a:ext cx="3266573" cy="4232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240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5462" y="1600201"/>
            <a:ext cx="3782741" cy="3899298"/>
          </a:xfrm>
        </p:spPr>
        <p:txBody>
          <a:bodyPr>
            <a:normAutofit fontScale="92500" lnSpcReduction="10000"/>
          </a:bodyPr>
          <a:lstStyle/>
          <a:p>
            <a:pPr algn="l" rtl="0">
              <a:defRPr/>
            </a:pPr>
            <a:r>
              <a:rPr lang="en-US" dirty="0" err="1"/>
              <a:t>BizzScore</a:t>
            </a:r>
            <a:r>
              <a:rPr lang="en-US" dirty="0"/>
              <a:t> Suite</a:t>
            </a:r>
            <a:endParaRPr lang="en-CA" dirty="0"/>
          </a:p>
          <a:p>
            <a:pPr algn="l" rtl="0">
              <a:defRPr/>
            </a:pPr>
            <a:r>
              <a:rPr lang="en-US" dirty="0"/>
              <a:t>Board Management </a:t>
            </a:r>
            <a:r>
              <a:rPr lang="en-US" dirty="0" err="1"/>
              <a:t>IntelligenceToolkit</a:t>
            </a:r>
            <a:endParaRPr lang="en-CA" dirty="0"/>
          </a:p>
          <a:p>
            <a:pPr algn="l" rtl="0">
              <a:defRPr/>
            </a:pPr>
            <a:r>
              <a:rPr lang="en-US" dirty="0"/>
              <a:t>Business Objects Enterprise </a:t>
            </a:r>
            <a:endParaRPr lang="en-CA" dirty="0"/>
          </a:p>
          <a:p>
            <a:pPr algn="l" rtl="0">
              <a:defRPr/>
            </a:pPr>
            <a:r>
              <a:rPr lang="en-US" dirty="0"/>
              <a:t>IBM </a:t>
            </a:r>
            <a:r>
              <a:rPr lang="en-US" dirty="0" err="1"/>
              <a:t>Cognos</a:t>
            </a:r>
            <a:endParaRPr lang="en-CA" dirty="0"/>
          </a:p>
          <a:p>
            <a:pPr algn="l" rtl="0">
              <a:defRPr/>
            </a:pPr>
            <a:r>
              <a:rPr lang="en-US" dirty="0" err="1"/>
              <a:t>JasperSoft</a:t>
            </a:r>
            <a:endParaRPr lang="en-CA" dirty="0"/>
          </a:p>
          <a:p>
            <a:pPr algn="l" rtl="0">
              <a:defRPr/>
            </a:pPr>
            <a:r>
              <a:rPr lang="en-US" dirty="0"/>
              <a:t>Microsoft BI tools</a:t>
            </a:r>
            <a:endParaRPr lang="en-CA" dirty="0"/>
          </a:p>
          <a:p>
            <a:pPr algn="l" rtl="0">
              <a:defRPr/>
            </a:pPr>
            <a:r>
              <a:rPr lang="en-US" dirty="0" err="1"/>
              <a:t>Microstrategy</a:t>
            </a:r>
            <a:endParaRPr lang="en-CA" dirty="0"/>
          </a:p>
          <a:p>
            <a:endParaRPr lang="fa-I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334000" y="1600200"/>
            <a:ext cx="2930881" cy="3899299"/>
          </a:xfrm>
        </p:spPr>
        <p:txBody>
          <a:bodyPr>
            <a:normAutofit fontScale="85000" lnSpcReduction="20000"/>
          </a:bodyPr>
          <a:lstStyle/>
          <a:p>
            <a:pPr algn="l" rtl="0">
              <a:defRPr/>
            </a:pPr>
            <a:r>
              <a:rPr lang="en-US" dirty="0"/>
              <a:t>Oracle</a:t>
            </a:r>
            <a:endParaRPr lang="en-CA" dirty="0"/>
          </a:p>
          <a:p>
            <a:pPr algn="l" rtl="0">
              <a:defRPr/>
            </a:pPr>
            <a:r>
              <a:rPr lang="en-US" dirty="0" err="1"/>
              <a:t>WebFocus</a:t>
            </a:r>
            <a:endParaRPr lang="en-CA" dirty="0"/>
          </a:p>
          <a:p>
            <a:pPr algn="l" rtl="0">
              <a:defRPr/>
            </a:pPr>
            <a:r>
              <a:rPr lang="en-US" dirty="0"/>
              <a:t>Tableau Software</a:t>
            </a:r>
            <a:endParaRPr lang="en-CA" dirty="0"/>
          </a:p>
          <a:p>
            <a:pPr algn="l" rtl="0">
              <a:defRPr/>
            </a:pPr>
            <a:r>
              <a:rPr lang="en-US" dirty="0"/>
              <a:t>Style Intelligence</a:t>
            </a:r>
            <a:endParaRPr lang="en-CA" dirty="0"/>
          </a:p>
          <a:p>
            <a:pPr algn="l" rtl="0">
              <a:defRPr/>
            </a:pPr>
            <a:r>
              <a:rPr lang="en-US" dirty="0"/>
              <a:t>SAS</a:t>
            </a:r>
            <a:endParaRPr lang="en-CA" dirty="0"/>
          </a:p>
          <a:p>
            <a:pPr algn="l" rtl="0">
              <a:defRPr/>
            </a:pPr>
            <a:r>
              <a:rPr lang="en-US" dirty="0"/>
              <a:t>SAP</a:t>
            </a:r>
            <a:endParaRPr lang="en-CA" dirty="0"/>
          </a:p>
          <a:p>
            <a:pPr algn="l" rtl="0">
              <a:defRPr/>
            </a:pPr>
            <a:r>
              <a:rPr lang="en-US" dirty="0" err="1"/>
              <a:t>QlikView</a:t>
            </a:r>
            <a:endParaRPr lang="en-CA" dirty="0"/>
          </a:p>
          <a:p>
            <a:pPr algn="l" rtl="0">
              <a:defRPr/>
            </a:pPr>
            <a:r>
              <a:rPr lang="en-US" dirty="0" err="1"/>
              <a:t>Pentaho</a:t>
            </a:r>
            <a:r>
              <a:rPr lang="en-US" dirty="0"/>
              <a:t> BI Suite</a:t>
            </a:r>
            <a:endParaRPr lang="en-CA" dirty="0"/>
          </a:p>
          <a:p>
            <a:pPr algn="l" rtl="0">
              <a:defRPr/>
            </a:pPr>
            <a:r>
              <a:rPr lang="en-US" dirty="0" smtClean="0"/>
              <a:t>Actuate</a:t>
            </a:r>
            <a:endParaRPr lang="fa-IR" dirty="0" smtClean="0"/>
          </a:p>
          <a:p>
            <a:pPr algn="l" rtl="0">
              <a:defRPr/>
            </a:pPr>
            <a:r>
              <a:rPr lang="fa-IR" dirty="0" smtClean="0"/>
              <a:t>.......</a:t>
            </a:r>
            <a:endParaRPr lang="en-CA" dirty="0"/>
          </a:p>
          <a:p>
            <a:endParaRPr lang="fa-I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ابزارهای هوش تجاری</a:t>
            </a:r>
          </a:p>
        </p:txBody>
      </p:sp>
    </p:spTree>
    <p:extLst>
      <p:ext uri="{BB962C8B-B14F-4D97-AF65-F5344CB8AC3E}">
        <p14:creationId xmlns:p14="http://schemas.microsoft.com/office/powerpoint/2010/main" val="12239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45424"/>
            <a:ext cx="8076112" cy="613526"/>
          </a:xfrm>
        </p:spPr>
        <p:txBody>
          <a:bodyPr>
            <a:normAutofit/>
          </a:bodyPr>
          <a:lstStyle/>
          <a:p>
            <a:pPr algn="r" rtl="1"/>
            <a:r>
              <a:rPr lang="fa-IR" sz="3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Koodak" panose="00000700000000000000" pitchFamily="2" charset="-78"/>
              </a:rPr>
              <a:t>چرا به انبار داده و هوش تجاری نیاز داریم؟</a:t>
            </a:r>
            <a:endParaRPr lang="en-US" sz="3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Koodak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07190"/>
            <a:ext cx="8458200" cy="3280172"/>
          </a:xfrm>
        </p:spPr>
        <p:txBody>
          <a:bodyPr>
            <a:noAutofit/>
          </a:bodyPr>
          <a:lstStyle/>
          <a:p>
            <a:pPr algn="just" rtl="1"/>
            <a:r>
              <a:rPr lang="fa-IR" sz="1800" dirty="0">
                <a:cs typeface="B Koodak" panose="00000700000000000000" pitchFamily="2" charset="-78"/>
              </a:rPr>
              <a:t>نیاز به یک چارچوب تصمیم‌گیری برای تسریع در اتخاذ تصمیمات</a:t>
            </a:r>
            <a:r>
              <a:rPr lang="en-US" sz="1800" dirty="0">
                <a:cs typeface="B Koodak" panose="00000700000000000000" pitchFamily="2" charset="-78"/>
              </a:rPr>
              <a:t> </a:t>
            </a:r>
            <a:r>
              <a:rPr lang="fa-IR" sz="1800" dirty="0">
                <a:cs typeface="B Koodak" panose="00000700000000000000" pitchFamily="2" charset="-78"/>
              </a:rPr>
              <a:t>موثر</a:t>
            </a:r>
          </a:p>
          <a:p>
            <a:pPr algn="r" rtl="1">
              <a:lnSpc>
                <a:spcPct val="150000"/>
              </a:lnSpc>
            </a:pPr>
            <a:r>
              <a:rPr lang="fa-IR" sz="1800" b="1" dirty="0">
                <a:cs typeface="B Koodak" panose="00000700000000000000" pitchFamily="2" charset="-78"/>
              </a:rPr>
              <a:t>دسترسی سریع به تمام اطلاعات موجود </a:t>
            </a:r>
          </a:p>
          <a:p>
            <a:pPr algn="r" rtl="1">
              <a:lnSpc>
                <a:spcPct val="150000"/>
              </a:lnSpc>
            </a:pPr>
            <a:r>
              <a:rPr lang="fa-IR" sz="1800" b="1" dirty="0">
                <a:cs typeface="B Koodak" panose="00000700000000000000" pitchFamily="2" charset="-78"/>
              </a:rPr>
              <a:t>امکان ساخت هر گونه گزارش به صورت دینامیک </a:t>
            </a:r>
          </a:p>
          <a:p>
            <a:pPr algn="r" rtl="1">
              <a:lnSpc>
                <a:spcPct val="150000"/>
              </a:lnSpc>
            </a:pPr>
            <a:r>
              <a:rPr lang="fa-IR" sz="1800" b="1" dirty="0">
                <a:cs typeface="B Koodak" panose="00000700000000000000" pitchFamily="2" charset="-78"/>
              </a:rPr>
              <a:t>امکان تحلیل اطلاعات به صورت </a:t>
            </a:r>
            <a:r>
              <a:rPr lang="en-US" sz="1800" b="1" dirty="0">
                <a:cs typeface="B Koodak" panose="00000700000000000000" pitchFamily="2" charset="-78"/>
              </a:rPr>
              <a:t>Historical</a:t>
            </a:r>
            <a:r>
              <a:rPr lang="fa-IR" sz="1800" b="1" dirty="0">
                <a:cs typeface="B Koodak" panose="00000700000000000000" pitchFamily="2" charset="-78"/>
              </a:rPr>
              <a:t>(مبتنی بر زمان) از                                                                   کل به جزء(</a:t>
            </a:r>
            <a:r>
              <a:rPr lang="en-US" sz="1800" b="1" dirty="0">
                <a:cs typeface="B Koodak" panose="00000700000000000000" pitchFamily="2" charset="-78"/>
              </a:rPr>
              <a:t>Drill Down</a:t>
            </a:r>
            <a:r>
              <a:rPr lang="fa-IR" sz="1800" b="1" dirty="0">
                <a:cs typeface="B Koodak" panose="00000700000000000000" pitchFamily="2" charset="-78"/>
              </a:rPr>
              <a:t>) با استفاده از تجمیع ها(</a:t>
            </a:r>
            <a:r>
              <a:rPr lang="en-US" sz="1800" b="1" dirty="0">
                <a:cs typeface="B Koodak" panose="00000700000000000000" pitchFamily="2" charset="-78"/>
              </a:rPr>
              <a:t>Aggregation</a:t>
            </a:r>
            <a:r>
              <a:rPr lang="fa-IR" sz="1800" b="1" dirty="0">
                <a:cs typeface="B Koodak" panose="00000700000000000000" pitchFamily="2" charset="-78"/>
              </a:rPr>
              <a:t>)</a:t>
            </a:r>
            <a:r>
              <a:rPr lang="en-US" sz="1800" b="1" dirty="0">
                <a:cs typeface="B Koodak" panose="000007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1800" b="1" dirty="0">
                <a:cs typeface="B Koodak" panose="00000700000000000000" pitchFamily="2" charset="-78"/>
              </a:rPr>
              <a:t>امکان انجام تحلیلهای آماری و مبتنی بر داده کاوی</a:t>
            </a:r>
          </a:p>
          <a:p>
            <a:pPr algn="r" rtl="1">
              <a:lnSpc>
                <a:spcPct val="150000"/>
              </a:lnSpc>
            </a:pPr>
            <a:r>
              <a:rPr lang="fa-IR" sz="1800" b="1" dirty="0">
                <a:cs typeface="B Koodak" panose="00000700000000000000" pitchFamily="2" charset="-78"/>
              </a:rPr>
              <a:t>ایجاد مرجع واحد آمار و گزارشات</a:t>
            </a:r>
          </a:p>
          <a:p>
            <a:pPr algn="r" rtl="1">
              <a:lnSpc>
                <a:spcPct val="150000"/>
              </a:lnSpc>
            </a:pPr>
            <a:r>
              <a:rPr lang="fa-IR" sz="1800" b="1" dirty="0">
                <a:cs typeface="B Koodak" panose="00000700000000000000" pitchFamily="2" charset="-78"/>
              </a:rPr>
              <a:t>امکان برنامه نویسی و تولید نرم افزارهای خاص منظوره </a:t>
            </a:r>
          </a:p>
          <a:p>
            <a:pPr algn="r" rtl="1">
              <a:lnSpc>
                <a:spcPct val="150000"/>
              </a:lnSpc>
              <a:buNone/>
            </a:pPr>
            <a:endParaRPr lang="fa-IR" sz="1800" b="1" dirty="0">
              <a:cs typeface="B Koodak" panose="00000700000000000000" pitchFamily="2" charset="-78"/>
            </a:endParaRPr>
          </a:p>
          <a:p>
            <a:pPr algn="just" rtl="1"/>
            <a:endParaRPr lang="en-US" sz="1800" dirty="0">
              <a:cs typeface="B Koodak" panose="000007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44054" y="1558950"/>
            <a:ext cx="6071346" cy="77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2827" y="1573857"/>
            <a:ext cx="6002996" cy="298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ÙØªÛØ¬Ù ØªØµÙÛØ±Û Ø¨Ø±Ø§Û âªBusiness Intelligenceâ¬â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1" y="2007189"/>
            <a:ext cx="2928234" cy="294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5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Data Warehouse Characteristics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algn="l" rtl="0"/>
            <a:r>
              <a:rPr lang="en-GB" altLang="en-US" sz="3200" dirty="0" smtClean="0"/>
              <a:t>Key Characteristics of a Data Warehouse</a:t>
            </a:r>
            <a:br>
              <a:rPr lang="en-GB" altLang="en-US" sz="3200" dirty="0" smtClean="0"/>
            </a:br>
            <a:endParaRPr lang="en-GB" altLang="en-US" sz="3200" dirty="0" smtClean="0"/>
          </a:p>
          <a:p>
            <a:pPr algn="l" rtl="0"/>
            <a:r>
              <a:rPr lang="en-GB" altLang="en-US" sz="2000" dirty="0" smtClean="0">
                <a:solidFill>
                  <a:srgbClr val="CC3300"/>
                </a:solidFill>
              </a:rPr>
              <a:t>Integrated</a:t>
            </a:r>
            <a:endParaRPr lang="en-GB" altLang="en-US" sz="2000" dirty="0">
              <a:solidFill>
                <a:srgbClr val="CC3300"/>
              </a:solidFill>
            </a:endParaRPr>
          </a:p>
          <a:p>
            <a:pPr algn="l" rtl="0"/>
            <a:r>
              <a:rPr lang="en-GB" altLang="en-US" sz="2000" dirty="0">
                <a:solidFill>
                  <a:srgbClr val="CC3300"/>
                </a:solidFill>
              </a:rPr>
              <a:t>Time-variant</a:t>
            </a:r>
          </a:p>
          <a:p>
            <a:pPr algn="l" rtl="0"/>
            <a:r>
              <a:rPr lang="en-GB" altLang="en-US" sz="2000" dirty="0">
                <a:solidFill>
                  <a:srgbClr val="CC3300"/>
                </a:solidFill>
              </a:rPr>
              <a:t>Non-volatile</a:t>
            </a:r>
          </a:p>
          <a:p>
            <a:pPr algn="l" rtl="0"/>
            <a:r>
              <a:rPr lang="en-GB" altLang="en-US" sz="2000" dirty="0" smtClean="0">
                <a:solidFill>
                  <a:srgbClr val="CC3300"/>
                </a:solidFill>
              </a:rPr>
              <a:t>Subject-Oriented</a:t>
            </a:r>
            <a:endParaRPr lang="fa-IR" altLang="en-US" sz="2000" dirty="0" smtClean="0">
              <a:solidFill>
                <a:srgbClr val="CC3300"/>
              </a:solidFill>
            </a:endParaRPr>
          </a:p>
          <a:p>
            <a:pPr algn="l" rtl="0"/>
            <a:r>
              <a:rPr lang="en-US" altLang="en-US" sz="2000" dirty="0" smtClean="0">
                <a:solidFill>
                  <a:srgbClr val="CC3300"/>
                </a:solidFill>
              </a:rPr>
              <a:t>Fast</a:t>
            </a:r>
            <a:endParaRPr lang="en-GB" altLang="en-US" sz="2000" dirty="0">
              <a:solidFill>
                <a:srgbClr val="CC3300"/>
              </a:solidFill>
            </a:endParaRPr>
          </a:p>
          <a:p>
            <a:pPr algn="l"/>
            <a:endParaRPr lang="en-US" altLang="en-US" sz="2000" dirty="0">
              <a:solidFill>
                <a:srgbClr val="CC33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901977"/>
              </p:ext>
            </p:extLst>
          </p:nvPr>
        </p:nvGraphicFramePr>
        <p:xfrm>
          <a:off x="2157386" y="2133600"/>
          <a:ext cx="6834214" cy="372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33450"/>
          </a:xfrm>
        </p:spPr>
        <p:txBody>
          <a:bodyPr/>
          <a:lstStyle/>
          <a:p>
            <a:pPr lvl="0" rtl="0"/>
            <a:r>
              <a:rPr lang="en-GB" altLang="en-US" dirty="0" smtClean="0"/>
              <a:t>Integrated(</a:t>
            </a:r>
            <a:r>
              <a:rPr lang="fa-IR" b="1" u="none" dirty="0" smtClean="0">
                <a:effectLst/>
                <a:cs typeface="B Koodak" panose="00000700000000000000" pitchFamily="2" charset="-78"/>
              </a:rPr>
              <a:t>یکپارچه</a:t>
            </a:r>
            <a:r>
              <a:rPr lang="en-GB" altLang="en-US" dirty="0" smtClean="0"/>
              <a:t>)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-228600" y="1752600"/>
            <a:ext cx="91440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Char char="•"/>
            </a:pPr>
            <a:r>
              <a:rPr lang="en-GB" altLang="en-US" sz="2400" b="1">
                <a:solidFill>
                  <a:srgbClr val="000099"/>
                </a:solidFill>
              </a:rPr>
              <a:t>Data is stored once in a single integrated location</a:t>
            </a:r>
            <a:br>
              <a:rPr lang="en-GB" altLang="en-US" sz="2400" b="1">
                <a:solidFill>
                  <a:srgbClr val="000099"/>
                </a:solidFill>
              </a:rPr>
            </a:br>
            <a:r>
              <a:rPr lang="en-GB" altLang="en-US" sz="2400" b="1">
                <a:solidFill>
                  <a:srgbClr val="000099"/>
                </a:solidFill>
              </a:rPr>
              <a:t>(e.g. insurance company)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>
            <a:off x="3313113" y="3527425"/>
            <a:ext cx="3810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3884613" y="5703888"/>
            <a:ext cx="3810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984625"/>
            <a:ext cx="1579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392738" y="2847975"/>
            <a:ext cx="3568700" cy="3111500"/>
          </a:xfrm>
          <a:prstGeom prst="ellips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530975" y="3041650"/>
            <a:ext cx="1774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sz="1600" b="1">
                <a:solidFill>
                  <a:srgbClr val="000099"/>
                </a:solidFill>
              </a:rPr>
              <a:t>Data Warehouse</a:t>
            </a:r>
          </a:p>
          <a:p>
            <a:pPr algn="ctr"/>
            <a:r>
              <a:rPr lang="en-GB" altLang="en-US" sz="1600" b="1">
                <a:solidFill>
                  <a:srgbClr val="000099"/>
                </a:solidFill>
              </a:rPr>
              <a:t>Database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538913" y="5180013"/>
            <a:ext cx="209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600" b="1" i="1">
                <a:solidFill>
                  <a:srgbClr val="000099"/>
                </a:solidFill>
              </a:rPr>
              <a:t>Subject = Customer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 flipH="1">
            <a:off x="2209800" y="2819400"/>
            <a:ext cx="1096963" cy="9302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sz="1600">
                <a:latin typeface="Arial Narrow" panose="020B0606020202030204" pitchFamily="34" charset="0"/>
              </a:rPr>
              <a:t>Auto Policy</a:t>
            </a:r>
          </a:p>
          <a:p>
            <a:pPr algn="ctr"/>
            <a:r>
              <a:rPr lang="en-GB" altLang="en-US" sz="1600">
                <a:latin typeface="Arial Narrow" panose="020B0606020202030204" pitchFamily="34" charset="0"/>
              </a:rPr>
              <a:t>Processing</a:t>
            </a:r>
          </a:p>
          <a:p>
            <a:pPr algn="ctr"/>
            <a:r>
              <a:rPr lang="en-GB" altLang="en-US" sz="1600">
                <a:latin typeface="Arial Narrow" panose="020B0606020202030204" pitchFamily="34" charset="0"/>
              </a:rPr>
              <a:t>System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3313113" y="4594225"/>
            <a:ext cx="3810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112713" y="3862388"/>
            <a:ext cx="11112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b="1" i="1">
                <a:solidFill>
                  <a:srgbClr val="000099"/>
                </a:solidFill>
                <a:latin typeface="Arial Narrow" panose="020B0606020202030204" pitchFamily="34" charset="0"/>
              </a:rPr>
              <a:t>Customer </a:t>
            </a:r>
          </a:p>
          <a:p>
            <a:pPr algn="ctr"/>
            <a:r>
              <a:rPr lang="en-GB" altLang="en-US" b="1" i="1">
                <a:solidFill>
                  <a:srgbClr val="000099"/>
                </a:solidFill>
                <a:latin typeface="Arial Narrow" panose="020B0606020202030204" pitchFamily="34" charset="0"/>
              </a:rPr>
              <a:t>data </a:t>
            </a:r>
          </a:p>
          <a:p>
            <a:pPr algn="ctr"/>
            <a:r>
              <a:rPr lang="en-GB" altLang="en-US" b="1" i="1">
                <a:solidFill>
                  <a:srgbClr val="000099"/>
                </a:solidFill>
                <a:latin typeface="Arial Narrow" panose="020B0606020202030204" pitchFamily="34" charset="0"/>
              </a:rPr>
              <a:t>stored </a:t>
            </a:r>
          </a:p>
          <a:p>
            <a:pPr algn="ctr"/>
            <a:r>
              <a:rPr lang="en-GB" altLang="en-US" b="1" i="1">
                <a:solidFill>
                  <a:srgbClr val="000099"/>
                </a:solidFill>
                <a:latin typeface="Arial Narrow" panose="020B0606020202030204" pitchFamily="34" charset="0"/>
              </a:rPr>
              <a:t>in </a:t>
            </a:r>
            <a:r>
              <a:rPr lang="en-GB" altLang="en-US" b="1" i="1">
                <a:solidFill>
                  <a:srgbClr val="FF0000"/>
                </a:solidFill>
                <a:latin typeface="Arial Narrow" panose="020B0606020202030204" pitchFamily="34" charset="0"/>
              </a:rPr>
              <a:t>several</a:t>
            </a:r>
          </a:p>
          <a:p>
            <a:pPr algn="ctr"/>
            <a:r>
              <a:rPr lang="en-GB" altLang="en-US" b="1" i="1">
                <a:solidFill>
                  <a:srgbClr val="FF0000"/>
                </a:solidFill>
                <a:latin typeface="Arial Narrow" panose="020B0606020202030204" pitchFamily="34" charset="0"/>
              </a:rPr>
              <a:t>databases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4090988" y="4594225"/>
            <a:ext cx="32766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4090988" y="3527425"/>
            <a:ext cx="3200400" cy="9906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4429125" y="4670425"/>
            <a:ext cx="2938463" cy="11430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3727450" y="3332163"/>
            <a:ext cx="363538" cy="341312"/>
            <a:chOff x="2373" y="1820"/>
            <a:chExt cx="229" cy="215"/>
          </a:xfrm>
        </p:grpSpPr>
        <p:sp>
          <p:nvSpPr>
            <p:cNvPr id="8234" name="Oval 17"/>
            <p:cNvSpPr>
              <a:spLocks noChangeArrowheads="1"/>
            </p:cNvSpPr>
            <p:nvPr/>
          </p:nvSpPr>
          <p:spPr bwMode="auto">
            <a:xfrm>
              <a:off x="2377" y="1973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35" name="Rectangle 18"/>
            <p:cNvSpPr>
              <a:spLocks noChangeArrowheads="1"/>
            </p:cNvSpPr>
            <p:nvPr/>
          </p:nvSpPr>
          <p:spPr bwMode="auto">
            <a:xfrm>
              <a:off x="2373" y="1844"/>
              <a:ext cx="229" cy="167"/>
            </a:xfrm>
            <a:prstGeom prst="rect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36" name="Oval 19"/>
            <p:cNvSpPr>
              <a:spLocks noChangeArrowheads="1"/>
            </p:cNvSpPr>
            <p:nvPr/>
          </p:nvSpPr>
          <p:spPr bwMode="auto">
            <a:xfrm>
              <a:off x="2377" y="1820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</p:grpSp>
      <p:grpSp>
        <p:nvGrpSpPr>
          <p:cNvPr id="8209" name="Group 20"/>
          <p:cNvGrpSpPr>
            <a:grpSpLocks/>
          </p:cNvGrpSpPr>
          <p:nvPr/>
        </p:nvGrpSpPr>
        <p:grpSpPr bwMode="auto">
          <a:xfrm>
            <a:off x="3727450" y="4398963"/>
            <a:ext cx="363538" cy="341312"/>
            <a:chOff x="2373" y="2492"/>
            <a:chExt cx="229" cy="215"/>
          </a:xfrm>
        </p:grpSpPr>
        <p:sp>
          <p:nvSpPr>
            <p:cNvPr id="8231" name="Oval 21"/>
            <p:cNvSpPr>
              <a:spLocks noChangeArrowheads="1"/>
            </p:cNvSpPr>
            <p:nvPr/>
          </p:nvSpPr>
          <p:spPr bwMode="auto">
            <a:xfrm>
              <a:off x="2377" y="2645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32" name="Rectangle 22"/>
            <p:cNvSpPr>
              <a:spLocks noChangeArrowheads="1"/>
            </p:cNvSpPr>
            <p:nvPr/>
          </p:nvSpPr>
          <p:spPr bwMode="auto">
            <a:xfrm>
              <a:off x="2373" y="2516"/>
              <a:ext cx="229" cy="167"/>
            </a:xfrm>
            <a:prstGeom prst="rect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33" name="Oval 23"/>
            <p:cNvSpPr>
              <a:spLocks noChangeArrowheads="1"/>
            </p:cNvSpPr>
            <p:nvPr/>
          </p:nvSpPr>
          <p:spPr bwMode="auto">
            <a:xfrm>
              <a:off x="2377" y="2492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</p:grpSp>
      <p:grpSp>
        <p:nvGrpSpPr>
          <p:cNvPr id="8210" name="Group 24"/>
          <p:cNvGrpSpPr>
            <a:grpSpLocks/>
          </p:cNvGrpSpPr>
          <p:nvPr/>
        </p:nvGrpSpPr>
        <p:grpSpPr bwMode="auto">
          <a:xfrm>
            <a:off x="4381500" y="5584825"/>
            <a:ext cx="363538" cy="341313"/>
            <a:chOff x="2785" y="3239"/>
            <a:chExt cx="229" cy="215"/>
          </a:xfrm>
        </p:grpSpPr>
        <p:sp>
          <p:nvSpPr>
            <p:cNvPr id="8228" name="Oval 25"/>
            <p:cNvSpPr>
              <a:spLocks noChangeArrowheads="1"/>
            </p:cNvSpPr>
            <p:nvPr/>
          </p:nvSpPr>
          <p:spPr bwMode="auto">
            <a:xfrm>
              <a:off x="2789" y="3392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29" name="Rectangle 26"/>
            <p:cNvSpPr>
              <a:spLocks noChangeArrowheads="1"/>
            </p:cNvSpPr>
            <p:nvPr/>
          </p:nvSpPr>
          <p:spPr bwMode="auto">
            <a:xfrm>
              <a:off x="2785" y="3263"/>
              <a:ext cx="229" cy="167"/>
            </a:xfrm>
            <a:prstGeom prst="rect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30" name="Oval 27"/>
            <p:cNvSpPr>
              <a:spLocks noChangeArrowheads="1"/>
            </p:cNvSpPr>
            <p:nvPr/>
          </p:nvSpPr>
          <p:spPr bwMode="auto">
            <a:xfrm>
              <a:off x="2789" y="3239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</p:grpSp>
      <p:grpSp>
        <p:nvGrpSpPr>
          <p:cNvPr id="8211" name="Group 28"/>
          <p:cNvGrpSpPr>
            <a:grpSpLocks/>
          </p:cNvGrpSpPr>
          <p:nvPr/>
        </p:nvGrpSpPr>
        <p:grpSpPr bwMode="auto">
          <a:xfrm>
            <a:off x="6623050" y="3713163"/>
            <a:ext cx="668338" cy="417512"/>
            <a:chOff x="4197" y="2060"/>
            <a:chExt cx="421" cy="263"/>
          </a:xfrm>
        </p:grpSpPr>
        <p:sp>
          <p:nvSpPr>
            <p:cNvPr id="8225" name="Oval 29"/>
            <p:cNvSpPr>
              <a:spLocks noChangeArrowheads="1"/>
            </p:cNvSpPr>
            <p:nvPr/>
          </p:nvSpPr>
          <p:spPr bwMode="auto">
            <a:xfrm>
              <a:off x="4201" y="2246"/>
              <a:ext cx="413" cy="77"/>
            </a:xfrm>
            <a:prstGeom prst="ellipse">
              <a:avLst/>
            </a:prstGeom>
            <a:gradFill rotWithShape="0">
              <a:gsLst>
                <a:gs pos="0">
                  <a:srgbClr val="5780E3"/>
                </a:gs>
                <a:gs pos="50000">
                  <a:srgbClr val="618FFD"/>
                </a:gs>
                <a:gs pos="100000">
                  <a:srgbClr val="5780E3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26" name="Rectangle 30"/>
            <p:cNvSpPr>
              <a:spLocks noChangeArrowheads="1"/>
            </p:cNvSpPr>
            <p:nvPr/>
          </p:nvSpPr>
          <p:spPr bwMode="auto">
            <a:xfrm>
              <a:off x="4197" y="2090"/>
              <a:ext cx="421" cy="203"/>
            </a:xfrm>
            <a:prstGeom prst="rect">
              <a:avLst/>
            </a:prstGeom>
            <a:gradFill rotWithShape="0">
              <a:gsLst>
                <a:gs pos="0">
                  <a:srgbClr val="5780E3"/>
                </a:gs>
                <a:gs pos="50000">
                  <a:srgbClr val="618FFD"/>
                </a:gs>
                <a:gs pos="100000">
                  <a:srgbClr val="5780E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27" name="Oval 31"/>
            <p:cNvSpPr>
              <a:spLocks noChangeArrowheads="1"/>
            </p:cNvSpPr>
            <p:nvPr/>
          </p:nvSpPr>
          <p:spPr bwMode="auto">
            <a:xfrm>
              <a:off x="4201" y="2060"/>
              <a:ext cx="413" cy="77"/>
            </a:xfrm>
            <a:prstGeom prst="ellipse">
              <a:avLst/>
            </a:prstGeom>
            <a:gradFill rotWithShape="0">
              <a:gsLst>
                <a:gs pos="0">
                  <a:srgbClr val="5780E3"/>
                </a:gs>
                <a:gs pos="50000">
                  <a:srgbClr val="618FFD"/>
                </a:gs>
                <a:gs pos="100000">
                  <a:srgbClr val="5780E3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</p:grpSp>
      <p:graphicFrame>
        <p:nvGraphicFramePr>
          <p:cNvPr id="8212" name="Object 32"/>
          <p:cNvGraphicFramePr>
            <a:graphicFrameLocks/>
          </p:cNvGraphicFramePr>
          <p:nvPr/>
        </p:nvGraphicFramePr>
        <p:xfrm>
          <a:off x="1254125" y="3078163"/>
          <a:ext cx="523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2" name="Bitmap Image" r:id="rId4" imgW="483922" imgH="465190" progId="Paint.Picture">
                  <p:embed/>
                </p:oleObj>
              </mc:Choice>
              <mc:Fallback>
                <p:oleObj name="Bitmap Image" r:id="rId4" imgW="483922" imgH="465190" progId="Paint.Picture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078163"/>
                        <a:ext cx="5238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33"/>
          <p:cNvGraphicFramePr>
            <a:graphicFrameLocks/>
          </p:cNvGraphicFramePr>
          <p:nvPr/>
        </p:nvGraphicFramePr>
        <p:xfrm>
          <a:off x="1254125" y="4283075"/>
          <a:ext cx="523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3" name="Bitmap Image" r:id="rId6" imgW="483922" imgH="342766" progId="Paint.Picture">
                  <p:embed/>
                </p:oleObj>
              </mc:Choice>
              <mc:Fallback>
                <p:oleObj name="Bitmap Image" r:id="rId6" imgW="483922" imgH="342766" progId="Paint.Picture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283075"/>
                        <a:ext cx="5238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34"/>
          <p:cNvGraphicFramePr>
            <a:graphicFrameLocks/>
          </p:cNvGraphicFramePr>
          <p:nvPr/>
        </p:nvGraphicFramePr>
        <p:xfrm>
          <a:off x="1317625" y="5456238"/>
          <a:ext cx="3873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Bitmap Image" r:id="rId8" imgW="360474" imgH="379147" progId="Paint.Picture">
                  <p:embed/>
                </p:oleObj>
              </mc:Choice>
              <mc:Fallback>
                <p:oleObj name="Bitmap Image" r:id="rId8" imgW="360474" imgH="379147" progId="Paint.Picture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5456238"/>
                        <a:ext cx="3873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Rectangle 35"/>
          <p:cNvSpPr>
            <a:spLocks noChangeArrowheads="1"/>
          </p:cNvSpPr>
          <p:nvPr/>
        </p:nvSpPr>
        <p:spPr bwMode="auto">
          <a:xfrm flipH="1">
            <a:off x="2105025" y="3962400"/>
            <a:ext cx="1201738" cy="9302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sz="1600">
                <a:latin typeface="Arial Narrow" panose="020B0606020202030204" pitchFamily="34" charset="0"/>
              </a:rPr>
              <a:t>Fire Policy</a:t>
            </a:r>
          </a:p>
          <a:p>
            <a:pPr algn="ctr"/>
            <a:r>
              <a:rPr lang="en-GB" altLang="en-US" sz="1600">
                <a:latin typeface="Arial Narrow" panose="020B0606020202030204" pitchFamily="34" charset="0"/>
              </a:rPr>
              <a:t>Processing</a:t>
            </a:r>
          </a:p>
          <a:p>
            <a:pPr algn="ctr"/>
            <a:r>
              <a:rPr lang="en-GB" altLang="en-US" sz="1600">
                <a:latin typeface="Arial Narrow" panose="020B0606020202030204" pitchFamily="34" charset="0"/>
              </a:rPr>
              <a:t>System</a:t>
            </a:r>
          </a:p>
        </p:txBody>
      </p:sp>
      <p:grpSp>
        <p:nvGrpSpPr>
          <p:cNvPr id="8216" name="Group 36"/>
          <p:cNvGrpSpPr>
            <a:grpSpLocks/>
          </p:cNvGrpSpPr>
          <p:nvPr/>
        </p:nvGrpSpPr>
        <p:grpSpPr bwMode="auto">
          <a:xfrm>
            <a:off x="4533900" y="5737225"/>
            <a:ext cx="363538" cy="341313"/>
            <a:chOff x="2881" y="3335"/>
            <a:chExt cx="229" cy="215"/>
          </a:xfrm>
        </p:grpSpPr>
        <p:sp>
          <p:nvSpPr>
            <p:cNvPr id="8222" name="Oval 37"/>
            <p:cNvSpPr>
              <a:spLocks noChangeArrowheads="1"/>
            </p:cNvSpPr>
            <p:nvPr/>
          </p:nvSpPr>
          <p:spPr bwMode="auto">
            <a:xfrm>
              <a:off x="2885" y="3488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23" name="Rectangle 38"/>
            <p:cNvSpPr>
              <a:spLocks noChangeArrowheads="1"/>
            </p:cNvSpPr>
            <p:nvPr/>
          </p:nvSpPr>
          <p:spPr bwMode="auto">
            <a:xfrm>
              <a:off x="2881" y="3359"/>
              <a:ext cx="229" cy="167"/>
            </a:xfrm>
            <a:prstGeom prst="rect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24" name="Oval 39"/>
            <p:cNvSpPr>
              <a:spLocks noChangeArrowheads="1"/>
            </p:cNvSpPr>
            <p:nvPr/>
          </p:nvSpPr>
          <p:spPr bwMode="auto">
            <a:xfrm>
              <a:off x="2885" y="3335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</p:grpSp>
      <p:grpSp>
        <p:nvGrpSpPr>
          <p:cNvPr id="8217" name="Group 40"/>
          <p:cNvGrpSpPr>
            <a:grpSpLocks/>
          </p:cNvGrpSpPr>
          <p:nvPr/>
        </p:nvGrpSpPr>
        <p:grpSpPr bwMode="auto">
          <a:xfrm>
            <a:off x="4229100" y="5737225"/>
            <a:ext cx="363538" cy="341313"/>
            <a:chOff x="2689" y="3335"/>
            <a:chExt cx="229" cy="215"/>
          </a:xfrm>
        </p:grpSpPr>
        <p:sp>
          <p:nvSpPr>
            <p:cNvPr id="8219" name="Oval 41"/>
            <p:cNvSpPr>
              <a:spLocks noChangeArrowheads="1"/>
            </p:cNvSpPr>
            <p:nvPr/>
          </p:nvSpPr>
          <p:spPr bwMode="auto">
            <a:xfrm>
              <a:off x="2693" y="3488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20" name="Rectangle 42"/>
            <p:cNvSpPr>
              <a:spLocks noChangeArrowheads="1"/>
            </p:cNvSpPr>
            <p:nvPr/>
          </p:nvSpPr>
          <p:spPr bwMode="auto">
            <a:xfrm>
              <a:off x="2689" y="3359"/>
              <a:ext cx="229" cy="167"/>
            </a:xfrm>
            <a:prstGeom prst="rect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8221" name="Oval 43"/>
            <p:cNvSpPr>
              <a:spLocks noChangeArrowheads="1"/>
            </p:cNvSpPr>
            <p:nvPr/>
          </p:nvSpPr>
          <p:spPr bwMode="auto">
            <a:xfrm>
              <a:off x="2693" y="3335"/>
              <a:ext cx="221" cy="62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578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CA" altLang="en-US"/>
            </a:p>
          </p:txBody>
        </p:sp>
      </p:grpSp>
      <p:sp>
        <p:nvSpPr>
          <p:cNvPr id="8218" name="Rectangle 44"/>
          <p:cNvSpPr>
            <a:spLocks noChangeArrowheads="1"/>
          </p:cNvSpPr>
          <p:nvPr/>
        </p:nvSpPr>
        <p:spPr bwMode="auto">
          <a:xfrm flipH="1">
            <a:off x="1935163" y="5253038"/>
            <a:ext cx="2103437" cy="9191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sz="1600">
                <a:latin typeface="Arial Narrow" panose="020B0606020202030204" pitchFamily="34" charset="0"/>
              </a:rPr>
              <a:t>FACTS, LIFE</a:t>
            </a:r>
          </a:p>
          <a:p>
            <a:pPr algn="ctr"/>
            <a:r>
              <a:rPr lang="en-GB" altLang="en-US" sz="1600">
                <a:latin typeface="Arial Narrow" panose="020B0606020202030204" pitchFamily="34" charset="0"/>
              </a:rPr>
              <a:t>Commercial, Accounting</a:t>
            </a:r>
          </a:p>
          <a:p>
            <a:pPr algn="ctr"/>
            <a:r>
              <a:rPr lang="en-GB" altLang="en-US" sz="1600">
                <a:latin typeface="Arial Narrow" panose="020B0606020202030204" pitchFamily="34" charset="0"/>
              </a:rPr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B Mitra"/>
      </a:majorFont>
      <a:minorFont>
        <a:latin typeface="Arial"/>
        <a:ea typeface=""/>
        <a:cs typeface="B Mitr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3158</TotalTime>
  <Words>1600</Words>
  <Application>Microsoft Office PowerPoint</Application>
  <PresentationFormat>On-screen Show (4:3)</PresentationFormat>
  <Paragraphs>401</Paragraphs>
  <Slides>30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50" baseType="lpstr">
      <vt:lpstr>SimSun</vt:lpstr>
      <vt:lpstr>SimSun</vt:lpstr>
      <vt:lpstr>Arial</vt:lpstr>
      <vt:lpstr>Arial Black</vt:lpstr>
      <vt:lpstr>Arial Narrow</vt:lpstr>
      <vt:lpstr>B Koodak</vt:lpstr>
      <vt:lpstr>B Mitra</vt:lpstr>
      <vt:lpstr>B Nazanin</vt:lpstr>
      <vt:lpstr>B Roya</vt:lpstr>
      <vt:lpstr>B Tahoma</vt:lpstr>
      <vt:lpstr>Monotype Sorts</vt:lpstr>
      <vt:lpstr>Perpetua</vt:lpstr>
      <vt:lpstr>Tahoma</vt:lpstr>
      <vt:lpstr>Times New Roman</vt:lpstr>
      <vt:lpstr>Wingdings</vt:lpstr>
      <vt:lpstr>Wingdings 2</vt:lpstr>
      <vt:lpstr>Pixel</vt:lpstr>
      <vt:lpstr>Bitmap Image</vt:lpstr>
      <vt:lpstr>Clip</vt:lpstr>
      <vt:lpstr>Document</vt:lpstr>
      <vt:lpstr>پایگاه داده 2  DATA WAREHOUSE</vt:lpstr>
      <vt:lpstr>مراجع</vt:lpstr>
      <vt:lpstr>What’s a Data Warehouse?</vt:lpstr>
      <vt:lpstr>PowerPoint Presentation</vt:lpstr>
      <vt:lpstr>BI Architecture</vt:lpstr>
      <vt:lpstr>ابزارهای هوش تجاری</vt:lpstr>
      <vt:lpstr>چرا به انبار داده و هوش تجاری نیاز داریم؟</vt:lpstr>
      <vt:lpstr>Data Warehouse Characteristics</vt:lpstr>
      <vt:lpstr>Integrated(یکپارچه)</vt:lpstr>
      <vt:lpstr>Data Warehouse—Time Variant(مرتبط با زمان)</vt:lpstr>
      <vt:lpstr>Non-Volatile (غیر فرار)</vt:lpstr>
      <vt:lpstr>Data Warehouse—Subject-Oriented(موضوع محور)</vt:lpstr>
      <vt:lpstr>Data Warehouse vs. Operational DBMS</vt:lpstr>
      <vt:lpstr>OLTP vs. OLAP</vt:lpstr>
      <vt:lpstr>Why Separate Data Warehouse?</vt:lpstr>
      <vt:lpstr>From Tables and Spreadsheets to Data Cubes</vt:lpstr>
      <vt:lpstr>Cube: A Lattice of Cuboids</vt:lpstr>
      <vt:lpstr>Conceptual Modeling of Data Warehouses</vt:lpstr>
      <vt:lpstr>Dimensional Modeling</vt:lpstr>
      <vt:lpstr>PowerPoint Presentation</vt:lpstr>
      <vt:lpstr>Example of Star Schema</vt:lpstr>
      <vt:lpstr>PowerPoint Presentation</vt:lpstr>
      <vt:lpstr>Example of Snowflake Schema</vt:lpstr>
      <vt:lpstr>PowerPoint Presentation</vt:lpstr>
      <vt:lpstr>Example of Fact Constellation</vt:lpstr>
      <vt:lpstr>Measures of Data Cube: Three Categories</vt:lpstr>
      <vt:lpstr>A Concept Hierarchy: Dimension (location)</vt:lpstr>
      <vt:lpstr>Multidimensional Data</vt:lpstr>
      <vt:lpstr>Typical OLAP Operations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sepehr</dc:creator>
  <cp:lastModifiedBy>Basiri</cp:lastModifiedBy>
  <cp:revision>324</cp:revision>
  <cp:lastPrinted>1601-01-01T00:00:00Z</cp:lastPrinted>
  <dcterms:created xsi:type="dcterms:W3CDTF">2010-02-11T02:10:26Z</dcterms:created>
  <dcterms:modified xsi:type="dcterms:W3CDTF">2019-03-01T17:04:44Z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