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</p:sldIdLst>
  <p:sldSz cx="18288000" cy="10287000"/>
  <p:notesSz cx="6858000" cy="9144000"/>
  <p:embeddedFontLst>
    <p:embeddedFont>
      <p:font typeface="Cardo Bold" panose="020B0604020202020204" charset="-79"/>
      <p:regular r:id="rId7"/>
    </p:embeddedFont>
    <p:embeddedFont>
      <p:font typeface="Tropikal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4838" y="-20729"/>
            <a:ext cx="18712838" cy="18712838"/>
          </a:xfrm>
          <a:custGeom>
            <a:avLst/>
            <a:gdLst/>
            <a:ahLst/>
            <a:cxnLst/>
            <a:rect l="l" t="t" r="r" b="b"/>
            <a:pathLst>
              <a:path w="18712838" h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3" name="Group 3"/>
          <p:cNvGrpSpPr/>
          <p:nvPr/>
        </p:nvGrpSpPr>
        <p:grpSpPr>
          <a:xfrm>
            <a:off x="1524952" y="1181100"/>
            <a:ext cx="15478098" cy="8229600"/>
            <a:chOff x="0" y="0"/>
            <a:chExt cx="407653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76536" cy="2167467"/>
            </a:xfrm>
            <a:custGeom>
              <a:avLst/>
              <a:gdLst/>
              <a:ahLst/>
              <a:cxnLst/>
              <a:rect l="l" t="t" r="r" b="b"/>
              <a:pathLst>
                <a:path w="4076536" h="2167467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72552" y="1028700"/>
            <a:ext cx="15478098" cy="8229600"/>
            <a:chOff x="0" y="0"/>
            <a:chExt cx="4076536" cy="21674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76536" cy="2167467"/>
            </a:xfrm>
            <a:custGeom>
              <a:avLst/>
              <a:gdLst/>
              <a:ahLst/>
              <a:cxnLst/>
              <a:rect l="l" t="t" r="r" b="b"/>
              <a:pathLst>
                <a:path w="4076536" h="2167467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333519" y="3409666"/>
            <a:ext cx="458105" cy="2462822"/>
            <a:chOff x="0" y="0"/>
            <a:chExt cx="120653" cy="64864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0653" cy="648645"/>
            </a:xfrm>
            <a:custGeom>
              <a:avLst/>
              <a:gdLst/>
              <a:ahLst/>
              <a:cxnLst/>
              <a:rect l="l" t="t" r="r" b="b"/>
              <a:pathLst>
                <a:path w="120653" h="648645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grpSp>
        <p:nvGrpSpPr>
          <p:cNvPr id="13" name="Group 13"/>
          <p:cNvGrpSpPr/>
          <p:nvPr/>
        </p:nvGrpSpPr>
        <p:grpSpPr>
          <a:xfrm>
            <a:off x="1810584" y="1576131"/>
            <a:ext cx="751645" cy="751645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750273" y="1576131"/>
            <a:ext cx="751645" cy="75164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689962" y="1576131"/>
            <a:ext cx="751645" cy="75164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907630" y="1660849"/>
            <a:ext cx="751645" cy="75164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876147" y="1660849"/>
            <a:ext cx="751645" cy="751645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3844664" y="1660849"/>
            <a:ext cx="751645" cy="751645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4872229" y="2412493"/>
            <a:ext cx="1634319" cy="736810"/>
            <a:chOff x="0" y="0"/>
            <a:chExt cx="430438" cy="194057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30438" cy="194057"/>
            </a:xfrm>
            <a:custGeom>
              <a:avLst/>
              <a:gdLst/>
              <a:ahLst/>
              <a:cxnLst/>
              <a:rect l="l" t="t" r="r" b="b"/>
              <a:pathLst>
                <a:path w="430438" h="194057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2919045" y="2412493"/>
            <a:ext cx="750307" cy="736810"/>
            <a:chOff x="0" y="0"/>
            <a:chExt cx="197612" cy="19405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97612" cy="194057"/>
            </a:xfrm>
            <a:custGeom>
              <a:avLst/>
              <a:gdLst/>
              <a:ahLst/>
              <a:cxnLst/>
              <a:rect l="l" t="t" r="r" b="b"/>
              <a:pathLst>
                <a:path w="197612" h="194057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3803057" y="2412493"/>
            <a:ext cx="750307" cy="736810"/>
            <a:chOff x="0" y="0"/>
            <a:chExt cx="197612" cy="19405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97612" cy="194057"/>
            </a:xfrm>
            <a:custGeom>
              <a:avLst/>
              <a:gdLst/>
              <a:ahLst/>
              <a:cxnLst/>
              <a:rect l="l" t="t" r="r" b="b"/>
              <a:pathLst>
                <a:path w="197612" h="194057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15798745" y="1274429"/>
            <a:ext cx="496674" cy="486740"/>
          </a:xfrm>
          <a:custGeom>
            <a:avLst/>
            <a:gdLst/>
            <a:ahLst/>
            <a:cxnLst/>
            <a:rect l="l" t="t" r="r" b="b"/>
            <a:pathLst>
              <a:path w="496674" h="486740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1" name="Freeform 41"/>
          <p:cNvSpPr/>
          <p:nvPr/>
        </p:nvSpPr>
        <p:spPr>
          <a:xfrm>
            <a:off x="14980555" y="1523645"/>
            <a:ext cx="577344" cy="104972"/>
          </a:xfrm>
          <a:custGeom>
            <a:avLst/>
            <a:gdLst/>
            <a:ahLst/>
            <a:cxnLst/>
            <a:rect l="l" t="t" r="r" b="b"/>
            <a:pathLst>
              <a:path w="577344" h="104972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2" name="Freeform 42"/>
          <p:cNvSpPr/>
          <p:nvPr/>
        </p:nvSpPr>
        <p:spPr>
          <a:xfrm>
            <a:off x="13124062" y="2535209"/>
            <a:ext cx="328674" cy="491378"/>
          </a:xfrm>
          <a:custGeom>
            <a:avLst/>
            <a:gdLst/>
            <a:ahLst/>
            <a:cxnLst/>
            <a:rect l="l" t="t" r="r" b="b"/>
            <a:pathLst>
              <a:path w="328674" h="491378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3" name="Freeform 43"/>
          <p:cNvSpPr/>
          <p:nvPr/>
        </p:nvSpPr>
        <p:spPr>
          <a:xfrm rot="-10711747">
            <a:off x="13998145" y="2535209"/>
            <a:ext cx="328674" cy="491378"/>
          </a:xfrm>
          <a:custGeom>
            <a:avLst/>
            <a:gdLst/>
            <a:ahLst/>
            <a:cxnLst/>
            <a:rect l="l" t="t" r="r" b="b"/>
            <a:pathLst>
              <a:path w="328674" h="491378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4" name="AutoShape 44"/>
          <p:cNvSpPr/>
          <p:nvPr/>
        </p:nvSpPr>
        <p:spPr>
          <a:xfrm flipH="1" flipV="1">
            <a:off x="16295419" y="3355103"/>
            <a:ext cx="0" cy="5903197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grpSp>
        <p:nvGrpSpPr>
          <p:cNvPr id="45" name="Group 45"/>
          <p:cNvGrpSpPr/>
          <p:nvPr/>
        </p:nvGrpSpPr>
        <p:grpSpPr>
          <a:xfrm>
            <a:off x="15798745" y="6888246"/>
            <a:ext cx="1928606" cy="1707428"/>
            <a:chOff x="0" y="0"/>
            <a:chExt cx="507946" cy="449693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507946" cy="449693"/>
            </a:xfrm>
            <a:custGeom>
              <a:avLst/>
              <a:gdLst/>
              <a:ahLst/>
              <a:cxnLst/>
              <a:rect l="l" t="t" r="r" b="b"/>
              <a:pathLst>
                <a:path w="507946" h="449693">
                  <a:moveTo>
                    <a:pt x="0" y="0"/>
                  </a:moveTo>
                  <a:lnTo>
                    <a:pt x="507946" y="0"/>
                  </a:lnTo>
                  <a:lnTo>
                    <a:pt x="507946" y="449693"/>
                  </a:lnTo>
                  <a:lnTo>
                    <a:pt x="0" y="449693"/>
                  </a:lnTo>
                  <a:close/>
                </a:path>
              </a:pathLst>
            </a:custGeom>
            <a:solidFill>
              <a:srgbClr val="E9C7E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38100"/>
              <a:ext cx="507946" cy="487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560648" y="3987495"/>
            <a:ext cx="1928606" cy="1707428"/>
            <a:chOff x="0" y="0"/>
            <a:chExt cx="507946" cy="449693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507946" cy="449693"/>
            </a:xfrm>
            <a:custGeom>
              <a:avLst/>
              <a:gdLst/>
              <a:ahLst/>
              <a:cxnLst/>
              <a:rect l="l" t="t" r="r" b="b"/>
              <a:pathLst>
                <a:path w="507946" h="449693">
                  <a:moveTo>
                    <a:pt x="0" y="0"/>
                  </a:moveTo>
                  <a:lnTo>
                    <a:pt x="507946" y="0"/>
                  </a:lnTo>
                  <a:lnTo>
                    <a:pt x="507946" y="449693"/>
                  </a:lnTo>
                  <a:lnTo>
                    <a:pt x="0" y="449693"/>
                  </a:lnTo>
                  <a:close/>
                </a:path>
              </a:pathLst>
            </a:custGeom>
            <a:solidFill>
              <a:srgbClr val="D1C7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0" y="-38100"/>
              <a:ext cx="507946" cy="487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7085965" y="7054382"/>
            <a:ext cx="4116071" cy="1250732"/>
            <a:chOff x="0" y="0"/>
            <a:chExt cx="1084068" cy="329411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1084068" cy="329411"/>
            </a:xfrm>
            <a:custGeom>
              <a:avLst/>
              <a:gdLst/>
              <a:ahLst/>
              <a:cxnLst/>
              <a:rect l="l" t="t" r="r" b="b"/>
              <a:pathLst>
                <a:path w="1084068" h="329411">
                  <a:moveTo>
                    <a:pt x="62070" y="0"/>
                  </a:moveTo>
                  <a:lnTo>
                    <a:pt x="1021998" y="0"/>
                  </a:lnTo>
                  <a:cubicBezTo>
                    <a:pt x="1038460" y="0"/>
                    <a:pt x="1054248" y="6539"/>
                    <a:pt x="1065888" y="18180"/>
                  </a:cubicBezTo>
                  <a:cubicBezTo>
                    <a:pt x="1077529" y="29820"/>
                    <a:pt x="1084068" y="45608"/>
                    <a:pt x="1084068" y="62070"/>
                  </a:cubicBezTo>
                  <a:lnTo>
                    <a:pt x="1084068" y="267341"/>
                  </a:lnTo>
                  <a:cubicBezTo>
                    <a:pt x="1084068" y="283803"/>
                    <a:pt x="1077529" y="299591"/>
                    <a:pt x="1065888" y="311231"/>
                  </a:cubicBezTo>
                  <a:cubicBezTo>
                    <a:pt x="1054248" y="322872"/>
                    <a:pt x="1038460" y="329411"/>
                    <a:pt x="1021998" y="329411"/>
                  </a:cubicBezTo>
                  <a:lnTo>
                    <a:pt x="62070" y="329411"/>
                  </a:lnTo>
                  <a:cubicBezTo>
                    <a:pt x="45608" y="329411"/>
                    <a:pt x="29820" y="322872"/>
                    <a:pt x="18180" y="311231"/>
                  </a:cubicBezTo>
                  <a:cubicBezTo>
                    <a:pt x="6539" y="299591"/>
                    <a:pt x="0" y="283803"/>
                    <a:pt x="0" y="267341"/>
                  </a:cubicBezTo>
                  <a:lnTo>
                    <a:pt x="0" y="62070"/>
                  </a:lnTo>
                  <a:cubicBezTo>
                    <a:pt x="0" y="45608"/>
                    <a:pt x="6539" y="29820"/>
                    <a:pt x="18180" y="18180"/>
                  </a:cubicBezTo>
                  <a:cubicBezTo>
                    <a:pt x="29820" y="6539"/>
                    <a:pt x="45608" y="0"/>
                    <a:pt x="62070" y="0"/>
                  </a:cubicBezTo>
                  <a:close/>
                </a:path>
              </a:pathLst>
            </a:custGeom>
            <a:solidFill>
              <a:srgbClr val="E9C7E4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0" y="-38100"/>
              <a:ext cx="1084068" cy="367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4" name="Freeform 54"/>
          <p:cNvSpPr/>
          <p:nvPr/>
        </p:nvSpPr>
        <p:spPr>
          <a:xfrm>
            <a:off x="263448" y="3893934"/>
            <a:ext cx="2523007" cy="1894549"/>
          </a:xfrm>
          <a:custGeom>
            <a:avLst/>
            <a:gdLst/>
            <a:ahLst/>
            <a:cxnLst/>
            <a:rect l="l" t="t" r="r" b="b"/>
            <a:pathLst>
              <a:path w="2523007" h="1894549">
                <a:moveTo>
                  <a:pt x="0" y="0"/>
                </a:moveTo>
                <a:lnTo>
                  <a:pt x="2523007" y="0"/>
                </a:lnTo>
                <a:lnTo>
                  <a:pt x="2523007" y="1894549"/>
                </a:lnTo>
                <a:lnTo>
                  <a:pt x="0" y="189454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55" name="Freeform 55"/>
          <p:cNvSpPr/>
          <p:nvPr/>
        </p:nvSpPr>
        <p:spPr>
          <a:xfrm>
            <a:off x="14872229" y="7026312"/>
            <a:ext cx="2855123" cy="1609251"/>
          </a:xfrm>
          <a:custGeom>
            <a:avLst/>
            <a:gdLst/>
            <a:ahLst/>
            <a:cxnLst/>
            <a:rect l="l" t="t" r="r" b="b"/>
            <a:pathLst>
              <a:path w="2855123" h="1609251">
                <a:moveTo>
                  <a:pt x="0" y="0"/>
                </a:moveTo>
                <a:lnTo>
                  <a:pt x="2855123" y="0"/>
                </a:lnTo>
                <a:lnTo>
                  <a:pt x="2855123" y="1609251"/>
                </a:lnTo>
                <a:lnTo>
                  <a:pt x="0" y="160925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56" name="TextBox 56"/>
          <p:cNvSpPr txBox="1"/>
          <p:nvPr/>
        </p:nvSpPr>
        <p:spPr>
          <a:xfrm>
            <a:off x="2549042" y="3811084"/>
            <a:ext cx="13189915" cy="2786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961"/>
              </a:lnSpc>
            </a:pPr>
            <a:r>
              <a:rPr lang="en-US" sz="14257" dirty="0">
                <a:solidFill>
                  <a:srgbClr val="000000"/>
                </a:solidFill>
                <a:latin typeface="Tropikal"/>
              </a:rPr>
              <a:t>Destroyer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7541023" y="7160267"/>
            <a:ext cx="3141155" cy="937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1"/>
              </a:lnSpc>
            </a:pPr>
            <a:r>
              <a:rPr lang="en-US" sz="5465">
                <a:solidFill>
                  <a:srgbClr val="000000"/>
                </a:solidFill>
                <a:latin typeface="Cardo Bold"/>
              </a:rPr>
              <a:t>START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4994463" y="2568121"/>
            <a:ext cx="1389850" cy="414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C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4838" y="-20729"/>
            <a:ext cx="18712838" cy="18712838"/>
          </a:xfrm>
          <a:custGeom>
            <a:avLst/>
            <a:gdLst/>
            <a:ahLst/>
            <a:cxnLst/>
            <a:rect l="l" t="t" r="r" b="b"/>
            <a:pathLst>
              <a:path w="18712838" h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3" name="Group 3"/>
          <p:cNvGrpSpPr/>
          <p:nvPr/>
        </p:nvGrpSpPr>
        <p:grpSpPr>
          <a:xfrm>
            <a:off x="1524952" y="1181100"/>
            <a:ext cx="15478098" cy="8229600"/>
            <a:chOff x="0" y="0"/>
            <a:chExt cx="407653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76536" cy="2167467"/>
            </a:xfrm>
            <a:custGeom>
              <a:avLst/>
              <a:gdLst/>
              <a:ahLst/>
              <a:cxnLst/>
              <a:rect l="l" t="t" r="r" b="b"/>
              <a:pathLst>
                <a:path w="4076536" h="2167467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72552" y="1028700"/>
            <a:ext cx="15478098" cy="8229600"/>
            <a:chOff x="0" y="0"/>
            <a:chExt cx="4076536" cy="21674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76536" cy="2167467"/>
            </a:xfrm>
            <a:custGeom>
              <a:avLst/>
              <a:gdLst/>
              <a:ahLst/>
              <a:cxnLst/>
              <a:rect l="l" t="t" r="r" b="b"/>
              <a:pathLst>
                <a:path w="4076536" h="2167467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333519" y="3409666"/>
            <a:ext cx="458105" cy="2462822"/>
            <a:chOff x="0" y="0"/>
            <a:chExt cx="120653" cy="64864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0653" cy="648645"/>
            </a:xfrm>
            <a:custGeom>
              <a:avLst/>
              <a:gdLst/>
              <a:ahLst/>
              <a:cxnLst/>
              <a:rect l="l" t="t" r="r" b="b"/>
              <a:pathLst>
                <a:path w="120653" h="648645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grpSp>
        <p:nvGrpSpPr>
          <p:cNvPr id="13" name="Group 13"/>
          <p:cNvGrpSpPr/>
          <p:nvPr/>
        </p:nvGrpSpPr>
        <p:grpSpPr>
          <a:xfrm>
            <a:off x="1810584" y="1576131"/>
            <a:ext cx="751645" cy="751645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750273" y="1576131"/>
            <a:ext cx="751645" cy="75164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689962" y="1576131"/>
            <a:ext cx="751645" cy="75164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907630" y="1660849"/>
            <a:ext cx="751645" cy="75164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876147" y="1660849"/>
            <a:ext cx="751645" cy="751645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3844664" y="1660849"/>
            <a:ext cx="751645" cy="751645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4872229" y="2412493"/>
            <a:ext cx="1634319" cy="736810"/>
            <a:chOff x="0" y="0"/>
            <a:chExt cx="430438" cy="194057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30438" cy="194057"/>
            </a:xfrm>
            <a:custGeom>
              <a:avLst/>
              <a:gdLst/>
              <a:ahLst/>
              <a:cxnLst/>
              <a:rect l="l" t="t" r="r" b="b"/>
              <a:pathLst>
                <a:path w="430438" h="194057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2919045" y="2412493"/>
            <a:ext cx="750307" cy="736810"/>
            <a:chOff x="0" y="0"/>
            <a:chExt cx="197612" cy="19405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97612" cy="194057"/>
            </a:xfrm>
            <a:custGeom>
              <a:avLst/>
              <a:gdLst/>
              <a:ahLst/>
              <a:cxnLst/>
              <a:rect l="l" t="t" r="r" b="b"/>
              <a:pathLst>
                <a:path w="197612" h="194057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3803057" y="2412493"/>
            <a:ext cx="750307" cy="736810"/>
            <a:chOff x="0" y="0"/>
            <a:chExt cx="197612" cy="19405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97612" cy="194057"/>
            </a:xfrm>
            <a:custGeom>
              <a:avLst/>
              <a:gdLst/>
              <a:ahLst/>
              <a:cxnLst/>
              <a:rect l="l" t="t" r="r" b="b"/>
              <a:pathLst>
                <a:path w="197612" h="194057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15798745" y="1274429"/>
            <a:ext cx="496674" cy="486740"/>
          </a:xfrm>
          <a:custGeom>
            <a:avLst/>
            <a:gdLst/>
            <a:ahLst/>
            <a:cxnLst/>
            <a:rect l="l" t="t" r="r" b="b"/>
            <a:pathLst>
              <a:path w="496674" h="486740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1" name="Freeform 41"/>
          <p:cNvSpPr/>
          <p:nvPr/>
        </p:nvSpPr>
        <p:spPr>
          <a:xfrm>
            <a:off x="14980555" y="1523645"/>
            <a:ext cx="577344" cy="104972"/>
          </a:xfrm>
          <a:custGeom>
            <a:avLst/>
            <a:gdLst/>
            <a:ahLst/>
            <a:cxnLst/>
            <a:rect l="l" t="t" r="r" b="b"/>
            <a:pathLst>
              <a:path w="577344" h="104972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2" name="Freeform 42"/>
          <p:cNvSpPr/>
          <p:nvPr/>
        </p:nvSpPr>
        <p:spPr>
          <a:xfrm>
            <a:off x="13124062" y="2535209"/>
            <a:ext cx="328674" cy="491378"/>
          </a:xfrm>
          <a:custGeom>
            <a:avLst/>
            <a:gdLst/>
            <a:ahLst/>
            <a:cxnLst/>
            <a:rect l="l" t="t" r="r" b="b"/>
            <a:pathLst>
              <a:path w="328674" h="491378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3" name="Freeform 43"/>
          <p:cNvSpPr/>
          <p:nvPr/>
        </p:nvSpPr>
        <p:spPr>
          <a:xfrm rot="-10711747">
            <a:off x="13998145" y="2535209"/>
            <a:ext cx="328674" cy="491378"/>
          </a:xfrm>
          <a:custGeom>
            <a:avLst/>
            <a:gdLst/>
            <a:ahLst/>
            <a:cxnLst/>
            <a:rect l="l" t="t" r="r" b="b"/>
            <a:pathLst>
              <a:path w="328674" h="491378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4" name="AutoShape 44"/>
          <p:cNvSpPr/>
          <p:nvPr/>
        </p:nvSpPr>
        <p:spPr>
          <a:xfrm flipH="1" flipV="1">
            <a:off x="16295419" y="3355103"/>
            <a:ext cx="0" cy="5903197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5" name="TextBox 45"/>
          <p:cNvSpPr txBox="1"/>
          <p:nvPr/>
        </p:nvSpPr>
        <p:spPr>
          <a:xfrm>
            <a:off x="2946614" y="3868294"/>
            <a:ext cx="12115048" cy="422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6"/>
              </a:lnSpc>
            </a:pPr>
            <a:r>
              <a:rPr lang="en-US" sz="3997" dirty="0">
                <a:solidFill>
                  <a:srgbClr val="000000"/>
                </a:solidFill>
                <a:latin typeface="Cardo Bold"/>
              </a:rPr>
              <a:t>1. Difficulties learning new concepts </a:t>
            </a:r>
          </a:p>
          <a:p>
            <a:pPr>
              <a:lnSpc>
                <a:spcPts val="5596"/>
              </a:lnSpc>
            </a:pPr>
            <a:endParaRPr lang="en-US" sz="3997" dirty="0">
              <a:solidFill>
                <a:srgbClr val="000000"/>
              </a:solidFill>
              <a:latin typeface="Cardo Bold"/>
            </a:endParaRPr>
          </a:p>
          <a:p>
            <a:pPr>
              <a:lnSpc>
                <a:spcPts val="5596"/>
              </a:lnSpc>
            </a:pPr>
            <a:r>
              <a:rPr lang="en-US" sz="3997" dirty="0">
                <a:solidFill>
                  <a:srgbClr val="000000"/>
                </a:solidFill>
                <a:latin typeface="Cardo Bold"/>
              </a:rPr>
              <a:t>2. Creating a working system as a collaboration </a:t>
            </a:r>
          </a:p>
          <a:p>
            <a:pPr>
              <a:lnSpc>
                <a:spcPts val="5596"/>
              </a:lnSpc>
            </a:pPr>
            <a:endParaRPr lang="en-US" sz="3997" dirty="0">
              <a:solidFill>
                <a:srgbClr val="000000"/>
              </a:solidFill>
              <a:latin typeface="Cardo Bold"/>
            </a:endParaRPr>
          </a:p>
          <a:p>
            <a:pPr>
              <a:lnSpc>
                <a:spcPts val="5596"/>
              </a:lnSpc>
            </a:pPr>
            <a:r>
              <a:rPr lang="en-US" sz="3997" dirty="0">
                <a:solidFill>
                  <a:srgbClr val="000000"/>
                </a:solidFill>
                <a:latin typeface="Cardo Bold"/>
              </a:rPr>
              <a:t>3. Making sure that the system is working where members are working with separate objectives</a:t>
            </a:r>
          </a:p>
        </p:txBody>
      </p:sp>
      <p:sp>
        <p:nvSpPr>
          <p:cNvPr id="46" name="Freeform 46"/>
          <p:cNvSpPr/>
          <p:nvPr/>
        </p:nvSpPr>
        <p:spPr>
          <a:xfrm>
            <a:off x="14639273" y="7548889"/>
            <a:ext cx="4422754" cy="1471571"/>
          </a:xfrm>
          <a:custGeom>
            <a:avLst/>
            <a:gdLst/>
            <a:ahLst/>
            <a:cxnLst/>
            <a:rect l="l" t="t" r="r" b="b"/>
            <a:pathLst>
              <a:path w="4422754" h="1471571">
                <a:moveTo>
                  <a:pt x="0" y="0"/>
                </a:moveTo>
                <a:lnTo>
                  <a:pt x="4422754" y="0"/>
                </a:lnTo>
                <a:lnTo>
                  <a:pt x="4422754" y="1471570"/>
                </a:lnTo>
                <a:lnTo>
                  <a:pt x="0" y="1471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7" name="TextBox 47"/>
          <p:cNvSpPr txBox="1"/>
          <p:nvPr/>
        </p:nvSpPr>
        <p:spPr>
          <a:xfrm>
            <a:off x="4939780" y="1253689"/>
            <a:ext cx="7680489" cy="1831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78"/>
              </a:lnSpc>
            </a:pPr>
            <a:r>
              <a:rPr lang="en-US" sz="11413" dirty="0">
                <a:solidFill>
                  <a:srgbClr val="000000"/>
                </a:solidFill>
                <a:latin typeface="Tropikal" panose="020B0604020202020204" charset="0"/>
              </a:rPr>
              <a:t>Weakness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4994463" y="2568121"/>
            <a:ext cx="1389850" cy="414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02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560648" y="3987495"/>
            <a:ext cx="1928606" cy="1707428"/>
            <a:chOff x="0" y="0"/>
            <a:chExt cx="507946" cy="449693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507946" cy="449693"/>
            </a:xfrm>
            <a:custGeom>
              <a:avLst/>
              <a:gdLst/>
              <a:ahLst/>
              <a:cxnLst/>
              <a:rect l="l" t="t" r="r" b="b"/>
              <a:pathLst>
                <a:path w="507946" h="449693">
                  <a:moveTo>
                    <a:pt x="0" y="0"/>
                  </a:moveTo>
                  <a:lnTo>
                    <a:pt x="507946" y="0"/>
                  </a:lnTo>
                  <a:lnTo>
                    <a:pt x="507946" y="449693"/>
                  </a:lnTo>
                  <a:lnTo>
                    <a:pt x="0" y="449693"/>
                  </a:lnTo>
                  <a:close/>
                </a:path>
              </a:pathLst>
            </a:custGeom>
            <a:solidFill>
              <a:srgbClr val="C7DF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507946" cy="487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2" name="Freeform 52"/>
          <p:cNvSpPr/>
          <p:nvPr/>
        </p:nvSpPr>
        <p:spPr>
          <a:xfrm>
            <a:off x="-1282237" y="4191927"/>
            <a:ext cx="3771491" cy="898301"/>
          </a:xfrm>
          <a:custGeom>
            <a:avLst/>
            <a:gdLst/>
            <a:ahLst/>
            <a:cxnLst/>
            <a:rect l="l" t="t" r="r" b="b"/>
            <a:pathLst>
              <a:path w="3771491" h="898301">
                <a:moveTo>
                  <a:pt x="0" y="0"/>
                </a:moveTo>
                <a:lnTo>
                  <a:pt x="3771492" y="0"/>
                </a:lnTo>
                <a:lnTo>
                  <a:pt x="3771492" y="898301"/>
                </a:lnTo>
                <a:lnTo>
                  <a:pt x="0" y="898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C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4838" y="-20729"/>
            <a:ext cx="18712838" cy="18712838"/>
          </a:xfrm>
          <a:custGeom>
            <a:avLst/>
            <a:gdLst/>
            <a:ahLst/>
            <a:cxnLst/>
            <a:rect l="l" t="t" r="r" b="b"/>
            <a:pathLst>
              <a:path w="18712838" h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3" name="Group 3"/>
          <p:cNvGrpSpPr/>
          <p:nvPr/>
        </p:nvGrpSpPr>
        <p:grpSpPr>
          <a:xfrm>
            <a:off x="1524952" y="1181100"/>
            <a:ext cx="15478098" cy="8229600"/>
            <a:chOff x="0" y="0"/>
            <a:chExt cx="407653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76536" cy="2167467"/>
            </a:xfrm>
            <a:custGeom>
              <a:avLst/>
              <a:gdLst/>
              <a:ahLst/>
              <a:cxnLst/>
              <a:rect l="l" t="t" r="r" b="b"/>
              <a:pathLst>
                <a:path w="4076536" h="2167467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72552" y="1028700"/>
            <a:ext cx="15478098" cy="8229600"/>
            <a:chOff x="0" y="0"/>
            <a:chExt cx="4076536" cy="21674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76536" cy="2167467"/>
            </a:xfrm>
            <a:custGeom>
              <a:avLst/>
              <a:gdLst/>
              <a:ahLst/>
              <a:cxnLst/>
              <a:rect l="l" t="t" r="r" b="b"/>
              <a:pathLst>
                <a:path w="4076536" h="2167467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333519" y="3409666"/>
            <a:ext cx="458105" cy="2462822"/>
            <a:chOff x="0" y="0"/>
            <a:chExt cx="120653" cy="64864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0653" cy="648645"/>
            </a:xfrm>
            <a:custGeom>
              <a:avLst/>
              <a:gdLst/>
              <a:ahLst/>
              <a:cxnLst/>
              <a:rect l="l" t="t" r="r" b="b"/>
              <a:pathLst>
                <a:path w="120653" h="648645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grpSp>
        <p:nvGrpSpPr>
          <p:cNvPr id="13" name="Group 13"/>
          <p:cNvGrpSpPr/>
          <p:nvPr/>
        </p:nvGrpSpPr>
        <p:grpSpPr>
          <a:xfrm>
            <a:off x="1810584" y="1576131"/>
            <a:ext cx="751645" cy="751645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750273" y="1576131"/>
            <a:ext cx="751645" cy="75164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689962" y="1576131"/>
            <a:ext cx="751645" cy="75164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907630" y="1660849"/>
            <a:ext cx="751645" cy="75164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876147" y="1660849"/>
            <a:ext cx="751645" cy="751645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3844664" y="1660849"/>
            <a:ext cx="751645" cy="751645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4872229" y="2412493"/>
            <a:ext cx="1634319" cy="736810"/>
            <a:chOff x="0" y="0"/>
            <a:chExt cx="430438" cy="194057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30438" cy="194057"/>
            </a:xfrm>
            <a:custGeom>
              <a:avLst/>
              <a:gdLst/>
              <a:ahLst/>
              <a:cxnLst/>
              <a:rect l="l" t="t" r="r" b="b"/>
              <a:pathLst>
                <a:path w="430438" h="194057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2919045" y="2412493"/>
            <a:ext cx="750307" cy="736810"/>
            <a:chOff x="0" y="0"/>
            <a:chExt cx="197612" cy="19405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97612" cy="194057"/>
            </a:xfrm>
            <a:custGeom>
              <a:avLst/>
              <a:gdLst/>
              <a:ahLst/>
              <a:cxnLst/>
              <a:rect l="l" t="t" r="r" b="b"/>
              <a:pathLst>
                <a:path w="197612" h="194057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3803057" y="2412493"/>
            <a:ext cx="750307" cy="736810"/>
            <a:chOff x="0" y="0"/>
            <a:chExt cx="197612" cy="19405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97612" cy="194057"/>
            </a:xfrm>
            <a:custGeom>
              <a:avLst/>
              <a:gdLst/>
              <a:ahLst/>
              <a:cxnLst/>
              <a:rect l="l" t="t" r="r" b="b"/>
              <a:pathLst>
                <a:path w="197612" h="194057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15798745" y="1274429"/>
            <a:ext cx="496674" cy="486740"/>
          </a:xfrm>
          <a:custGeom>
            <a:avLst/>
            <a:gdLst/>
            <a:ahLst/>
            <a:cxnLst/>
            <a:rect l="l" t="t" r="r" b="b"/>
            <a:pathLst>
              <a:path w="496674" h="486740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1" name="Freeform 41"/>
          <p:cNvSpPr/>
          <p:nvPr/>
        </p:nvSpPr>
        <p:spPr>
          <a:xfrm>
            <a:off x="14980555" y="1523645"/>
            <a:ext cx="577344" cy="104972"/>
          </a:xfrm>
          <a:custGeom>
            <a:avLst/>
            <a:gdLst/>
            <a:ahLst/>
            <a:cxnLst/>
            <a:rect l="l" t="t" r="r" b="b"/>
            <a:pathLst>
              <a:path w="577344" h="104972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2" name="Freeform 42"/>
          <p:cNvSpPr/>
          <p:nvPr/>
        </p:nvSpPr>
        <p:spPr>
          <a:xfrm>
            <a:off x="13124062" y="2535209"/>
            <a:ext cx="328674" cy="491378"/>
          </a:xfrm>
          <a:custGeom>
            <a:avLst/>
            <a:gdLst/>
            <a:ahLst/>
            <a:cxnLst/>
            <a:rect l="l" t="t" r="r" b="b"/>
            <a:pathLst>
              <a:path w="328674" h="491378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3" name="Freeform 43"/>
          <p:cNvSpPr/>
          <p:nvPr/>
        </p:nvSpPr>
        <p:spPr>
          <a:xfrm rot="-10711747">
            <a:off x="13998145" y="2535209"/>
            <a:ext cx="328674" cy="491378"/>
          </a:xfrm>
          <a:custGeom>
            <a:avLst/>
            <a:gdLst/>
            <a:ahLst/>
            <a:cxnLst/>
            <a:rect l="l" t="t" r="r" b="b"/>
            <a:pathLst>
              <a:path w="328674" h="491378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4" name="AutoShape 44"/>
          <p:cNvSpPr/>
          <p:nvPr/>
        </p:nvSpPr>
        <p:spPr>
          <a:xfrm flipH="1" flipV="1">
            <a:off x="16295419" y="3355103"/>
            <a:ext cx="0" cy="5903197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5" name="TextBox 45"/>
          <p:cNvSpPr txBox="1"/>
          <p:nvPr/>
        </p:nvSpPr>
        <p:spPr>
          <a:xfrm>
            <a:off x="2438315" y="3824532"/>
            <a:ext cx="11894757" cy="484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94"/>
              </a:lnSpc>
            </a:pPr>
            <a:r>
              <a:rPr lang="en-US" sz="3924" dirty="0">
                <a:solidFill>
                  <a:srgbClr val="000000"/>
                </a:solidFill>
                <a:latin typeface="Cardo Bold"/>
              </a:rPr>
              <a:t>1. Learning to use </a:t>
            </a:r>
            <a:r>
              <a:rPr lang="en-US" sz="3924" dirty="0" err="1">
                <a:solidFill>
                  <a:srgbClr val="000000"/>
                </a:solidFill>
                <a:latin typeface="Cardo Bold"/>
              </a:rPr>
              <a:t>Github</a:t>
            </a:r>
            <a:r>
              <a:rPr lang="en-US" sz="3924" dirty="0">
                <a:solidFill>
                  <a:srgbClr val="000000"/>
                </a:solidFill>
                <a:latin typeface="Cardo Bold"/>
              </a:rPr>
              <a:t> and Version Controls can be effective in managing projects and collaborate with people </a:t>
            </a:r>
          </a:p>
          <a:p>
            <a:pPr>
              <a:lnSpc>
                <a:spcPts val="5494"/>
              </a:lnSpc>
            </a:pPr>
            <a:endParaRPr lang="en-US" sz="3924" dirty="0">
              <a:solidFill>
                <a:srgbClr val="000000"/>
              </a:solidFill>
              <a:latin typeface="Cardo Bold"/>
            </a:endParaRPr>
          </a:p>
          <a:p>
            <a:pPr>
              <a:lnSpc>
                <a:spcPts val="5494"/>
              </a:lnSpc>
            </a:pPr>
            <a:r>
              <a:rPr lang="en-US" sz="3924" dirty="0">
                <a:solidFill>
                  <a:srgbClr val="000000"/>
                </a:solidFill>
                <a:latin typeface="Cardo Bold"/>
              </a:rPr>
              <a:t>2. Learning the latest web application frameworks used in the industry is crucial for building up experience and valuable skills</a:t>
            </a:r>
          </a:p>
        </p:txBody>
      </p:sp>
      <p:sp>
        <p:nvSpPr>
          <p:cNvPr id="46" name="Freeform 46"/>
          <p:cNvSpPr/>
          <p:nvPr/>
        </p:nvSpPr>
        <p:spPr>
          <a:xfrm>
            <a:off x="14639273" y="7548889"/>
            <a:ext cx="4422754" cy="1471571"/>
          </a:xfrm>
          <a:custGeom>
            <a:avLst/>
            <a:gdLst/>
            <a:ahLst/>
            <a:cxnLst/>
            <a:rect l="l" t="t" r="r" b="b"/>
            <a:pathLst>
              <a:path w="4422754" h="1471571">
                <a:moveTo>
                  <a:pt x="0" y="0"/>
                </a:moveTo>
                <a:lnTo>
                  <a:pt x="4422754" y="0"/>
                </a:lnTo>
                <a:lnTo>
                  <a:pt x="4422754" y="1471570"/>
                </a:lnTo>
                <a:lnTo>
                  <a:pt x="0" y="1471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7" name="TextBox 47"/>
          <p:cNvSpPr txBox="1"/>
          <p:nvPr/>
        </p:nvSpPr>
        <p:spPr>
          <a:xfrm>
            <a:off x="4907640" y="1309110"/>
            <a:ext cx="7794789" cy="1671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11"/>
              </a:lnSpc>
            </a:pPr>
            <a:r>
              <a:rPr lang="en-US" sz="10436" dirty="0">
                <a:solidFill>
                  <a:srgbClr val="000000"/>
                </a:solidFill>
                <a:latin typeface="Tropikal" panose="020B0604020202020204" charset="0"/>
              </a:rPr>
              <a:t>Opportunities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4994463" y="2568121"/>
            <a:ext cx="1389850" cy="414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C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4838" y="-20729"/>
            <a:ext cx="18712838" cy="18712838"/>
          </a:xfrm>
          <a:custGeom>
            <a:avLst/>
            <a:gdLst/>
            <a:ahLst/>
            <a:cxnLst/>
            <a:rect l="l" t="t" r="r" b="b"/>
            <a:pathLst>
              <a:path w="18712838" h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3" name="Group 3"/>
          <p:cNvGrpSpPr/>
          <p:nvPr/>
        </p:nvGrpSpPr>
        <p:grpSpPr>
          <a:xfrm>
            <a:off x="1524952" y="1181100"/>
            <a:ext cx="15478098" cy="8229600"/>
            <a:chOff x="0" y="0"/>
            <a:chExt cx="407653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76536" cy="2167467"/>
            </a:xfrm>
            <a:custGeom>
              <a:avLst/>
              <a:gdLst/>
              <a:ahLst/>
              <a:cxnLst/>
              <a:rect l="l" t="t" r="r" b="b"/>
              <a:pathLst>
                <a:path w="4076536" h="2167467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72552" y="1028700"/>
            <a:ext cx="15478098" cy="8229600"/>
            <a:chOff x="0" y="0"/>
            <a:chExt cx="4076536" cy="21674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76536" cy="2167467"/>
            </a:xfrm>
            <a:custGeom>
              <a:avLst/>
              <a:gdLst/>
              <a:ahLst/>
              <a:cxnLst/>
              <a:rect l="l" t="t" r="r" b="b"/>
              <a:pathLst>
                <a:path w="4076536" h="2167467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333519" y="3409666"/>
            <a:ext cx="458105" cy="2462822"/>
            <a:chOff x="0" y="0"/>
            <a:chExt cx="120653" cy="64864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0653" cy="648645"/>
            </a:xfrm>
            <a:custGeom>
              <a:avLst/>
              <a:gdLst/>
              <a:ahLst/>
              <a:cxnLst/>
              <a:rect l="l" t="t" r="r" b="b"/>
              <a:pathLst>
                <a:path w="120653" h="648645">
                  <a:moveTo>
                    <a:pt x="0" y="0"/>
                  </a:moveTo>
                  <a:lnTo>
                    <a:pt x="120653" y="0"/>
                  </a:lnTo>
                  <a:lnTo>
                    <a:pt x="120653" y="648645"/>
                  </a:lnTo>
                  <a:lnTo>
                    <a:pt x="0" y="648645"/>
                  </a:lnTo>
                  <a:close/>
                </a:path>
              </a:pathLst>
            </a:custGeom>
            <a:solidFill>
              <a:srgbClr val="D4D4D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20653" cy="6867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372552" y="3338639"/>
            <a:ext cx="15478098" cy="32927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grpSp>
        <p:nvGrpSpPr>
          <p:cNvPr id="13" name="Group 13"/>
          <p:cNvGrpSpPr/>
          <p:nvPr/>
        </p:nvGrpSpPr>
        <p:grpSpPr>
          <a:xfrm>
            <a:off x="1810584" y="1576131"/>
            <a:ext cx="751645" cy="751645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750273" y="1576131"/>
            <a:ext cx="751645" cy="75164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689962" y="1576131"/>
            <a:ext cx="751645" cy="75164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907630" y="1660849"/>
            <a:ext cx="751645" cy="75164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876147" y="1660849"/>
            <a:ext cx="751645" cy="751645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3844664" y="1660849"/>
            <a:ext cx="751645" cy="751645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4872229" y="2412493"/>
            <a:ext cx="1634319" cy="736810"/>
            <a:chOff x="0" y="0"/>
            <a:chExt cx="430438" cy="194057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30438" cy="194057"/>
            </a:xfrm>
            <a:custGeom>
              <a:avLst/>
              <a:gdLst/>
              <a:ahLst/>
              <a:cxnLst/>
              <a:rect l="l" t="t" r="r" b="b"/>
              <a:pathLst>
                <a:path w="430438" h="194057">
                  <a:moveTo>
                    <a:pt x="97029" y="0"/>
                  </a:moveTo>
                  <a:lnTo>
                    <a:pt x="333409" y="0"/>
                  </a:lnTo>
                  <a:cubicBezTo>
                    <a:pt x="359143" y="0"/>
                    <a:pt x="383822" y="10223"/>
                    <a:pt x="402019" y="28419"/>
                  </a:cubicBezTo>
                  <a:cubicBezTo>
                    <a:pt x="420215" y="46615"/>
                    <a:pt x="430438" y="71295"/>
                    <a:pt x="430438" y="97029"/>
                  </a:cubicBezTo>
                  <a:lnTo>
                    <a:pt x="430438" y="97029"/>
                  </a:lnTo>
                  <a:cubicBezTo>
                    <a:pt x="430438" y="150616"/>
                    <a:pt x="386997" y="194057"/>
                    <a:pt x="333409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430438" cy="232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2919045" y="2412493"/>
            <a:ext cx="750307" cy="736810"/>
            <a:chOff x="0" y="0"/>
            <a:chExt cx="197612" cy="19405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97612" cy="194057"/>
            </a:xfrm>
            <a:custGeom>
              <a:avLst/>
              <a:gdLst/>
              <a:ahLst/>
              <a:cxnLst/>
              <a:rect l="l" t="t" r="r" b="b"/>
              <a:pathLst>
                <a:path w="197612" h="194057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3803057" y="2412493"/>
            <a:ext cx="750307" cy="736810"/>
            <a:chOff x="0" y="0"/>
            <a:chExt cx="197612" cy="19405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97612" cy="194057"/>
            </a:xfrm>
            <a:custGeom>
              <a:avLst/>
              <a:gdLst/>
              <a:ahLst/>
              <a:cxnLst/>
              <a:rect l="l" t="t" r="r" b="b"/>
              <a:pathLst>
                <a:path w="197612" h="194057">
                  <a:moveTo>
                    <a:pt x="97029" y="0"/>
                  </a:moveTo>
                  <a:lnTo>
                    <a:pt x="100583" y="0"/>
                  </a:lnTo>
                  <a:cubicBezTo>
                    <a:pt x="154170" y="0"/>
                    <a:pt x="197612" y="43441"/>
                    <a:pt x="197612" y="97029"/>
                  </a:cubicBezTo>
                  <a:lnTo>
                    <a:pt x="197612" y="97029"/>
                  </a:lnTo>
                  <a:cubicBezTo>
                    <a:pt x="197612" y="150616"/>
                    <a:pt x="154170" y="194057"/>
                    <a:pt x="100583" y="194057"/>
                  </a:cubicBezTo>
                  <a:lnTo>
                    <a:pt x="97029" y="194057"/>
                  </a:lnTo>
                  <a:cubicBezTo>
                    <a:pt x="43441" y="194057"/>
                    <a:pt x="0" y="150616"/>
                    <a:pt x="0" y="97029"/>
                  </a:cubicBezTo>
                  <a:lnTo>
                    <a:pt x="0" y="97029"/>
                  </a:lnTo>
                  <a:cubicBezTo>
                    <a:pt x="0" y="43441"/>
                    <a:pt x="43441" y="0"/>
                    <a:pt x="97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197612" cy="232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15798745" y="1274429"/>
            <a:ext cx="496674" cy="486740"/>
          </a:xfrm>
          <a:custGeom>
            <a:avLst/>
            <a:gdLst/>
            <a:ahLst/>
            <a:cxnLst/>
            <a:rect l="l" t="t" r="r" b="b"/>
            <a:pathLst>
              <a:path w="496674" h="486740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1" name="Freeform 41"/>
          <p:cNvSpPr/>
          <p:nvPr/>
        </p:nvSpPr>
        <p:spPr>
          <a:xfrm>
            <a:off x="14980555" y="1523645"/>
            <a:ext cx="577344" cy="104972"/>
          </a:xfrm>
          <a:custGeom>
            <a:avLst/>
            <a:gdLst/>
            <a:ahLst/>
            <a:cxnLst/>
            <a:rect l="l" t="t" r="r" b="b"/>
            <a:pathLst>
              <a:path w="577344" h="104972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2" name="Freeform 42"/>
          <p:cNvSpPr/>
          <p:nvPr/>
        </p:nvSpPr>
        <p:spPr>
          <a:xfrm>
            <a:off x="13124062" y="2535209"/>
            <a:ext cx="328674" cy="491378"/>
          </a:xfrm>
          <a:custGeom>
            <a:avLst/>
            <a:gdLst/>
            <a:ahLst/>
            <a:cxnLst/>
            <a:rect l="l" t="t" r="r" b="b"/>
            <a:pathLst>
              <a:path w="328674" h="491378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3" name="Freeform 43"/>
          <p:cNvSpPr/>
          <p:nvPr/>
        </p:nvSpPr>
        <p:spPr>
          <a:xfrm rot="-10711747">
            <a:off x="13998145" y="2535209"/>
            <a:ext cx="328674" cy="491378"/>
          </a:xfrm>
          <a:custGeom>
            <a:avLst/>
            <a:gdLst/>
            <a:ahLst/>
            <a:cxnLst/>
            <a:rect l="l" t="t" r="r" b="b"/>
            <a:pathLst>
              <a:path w="328674" h="491378">
                <a:moveTo>
                  <a:pt x="0" y="0"/>
                </a:moveTo>
                <a:lnTo>
                  <a:pt x="328674" y="0"/>
                </a:lnTo>
                <a:lnTo>
                  <a:pt x="328674" y="491378"/>
                </a:lnTo>
                <a:lnTo>
                  <a:pt x="0" y="491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4" name="AutoShape 44"/>
          <p:cNvSpPr/>
          <p:nvPr/>
        </p:nvSpPr>
        <p:spPr>
          <a:xfrm flipH="1" flipV="1">
            <a:off x="16295419" y="3355103"/>
            <a:ext cx="0" cy="5903197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5" name="TextBox 45"/>
          <p:cNvSpPr txBox="1"/>
          <p:nvPr/>
        </p:nvSpPr>
        <p:spPr>
          <a:xfrm>
            <a:off x="2283453" y="3770318"/>
            <a:ext cx="12433914" cy="484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1. Continue to refine the project in backend and frontend development.</a:t>
            </a:r>
          </a:p>
          <a:p>
            <a:pPr>
              <a:lnSpc>
                <a:spcPts val="5494"/>
              </a:lnSpc>
            </a:pPr>
            <a:endParaRPr lang="en-US" sz="3924">
              <a:solidFill>
                <a:srgbClr val="000000"/>
              </a:solidFill>
              <a:latin typeface="Cardo Bold"/>
            </a:endParaRPr>
          </a:p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 2. Add interactive features and better user experience</a:t>
            </a:r>
          </a:p>
          <a:p>
            <a:pPr>
              <a:lnSpc>
                <a:spcPts val="5494"/>
              </a:lnSpc>
            </a:pPr>
            <a:endParaRPr lang="en-US" sz="3924">
              <a:solidFill>
                <a:srgbClr val="000000"/>
              </a:solidFill>
              <a:latin typeface="Cardo Bold"/>
            </a:endParaRPr>
          </a:p>
          <a:p>
            <a:pPr>
              <a:lnSpc>
                <a:spcPts val="5494"/>
              </a:lnSpc>
            </a:pPr>
            <a:r>
              <a:rPr lang="en-US" sz="3924">
                <a:solidFill>
                  <a:srgbClr val="000000"/>
                </a:solidFill>
                <a:latin typeface="Cardo Bold"/>
              </a:rPr>
              <a:t> 3. Effectively integrate a database design in the project</a:t>
            </a:r>
          </a:p>
        </p:txBody>
      </p:sp>
      <p:sp>
        <p:nvSpPr>
          <p:cNvPr id="46" name="Freeform 46"/>
          <p:cNvSpPr/>
          <p:nvPr/>
        </p:nvSpPr>
        <p:spPr>
          <a:xfrm>
            <a:off x="13452736" y="8614105"/>
            <a:ext cx="4922780" cy="1593191"/>
          </a:xfrm>
          <a:custGeom>
            <a:avLst/>
            <a:gdLst/>
            <a:ahLst/>
            <a:cxnLst/>
            <a:rect l="l" t="t" r="r" b="b"/>
            <a:pathLst>
              <a:path w="4922780" h="1593191">
                <a:moveTo>
                  <a:pt x="0" y="0"/>
                </a:moveTo>
                <a:lnTo>
                  <a:pt x="4922780" y="0"/>
                </a:lnTo>
                <a:lnTo>
                  <a:pt x="4922780" y="1593190"/>
                </a:lnTo>
                <a:lnTo>
                  <a:pt x="0" y="159319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7" name="TextBox 47"/>
          <p:cNvSpPr txBox="1"/>
          <p:nvPr/>
        </p:nvSpPr>
        <p:spPr>
          <a:xfrm>
            <a:off x="5017901" y="1336735"/>
            <a:ext cx="7741711" cy="1636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82"/>
              </a:lnSpc>
            </a:pPr>
            <a:r>
              <a:rPr lang="en-US" sz="10201" dirty="0">
                <a:solidFill>
                  <a:srgbClr val="000000"/>
                </a:solidFill>
                <a:latin typeface="Tropikal" panose="020B0604020202020204" charset="0"/>
              </a:rPr>
              <a:t>Expectations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4994463" y="2568121"/>
            <a:ext cx="1389850" cy="414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418">
                <a:solidFill>
                  <a:srgbClr val="000000"/>
                </a:solidFill>
                <a:latin typeface="Cardo Bold"/>
              </a:rPr>
              <a:t>PAGE 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4838" y="-20729"/>
            <a:ext cx="18712838" cy="18712838"/>
          </a:xfrm>
          <a:custGeom>
            <a:avLst/>
            <a:gdLst/>
            <a:ahLst/>
            <a:cxnLst/>
            <a:rect l="l" t="t" r="r" b="b"/>
            <a:pathLst>
              <a:path w="18712838" h="18712838">
                <a:moveTo>
                  <a:pt x="0" y="0"/>
                </a:moveTo>
                <a:lnTo>
                  <a:pt x="18712838" y="0"/>
                </a:lnTo>
                <a:lnTo>
                  <a:pt x="18712838" y="18712838"/>
                </a:lnTo>
                <a:lnTo>
                  <a:pt x="0" y="1871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3" name="Group 3"/>
          <p:cNvGrpSpPr/>
          <p:nvPr/>
        </p:nvGrpSpPr>
        <p:grpSpPr>
          <a:xfrm>
            <a:off x="1524952" y="1181100"/>
            <a:ext cx="15478098" cy="8229600"/>
            <a:chOff x="0" y="0"/>
            <a:chExt cx="407653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76536" cy="2167467"/>
            </a:xfrm>
            <a:custGeom>
              <a:avLst/>
              <a:gdLst/>
              <a:ahLst/>
              <a:cxnLst/>
              <a:rect l="l" t="t" r="r" b="b"/>
              <a:pathLst>
                <a:path w="4076536" h="2167467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72552" y="1028700"/>
            <a:ext cx="15478098" cy="8229600"/>
            <a:chOff x="0" y="0"/>
            <a:chExt cx="4076536" cy="21674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76536" cy="2167467"/>
            </a:xfrm>
            <a:custGeom>
              <a:avLst/>
              <a:gdLst/>
              <a:ahLst/>
              <a:cxnLst/>
              <a:rect l="l" t="t" r="r" b="b"/>
              <a:pathLst>
                <a:path w="4076536" h="2167467">
                  <a:moveTo>
                    <a:pt x="0" y="0"/>
                  </a:moveTo>
                  <a:lnTo>
                    <a:pt x="4076536" y="0"/>
                  </a:lnTo>
                  <a:lnTo>
                    <a:pt x="40765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DFAE6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7653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810584" y="1576131"/>
            <a:ext cx="751645" cy="75164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DFE9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750273" y="1576131"/>
            <a:ext cx="751645" cy="75164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C7E9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689962" y="1576131"/>
            <a:ext cx="751645" cy="751645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E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907630" y="1660849"/>
            <a:ext cx="751645" cy="751645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876147" y="1660849"/>
            <a:ext cx="751645" cy="75164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3844664" y="1660849"/>
            <a:ext cx="751645" cy="751645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15798745" y="1274429"/>
            <a:ext cx="496674" cy="486740"/>
          </a:xfrm>
          <a:custGeom>
            <a:avLst/>
            <a:gdLst/>
            <a:ahLst/>
            <a:cxnLst/>
            <a:rect l="l" t="t" r="r" b="b"/>
            <a:pathLst>
              <a:path w="496674" h="486740">
                <a:moveTo>
                  <a:pt x="0" y="0"/>
                </a:moveTo>
                <a:lnTo>
                  <a:pt x="496674" y="0"/>
                </a:lnTo>
                <a:lnTo>
                  <a:pt x="496674" y="486740"/>
                </a:lnTo>
                <a:lnTo>
                  <a:pt x="0" y="48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28" name="Freeform 28"/>
          <p:cNvSpPr/>
          <p:nvPr/>
        </p:nvSpPr>
        <p:spPr>
          <a:xfrm>
            <a:off x="14980555" y="1523645"/>
            <a:ext cx="577344" cy="104972"/>
          </a:xfrm>
          <a:custGeom>
            <a:avLst/>
            <a:gdLst/>
            <a:ahLst/>
            <a:cxnLst/>
            <a:rect l="l" t="t" r="r" b="b"/>
            <a:pathLst>
              <a:path w="577344" h="104972">
                <a:moveTo>
                  <a:pt x="0" y="0"/>
                </a:moveTo>
                <a:lnTo>
                  <a:pt x="577344" y="0"/>
                </a:lnTo>
                <a:lnTo>
                  <a:pt x="577344" y="104971"/>
                </a:lnTo>
                <a:lnTo>
                  <a:pt x="0" y="104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29" name="TextBox 29"/>
          <p:cNvSpPr txBox="1"/>
          <p:nvPr/>
        </p:nvSpPr>
        <p:spPr>
          <a:xfrm>
            <a:off x="3468298" y="2704816"/>
            <a:ext cx="11906173" cy="2644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84"/>
              </a:lnSpc>
            </a:pPr>
            <a:r>
              <a:rPr lang="en-US" sz="16489" dirty="0">
                <a:solidFill>
                  <a:srgbClr val="FFFF00"/>
                </a:solidFill>
                <a:latin typeface="Tropikal"/>
              </a:rPr>
              <a:t>THANK YOU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5798745" y="6888246"/>
            <a:ext cx="1928606" cy="1707428"/>
            <a:chOff x="0" y="0"/>
            <a:chExt cx="507946" cy="449693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07946" cy="449693"/>
            </a:xfrm>
            <a:custGeom>
              <a:avLst/>
              <a:gdLst/>
              <a:ahLst/>
              <a:cxnLst/>
              <a:rect l="l" t="t" r="r" b="b"/>
              <a:pathLst>
                <a:path w="507946" h="449693">
                  <a:moveTo>
                    <a:pt x="0" y="0"/>
                  </a:moveTo>
                  <a:lnTo>
                    <a:pt x="507946" y="0"/>
                  </a:lnTo>
                  <a:lnTo>
                    <a:pt x="507946" y="449693"/>
                  </a:lnTo>
                  <a:lnTo>
                    <a:pt x="0" y="449693"/>
                  </a:lnTo>
                  <a:close/>
                </a:path>
              </a:pathLst>
            </a:custGeom>
            <a:solidFill>
              <a:srgbClr val="FFD703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507946" cy="487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560648" y="3987495"/>
            <a:ext cx="1928606" cy="1707428"/>
            <a:chOff x="0" y="0"/>
            <a:chExt cx="507946" cy="44969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507946" cy="449693"/>
            </a:xfrm>
            <a:custGeom>
              <a:avLst/>
              <a:gdLst/>
              <a:ahLst/>
              <a:cxnLst/>
              <a:rect l="l" t="t" r="r" b="b"/>
              <a:pathLst>
                <a:path w="507946" h="449693">
                  <a:moveTo>
                    <a:pt x="0" y="0"/>
                  </a:moveTo>
                  <a:lnTo>
                    <a:pt x="507946" y="0"/>
                  </a:lnTo>
                  <a:lnTo>
                    <a:pt x="507946" y="449693"/>
                  </a:lnTo>
                  <a:lnTo>
                    <a:pt x="0" y="449693"/>
                  </a:lnTo>
                  <a:close/>
                </a:path>
              </a:pathLst>
            </a:custGeom>
            <a:solidFill>
              <a:srgbClr val="D1C7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507946" cy="487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>
            <a:off x="-959507" y="4249456"/>
            <a:ext cx="4968917" cy="1183506"/>
          </a:xfrm>
          <a:custGeom>
            <a:avLst/>
            <a:gdLst/>
            <a:ahLst/>
            <a:cxnLst/>
            <a:rect l="l" t="t" r="r" b="b"/>
            <a:pathLst>
              <a:path w="4968917" h="1183506">
                <a:moveTo>
                  <a:pt x="0" y="0"/>
                </a:moveTo>
                <a:lnTo>
                  <a:pt x="4968917" y="0"/>
                </a:lnTo>
                <a:lnTo>
                  <a:pt x="4968917" y="1183505"/>
                </a:lnTo>
                <a:lnTo>
                  <a:pt x="0" y="11835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37" name="Freeform 37"/>
          <p:cNvSpPr/>
          <p:nvPr/>
        </p:nvSpPr>
        <p:spPr>
          <a:xfrm>
            <a:off x="14885418" y="5925879"/>
            <a:ext cx="4235263" cy="3180298"/>
          </a:xfrm>
          <a:custGeom>
            <a:avLst/>
            <a:gdLst/>
            <a:ahLst/>
            <a:cxnLst/>
            <a:rect l="l" t="t" r="r" b="b"/>
            <a:pathLst>
              <a:path w="4235263" h="3180298">
                <a:moveTo>
                  <a:pt x="0" y="0"/>
                </a:moveTo>
                <a:lnTo>
                  <a:pt x="4235264" y="0"/>
                </a:lnTo>
                <a:lnTo>
                  <a:pt x="4235264" y="3180297"/>
                </a:lnTo>
                <a:lnTo>
                  <a:pt x="0" y="3180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38" name="TextBox 38"/>
          <p:cNvSpPr txBox="1"/>
          <p:nvPr/>
        </p:nvSpPr>
        <p:spPr>
          <a:xfrm>
            <a:off x="3153531" y="4716026"/>
            <a:ext cx="11906173" cy="2644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84"/>
              </a:lnSpc>
            </a:pPr>
            <a:r>
              <a:rPr lang="en-US" sz="16489" dirty="0">
                <a:solidFill>
                  <a:schemeClr val="accent5">
                    <a:lumMod val="60000"/>
                    <a:lumOff val="40000"/>
                  </a:schemeClr>
                </a:solidFill>
                <a:latin typeface="Tropikal" panose="020B0604020202020204" charset="0"/>
              </a:rPr>
              <a:t>SO MUCH</a:t>
            </a:r>
          </a:p>
        </p:txBody>
      </p:sp>
      <p:sp>
        <p:nvSpPr>
          <p:cNvPr id="41" name="TextBox 29">
            <a:extLst>
              <a:ext uri="{FF2B5EF4-FFF2-40B4-BE49-F238E27FC236}">
                <a16:creationId xmlns:a16="http://schemas.microsoft.com/office/drawing/2014/main" id="{DA50B209-6F54-9D89-0AF6-67AF5FE42CB4}"/>
              </a:ext>
            </a:extLst>
          </p:cNvPr>
          <p:cNvSpPr txBox="1"/>
          <p:nvPr/>
        </p:nvSpPr>
        <p:spPr>
          <a:xfrm>
            <a:off x="3557326" y="2815145"/>
            <a:ext cx="11906173" cy="2644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84"/>
              </a:lnSpc>
            </a:pPr>
            <a:r>
              <a:rPr lang="en-US" sz="16489" dirty="0">
                <a:latin typeface="Tropikal"/>
              </a:rPr>
              <a:t>THANK YOU</a:t>
            </a:r>
          </a:p>
        </p:txBody>
      </p:sp>
      <p:sp>
        <p:nvSpPr>
          <p:cNvPr id="42" name="TextBox 38">
            <a:extLst>
              <a:ext uri="{FF2B5EF4-FFF2-40B4-BE49-F238E27FC236}">
                <a16:creationId xmlns:a16="http://schemas.microsoft.com/office/drawing/2014/main" id="{28A5829C-6E78-FD9F-3DC5-5B2FDACE1985}"/>
              </a:ext>
            </a:extLst>
          </p:cNvPr>
          <p:cNvSpPr txBox="1"/>
          <p:nvPr/>
        </p:nvSpPr>
        <p:spPr>
          <a:xfrm>
            <a:off x="3262706" y="4792088"/>
            <a:ext cx="11906173" cy="2644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84"/>
              </a:lnSpc>
            </a:pPr>
            <a:r>
              <a:rPr lang="en-US" sz="16489" dirty="0">
                <a:latin typeface="Tropikal" panose="020B0604020202020204" charset="0"/>
              </a:rPr>
              <a:t>SO MUCH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126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Cardo Bold</vt:lpstr>
      <vt:lpstr>Arial</vt:lpstr>
      <vt:lpstr>Tropikal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Aesthetic Simple Thesis Defense Presentation</dc:title>
  <cp:lastModifiedBy>Jessica Noval</cp:lastModifiedBy>
  <cp:revision>3</cp:revision>
  <dcterms:created xsi:type="dcterms:W3CDTF">2006-08-16T00:00:00Z</dcterms:created>
  <dcterms:modified xsi:type="dcterms:W3CDTF">2024-03-16T08:17:04Z</dcterms:modified>
  <dc:identifier>DAF_n1CzqhA</dc:identifier>
</cp:coreProperties>
</file>