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256" r:id="rId2"/>
    <p:sldId id="257" r:id="rId3"/>
    <p:sldId id="258" r:id="rId4"/>
    <p:sldId id="259" r:id="rId5"/>
    <p:sldId id="261" r:id="rId6"/>
    <p:sldId id="262" r:id="rId7"/>
    <p:sldId id="292" r:id="rId8"/>
    <p:sldId id="294" r:id="rId9"/>
    <p:sldId id="293" r:id="rId10"/>
    <p:sldId id="295" r:id="rId11"/>
    <p:sldId id="264" r:id="rId12"/>
    <p:sldId id="296" r:id="rId13"/>
    <p:sldId id="297" r:id="rId14"/>
    <p:sldId id="298" r:id="rId15"/>
    <p:sldId id="299" r:id="rId16"/>
    <p:sldId id="301" r:id="rId17"/>
    <p:sldId id="300" r:id="rId18"/>
    <p:sldId id="302" r:id="rId19"/>
    <p:sldId id="265" r:id="rId20"/>
    <p:sldId id="275" r:id="rId21"/>
    <p:sldId id="276" r:id="rId22"/>
    <p:sldId id="266" r:id="rId23"/>
    <p:sldId id="277" r:id="rId24"/>
    <p:sldId id="278" r:id="rId25"/>
    <p:sldId id="305" r:id="rId26"/>
    <p:sldId id="306" r:id="rId27"/>
    <p:sldId id="267" r:id="rId28"/>
    <p:sldId id="268" r:id="rId29"/>
    <p:sldId id="269" r:id="rId30"/>
    <p:sldId id="270" r:id="rId31"/>
    <p:sldId id="271" r:id="rId32"/>
    <p:sldId id="263" r:id="rId33"/>
    <p:sldId id="272" r:id="rId34"/>
    <p:sldId id="280" r:id="rId35"/>
    <p:sldId id="281" r:id="rId36"/>
    <p:sldId id="282" r:id="rId37"/>
    <p:sldId id="273" r:id="rId38"/>
    <p:sldId id="287" r:id="rId39"/>
    <p:sldId id="274" r:id="rId40"/>
    <p:sldId id="283" r:id="rId41"/>
    <p:sldId id="284" r:id="rId42"/>
    <p:sldId id="285" r:id="rId43"/>
    <p:sldId id="286" r:id="rId44"/>
    <p:sldId id="288" r:id="rId45"/>
    <p:sldId id="303" r:id="rId46"/>
    <p:sldId id="304" r:id="rId47"/>
    <p:sldId id="291" r:id="rId48"/>
    <p:sldId id="289" r:id="rId49"/>
    <p:sldId id="290"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7B7A"/>
    <a:srgbClr val="15ACCF"/>
    <a:srgbClr val="FB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B792BF-776F-4BD5-8309-0B4C2CE71ED6}" v="23" dt="2020-12-18T17:31:39.652"/>
    <p1510:client id="{6524FF8E-DF88-46C0-826B-543EF82416F1}" v="92" dt="2020-12-18T13:53:30.202"/>
    <p1510:client id="{E02A4627-5E6D-4193-A628-A9ECB6DC5041}" v="110" dt="2020-12-18T14:01:37.8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1F17BSCS0499 - MUHAMMAD HAMMAD" userId="S::hammadch1@ucp.edu.pk::69f379e6-3dfb-4209-8be4-584b67db7248" providerId="AD" clId="Web-{E02A4627-5E6D-4193-A628-A9ECB6DC5041}"/>
    <pc:docChg chg="modSld">
      <pc:chgData name="L1F17BSCS0499 - MUHAMMAD HAMMAD" userId="S::hammadch1@ucp.edu.pk::69f379e6-3dfb-4209-8be4-584b67db7248" providerId="AD" clId="Web-{E02A4627-5E6D-4193-A628-A9ECB6DC5041}" dt="2020-12-18T14:01:37.819" v="109" actId="20577"/>
      <pc:docMkLst>
        <pc:docMk/>
      </pc:docMkLst>
      <pc:sldChg chg="modSp">
        <pc:chgData name="L1F17BSCS0499 - MUHAMMAD HAMMAD" userId="S::hammadch1@ucp.edu.pk::69f379e6-3dfb-4209-8be4-584b67db7248" providerId="AD" clId="Web-{E02A4627-5E6D-4193-A628-A9ECB6DC5041}" dt="2020-12-18T14:01:37.819" v="108" actId="20577"/>
        <pc:sldMkLst>
          <pc:docMk/>
          <pc:sldMk cId="2635846252" sldId="276"/>
        </pc:sldMkLst>
        <pc:spChg chg="mod">
          <ac:chgData name="L1F17BSCS0499 - MUHAMMAD HAMMAD" userId="S::hammadch1@ucp.edu.pk::69f379e6-3dfb-4209-8be4-584b67db7248" providerId="AD" clId="Web-{E02A4627-5E6D-4193-A628-A9ECB6DC5041}" dt="2020-12-18T14:01:37.819" v="108" actId="20577"/>
          <ac:spMkLst>
            <pc:docMk/>
            <pc:sldMk cId="2635846252" sldId="276"/>
            <ac:spMk id="3" creationId="{B859DE74-BFC3-42A0-895A-02A53DE1CD2C}"/>
          </ac:spMkLst>
        </pc:spChg>
      </pc:sldChg>
    </pc:docChg>
  </pc:docChgLst>
  <pc:docChgLst>
    <pc:chgData name="L1F17BSCS0344 - ALI SEHRAN" userId="S::ali_sehran@ucp.edu.pk::9afbd699-c763-4c12-b892-4b621557d688" providerId="AD" clId="Web-{5BB792BF-776F-4BD5-8309-0B4C2CE71ED6}"/>
    <pc:docChg chg="modSld">
      <pc:chgData name="L1F17BSCS0344 - ALI SEHRAN" userId="S::ali_sehran@ucp.edu.pk::9afbd699-c763-4c12-b892-4b621557d688" providerId="AD" clId="Web-{5BB792BF-776F-4BD5-8309-0B4C2CE71ED6}" dt="2020-12-18T17:31:39.652" v="22" actId="20577"/>
      <pc:docMkLst>
        <pc:docMk/>
      </pc:docMkLst>
      <pc:sldChg chg="modSp">
        <pc:chgData name="L1F17BSCS0344 - ALI SEHRAN" userId="S::ali_sehran@ucp.edu.pk::9afbd699-c763-4c12-b892-4b621557d688" providerId="AD" clId="Web-{5BB792BF-776F-4BD5-8309-0B4C2CE71ED6}" dt="2020-12-18T15:34:30.917" v="0"/>
        <pc:sldMkLst>
          <pc:docMk/>
          <pc:sldMk cId="2076908668" sldId="262"/>
        </pc:sldMkLst>
        <pc:graphicFrameChg chg="modGraphic">
          <ac:chgData name="L1F17BSCS0344 - ALI SEHRAN" userId="S::ali_sehran@ucp.edu.pk::9afbd699-c763-4c12-b892-4b621557d688" providerId="AD" clId="Web-{5BB792BF-776F-4BD5-8309-0B4C2CE71ED6}" dt="2020-12-18T15:34:30.917" v="0"/>
          <ac:graphicFrameMkLst>
            <pc:docMk/>
            <pc:sldMk cId="2076908668" sldId="262"/>
            <ac:graphicFrameMk id="8" creationId="{7651339B-0F87-4966-AC93-57C18ABAACAC}"/>
          </ac:graphicFrameMkLst>
        </pc:graphicFrameChg>
      </pc:sldChg>
      <pc:sldChg chg="modSp">
        <pc:chgData name="L1F17BSCS0344 - ALI SEHRAN" userId="S::ali_sehran@ucp.edu.pk::9afbd699-c763-4c12-b892-4b621557d688" providerId="AD" clId="Web-{5BB792BF-776F-4BD5-8309-0B4C2CE71ED6}" dt="2020-12-18T17:31:38.543" v="21" actId="20577"/>
        <pc:sldMkLst>
          <pc:docMk/>
          <pc:sldMk cId="3952935508" sldId="281"/>
        </pc:sldMkLst>
        <pc:spChg chg="mod">
          <ac:chgData name="L1F17BSCS0344 - ALI SEHRAN" userId="S::ali_sehran@ucp.edu.pk::9afbd699-c763-4c12-b892-4b621557d688" providerId="AD" clId="Web-{5BB792BF-776F-4BD5-8309-0B4C2CE71ED6}" dt="2020-12-18T17:31:38.543" v="21" actId="20577"/>
          <ac:spMkLst>
            <pc:docMk/>
            <pc:sldMk cId="3952935508" sldId="281"/>
            <ac:spMk id="10" creationId="{C4259B5C-8E78-4E57-8A8A-AE48997EA9E4}"/>
          </ac:spMkLst>
        </pc:spChg>
      </pc:sldChg>
      <pc:sldChg chg="modSp">
        <pc:chgData name="L1F17BSCS0344 - ALI SEHRAN" userId="S::ali_sehran@ucp.edu.pk::9afbd699-c763-4c12-b892-4b621557d688" providerId="AD" clId="Web-{5BB792BF-776F-4BD5-8309-0B4C2CE71ED6}" dt="2020-12-18T16:19:09.385" v="18" actId="20577"/>
        <pc:sldMkLst>
          <pc:docMk/>
          <pc:sldMk cId="3195368531" sldId="282"/>
        </pc:sldMkLst>
        <pc:spChg chg="mod">
          <ac:chgData name="L1F17BSCS0344 - ALI SEHRAN" userId="S::ali_sehran@ucp.edu.pk::9afbd699-c763-4c12-b892-4b621557d688" providerId="AD" clId="Web-{5BB792BF-776F-4BD5-8309-0B4C2CE71ED6}" dt="2020-12-18T16:19:09.385" v="18" actId="20577"/>
          <ac:spMkLst>
            <pc:docMk/>
            <pc:sldMk cId="3195368531" sldId="282"/>
            <ac:spMk id="10" creationId="{C4259B5C-8E78-4E57-8A8A-AE48997EA9E4}"/>
          </ac:spMkLst>
        </pc:spChg>
      </pc:sldChg>
      <pc:sldChg chg="modSp">
        <pc:chgData name="L1F17BSCS0344 - ALI SEHRAN" userId="S::ali_sehran@ucp.edu.pk::9afbd699-c763-4c12-b892-4b621557d688" providerId="AD" clId="Web-{5BB792BF-776F-4BD5-8309-0B4C2CE71ED6}" dt="2020-12-18T15:34:50.136" v="1"/>
        <pc:sldMkLst>
          <pc:docMk/>
          <pc:sldMk cId="2159257634" sldId="291"/>
        </pc:sldMkLst>
        <pc:graphicFrameChg chg="modGraphic">
          <ac:chgData name="L1F17BSCS0344 - ALI SEHRAN" userId="S::ali_sehran@ucp.edu.pk::9afbd699-c763-4c12-b892-4b621557d688" providerId="AD" clId="Web-{5BB792BF-776F-4BD5-8309-0B4C2CE71ED6}" dt="2020-12-18T15:34:50.136" v="1"/>
          <ac:graphicFrameMkLst>
            <pc:docMk/>
            <pc:sldMk cId="2159257634" sldId="291"/>
            <ac:graphicFrameMk id="8" creationId="{7651339B-0F87-4966-AC93-57C18ABAACAC}"/>
          </ac:graphicFrameMkLst>
        </pc:graphicFrameChg>
      </pc:sldChg>
    </pc:docChg>
  </pc:docChgLst>
  <pc:docChgLst>
    <pc:chgData name="L1F17BSCS0344 - ALI SEHRAN" userId="S::ali_sehran@ucp.edu.pk::9afbd699-c763-4c12-b892-4b621557d688" providerId="AD" clId="Web-{6524FF8E-DF88-46C0-826B-543EF82416F1}"/>
    <pc:docChg chg="modSld sldOrd">
      <pc:chgData name="L1F17BSCS0344 - ALI SEHRAN" userId="S::ali_sehran@ucp.edu.pk::9afbd699-c763-4c12-b892-4b621557d688" providerId="AD" clId="Web-{6524FF8E-DF88-46C0-826B-543EF82416F1}" dt="2020-12-18T13:53:30.202" v="89" actId="20577"/>
      <pc:docMkLst>
        <pc:docMk/>
      </pc:docMkLst>
      <pc:sldChg chg="modSp">
        <pc:chgData name="L1F17BSCS0344 - ALI SEHRAN" userId="S::ali_sehran@ucp.edu.pk::9afbd699-c763-4c12-b892-4b621557d688" providerId="AD" clId="Web-{6524FF8E-DF88-46C0-826B-543EF82416F1}" dt="2020-12-18T12:48:01.474" v="0" actId="1076"/>
        <pc:sldMkLst>
          <pc:docMk/>
          <pc:sldMk cId="2927321446" sldId="292"/>
        </pc:sldMkLst>
        <pc:picChg chg="mod">
          <ac:chgData name="L1F17BSCS0344 - ALI SEHRAN" userId="S::ali_sehran@ucp.edu.pk::9afbd699-c763-4c12-b892-4b621557d688" providerId="AD" clId="Web-{6524FF8E-DF88-46C0-826B-543EF82416F1}" dt="2020-12-18T12:48:01.474" v="0" actId="1076"/>
          <ac:picMkLst>
            <pc:docMk/>
            <pc:sldMk cId="2927321446" sldId="292"/>
            <ac:picMk id="11" creationId="{05C49781-13C1-4B2F-9BB9-0E39852B710A}"/>
          </ac:picMkLst>
        </pc:picChg>
      </pc:sldChg>
      <pc:sldChg chg="modSp ord">
        <pc:chgData name="L1F17BSCS0344 - ALI SEHRAN" userId="S::ali_sehran@ucp.edu.pk::9afbd699-c763-4c12-b892-4b621557d688" providerId="AD" clId="Web-{6524FF8E-DF88-46C0-826B-543EF82416F1}" dt="2020-12-18T12:52:37.136" v="2"/>
        <pc:sldMkLst>
          <pc:docMk/>
          <pc:sldMk cId="2415529355" sldId="294"/>
        </pc:sldMkLst>
        <pc:spChg chg="mod">
          <ac:chgData name="L1F17BSCS0344 - ALI SEHRAN" userId="S::ali_sehran@ucp.edu.pk::9afbd699-c763-4c12-b892-4b621557d688" providerId="AD" clId="Web-{6524FF8E-DF88-46C0-826B-543EF82416F1}" dt="2020-12-18T12:49:11.382" v="1" actId="1076"/>
          <ac:spMkLst>
            <pc:docMk/>
            <pc:sldMk cId="2415529355" sldId="294"/>
            <ac:spMk id="3" creationId="{590D1691-C6E0-4B72-A22B-49E52DF0D1DA}"/>
          </ac:spMkLst>
        </pc:spChg>
      </pc:sldChg>
      <pc:sldChg chg="modSp">
        <pc:chgData name="L1F17BSCS0344 - ALI SEHRAN" userId="S::ali_sehran@ucp.edu.pk::9afbd699-c763-4c12-b892-4b621557d688" providerId="AD" clId="Web-{6524FF8E-DF88-46C0-826B-543EF82416F1}" dt="2020-12-18T13:41:26.951" v="9" actId="20577"/>
        <pc:sldMkLst>
          <pc:docMk/>
          <pc:sldMk cId="3470233166" sldId="297"/>
        </pc:sldMkLst>
        <pc:spChg chg="mod">
          <ac:chgData name="L1F17BSCS0344 - ALI SEHRAN" userId="S::ali_sehran@ucp.edu.pk::9afbd699-c763-4c12-b892-4b621557d688" providerId="AD" clId="Web-{6524FF8E-DF88-46C0-826B-543EF82416F1}" dt="2020-12-18T13:41:26.951" v="9" actId="20577"/>
          <ac:spMkLst>
            <pc:docMk/>
            <pc:sldMk cId="3470233166" sldId="297"/>
            <ac:spMk id="11" creationId="{31789630-F226-40F9-8B67-17BACF534BD2}"/>
          </ac:spMkLst>
        </pc:spChg>
      </pc:sldChg>
      <pc:sldChg chg="addSp modSp">
        <pc:chgData name="L1F17BSCS0344 - ALI SEHRAN" userId="S::ali_sehran@ucp.edu.pk::9afbd699-c763-4c12-b892-4b621557d688" providerId="AD" clId="Web-{6524FF8E-DF88-46C0-826B-543EF82416F1}" dt="2020-12-18T13:48:10.554" v="77" actId="20577"/>
        <pc:sldMkLst>
          <pc:docMk/>
          <pc:sldMk cId="1146634544" sldId="298"/>
        </pc:sldMkLst>
        <pc:spChg chg="mod">
          <ac:chgData name="L1F17BSCS0344 - ALI SEHRAN" userId="S::ali_sehran@ucp.edu.pk::9afbd699-c763-4c12-b892-4b621557d688" providerId="AD" clId="Web-{6524FF8E-DF88-46C0-826B-543EF82416F1}" dt="2020-12-18T13:48:10.554" v="77" actId="20577"/>
          <ac:spMkLst>
            <pc:docMk/>
            <pc:sldMk cId="1146634544" sldId="298"/>
            <ac:spMk id="11" creationId="{31789630-F226-40F9-8B67-17BACF534BD2}"/>
          </ac:spMkLst>
        </pc:spChg>
        <pc:picChg chg="add mod">
          <ac:chgData name="L1F17BSCS0344 - ALI SEHRAN" userId="S::ali_sehran@ucp.edu.pk::9afbd699-c763-4c12-b892-4b621557d688" providerId="AD" clId="Web-{6524FF8E-DF88-46C0-826B-543EF82416F1}" dt="2020-12-18T13:47:29.350" v="74" actId="1076"/>
          <ac:picMkLst>
            <pc:docMk/>
            <pc:sldMk cId="1146634544" sldId="298"/>
            <ac:picMk id="3" creationId="{07C7A541-9256-401A-8BDB-F4FDD1A9F7D6}"/>
          </ac:picMkLst>
        </pc:picChg>
      </pc:sldChg>
      <pc:sldChg chg="modSp">
        <pc:chgData name="L1F17BSCS0344 - ALI SEHRAN" userId="S::ali_sehran@ucp.edu.pk::9afbd699-c763-4c12-b892-4b621557d688" providerId="AD" clId="Web-{6524FF8E-DF88-46C0-826B-543EF82416F1}" dt="2020-12-18T13:53:30.202" v="89" actId="20577"/>
        <pc:sldMkLst>
          <pc:docMk/>
          <pc:sldMk cId="548162376" sldId="300"/>
        </pc:sldMkLst>
        <pc:spChg chg="mod">
          <ac:chgData name="L1F17BSCS0344 - ALI SEHRAN" userId="S::ali_sehran@ucp.edu.pk::9afbd699-c763-4c12-b892-4b621557d688" providerId="AD" clId="Web-{6524FF8E-DF88-46C0-826B-543EF82416F1}" dt="2020-12-18T13:53:30.202" v="89" actId="20577"/>
          <ac:spMkLst>
            <pc:docMk/>
            <pc:sldMk cId="548162376" sldId="300"/>
            <ac:spMk id="11" creationId="{31789630-F226-40F9-8B67-17BACF534BD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655696-B093-4F68-8804-6F2F81D821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479E583-0B03-404F-9A01-4234DFFA98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A54B39-E83F-4111-A6FF-98D87D5A79F0}" type="datetimeFigureOut">
              <a:rPr lang="en-US" smtClean="0"/>
              <a:t>1/4/2021</a:t>
            </a:fld>
            <a:endParaRPr lang="en-US"/>
          </a:p>
        </p:txBody>
      </p:sp>
      <p:sp>
        <p:nvSpPr>
          <p:cNvPr id="4" name="Footer Placeholder 3">
            <a:extLst>
              <a:ext uri="{FF2B5EF4-FFF2-40B4-BE49-F238E27FC236}">
                <a16:creationId xmlns:a16="http://schemas.microsoft.com/office/drawing/2014/main" id="{7D2D03F9-9F1D-4396-B81F-2E3B28E4EF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AA9E1F0-D227-4BEE-8C14-580211A7BC8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E0CD9-31B5-498B-8977-F99BBAAA0BF2}" type="slidenum">
              <a:rPr lang="en-US" smtClean="0"/>
              <a:t>‹#›</a:t>
            </a:fld>
            <a:endParaRPr lang="en-US"/>
          </a:p>
        </p:txBody>
      </p:sp>
    </p:spTree>
    <p:extLst>
      <p:ext uri="{BB962C8B-B14F-4D97-AF65-F5344CB8AC3E}">
        <p14:creationId xmlns:p14="http://schemas.microsoft.com/office/powerpoint/2010/main" val="86728166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B36C3-2891-4C48-AAB7-329AE5915802}" type="datetimeFigureOut">
              <a:rPr lang="en-US" smtClean="0"/>
              <a:t>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F9DAB0-C5CE-4857-AFF4-DCEAE604B348}" type="slidenum">
              <a:rPr lang="en-US" smtClean="0"/>
              <a:t>‹#›</a:t>
            </a:fld>
            <a:endParaRPr lang="en-US"/>
          </a:p>
        </p:txBody>
      </p:sp>
    </p:spTree>
    <p:extLst>
      <p:ext uri="{BB962C8B-B14F-4D97-AF65-F5344CB8AC3E}">
        <p14:creationId xmlns:p14="http://schemas.microsoft.com/office/powerpoint/2010/main" val="35050914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97D716-129E-4F76-B294-527BD4D5C8D3}"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5F59A-94ED-4EDF-BFC6-CEAB3142B3DC}" type="slidenum">
              <a:rPr lang="en-US" smtClean="0"/>
              <a:t>‹#›</a:t>
            </a:fld>
            <a:endParaRPr lang="en-US"/>
          </a:p>
        </p:txBody>
      </p:sp>
    </p:spTree>
    <p:extLst>
      <p:ext uri="{BB962C8B-B14F-4D97-AF65-F5344CB8AC3E}">
        <p14:creationId xmlns:p14="http://schemas.microsoft.com/office/powerpoint/2010/main" val="523778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580B2D-9EDF-4E97-84E3-759182AF96C3}"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5F59A-94ED-4EDF-BFC6-CEAB3142B3DC}" type="slidenum">
              <a:rPr lang="en-US" smtClean="0"/>
              <a:t>‹#›</a:t>
            </a:fld>
            <a:endParaRPr lang="en-US"/>
          </a:p>
        </p:txBody>
      </p:sp>
    </p:spTree>
    <p:extLst>
      <p:ext uri="{BB962C8B-B14F-4D97-AF65-F5344CB8AC3E}">
        <p14:creationId xmlns:p14="http://schemas.microsoft.com/office/powerpoint/2010/main" val="9768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BA72EC-EAA9-48C2-BEC7-DA75E96CC161}"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5F59A-94ED-4EDF-BFC6-CEAB3142B3DC}" type="slidenum">
              <a:rPr lang="en-US" smtClean="0"/>
              <a:t>‹#›</a:t>
            </a:fld>
            <a:endParaRPr lang="en-US"/>
          </a:p>
        </p:txBody>
      </p:sp>
    </p:spTree>
    <p:extLst>
      <p:ext uri="{BB962C8B-B14F-4D97-AF65-F5344CB8AC3E}">
        <p14:creationId xmlns:p14="http://schemas.microsoft.com/office/powerpoint/2010/main" val="69919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1641A-6BDB-4174-8C1F-65650BE17E49}"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5F59A-94ED-4EDF-BFC6-CEAB3142B3DC}" type="slidenum">
              <a:rPr lang="en-US" smtClean="0"/>
              <a:t>‹#›</a:t>
            </a:fld>
            <a:endParaRPr lang="en-US"/>
          </a:p>
        </p:txBody>
      </p:sp>
    </p:spTree>
    <p:extLst>
      <p:ext uri="{BB962C8B-B14F-4D97-AF65-F5344CB8AC3E}">
        <p14:creationId xmlns:p14="http://schemas.microsoft.com/office/powerpoint/2010/main" val="741411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3B8D0B-34D5-4571-BBD8-72907E28DB94}" type="datetime1">
              <a:rPr lang="en-US" smtClean="0"/>
              <a:t>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5F59A-94ED-4EDF-BFC6-CEAB3142B3DC}" type="slidenum">
              <a:rPr lang="en-US" smtClean="0"/>
              <a:t>‹#›</a:t>
            </a:fld>
            <a:endParaRPr lang="en-US"/>
          </a:p>
        </p:txBody>
      </p:sp>
    </p:spTree>
    <p:extLst>
      <p:ext uri="{BB962C8B-B14F-4D97-AF65-F5344CB8AC3E}">
        <p14:creationId xmlns:p14="http://schemas.microsoft.com/office/powerpoint/2010/main" val="248511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00A04A-05A9-409A-B901-B5CBC0AC0FB5}" type="datetime1">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5F59A-94ED-4EDF-BFC6-CEAB3142B3DC}" type="slidenum">
              <a:rPr lang="en-US" smtClean="0"/>
              <a:t>‹#›</a:t>
            </a:fld>
            <a:endParaRPr lang="en-US"/>
          </a:p>
        </p:txBody>
      </p:sp>
    </p:spTree>
    <p:extLst>
      <p:ext uri="{BB962C8B-B14F-4D97-AF65-F5344CB8AC3E}">
        <p14:creationId xmlns:p14="http://schemas.microsoft.com/office/powerpoint/2010/main" val="83503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652312-7D60-4316-813C-4A8C35CEA75A}" type="datetime1">
              <a:rPr lang="en-US" smtClean="0"/>
              <a:t>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05F59A-94ED-4EDF-BFC6-CEAB3142B3DC}" type="slidenum">
              <a:rPr lang="en-US" smtClean="0"/>
              <a:t>‹#›</a:t>
            </a:fld>
            <a:endParaRPr lang="en-US"/>
          </a:p>
        </p:txBody>
      </p:sp>
    </p:spTree>
    <p:extLst>
      <p:ext uri="{BB962C8B-B14F-4D97-AF65-F5344CB8AC3E}">
        <p14:creationId xmlns:p14="http://schemas.microsoft.com/office/powerpoint/2010/main" val="102881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B4B5AE-AC6D-4805-A0E1-289A8F953F9F}" type="datetime1">
              <a:rPr lang="en-US" smtClean="0"/>
              <a:t>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05F59A-94ED-4EDF-BFC6-CEAB3142B3DC}" type="slidenum">
              <a:rPr lang="en-US" smtClean="0"/>
              <a:t>‹#›</a:t>
            </a:fld>
            <a:endParaRPr lang="en-US"/>
          </a:p>
        </p:txBody>
      </p:sp>
    </p:spTree>
    <p:extLst>
      <p:ext uri="{BB962C8B-B14F-4D97-AF65-F5344CB8AC3E}">
        <p14:creationId xmlns:p14="http://schemas.microsoft.com/office/powerpoint/2010/main" val="185206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1CAC3-8E4F-4E9D-B02F-561D16EE2CF4}" type="datetime1">
              <a:rPr lang="en-US" smtClean="0"/>
              <a:t>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05F59A-94ED-4EDF-BFC6-CEAB3142B3DC}" type="slidenum">
              <a:rPr lang="en-US" smtClean="0"/>
              <a:t>‹#›</a:t>
            </a:fld>
            <a:endParaRPr lang="en-US"/>
          </a:p>
        </p:txBody>
      </p:sp>
    </p:spTree>
    <p:extLst>
      <p:ext uri="{BB962C8B-B14F-4D97-AF65-F5344CB8AC3E}">
        <p14:creationId xmlns:p14="http://schemas.microsoft.com/office/powerpoint/2010/main" val="692675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74A9AE-EF1E-42EA-BA26-1C4BB8E05935}" type="datetime1">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5F59A-94ED-4EDF-BFC6-CEAB3142B3DC}" type="slidenum">
              <a:rPr lang="en-US" smtClean="0"/>
              <a:t>‹#›</a:t>
            </a:fld>
            <a:endParaRPr lang="en-US"/>
          </a:p>
        </p:txBody>
      </p:sp>
    </p:spTree>
    <p:extLst>
      <p:ext uri="{BB962C8B-B14F-4D97-AF65-F5344CB8AC3E}">
        <p14:creationId xmlns:p14="http://schemas.microsoft.com/office/powerpoint/2010/main" val="179300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BD727F-82D1-4A95-A1B6-97D8977CF0F1}" type="datetime1">
              <a:rPr lang="en-US" smtClean="0"/>
              <a:t>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5F59A-94ED-4EDF-BFC6-CEAB3142B3DC}" type="slidenum">
              <a:rPr lang="en-US" smtClean="0"/>
              <a:t>‹#›</a:t>
            </a:fld>
            <a:endParaRPr lang="en-US"/>
          </a:p>
        </p:txBody>
      </p:sp>
    </p:spTree>
    <p:extLst>
      <p:ext uri="{BB962C8B-B14F-4D97-AF65-F5344CB8AC3E}">
        <p14:creationId xmlns:p14="http://schemas.microsoft.com/office/powerpoint/2010/main" val="108528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D4C91-009E-402E-91C1-5EA2B4AB8C93}" type="datetime1">
              <a:rPr lang="en-US" smtClean="0"/>
              <a:t>1/4/2021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5F59A-94ED-4EDF-BFC6-CEAB3142B3DC}" type="slidenum">
              <a:rPr lang="en-US" smtClean="0"/>
              <a:t>‹#›</a:t>
            </a:fld>
            <a:endParaRPr lang="en-US"/>
          </a:p>
        </p:txBody>
      </p:sp>
    </p:spTree>
    <p:extLst>
      <p:ext uri="{BB962C8B-B14F-4D97-AF65-F5344CB8AC3E}">
        <p14:creationId xmlns:p14="http://schemas.microsoft.com/office/powerpoint/2010/main" val="1839620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p:txBody>
          <a:bodyPr/>
          <a:lstStyle/>
          <a:p>
            <a:fld id="{5A05F59A-94ED-4EDF-BFC6-CEAB3142B3DC}" type="slidenum">
              <a:rPr lang="en-US" smtClean="0"/>
              <a:t>1</a:t>
            </a:fld>
            <a:endParaRPr lang="en-US"/>
          </a:p>
        </p:txBody>
      </p:sp>
      <p:sp>
        <p:nvSpPr>
          <p:cNvPr id="7" name="Rectangle 6">
            <a:extLst>
              <a:ext uri="{FF2B5EF4-FFF2-40B4-BE49-F238E27FC236}">
                <a16:creationId xmlns:a16="http://schemas.microsoft.com/office/drawing/2014/main" id="{B7A5B8DA-ADC1-4BF2-8DE9-DFD5DF41BD68}"/>
              </a:ext>
            </a:extLst>
          </p:cNvPr>
          <p:cNvSpPr/>
          <p:nvPr/>
        </p:nvSpPr>
        <p:spPr>
          <a:xfrm>
            <a:off x="0" y="6305712"/>
            <a:ext cx="9144000" cy="57879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8" name="Rectangle 7">
            <a:extLst>
              <a:ext uri="{FF2B5EF4-FFF2-40B4-BE49-F238E27FC236}">
                <a16:creationId xmlns:a16="http://schemas.microsoft.com/office/drawing/2014/main" id="{EC873C57-FAD0-43B9-9449-39093E564681}"/>
              </a:ext>
            </a:extLst>
          </p:cNvPr>
          <p:cNvSpPr/>
          <p:nvPr/>
        </p:nvSpPr>
        <p:spPr>
          <a:xfrm>
            <a:off x="0" y="1024577"/>
            <a:ext cx="9144000" cy="5281136"/>
          </a:xfrm>
          <a:prstGeom prst="rect">
            <a:avLst/>
          </a:prstGeom>
          <a:solidFill>
            <a:srgbClr val="FBE5D6">
              <a:alpha val="47059"/>
            </a:srgb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350"/>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16" name="TextBox 15">
            <a:extLst>
              <a:ext uri="{FF2B5EF4-FFF2-40B4-BE49-F238E27FC236}">
                <a16:creationId xmlns:a16="http://schemas.microsoft.com/office/drawing/2014/main" id="{27D1E3DD-669B-4FA0-A352-DF2CD0AC062F}"/>
              </a:ext>
            </a:extLst>
          </p:cNvPr>
          <p:cNvSpPr txBox="1"/>
          <p:nvPr/>
        </p:nvSpPr>
        <p:spPr>
          <a:xfrm>
            <a:off x="365761" y="2001077"/>
            <a:ext cx="8380674" cy="830997"/>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Real-time Landmark Recognition for Tourism: Pilot Project for Lahore</a:t>
            </a:r>
          </a:p>
        </p:txBody>
      </p:sp>
      <p:cxnSp>
        <p:nvCxnSpPr>
          <p:cNvPr id="18" name="Straight Connector 17">
            <a:extLst>
              <a:ext uri="{FF2B5EF4-FFF2-40B4-BE49-F238E27FC236}">
                <a16:creationId xmlns:a16="http://schemas.microsoft.com/office/drawing/2014/main" id="{E821D104-E215-47E3-8014-C1C4E427FC16}"/>
              </a:ext>
            </a:extLst>
          </p:cNvPr>
          <p:cNvCxnSpPr>
            <a:cxnSpLocks/>
          </p:cNvCxnSpPr>
          <p:nvPr/>
        </p:nvCxnSpPr>
        <p:spPr>
          <a:xfrm>
            <a:off x="1239080" y="2849168"/>
            <a:ext cx="6539946" cy="0"/>
          </a:xfrm>
          <a:prstGeom prst="line">
            <a:avLst/>
          </a:prstGeom>
          <a:ln w="53975">
            <a:solidFill>
              <a:schemeClr val="accent4">
                <a:lumMod val="75000"/>
              </a:schemeClr>
            </a:solidFill>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9DCCE6E9-289C-4A9B-A08B-F62CC19BE303}"/>
              </a:ext>
            </a:extLst>
          </p:cNvPr>
          <p:cNvSpPr txBox="1"/>
          <p:nvPr/>
        </p:nvSpPr>
        <p:spPr>
          <a:xfrm>
            <a:off x="365760" y="3803378"/>
            <a:ext cx="8380674"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By Muhammad Hammad, Ali Sehran and Waleed Kamran</a:t>
            </a:r>
          </a:p>
        </p:txBody>
      </p:sp>
      <p:sp>
        <p:nvSpPr>
          <p:cNvPr id="23" name="TextBox 22">
            <a:extLst>
              <a:ext uri="{FF2B5EF4-FFF2-40B4-BE49-F238E27FC236}">
                <a16:creationId xmlns:a16="http://schemas.microsoft.com/office/drawing/2014/main" id="{BC580568-3B0C-424D-BFB0-B02A10650BDE}"/>
              </a:ext>
            </a:extLst>
          </p:cNvPr>
          <p:cNvSpPr txBox="1"/>
          <p:nvPr/>
        </p:nvSpPr>
        <p:spPr>
          <a:xfrm>
            <a:off x="351184" y="4690113"/>
            <a:ext cx="8395251"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Faculty of Information Technology(FOIT)</a:t>
            </a:r>
          </a:p>
          <a:p>
            <a:pPr algn="ctr"/>
            <a:r>
              <a:rPr lang="en-US" sz="2000" dirty="0">
                <a:latin typeface="Arial" panose="020B0604020202020204" pitchFamily="34" charset="0"/>
                <a:cs typeface="Arial" panose="020B0604020202020204" pitchFamily="34" charset="0"/>
              </a:rPr>
              <a:t>University of Central Punjab(UCP), Lahore</a:t>
            </a:r>
          </a:p>
        </p:txBody>
      </p:sp>
    </p:spTree>
    <p:extLst>
      <p:ext uri="{BB962C8B-B14F-4D97-AF65-F5344CB8AC3E}">
        <p14:creationId xmlns:p14="http://schemas.microsoft.com/office/powerpoint/2010/main" val="1270194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10</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2" y="1431235"/>
            <a:ext cx="7283077"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System Interaction with External Entities</a:t>
            </a:r>
          </a:p>
        </p:txBody>
      </p:sp>
      <p:sp>
        <p:nvSpPr>
          <p:cNvPr id="12" name="TextBox 11">
            <a:extLst>
              <a:ext uri="{FF2B5EF4-FFF2-40B4-BE49-F238E27FC236}">
                <a16:creationId xmlns:a16="http://schemas.microsoft.com/office/drawing/2014/main" id="{47104908-6ACB-4972-945E-BA42E4F1287A}"/>
              </a:ext>
            </a:extLst>
          </p:cNvPr>
          <p:cNvSpPr txBox="1"/>
          <p:nvPr/>
        </p:nvSpPr>
        <p:spPr>
          <a:xfrm>
            <a:off x="2289313" y="3241020"/>
            <a:ext cx="4578626" cy="369332"/>
          </a:xfrm>
          <a:prstGeom prst="rect">
            <a:avLst/>
          </a:prstGeom>
          <a:noFill/>
        </p:spPr>
        <p:txBody>
          <a:bodyPr wrap="square">
            <a:spAutoFit/>
          </a:bodyPr>
          <a:lstStyle/>
          <a:p>
            <a:endParaRPr lang="en-US" dirty="0"/>
          </a:p>
        </p:txBody>
      </p:sp>
      <p:sp>
        <p:nvSpPr>
          <p:cNvPr id="8" name="AutoShape 2">
            <a:extLst>
              <a:ext uri="{FF2B5EF4-FFF2-40B4-BE49-F238E27FC236}">
                <a16:creationId xmlns:a16="http://schemas.microsoft.com/office/drawing/2014/main" id="{857F4A31-970E-4D4D-86B4-843CCD6E533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a:extLst>
              <a:ext uri="{FF2B5EF4-FFF2-40B4-BE49-F238E27FC236}">
                <a16:creationId xmlns:a16="http://schemas.microsoft.com/office/drawing/2014/main" id="{84AC950E-DAD6-4B40-8F95-6873BC3B4E55}"/>
              </a:ext>
            </a:extLst>
          </p:cNvPr>
          <p:cNvSpPr>
            <a:spLocks noChangeAspect="1" noChangeArrowheads="1"/>
          </p:cNvSpPr>
          <p:nvPr/>
        </p:nvSpPr>
        <p:spPr bwMode="auto">
          <a:xfrm>
            <a:off x="4724400" y="448414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1199EC82-8CF4-4A67-93DE-7E7F560FECFC}"/>
              </a:ext>
            </a:extLst>
          </p:cNvPr>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7322" y="2069871"/>
            <a:ext cx="3029576" cy="4542742"/>
          </a:xfrm>
          <a:prstGeom prst="rect">
            <a:avLst/>
          </a:prstGeom>
          <a:noFill/>
          <a:ln>
            <a:noFill/>
          </a:ln>
        </p:spPr>
      </p:pic>
      <p:sp>
        <p:nvSpPr>
          <p:cNvPr id="3" name="TextBox 2">
            <a:extLst>
              <a:ext uri="{FF2B5EF4-FFF2-40B4-BE49-F238E27FC236}">
                <a16:creationId xmlns:a16="http://schemas.microsoft.com/office/drawing/2014/main" id="{6C216208-7AB3-42D3-A2FB-A6BFDB720EBB}"/>
              </a:ext>
            </a:extLst>
          </p:cNvPr>
          <p:cNvSpPr txBox="1"/>
          <p:nvPr/>
        </p:nvSpPr>
        <p:spPr>
          <a:xfrm>
            <a:off x="3206824" y="1976825"/>
            <a:ext cx="1770571" cy="230832"/>
          </a:xfrm>
          <a:prstGeom prst="rect">
            <a:avLst/>
          </a:prstGeom>
          <a:noFill/>
        </p:spPr>
        <p:txBody>
          <a:bodyPr wrap="square" rtlCol="0">
            <a:spAutoFit/>
          </a:bodyPr>
          <a:lstStyle/>
          <a:p>
            <a:r>
              <a:rPr lang="en-US" sz="900" dirty="0">
                <a:solidFill>
                  <a:srgbClr val="7C7B7A"/>
                </a:solidFill>
              </a:rPr>
              <a:t>Tourist in Real-time Environment </a:t>
            </a:r>
          </a:p>
        </p:txBody>
      </p:sp>
    </p:spTree>
    <p:extLst>
      <p:ext uri="{BB962C8B-B14F-4D97-AF65-F5344CB8AC3E}">
        <p14:creationId xmlns:p14="http://schemas.microsoft.com/office/powerpoint/2010/main" val="3792726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11</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Proposed System’s Workflow</a:t>
            </a:r>
          </a:p>
        </p:txBody>
      </p:sp>
      <p:pic>
        <p:nvPicPr>
          <p:cNvPr id="10" name="Picture 9">
            <a:extLst>
              <a:ext uri="{FF2B5EF4-FFF2-40B4-BE49-F238E27FC236}">
                <a16:creationId xmlns:a16="http://schemas.microsoft.com/office/drawing/2014/main" id="{43CFABA4-060B-4EF9-87C0-38E0EAEDB000}"/>
              </a:ext>
            </a:extLst>
          </p:cNvPr>
          <p:cNvPicPr/>
          <p:nvPr/>
        </p:nvPicPr>
        <p:blipFill rotWithShape="1">
          <a:blip r:embed="rId3">
            <a:extLst>
              <a:ext uri="{28A0092B-C50C-407E-A947-70E740481C1C}">
                <a14:useLocalDpi xmlns:a14="http://schemas.microsoft.com/office/drawing/2010/main" val="0"/>
              </a:ext>
            </a:extLst>
          </a:blip>
          <a:srcRect l="2933" t="8869" r="2933" b="11066"/>
          <a:stretch/>
        </p:blipFill>
        <p:spPr bwMode="auto">
          <a:xfrm>
            <a:off x="-1" y="2188834"/>
            <a:ext cx="9144001" cy="378221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71854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12</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Project Understanding</a:t>
            </a:r>
          </a:p>
        </p:txBody>
      </p:sp>
      <p:sp>
        <p:nvSpPr>
          <p:cNvPr id="11" name="TextBox 10">
            <a:extLst>
              <a:ext uri="{FF2B5EF4-FFF2-40B4-BE49-F238E27FC236}">
                <a16:creationId xmlns:a16="http://schemas.microsoft.com/office/drawing/2014/main" id="{31789630-F226-40F9-8B67-17BACF534BD2}"/>
              </a:ext>
            </a:extLst>
          </p:cNvPr>
          <p:cNvSpPr txBox="1"/>
          <p:nvPr/>
        </p:nvSpPr>
        <p:spPr>
          <a:xfrm>
            <a:off x="450573" y="2288092"/>
            <a:ext cx="8189844" cy="381642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800" dirty="0">
                <a:latin typeface="Arial" panose="020B0604020202020204" pitchFamily="34" charset="0"/>
                <a:cs typeface="Arial" panose="020B0604020202020204" pitchFamily="34" charset="0"/>
              </a:rPr>
              <a:t>Features</a:t>
            </a:r>
          </a:p>
          <a:p>
            <a:pPr marL="800100" lvl="1" indent="-342900" algn="just">
              <a:lnSpc>
                <a:spcPct val="150000"/>
              </a:lnSpc>
              <a:buFont typeface="Wingdings" panose="05000000000000000000" pitchFamily="2" charset="2"/>
              <a:buChar char="Ø"/>
            </a:pPr>
            <a:r>
              <a:rPr lang="en-US" sz="2400" i="0" dirty="0">
                <a:effectLst/>
                <a:latin typeface="Arial" panose="020B0604020202020204" pitchFamily="34" charset="0"/>
                <a:ea typeface="Times New Roman" panose="02020603050405020304" pitchFamily="18" charset="0"/>
                <a:cs typeface="Arial" panose="020B0604020202020204" pitchFamily="34" charset="0"/>
              </a:rPr>
              <a:t>User scan </a:t>
            </a:r>
            <a:r>
              <a:rPr lang="en-US" sz="2400" dirty="0">
                <a:latin typeface="Arial" panose="020B0604020202020204" pitchFamily="34" charset="0"/>
                <a:ea typeface="Times New Roman" panose="02020603050405020304" pitchFamily="18" charset="0"/>
                <a:cs typeface="Arial" panose="020B0604020202020204" pitchFamily="34" charset="0"/>
              </a:rPr>
              <a:t>l</a:t>
            </a:r>
            <a:r>
              <a:rPr lang="en-US" sz="2400" i="0" dirty="0">
                <a:effectLst/>
                <a:latin typeface="Arial" panose="020B0604020202020204" pitchFamily="34" charset="0"/>
                <a:ea typeface="Times New Roman" panose="02020603050405020304" pitchFamily="18" charset="0"/>
                <a:cs typeface="Arial" panose="020B0604020202020204" pitchFamily="34" charset="0"/>
              </a:rPr>
              <a:t>andmark:</a:t>
            </a:r>
            <a:endParaRPr lang="en-US" sz="2400" i="1" dirty="0">
              <a:effectLst/>
              <a:latin typeface="Arial" panose="020B0604020202020204" pitchFamily="34" charset="0"/>
              <a:ea typeface="Times New Roman" panose="02020603050405020304" pitchFamily="18" charset="0"/>
              <a:cs typeface="Arial" panose="020B0604020202020204" pitchFamily="34" charset="0"/>
            </a:endParaRPr>
          </a:p>
          <a:p>
            <a:pPr marL="1257300" lvl="2" indent="-342900" algn="just">
              <a:buFont typeface="Wingdings" panose="05000000000000000000" pitchFamily="2" charset="2"/>
              <a:buChar char="Ø"/>
            </a:pPr>
            <a:r>
              <a:rPr lang="en-US" sz="2200" i="0" dirty="0">
                <a:effectLst/>
                <a:latin typeface="Arial" panose="020B0604020202020204" pitchFamily="34" charset="0"/>
                <a:ea typeface="Times New Roman" panose="02020603050405020304" pitchFamily="18" charset="0"/>
                <a:cs typeface="Arial" panose="020B0604020202020204" pitchFamily="34" charset="0"/>
              </a:rPr>
              <a:t>Process the device camera towards landmark</a:t>
            </a:r>
            <a:endParaRPr lang="en-US" sz="2200" i="1" dirty="0">
              <a:effectLst/>
              <a:latin typeface="Arial" panose="020B0604020202020204" pitchFamily="34" charset="0"/>
              <a:ea typeface="Times New Roman" panose="02020603050405020304" pitchFamily="18" charset="0"/>
              <a:cs typeface="Arial" panose="020B0604020202020204" pitchFamily="34" charset="0"/>
            </a:endParaRPr>
          </a:p>
          <a:p>
            <a:pPr marL="1257300" lvl="2" indent="-342900" algn="just">
              <a:buFont typeface="Wingdings" panose="05000000000000000000" pitchFamily="2" charset="2"/>
              <a:buChar char="Ø"/>
            </a:pPr>
            <a:r>
              <a:rPr lang="en-US" sz="2200" i="0" dirty="0">
                <a:effectLst/>
                <a:latin typeface="Arial" panose="020B0604020202020204" pitchFamily="34" charset="0"/>
                <a:ea typeface="Times New Roman" panose="02020603050405020304" pitchFamily="18" charset="0"/>
                <a:cs typeface="Arial" panose="020B0604020202020204" pitchFamily="34" charset="0"/>
              </a:rPr>
              <a:t>On behalf of deviation, system will extract a frame</a:t>
            </a:r>
          </a:p>
          <a:p>
            <a:pPr lvl="2" algn="just"/>
            <a:endParaRPr lang="en-US" sz="2400" i="1" dirty="0">
              <a:effectLst/>
              <a:latin typeface="Arial" panose="020B0604020202020204" pitchFamily="34" charset="0"/>
              <a:ea typeface="Times New Roman" panose="02020603050405020304" pitchFamily="18" charset="0"/>
              <a:cs typeface="Arial" panose="020B0604020202020204" pitchFamily="34" charset="0"/>
            </a:endParaRPr>
          </a:p>
          <a:p>
            <a:pPr marL="800100" lvl="1" indent="-342900" algn="just">
              <a:buFont typeface="Wingdings" panose="05000000000000000000" pitchFamily="2" charset="2"/>
              <a:buChar char="Ø"/>
            </a:pPr>
            <a:r>
              <a:rPr lang="en-US" sz="2400" dirty="0">
                <a:latin typeface="Arial" panose="020B0604020202020204" pitchFamily="34" charset="0"/>
                <a:ea typeface="Times New Roman" panose="02020603050405020304" pitchFamily="18" charset="0"/>
                <a:cs typeface="Arial" panose="020B0604020202020204" pitchFamily="34" charset="0"/>
              </a:rPr>
              <a:t>System s</a:t>
            </a:r>
            <a:r>
              <a:rPr lang="en-US" sz="2400" i="0" dirty="0">
                <a:effectLst/>
                <a:latin typeface="Arial" panose="020B0604020202020204" pitchFamily="34" charset="0"/>
                <a:ea typeface="Times New Roman" panose="02020603050405020304" pitchFamily="18" charset="0"/>
                <a:cs typeface="Arial" panose="020B0604020202020204" pitchFamily="34" charset="0"/>
              </a:rPr>
              <a:t>end </a:t>
            </a:r>
            <a:r>
              <a:rPr lang="en-US" sz="2400" dirty="0">
                <a:latin typeface="Arial" panose="020B0604020202020204" pitchFamily="34" charset="0"/>
                <a:ea typeface="Times New Roman" panose="02020603050405020304" pitchFamily="18" charset="0"/>
                <a:cs typeface="Arial" panose="020B0604020202020204" pitchFamily="34" charset="0"/>
              </a:rPr>
              <a:t>extracted f</a:t>
            </a:r>
            <a:r>
              <a:rPr lang="en-US" sz="2400" i="0" dirty="0">
                <a:effectLst/>
                <a:latin typeface="Arial" panose="020B0604020202020204" pitchFamily="34" charset="0"/>
                <a:ea typeface="Times New Roman" panose="02020603050405020304" pitchFamily="18" charset="0"/>
                <a:cs typeface="Arial" panose="020B0604020202020204" pitchFamily="34" charset="0"/>
              </a:rPr>
              <a:t>rame to model to predict the landmark</a:t>
            </a:r>
            <a:endParaRPr lang="en-US" sz="2400" i="1" dirty="0">
              <a:effectLst/>
              <a:latin typeface="Arial" panose="020B0604020202020204" pitchFamily="34" charset="0"/>
              <a:ea typeface="Times New Roman" panose="02020603050405020304" pitchFamily="18" charset="0"/>
              <a:cs typeface="Arial" panose="020B0604020202020204" pitchFamily="34" charset="0"/>
            </a:endParaRPr>
          </a:p>
          <a:p>
            <a:pPr marL="800100" lvl="1" indent="-342900" algn="just">
              <a:buFont typeface="Wingdings" panose="05000000000000000000" pitchFamily="2" charset="2"/>
              <a:buChar char="Ø"/>
            </a:pPr>
            <a:r>
              <a:rPr lang="en-US" sz="2400" i="0" dirty="0">
                <a:effectLst/>
                <a:latin typeface="Arial" panose="020B0604020202020204" pitchFamily="34" charset="0"/>
                <a:ea typeface="Times New Roman" panose="02020603050405020304" pitchFamily="18" charset="0"/>
                <a:cs typeface="Arial" panose="020B0604020202020204" pitchFamily="34" charset="0"/>
              </a:rPr>
              <a:t>User is displayed the prediction at the bottom of the screen </a:t>
            </a:r>
          </a:p>
        </p:txBody>
      </p:sp>
    </p:spTree>
    <p:extLst>
      <p:ext uri="{BB962C8B-B14F-4D97-AF65-F5344CB8AC3E}">
        <p14:creationId xmlns:p14="http://schemas.microsoft.com/office/powerpoint/2010/main" val="405232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13</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Project Understanding</a:t>
            </a:r>
          </a:p>
        </p:txBody>
      </p:sp>
      <p:sp>
        <p:nvSpPr>
          <p:cNvPr id="11" name="TextBox 10">
            <a:extLst>
              <a:ext uri="{FF2B5EF4-FFF2-40B4-BE49-F238E27FC236}">
                <a16:creationId xmlns:a16="http://schemas.microsoft.com/office/drawing/2014/main" id="{31789630-F226-40F9-8B67-17BACF534BD2}"/>
              </a:ext>
            </a:extLst>
          </p:cNvPr>
          <p:cNvSpPr txBox="1"/>
          <p:nvPr/>
        </p:nvSpPr>
        <p:spPr>
          <a:xfrm>
            <a:off x="450573" y="2288092"/>
            <a:ext cx="8189844" cy="2886175"/>
          </a:xfrm>
          <a:prstGeom prst="rect">
            <a:avLst/>
          </a:prstGeom>
          <a:noFill/>
        </p:spPr>
        <p:txBody>
          <a:bodyPr wrap="square" lIns="91440" tIns="45720" rIns="91440" bIns="45720" rtlCol="0" anchor="t">
            <a:spAutoFit/>
          </a:bodyPr>
          <a:lstStyle/>
          <a:p>
            <a:pPr marL="342900" indent="-342900" algn="just">
              <a:lnSpc>
                <a:spcPct val="150000"/>
              </a:lnSpc>
              <a:buFont typeface="Wingdings" panose="05000000000000000000" pitchFamily="2" charset="2"/>
              <a:buChar char="Ø"/>
            </a:pPr>
            <a:r>
              <a:rPr lang="en-US" sz="2800" dirty="0">
                <a:latin typeface="Arial" panose="020B0604020202020204" pitchFamily="34" charset="0"/>
                <a:ea typeface="Times New Roman" panose="02020603050405020304" pitchFamily="18" charset="0"/>
                <a:cs typeface="Arial" panose="020B0604020202020204" pitchFamily="34" charset="0"/>
              </a:rPr>
              <a:t>Software Quality Attributes to be achieved:</a:t>
            </a:r>
          </a:p>
          <a:p>
            <a:pPr marL="800100" lvl="1" indent="-342900" algn="just">
              <a:lnSpc>
                <a:spcPct val="150000"/>
              </a:lnSpc>
              <a:buFont typeface="Wingdings" panose="05000000000000000000" pitchFamily="2" charset="2"/>
              <a:buChar char="Ø"/>
            </a:pPr>
            <a:r>
              <a:rPr lang="en-US" sz="2400" i="1" dirty="0">
                <a:effectLst/>
                <a:latin typeface="Arial" panose="020B0604020202020204" pitchFamily="34" charset="0"/>
                <a:ea typeface="Times New Roman" panose="02020603050405020304" pitchFamily="18" charset="0"/>
                <a:cs typeface="Arial" panose="020B0604020202020204" pitchFamily="34" charset="0"/>
              </a:rPr>
              <a:t>Robu</a:t>
            </a:r>
            <a:r>
              <a:rPr lang="en-US" sz="2400" i="1" dirty="0">
                <a:latin typeface="Arial" panose="020B0604020202020204" pitchFamily="34" charset="0"/>
                <a:ea typeface="Times New Roman" panose="02020603050405020304" pitchFamily="18" charset="0"/>
                <a:cs typeface="Arial" panose="020B0604020202020204" pitchFamily="34" charset="0"/>
              </a:rPr>
              <a:t>stness</a:t>
            </a:r>
          </a:p>
          <a:p>
            <a:pPr marL="800100" lvl="1" indent="-342900" algn="just">
              <a:lnSpc>
                <a:spcPct val="150000"/>
              </a:lnSpc>
              <a:buFont typeface="Wingdings" panose="05000000000000000000" pitchFamily="2" charset="2"/>
              <a:buChar char="Ø"/>
            </a:pPr>
            <a:r>
              <a:rPr lang="en-US" sz="2400" i="1" dirty="0">
                <a:effectLst/>
                <a:latin typeface="Arial"/>
                <a:ea typeface="Times New Roman" panose="02020603050405020304" pitchFamily="18" charset="0"/>
                <a:cs typeface="Arial"/>
              </a:rPr>
              <a:t>Usability</a:t>
            </a:r>
          </a:p>
          <a:p>
            <a:pPr marL="800100" lvl="1" indent="-342900" algn="just">
              <a:lnSpc>
                <a:spcPct val="150000"/>
              </a:lnSpc>
              <a:buFont typeface="Wingdings" panose="05000000000000000000" pitchFamily="2" charset="2"/>
              <a:buChar char="Ø"/>
            </a:pPr>
            <a:r>
              <a:rPr lang="en-US" sz="2400" i="1" dirty="0">
                <a:effectLst/>
                <a:latin typeface="Arial" panose="020B0604020202020204" pitchFamily="34" charset="0"/>
                <a:ea typeface="Times New Roman" panose="02020603050405020304" pitchFamily="18" charset="0"/>
                <a:cs typeface="Arial" panose="020B0604020202020204" pitchFamily="34" charset="0"/>
              </a:rPr>
              <a:t>Reliability</a:t>
            </a:r>
          </a:p>
          <a:p>
            <a:pPr marL="800100" lvl="1" indent="-342900" algn="just">
              <a:lnSpc>
                <a:spcPct val="150000"/>
              </a:lnSpc>
              <a:buFont typeface="Wingdings" panose="05000000000000000000" pitchFamily="2" charset="2"/>
              <a:buChar char="Ø"/>
            </a:pPr>
            <a:r>
              <a:rPr lang="en-US" sz="2400" i="1" dirty="0">
                <a:latin typeface="Arial" panose="020B0604020202020204" pitchFamily="34" charset="0"/>
                <a:cs typeface="Arial" panose="020B0604020202020204" pitchFamily="34" charset="0"/>
              </a:rPr>
              <a:t>Efficiency</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0233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14</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Project Understanding</a:t>
            </a:r>
          </a:p>
        </p:txBody>
      </p:sp>
      <p:sp>
        <p:nvSpPr>
          <p:cNvPr id="11" name="TextBox 10">
            <a:extLst>
              <a:ext uri="{FF2B5EF4-FFF2-40B4-BE49-F238E27FC236}">
                <a16:creationId xmlns:a16="http://schemas.microsoft.com/office/drawing/2014/main" id="{31789630-F226-40F9-8B67-17BACF534BD2}"/>
              </a:ext>
            </a:extLst>
          </p:cNvPr>
          <p:cNvSpPr txBox="1"/>
          <p:nvPr/>
        </p:nvSpPr>
        <p:spPr>
          <a:xfrm>
            <a:off x="450573" y="2288092"/>
            <a:ext cx="8189844" cy="2812629"/>
          </a:xfrm>
          <a:prstGeom prst="rect">
            <a:avLst/>
          </a:prstGeom>
          <a:noFill/>
        </p:spPr>
        <p:txBody>
          <a:bodyPr wrap="square" lIns="91440" tIns="45720" rIns="91440" bIns="45720" rtlCol="0" anchor="t">
            <a:spAutoFit/>
          </a:bodyPr>
          <a:lstStyle/>
          <a:p>
            <a:pPr marL="342900" indent="-342900" algn="just">
              <a:lnSpc>
                <a:spcPct val="150000"/>
              </a:lnSpc>
              <a:buFont typeface="Wingdings" panose="05000000000000000000" pitchFamily="2" charset="2"/>
              <a:buChar char="Ø"/>
            </a:pPr>
            <a:r>
              <a:rPr lang="en-US" sz="2000" dirty="0">
                <a:latin typeface="Arial"/>
                <a:ea typeface="Times New Roman" panose="02020603050405020304" pitchFamily="18" charset="0"/>
                <a:cs typeface="Arial"/>
              </a:rPr>
              <a:t>Use Cases:</a:t>
            </a:r>
          </a:p>
          <a:p>
            <a:pPr marL="800100" lvl="1" indent="-342900" algn="just">
              <a:lnSpc>
                <a:spcPct val="150000"/>
              </a:lnSpc>
              <a:buFont typeface="Wingdings" panose="05000000000000000000" pitchFamily="2" charset="2"/>
              <a:buChar char="Ø"/>
            </a:pPr>
            <a:r>
              <a:rPr lang="en-US" sz="2000" dirty="0">
                <a:latin typeface="Arial"/>
                <a:ea typeface="Times New Roman" panose="02020603050405020304" pitchFamily="18" charset="0"/>
                <a:cs typeface="Arial"/>
              </a:rPr>
              <a:t>UC-1: Point Camera</a:t>
            </a:r>
          </a:p>
          <a:p>
            <a:pPr marL="800100" lvl="1" indent="-342900" algn="just">
              <a:lnSpc>
                <a:spcPct val="150000"/>
              </a:lnSpc>
              <a:buFont typeface="Wingdings" panose="05000000000000000000" pitchFamily="2" charset="2"/>
              <a:buChar char="Ø"/>
            </a:pPr>
            <a:r>
              <a:rPr lang="en-US" sz="2000" dirty="0">
                <a:latin typeface="Arial"/>
                <a:ea typeface="Times New Roman" panose="02020603050405020304" pitchFamily="18" charset="0"/>
                <a:cs typeface="Arial"/>
              </a:rPr>
              <a:t>UC-2: Process Camera</a:t>
            </a:r>
          </a:p>
          <a:p>
            <a:pPr marL="800100" lvl="1" indent="-342900" algn="just">
              <a:lnSpc>
                <a:spcPct val="150000"/>
              </a:lnSpc>
              <a:buFont typeface="Wingdings" panose="05000000000000000000" pitchFamily="2" charset="2"/>
              <a:buChar char="Ø"/>
            </a:pPr>
            <a:r>
              <a:rPr lang="en-US" sz="2000" dirty="0">
                <a:latin typeface="Arial"/>
                <a:ea typeface="Times New Roman" panose="02020603050405020304" pitchFamily="18" charset="0"/>
                <a:cs typeface="Arial"/>
              </a:rPr>
              <a:t>UC-3: Extract Frame</a:t>
            </a:r>
            <a:endParaRPr lang="en-US" sz="2000" dirty="0">
              <a:latin typeface="Calibri" panose="020F0502020204030204"/>
              <a:ea typeface="Times New Roman" panose="02020603050405020304" pitchFamily="18" charset="0"/>
              <a:cs typeface="Calibri" panose="020F0502020204030204"/>
            </a:endParaRPr>
          </a:p>
          <a:p>
            <a:pPr marL="800100" lvl="1" indent="-342900" algn="just">
              <a:lnSpc>
                <a:spcPct val="150000"/>
              </a:lnSpc>
              <a:buFont typeface="Wingdings" panose="05000000000000000000" pitchFamily="2" charset="2"/>
              <a:buChar char="Ø"/>
            </a:pPr>
            <a:r>
              <a:rPr lang="en-US" sz="2000" dirty="0">
                <a:latin typeface="Arial"/>
                <a:ea typeface="Times New Roman" panose="02020603050405020304" pitchFamily="18" charset="0"/>
                <a:cs typeface="Arial"/>
              </a:rPr>
              <a:t>UC-4: Predict Landmark</a:t>
            </a:r>
            <a:endParaRPr lang="en-US" sz="2000" dirty="0">
              <a:ea typeface="+mn-lt"/>
              <a:cs typeface="+mn-lt"/>
            </a:endParaRPr>
          </a:p>
          <a:p>
            <a:pPr marL="800100" lvl="1" indent="-342900" algn="just">
              <a:lnSpc>
                <a:spcPct val="150000"/>
              </a:lnSpc>
              <a:buFont typeface="Wingdings" panose="05000000000000000000" pitchFamily="2" charset="2"/>
              <a:buChar char="Ø"/>
            </a:pPr>
            <a:r>
              <a:rPr lang="en-US" sz="2000" dirty="0">
                <a:latin typeface="Arial"/>
                <a:ea typeface="Times New Roman" panose="02020603050405020304" pitchFamily="18" charset="0"/>
                <a:cs typeface="Arial"/>
              </a:rPr>
              <a:t>UC-5:</a:t>
            </a:r>
            <a:r>
              <a:rPr lang="en-US" sz="2000" dirty="0">
                <a:latin typeface="Arial"/>
                <a:ea typeface="+mn-lt"/>
                <a:cs typeface="Arial"/>
              </a:rPr>
              <a:t> </a:t>
            </a:r>
            <a:r>
              <a:rPr lang="en-US" sz="2000" dirty="0">
                <a:latin typeface="Arial"/>
                <a:ea typeface="+mn-lt"/>
                <a:cs typeface="+mn-lt"/>
              </a:rPr>
              <a:t>View Predicted Landmark</a:t>
            </a:r>
            <a:r>
              <a:rPr lang="en-US" sz="2000" dirty="0">
                <a:latin typeface="Arial"/>
                <a:ea typeface="Times New Roman" panose="02020603050405020304" pitchFamily="18" charset="0"/>
                <a:cs typeface="Arial"/>
              </a:rPr>
              <a:t> </a:t>
            </a:r>
          </a:p>
        </p:txBody>
      </p:sp>
      <p:pic>
        <p:nvPicPr>
          <p:cNvPr id="3" name="Picture 2" descr="Diagram&#10;&#10;Description automatically generated">
            <a:extLst>
              <a:ext uri="{FF2B5EF4-FFF2-40B4-BE49-F238E27FC236}">
                <a16:creationId xmlns:a16="http://schemas.microsoft.com/office/drawing/2014/main" id="{07C7A541-9256-401A-8BDB-F4FDD1A9F7D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0540" y="1692728"/>
            <a:ext cx="5039365" cy="3479393"/>
          </a:xfrm>
          <a:prstGeom prst="rect">
            <a:avLst/>
          </a:prstGeom>
          <a:noFill/>
          <a:ln>
            <a:noFill/>
          </a:ln>
        </p:spPr>
      </p:pic>
    </p:spTree>
    <p:extLst>
      <p:ext uri="{BB962C8B-B14F-4D97-AF65-F5344CB8AC3E}">
        <p14:creationId xmlns:p14="http://schemas.microsoft.com/office/powerpoint/2010/main" val="1146634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15</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Project Understanding</a:t>
            </a:r>
          </a:p>
        </p:txBody>
      </p:sp>
      <p:sp>
        <p:nvSpPr>
          <p:cNvPr id="11" name="TextBox 10">
            <a:extLst>
              <a:ext uri="{FF2B5EF4-FFF2-40B4-BE49-F238E27FC236}">
                <a16:creationId xmlns:a16="http://schemas.microsoft.com/office/drawing/2014/main" id="{31789630-F226-40F9-8B67-17BACF534BD2}"/>
              </a:ext>
            </a:extLst>
          </p:cNvPr>
          <p:cNvSpPr txBox="1"/>
          <p:nvPr/>
        </p:nvSpPr>
        <p:spPr>
          <a:xfrm>
            <a:off x="450573" y="2129068"/>
            <a:ext cx="8189844" cy="177817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800" dirty="0">
                <a:latin typeface="Arial" panose="020B0604020202020204" pitchFamily="34" charset="0"/>
                <a:ea typeface="Times New Roman" panose="02020603050405020304" pitchFamily="18" charset="0"/>
                <a:cs typeface="Arial" panose="020B0604020202020204" pitchFamily="34" charset="0"/>
              </a:rPr>
              <a:t>Scenarios</a:t>
            </a:r>
          </a:p>
          <a:p>
            <a:pPr marL="800100" lvl="1" indent="-342900" algn="just">
              <a:lnSpc>
                <a:spcPct val="150000"/>
              </a:lnSpc>
              <a:buFont typeface="Wingdings" panose="05000000000000000000" pitchFamily="2" charset="2"/>
              <a:buChar char="Ø"/>
            </a:pPr>
            <a:r>
              <a:rPr lang="en-US" sz="2400" dirty="0">
                <a:latin typeface="Arial" panose="020B0604020202020204" pitchFamily="34" charset="0"/>
                <a:ea typeface="Times New Roman" panose="02020603050405020304" pitchFamily="18" charset="0"/>
                <a:cs typeface="Arial" panose="020B0604020202020204" pitchFamily="34" charset="0"/>
              </a:rPr>
              <a:t>Some scenarios of the system are stated in the next slides</a:t>
            </a:r>
          </a:p>
        </p:txBody>
      </p:sp>
    </p:spTree>
    <p:extLst>
      <p:ext uri="{BB962C8B-B14F-4D97-AF65-F5344CB8AC3E}">
        <p14:creationId xmlns:p14="http://schemas.microsoft.com/office/powerpoint/2010/main" val="1512677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16</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Project Understanding</a:t>
            </a:r>
          </a:p>
        </p:txBody>
      </p:sp>
      <p:sp>
        <p:nvSpPr>
          <p:cNvPr id="11" name="TextBox 10">
            <a:extLst>
              <a:ext uri="{FF2B5EF4-FFF2-40B4-BE49-F238E27FC236}">
                <a16:creationId xmlns:a16="http://schemas.microsoft.com/office/drawing/2014/main" id="{31789630-F226-40F9-8B67-17BACF534BD2}"/>
              </a:ext>
            </a:extLst>
          </p:cNvPr>
          <p:cNvSpPr txBox="1"/>
          <p:nvPr/>
        </p:nvSpPr>
        <p:spPr>
          <a:xfrm>
            <a:off x="450573" y="1890529"/>
            <a:ext cx="8189844" cy="400564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a:latin typeface="Arial" panose="020B0604020202020204" pitchFamily="34" charset="0"/>
                <a:ea typeface="Times New Roman" panose="02020603050405020304" pitchFamily="18" charset="0"/>
                <a:cs typeface="Arial" panose="020B0604020202020204" pitchFamily="34" charset="0"/>
              </a:rPr>
              <a:t>Scenarios:</a:t>
            </a:r>
          </a:p>
          <a:p>
            <a:pPr marL="800100" lvl="1" indent="-342900" algn="just">
              <a:lnSpc>
                <a:spcPct val="150000"/>
              </a:lnSpc>
              <a:buFont typeface="Wingdings" panose="05000000000000000000" pitchFamily="2" charset="2"/>
              <a:buChar char="Ø"/>
            </a:pPr>
            <a:r>
              <a:rPr lang="en-US" sz="2400" dirty="0">
                <a:latin typeface="Arial" panose="020B0604020202020204" pitchFamily="34" charset="0"/>
                <a:ea typeface="Times New Roman" panose="02020603050405020304" pitchFamily="18" charset="0"/>
                <a:cs typeface="Arial" panose="020B0604020202020204" pitchFamily="34" charset="0"/>
              </a:rPr>
              <a:t>S-1: </a:t>
            </a:r>
            <a:r>
              <a:rPr lang="en-US" sz="2000" dirty="0">
                <a:effectLst/>
                <a:latin typeface="Arial" panose="020B0604020202020204" pitchFamily="34" charset="0"/>
                <a:ea typeface="Times New Roman" panose="02020603050405020304" pitchFamily="18" charset="0"/>
                <a:cs typeface="Arial" panose="020B0604020202020204" pitchFamily="34" charset="0"/>
              </a:rPr>
              <a:t>Tourist points the camera towards a landmark in a real-time environment. The system processes the camera and extracts the frame to predict the landmark using the deep learning model.</a:t>
            </a:r>
          </a:p>
          <a:p>
            <a:pPr marL="800100" lvl="1" indent="-342900" algn="just">
              <a:lnSpc>
                <a:spcPct val="150000"/>
              </a:lnSpc>
              <a:buFont typeface="Wingdings" panose="05000000000000000000" pitchFamily="2" charset="2"/>
              <a:buChar char="Ø"/>
            </a:pPr>
            <a:r>
              <a:rPr lang="en-US" sz="2400" dirty="0">
                <a:latin typeface="Arial" panose="020B0604020202020204" pitchFamily="34" charset="0"/>
                <a:ea typeface="Times New Roman" panose="02020603050405020304" pitchFamily="18" charset="0"/>
                <a:cs typeface="Arial" panose="020B0604020202020204" pitchFamily="34" charset="0"/>
              </a:rPr>
              <a:t>Alternate S-1:</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Tourist is point camera towards a landmark in a real-time environment with no connectivity. The system will alert the user to connect to the internet via a dialog box.</a:t>
            </a:r>
            <a:endParaRPr lang="en-US" sz="20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817927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17</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Project Understanding</a:t>
            </a:r>
          </a:p>
        </p:txBody>
      </p:sp>
      <p:sp>
        <p:nvSpPr>
          <p:cNvPr id="11" name="TextBox 10">
            <a:extLst>
              <a:ext uri="{FF2B5EF4-FFF2-40B4-BE49-F238E27FC236}">
                <a16:creationId xmlns:a16="http://schemas.microsoft.com/office/drawing/2014/main" id="{31789630-F226-40F9-8B67-17BACF534BD2}"/>
              </a:ext>
            </a:extLst>
          </p:cNvPr>
          <p:cNvSpPr txBox="1"/>
          <p:nvPr/>
        </p:nvSpPr>
        <p:spPr>
          <a:xfrm>
            <a:off x="450573" y="1890529"/>
            <a:ext cx="8189844" cy="400564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a:latin typeface="Arial" panose="020B0604020202020204" pitchFamily="34" charset="0"/>
                <a:ea typeface="Times New Roman" panose="02020603050405020304" pitchFamily="18" charset="0"/>
                <a:cs typeface="Arial" panose="020B0604020202020204" pitchFamily="34" charset="0"/>
              </a:rPr>
              <a:t>Scenarios:</a:t>
            </a:r>
          </a:p>
          <a:p>
            <a:pPr marL="800100" lvl="1" indent="-342900" algn="just">
              <a:lnSpc>
                <a:spcPct val="150000"/>
              </a:lnSpc>
              <a:buFont typeface="Wingdings" panose="05000000000000000000" pitchFamily="2" charset="2"/>
              <a:buChar char="Ø"/>
            </a:pPr>
            <a:r>
              <a:rPr lang="en-US" sz="2400" dirty="0">
                <a:latin typeface="Arial" panose="020B0604020202020204" pitchFamily="34" charset="0"/>
                <a:ea typeface="Times New Roman" panose="02020603050405020304" pitchFamily="18" charset="0"/>
                <a:cs typeface="Arial" panose="020B0604020202020204" pitchFamily="34" charset="0"/>
              </a:rPr>
              <a:t>S-2: </a:t>
            </a:r>
            <a:r>
              <a:rPr lang="en-US" sz="2000" dirty="0">
                <a:effectLst/>
                <a:latin typeface="Arial" panose="020B0604020202020204" pitchFamily="34" charset="0"/>
                <a:ea typeface="Times New Roman" panose="02020603050405020304" pitchFamily="18" charset="0"/>
                <a:cs typeface="Arial" panose="020B0604020202020204" pitchFamily="34" charset="0"/>
              </a:rPr>
              <a:t>The model predicts the given frame by the tourist. The system presents the predicted landmark name, some description via text or speed assistant.</a:t>
            </a:r>
          </a:p>
          <a:p>
            <a:pPr marL="800100" lvl="1" indent="-342900" algn="just">
              <a:lnSpc>
                <a:spcPct val="150000"/>
              </a:lnSpc>
              <a:buFont typeface="Wingdings" panose="05000000000000000000" pitchFamily="2" charset="2"/>
              <a:buChar char="Ø"/>
            </a:pPr>
            <a:r>
              <a:rPr lang="en-US" sz="2400" dirty="0">
                <a:latin typeface="Arial" panose="020B0604020202020204" pitchFamily="34" charset="0"/>
                <a:ea typeface="Times New Roman" panose="02020603050405020304" pitchFamily="18" charset="0"/>
                <a:cs typeface="Arial" panose="020B0604020202020204" pitchFamily="34" charset="0"/>
              </a:rPr>
              <a:t>Alternate S-2:</a:t>
            </a:r>
            <a:r>
              <a:rPr lang="en-US" sz="2000" dirty="0">
                <a:latin typeface="Arial" panose="020B0604020202020204" pitchFamily="34" charset="0"/>
                <a:ea typeface="Times New Roman" panose="02020603050405020304" pitchFamily="18" charset="0"/>
                <a:cs typeface="Arial" panose="020B0604020202020204" pitchFamily="34" charset="0"/>
              </a:rPr>
              <a:t> </a:t>
            </a:r>
            <a:r>
              <a:rPr lang="en-US" sz="2000" dirty="0">
                <a:effectLst/>
                <a:latin typeface="Arial" panose="020B0604020202020204" pitchFamily="34" charset="0"/>
                <a:ea typeface="Times New Roman" panose="02020603050405020304" pitchFamily="18" charset="0"/>
                <a:cs typeface="Arial" panose="020B0604020202020204" pitchFamily="34" charset="0"/>
              </a:rPr>
              <a:t>Model is not able to predict the given frame by the tourist because the prediction accuracy does not meet the threshold. The system does not show the prediction and continue checking with the incoming frames.</a:t>
            </a:r>
            <a:endParaRPr lang="en-US" sz="20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548162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18</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Project Understanding</a:t>
            </a:r>
          </a:p>
        </p:txBody>
      </p:sp>
      <p:sp>
        <p:nvSpPr>
          <p:cNvPr id="11" name="TextBox 10">
            <a:extLst>
              <a:ext uri="{FF2B5EF4-FFF2-40B4-BE49-F238E27FC236}">
                <a16:creationId xmlns:a16="http://schemas.microsoft.com/office/drawing/2014/main" id="{31789630-F226-40F9-8B67-17BACF534BD2}"/>
              </a:ext>
            </a:extLst>
          </p:cNvPr>
          <p:cNvSpPr txBox="1"/>
          <p:nvPr/>
        </p:nvSpPr>
        <p:spPr>
          <a:xfrm>
            <a:off x="450573" y="1864025"/>
            <a:ext cx="8189844" cy="57785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a:latin typeface="Arial" panose="020B0604020202020204" pitchFamily="34" charset="0"/>
                <a:ea typeface="Times New Roman" panose="02020603050405020304" pitchFamily="18" charset="0"/>
                <a:cs typeface="Arial" panose="020B0604020202020204" pitchFamily="34" charset="0"/>
              </a:rPr>
              <a:t>Activity Diagram:</a:t>
            </a:r>
          </a:p>
        </p:txBody>
      </p:sp>
      <p:pic>
        <p:nvPicPr>
          <p:cNvPr id="10" name="Picture 9">
            <a:extLst>
              <a:ext uri="{FF2B5EF4-FFF2-40B4-BE49-F238E27FC236}">
                <a16:creationId xmlns:a16="http://schemas.microsoft.com/office/drawing/2014/main" id="{21B0FE22-4488-4D83-A8B9-17678D249C3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9531" y="2304851"/>
            <a:ext cx="5752956" cy="4282872"/>
          </a:xfrm>
          <a:prstGeom prst="rect">
            <a:avLst/>
          </a:prstGeom>
          <a:noFill/>
          <a:ln>
            <a:noFill/>
          </a:ln>
        </p:spPr>
      </p:pic>
    </p:spTree>
    <p:extLst>
      <p:ext uri="{BB962C8B-B14F-4D97-AF65-F5344CB8AC3E}">
        <p14:creationId xmlns:p14="http://schemas.microsoft.com/office/powerpoint/2010/main" val="3061168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19</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Initial Results</a:t>
            </a:r>
          </a:p>
        </p:txBody>
      </p:sp>
      <p:sp>
        <p:nvSpPr>
          <p:cNvPr id="3" name="TextBox 2">
            <a:extLst>
              <a:ext uri="{FF2B5EF4-FFF2-40B4-BE49-F238E27FC236}">
                <a16:creationId xmlns:a16="http://schemas.microsoft.com/office/drawing/2014/main" id="{B859DE74-BFC3-42A0-895A-02A53DE1CD2C}"/>
              </a:ext>
            </a:extLst>
          </p:cNvPr>
          <p:cNvSpPr txBox="1"/>
          <p:nvPr/>
        </p:nvSpPr>
        <p:spPr>
          <a:xfrm>
            <a:off x="450573" y="2274838"/>
            <a:ext cx="8189844" cy="1384995"/>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Dataset Collection for the landmarks of Lahore</a:t>
            </a:r>
          </a:p>
          <a:p>
            <a:pPr marL="342900" indent="-342900">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Ways??</a:t>
            </a:r>
          </a:p>
        </p:txBody>
      </p:sp>
    </p:spTree>
    <p:extLst>
      <p:ext uri="{BB962C8B-B14F-4D97-AF65-F5344CB8AC3E}">
        <p14:creationId xmlns:p14="http://schemas.microsoft.com/office/powerpoint/2010/main" val="45104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2</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2358887"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Introduction</a:t>
            </a:r>
          </a:p>
        </p:txBody>
      </p:sp>
      <p:pic>
        <p:nvPicPr>
          <p:cNvPr id="1026" name="Picture 2" descr="UCP at a Glance | University of Central Punjab">
            <a:extLst>
              <a:ext uri="{FF2B5EF4-FFF2-40B4-BE49-F238E27FC236}">
                <a16:creationId xmlns:a16="http://schemas.microsoft.com/office/drawing/2014/main" id="{1EAC7C6B-40DC-46C5-BF70-205E508A8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1026" y="2128077"/>
            <a:ext cx="4168640" cy="20843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B5BD12-8D51-43F4-9CF2-45ED2D5E1985}"/>
              </a:ext>
            </a:extLst>
          </p:cNvPr>
          <p:cNvSpPr txBox="1"/>
          <p:nvPr/>
        </p:nvSpPr>
        <p:spPr>
          <a:xfrm>
            <a:off x="283464" y="2128076"/>
            <a:ext cx="4447562" cy="415498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Arial" panose="020B0604020202020204" pitchFamily="34" charset="0"/>
                <a:cs typeface="Arial" panose="020B0604020202020204" pitchFamily="34" charset="0"/>
              </a:rPr>
              <a:t>Department of Computer Sciences, Faculty of Information Technology (FOIT), University of Central Punjab, Lahore</a:t>
            </a:r>
          </a:p>
          <a:p>
            <a:endParaRPr lang="en-US"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400" dirty="0">
                <a:latin typeface="Arial" panose="020B0604020202020204" pitchFamily="34" charset="0"/>
                <a:cs typeface="Arial" panose="020B0604020202020204" pitchFamily="34" charset="0"/>
              </a:rPr>
              <a:t>Computer vision, image recognition, real-time, object detection, landmark recognition, and classification</a:t>
            </a:r>
          </a:p>
        </p:txBody>
      </p:sp>
    </p:spTree>
    <p:extLst>
      <p:ext uri="{BB962C8B-B14F-4D97-AF65-F5344CB8AC3E}">
        <p14:creationId xmlns:p14="http://schemas.microsoft.com/office/powerpoint/2010/main" val="1377467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20</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Initial Results</a:t>
            </a:r>
          </a:p>
        </p:txBody>
      </p:sp>
      <p:sp>
        <p:nvSpPr>
          <p:cNvPr id="3" name="TextBox 2">
            <a:extLst>
              <a:ext uri="{FF2B5EF4-FFF2-40B4-BE49-F238E27FC236}">
                <a16:creationId xmlns:a16="http://schemas.microsoft.com/office/drawing/2014/main" id="{B859DE74-BFC3-42A0-895A-02A53DE1CD2C}"/>
              </a:ext>
            </a:extLst>
          </p:cNvPr>
          <p:cNvSpPr txBox="1"/>
          <p:nvPr/>
        </p:nvSpPr>
        <p:spPr>
          <a:xfrm>
            <a:off x="450572" y="2274837"/>
            <a:ext cx="8256105" cy="2246769"/>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Dataset Collection for the landmarks of Lahore</a:t>
            </a:r>
          </a:p>
          <a:p>
            <a:pPr marL="342900" indent="-342900">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Ways??</a:t>
            </a:r>
          </a:p>
          <a:p>
            <a:pPr marL="800100" lvl="1" indent="-342900">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Dataset Collection via Web Scraping?</a:t>
            </a:r>
          </a:p>
        </p:txBody>
      </p:sp>
    </p:spTree>
    <p:extLst>
      <p:ext uri="{BB962C8B-B14F-4D97-AF65-F5344CB8AC3E}">
        <p14:creationId xmlns:p14="http://schemas.microsoft.com/office/powerpoint/2010/main" val="1471827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21</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Initial Results</a:t>
            </a:r>
          </a:p>
        </p:txBody>
      </p:sp>
      <p:sp>
        <p:nvSpPr>
          <p:cNvPr id="3" name="TextBox 2">
            <a:extLst>
              <a:ext uri="{FF2B5EF4-FFF2-40B4-BE49-F238E27FC236}">
                <a16:creationId xmlns:a16="http://schemas.microsoft.com/office/drawing/2014/main" id="{B859DE74-BFC3-42A0-895A-02A53DE1CD2C}"/>
              </a:ext>
            </a:extLst>
          </p:cNvPr>
          <p:cNvSpPr txBox="1"/>
          <p:nvPr/>
        </p:nvSpPr>
        <p:spPr>
          <a:xfrm>
            <a:off x="450573" y="1801670"/>
            <a:ext cx="8189844" cy="4401205"/>
          </a:xfrm>
          <a:prstGeom prst="rect">
            <a:avLst/>
          </a:prstGeom>
          <a:noFill/>
        </p:spPr>
        <p:txBody>
          <a:bodyPr wrap="square" lIns="91440" tIns="45720" rIns="91440" bIns="45720" rtlCol="0" anchor="t">
            <a:spAutoFit/>
          </a:bodyPr>
          <a:lstStyle/>
          <a:p>
            <a:pPr marL="342900" indent="-342900">
              <a:buFont typeface="Wingdings" panose="05000000000000000000" pitchFamily="2" charset="2"/>
              <a:buChar char="Ø"/>
            </a:pPr>
            <a:r>
              <a:rPr lang="en-US" sz="2800" dirty="0">
                <a:latin typeface="Arial"/>
                <a:cs typeface="Arial"/>
              </a:rPr>
              <a:t>Dataset Collection for the landmarks of Lahore</a:t>
            </a:r>
          </a:p>
          <a:p>
            <a:pPr marL="800100" lvl="1"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Ways??</a:t>
            </a:r>
          </a:p>
          <a:p>
            <a:pPr marL="800100" lvl="1" indent="-342900">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Dataset Collection via Web Scraping?</a:t>
            </a:r>
          </a:p>
          <a:p>
            <a:endParaRPr lang="en-US"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800" dirty="0">
                <a:latin typeface="Arial"/>
                <a:cs typeface="Arial"/>
              </a:rPr>
              <a:t>The dataset was collected for 11 landmarks of Lahore via web scraping using Image APIs from Google and Microsoft, and frames extraction through Youtube videos to test the web scraping collection approach</a:t>
            </a:r>
          </a:p>
        </p:txBody>
      </p:sp>
    </p:spTree>
    <p:extLst>
      <p:ext uri="{BB962C8B-B14F-4D97-AF65-F5344CB8AC3E}">
        <p14:creationId xmlns:p14="http://schemas.microsoft.com/office/powerpoint/2010/main" val="2635846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22</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Initial Results</a:t>
            </a:r>
          </a:p>
        </p:txBody>
      </p:sp>
      <p:sp>
        <p:nvSpPr>
          <p:cNvPr id="3" name="TextBox 2">
            <a:extLst>
              <a:ext uri="{FF2B5EF4-FFF2-40B4-BE49-F238E27FC236}">
                <a16:creationId xmlns:a16="http://schemas.microsoft.com/office/drawing/2014/main" id="{B859DE74-BFC3-42A0-895A-02A53DE1CD2C}"/>
              </a:ext>
            </a:extLst>
          </p:cNvPr>
          <p:cNvSpPr txBox="1"/>
          <p:nvPr/>
        </p:nvSpPr>
        <p:spPr>
          <a:xfrm>
            <a:off x="450573" y="2061162"/>
            <a:ext cx="8189844" cy="1384995"/>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Total images collected via web scraping was around 3000 and most of them contained filters</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1441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23</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Initial Results</a:t>
            </a:r>
          </a:p>
        </p:txBody>
      </p:sp>
      <p:sp>
        <p:nvSpPr>
          <p:cNvPr id="3" name="TextBox 2">
            <a:extLst>
              <a:ext uri="{FF2B5EF4-FFF2-40B4-BE49-F238E27FC236}">
                <a16:creationId xmlns:a16="http://schemas.microsoft.com/office/drawing/2014/main" id="{B859DE74-BFC3-42A0-895A-02A53DE1CD2C}"/>
              </a:ext>
            </a:extLst>
          </p:cNvPr>
          <p:cNvSpPr txBox="1"/>
          <p:nvPr/>
        </p:nvSpPr>
        <p:spPr>
          <a:xfrm>
            <a:off x="450573" y="2061162"/>
            <a:ext cx="8189844" cy="2246769"/>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Total images collected via web scraping was around 3000 and most of them contained filters</a:t>
            </a:r>
          </a:p>
          <a:p>
            <a:pPr marL="342900" indent="-342900">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After cleaning, around 1000 images were left for 11 classes of the landmarks of Lahore</a:t>
            </a:r>
          </a:p>
        </p:txBody>
      </p:sp>
    </p:spTree>
    <p:extLst>
      <p:ext uri="{BB962C8B-B14F-4D97-AF65-F5344CB8AC3E}">
        <p14:creationId xmlns:p14="http://schemas.microsoft.com/office/powerpoint/2010/main" val="2793432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24</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Initial Results</a:t>
            </a:r>
          </a:p>
        </p:txBody>
      </p:sp>
      <p:sp>
        <p:nvSpPr>
          <p:cNvPr id="3" name="TextBox 2">
            <a:extLst>
              <a:ext uri="{FF2B5EF4-FFF2-40B4-BE49-F238E27FC236}">
                <a16:creationId xmlns:a16="http://schemas.microsoft.com/office/drawing/2014/main" id="{B859DE74-BFC3-42A0-895A-02A53DE1CD2C}"/>
              </a:ext>
            </a:extLst>
          </p:cNvPr>
          <p:cNvSpPr txBox="1"/>
          <p:nvPr/>
        </p:nvSpPr>
        <p:spPr>
          <a:xfrm>
            <a:off x="450573" y="2061162"/>
            <a:ext cx="8189844" cy="4401205"/>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Total images collected via web scraping was around 3000 and most of them contained filters</a:t>
            </a:r>
          </a:p>
          <a:p>
            <a:pPr marL="342900" indent="-342900">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After cleaning, around 1000 images were left for 11 classes of the landmarks of Lahore</a:t>
            </a:r>
          </a:p>
          <a:p>
            <a:pPr marL="342900" indent="-342900">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Initial results contained the experiments for the collected dataset using pretrained image classification models and models built from scratch</a:t>
            </a:r>
          </a:p>
        </p:txBody>
      </p:sp>
    </p:spTree>
    <p:extLst>
      <p:ext uri="{BB962C8B-B14F-4D97-AF65-F5344CB8AC3E}">
        <p14:creationId xmlns:p14="http://schemas.microsoft.com/office/powerpoint/2010/main" val="1410994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25</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Initial Results</a:t>
            </a:r>
          </a:p>
        </p:txBody>
      </p:sp>
      <p:sp>
        <p:nvSpPr>
          <p:cNvPr id="3" name="TextBox 2">
            <a:extLst>
              <a:ext uri="{FF2B5EF4-FFF2-40B4-BE49-F238E27FC236}">
                <a16:creationId xmlns:a16="http://schemas.microsoft.com/office/drawing/2014/main" id="{B859DE74-BFC3-42A0-895A-02A53DE1CD2C}"/>
              </a:ext>
            </a:extLst>
          </p:cNvPr>
          <p:cNvSpPr txBox="1"/>
          <p:nvPr/>
        </p:nvSpPr>
        <p:spPr>
          <a:xfrm>
            <a:off x="450573" y="2061162"/>
            <a:ext cx="8189844" cy="2246769"/>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Pretrained image classification models network architecture </a:t>
            </a:r>
          </a:p>
          <a:p>
            <a:pPr marL="342900" indent="-342900">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Example VGG-16</a:t>
            </a:r>
          </a:p>
        </p:txBody>
      </p:sp>
    </p:spTree>
    <p:extLst>
      <p:ext uri="{BB962C8B-B14F-4D97-AF65-F5344CB8AC3E}">
        <p14:creationId xmlns:p14="http://schemas.microsoft.com/office/powerpoint/2010/main" val="538588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26</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Initial Results</a:t>
            </a:r>
          </a:p>
        </p:txBody>
      </p:sp>
      <p:pic>
        <p:nvPicPr>
          <p:cNvPr id="1026" name="Picture 2" descr="VGG16 - Convolutional Network for Classification and Detection">
            <a:extLst>
              <a:ext uri="{FF2B5EF4-FFF2-40B4-BE49-F238E27FC236}">
                <a16:creationId xmlns:a16="http://schemas.microsoft.com/office/drawing/2014/main" id="{8116070C-3FE8-4A00-90A6-15845E71C3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57" b="2416"/>
          <a:stretch/>
        </p:blipFill>
        <p:spPr bwMode="auto">
          <a:xfrm>
            <a:off x="450573" y="1848279"/>
            <a:ext cx="8262732" cy="46140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3205563-73CD-46A1-9FEC-159861EAD4E0}"/>
              </a:ext>
            </a:extLst>
          </p:cNvPr>
          <p:cNvSpPr txBox="1"/>
          <p:nvPr/>
        </p:nvSpPr>
        <p:spPr>
          <a:xfrm>
            <a:off x="3776868" y="2099502"/>
            <a:ext cx="1590263"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VGG-16</a:t>
            </a:r>
          </a:p>
        </p:txBody>
      </p:sp>
    </p:spTree>
    <p:extLst>
      <p:ext uri="{BB962C8B-B14F-4D97-AF65-F5344CB8AC3E}">
        <p14:creationId xmlns:p14="http://schemas.microsoft.com/office/powerpoint/2010/main" val="989837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27</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Initial Experiments</a:t>
            </a:r>
          </a:p>
        </p:txBody>
      </p:sp>
      <p:sp>
        <p:nvSpPr>
          <p:cNvPr id="3" name="TextBox 2">
            <a:extLst>
              <a:ext uri="{FF2B5EF4-FFF2-40B4-BE49-F238E27FC236}">
                <a16:creationId xmlns:a16="http://schemas.microsoft.com/office/drawing/2014/main" id="{B859DE74-BFC3-42A0-895A-02A53DE1CD2C}"/>
              </a:ext>
            </a:extLst>
          </p:cNvPr>
          <p:cNvSpPr txBox="1"/>
          <p:nvPr/>
        </p:nvSpPr>
        <p:spPr>
          <a:xfrm>
            <a:off x="450573" y="2274838"/>
            <a:ext cx="8189844"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Experiment 1</a:t>
            </a:r>
          </a:p>
          <a:p>
            <a:pPr marL="800100" lvl="1"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Method VGG-16</a:t>
            </a:r>
          </a:p>
        </p:txBody>
      </p:sp>
      <p:pic>
        <p:nvPicPr>
          <p:cNvPr id="10" name="Picture 9">
            <a:extLst>
              <a:ext uri="{FF2B5EF4-FFF2-40B4-BE49-F238E27FC236}">
                <a16:creationId xmlns:a16="http://schemas.microsoft.com/office/drawing/2014/main" id="{C23DE2C2-BF82-4437-BFF2-6357387032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7867" y="3079087"/>
            <a:ext cx="4908266" cy="3383280"/>
          </a:xfrm>
          <a:prstGeom prst="rect">
            <a:avLst/>
          </a:prstGeom>
        </p:spPr>
      </p:pic>
    </p:spTree>
    <p:extLst>
      <p:ext uri="{BB962C8B-B14F-4D97-AF65-F5344CB8AC3E}">
        <p14:creationId xmlns:p14="http://schemas.microsoft.com/office/powerpoint/2010/main" val="3184295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28</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Initial Experiments</a:t>
            </a:r>
          </a:p>
        </p:txBody>
      </p:sp>
      <p:sp>
        <p:nvSpPr>
          <p:cNvPr id="3" name="TextBox 2">
            <a:extLst>
              <a:ext uri="{FF2B5EF4-FFF2-40B4-BE49-F238E27FC236}">
                <a16:creationId xmlns:a16="http://schemas.microsoft.com/office/drawing/2014/main" id="{B859DE74-BFC3-42A0-895A-02A53DE1CD2C}"/>
              </a:ext>
            </a:extLst>
          </p:cNvPr>
          <p:cNvSpPr txBox="1"/>
          <p:nvPr/>
        </p:nvSpPr>
        <p:spPr>
          <a:xfrm>
            <a:off x="450573" y="2274838"/>
            <a:ext cx="8189844"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Experiment 2</a:t>
            </a:r>
          </a:p>
          <a:p>
            <a:pPr marL="800100" lvl="1"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Method VGG-19</a:t>
            </a:r>
          </a:p>
        </p:txBody>
      </p:sp>
      <p:pic>
        <p:nvPicPr>
          <p:cNvPr id="11" name="Picture 10">
            <a:extLst>
              <a:ext uri="{FF2B5EF4-FFF2-40B4-BE49-F238E27FC236}">
                <a16:creationId xmlns:a16="http://schemas.microsoft.com/office/drawing/2014/main" id="{C43FBEFC-6F49-4561-8859-A679C709092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361" y="3079087"/>
            <a:ext cx="5185278" cy="3383280"/>
          </a:xfrm>
          <a:prstGeom prst="rect">
            <a:avLst/>
          </a:prstGeom>
          <a:noFill/>
          <a:ln>
            <a:noFill/>
          </a:ln>
        </p:spPr>
      </p:pic>
    </p:spTree>
    <p:extLst>
      <p:ext uri="{BB962C8B-B14F-4D97-AF65-F5344CB8AC3E}">
        <p14:creationId xmlns:p14="http://schemas.microsoft.com/office/powerpoint/2010/main" val="752163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29</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Initial Experiments</a:t>
            </a:r>
          </a:p>
        </p:txBody>
      </p:sp>
      <p:sp>
        <p:nvSpPr>
          <p:cNvPr id="3" name="TextBox 2">
            <a:extLst>
              <a:ext uri="{FF2B5EF4-FFF2-40B4-BE49-F238E27FC236}">
                <a16:creationId xmlns:a16="http://schemas.microsoft.com/office/drawing/2014/main" id="{B859DE74-BFC3-42A0-895A-02A53DE1CD2C}"/>
              </a:ext>
            </a:extLst>
          </p:cNvPr>
          <p:cNvSpPr txBox="1"/>
          <p:nvPr/>
        </p:nvSpPr>
        <p:spPr>
          <a:xfrm>
            <a:off x="450573" y="2274838"/>
            <a:ext cx="8189844"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Experiment 3</a:t>
            </a:r>
          </a:p>
          <a:p>
            <a:pPr marL="800100" lvl="1"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Method ResNet-50</a:t>
            </a:r>
          </a:p>
        </p:txBody>
      </p:sp>
      <p:pic>
        <p:nvPicPr>
          <p:cNvPr id="12" name="Picture 11">
            <a:extLst>
              <a:ext uri="{FF2B5EF4-FFF2-40B4-BE49-F238E27FC236}">
                <a16:creationId xmlns:a16="http://schemas.microsoft.com/office/drawing/2014/main" id="{60F3D0DD-AE72-48BA-BE24-C3702C76668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4540" y="3079087"/>
            <a:ext cx="5074920" cy="3383280"/>
          </a:xfrm>
          <a:prstGeom prst="rect">
            <a:avLst/>
          </a:prstGeom>
          <a:noFill/>
          <a:ln>
            <a:noFill/>
          </a:ln>
        </p:spPr>
      </p:pic>
    </p:spTree>
    <p:extLst>
      <p:ext uri="{BB962C8B-B14F-4D97-AF65-F5344CB8AC3E}">
        <p14:creationId xmlns:p14="http://schemas.microsoft.com/office/powerpoint/2010/main" val="16857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3</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391479"/>
            <a:ext cx="3644349"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Problem Statement</a:t>
            </a:r>
          </a:p>
        </p:txBody>
      </p:sp>
      <p:sp>
        <p:nvSpPr>
          <p:cNvPr id="22" name="TextBox 21">
            <a:extLst>
              <a:ext uri="{FF2B5EF4-FFF2-40B4-BE49-F238E27FC236}">
                <a16:creationId xmlns:a16="http://schemas.microsoft.com/office/drawing/2014/main" id="{C7900538-BB73-482F-B7E2-EBC5736C544C}"/>
              </a:ext>
            </a:extLst>
          </p:cNvPr>
          <p:cNvSpPr txBox="1"/>
          <p:nvPr/>
        </p:nvSpPr>
        <p:spPr>
          <a:xfrm>
            <a:off x="450572" y="6087274"/>
            <a:ext cx="3031337" cy="369332"/>
          </a:xfrm>
          <a:prstGeom prst="rect">
            <a:avLst/>
          </a:prstGeom>
          <a:noFill/>
        </p:spPr>
        <p:txBody>
          <a:bodyPr wrap="square" rtlCol="0">
            <a:spAutoFit/>
          </a:bodyPr>
          <a:lstStyle/>
          <a:p>
            <a:pPr algn="ctr"/>
            <a:r>
              <a:rPr lang="en-US" dirty="0"/>
              <a:t>Real-time Camera Frames</a:t>
            </a:r>
          </a:p>
        </p:txBody>
      </p:sp>
      <p:sp>
        <p:nvSpPr>
          <p:cNvPr id="24" name="TextBox 23">
            <a:extLst>
              <a:ext uri="{FF2B5EF4-FFF2-40B4-BE49-F238E27FC236}">
                <a16:creationId xmlns:a16="http://schemas.microsoft.com/office/drawing/2014/main" id="{5F9D2727-07F9-4744-BD88-A6DFD74AA488}"/>
              </a:ext>
            </a:extLst>
          </p:cNvPr>
          <p:cNvSpPr txBox="1"/>
          <p:nvPr/>
        </p:nvSpPr>
        <p:spPr>
          <a:xfrm>
            <a:off x="4717773" y="6087274"/>
            <a:ext cx="4081669" cy="369332"/>
          </a:xfrm>
          <a:prstGeom prst="rect">
            <a:avLst/>
          </a:prstGeom>
          <a:noFill/>
        </p:spPr>
        <p:txBody>
          <a:bodyPr wrap="square" rtlCol="0">
            <a:spAutoFit/>
          </a:bodyPr>
          <a:lstStyle/>
          <a:p>
            <a:pPr algn="ctr"/>
            <a:r>
              <a:rPr lang="en-US" dirty="0"/>
              <a:t>Recognized Frame as Minar-e-Pakistan</a:t>
            </a:r>
          </a:p>
        </p:txBody>
      </p:sp>
      <p:pic>
        <p:nvPicPr>
          <p:cNvPr id="35" name="Picture 34">
            <a:extLst>
              <a:ext uri="{FF2B5EF4-FFF2-40B4-BE49-F238E27FC236}">
                <a16:creationId xmlns:a16="http://schemas.microsoft.com/office/drawing/2014/main" id="{1859EA67-8DD0-45BE-B91B-B14E312556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73" y="1920810"/>
            <a:ext cx="3331782" cy="4160703"/>
          </a:xfrm>
          <a:prstGeom prst="rect">
            <a:avLst/>
          </a:prstGeom>
        </p:spPr>
      </p:pic>
      <p:pic>
        <p:nvPicPr>
          <p:cNvPr id="37" name="Picture 36">
            <a:extLst>
              <a:ext uri="{FF2B5EF4-FFF2-40B4-BE49-F238E27FC236}">
                <a16:creationId xmlns:a16="http://schemas.microsoft.com/office/drawing/2014/main" id="{AADC6954-D227-4964-8EEA-308DB07B1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9771" y="1920809"/>
            <a:ext cx="3331782" cy="4160704"/>
          </a:xfrm>
          <a:prstGeom prst="rect">
            <a:avLst/>
          </a:prstGeom>
        </p:spPr>
      </p:pic>
      <p:cxnSp>
        <p:nvCxnSpPr>
          <p:cNvPr id="44" name="Straight Arrow Connector 43">
            <a:extLst>
              <a:ext uri="{FF2B5EF4-FFF2-40B4-BE49-F238E27FC236}">
                <a16:creationId xmlns:a16="http://schemas.microsoft.com/office/drawing/2014/main" id="{D71A7613-906B-47DC-BC37-5F642FE3AEE5}"/>
              </a:ext>
            </a:extLst>
          </p:cNvPr>
          <p:cNvCxnSpPr>
            <a:cxnSpLocks/>
            <a:stCxn id="35" idx="3"/>
            <a:endCxn id="37" idx="1"/>
          </p:cNvCxnSpPr>
          <p:nvPr/>
        </p:nvCxnSpPr>
        <p:spPr>
          <a:xfrm flipV="1">
            <a:off x="3782355" y="4001161"/>
            <a:ext cx="1307416" cy="1"/>
          </a:xfrm>
          <a:prstGeom prst="straightConnector1">
            <a:avLst/>
          </a:prstGeom>
          <a:ln w="44450" cap="flat" cmpd="sng" algn="ctr">
            <a:solidFill>
              <a:srgbClr val="15ACC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30864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30</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Initial Experiments</a:t>
            </a:r>
          </a:p>
        </p:txBody>
      </p:sp>
      <p:sp>
        <p:nvSpPr>
          <p:cNvPr id="3" name="TextBox 2">
            <a:extLst>
              <a:ext uri="{FF2B5EF4-FFF2-40B4-BE49-F238E27FC236}">
                <a16:creationId xmlns:a16="http://schemas.microsoft.com/office/drawing/2014/main" id="{B859DE74-BFC3-42A0-895A-02A53DE1CD2C}"/>
              </a:ext>
            </a:extLst>
          </p:cNvPr>
          <p:cNvSpPr txBox="1"/>
          <p:nvPr/>
        </p:nvSpPr>
        <p:spPr>
          <a:xfrm>
            <a:off x="450573" y="2274838"/>
            <a:ext cx="8189844"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Experiment 4</a:t>
            </a:r>
          </a:p>
          <a:p>
            <a:pPr marL="800100" lvl="1"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Method 3-layered CNN on Greyscale Images</a:t>
            </a:r>
          </a:p>
        </p:txBody>
      </p:sp>
      <p:pic>
        <p:nvPicPr>
          <p:cNvPr id="11" name="Picture 10">
            <a:extLst>
              <a:ext uri="{FF2B5EF4-FFF2-40B4-BE49-F238E27FC236}">
                <a16:creationId xmlns:a16="http://schemas.microsoft.com/office/drawing/2014/main" id="{D0AD74A7-FE3F-4834-B5E9-E7E334FAA4F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3832" y="3079087"/>
            <a:ext cx="4783326" cy="3383280"/>
          </a:xfrm>
          <a:prstGeom prst="rect">
            <a:avLst/>
          </a:prstGeom>
          <a:noFill/>
          <a:ln>
            <a:noFill/>
          </a:ln>
        </p:spPr>
      </p:pic>
    </p:spTree>
    <p:extLst>
      <p:ext uri="{BB962C8B-B14F-4D97-AF65-F5344CB8AC3E}">
        <p14:creationId xmlns:p14="http://schemas.microsoft.com/office/powerpoint/2010/main" val="1588885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31</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Initial Experiments</a:t>
            </a:r>
          </a:p>
        </p:txBody>
      </p:sp>
      <p:sp>
        <p:nvSpPr>
          <p:cNvPr id="3" name="TextBox 2">
            <a:extLst>
              <a:ext uri="{FF2B5EF4-FFF2-40B4-BE49-F238E27FC236}">
                <a16:creationId xmlns:a16="http://schemas.microsoft.com/office/drawing/2014/main" id="{B859DE74-BFC3-42A0-895A-02A53DE1CD2C}"/>
              </a:ext>
            </a:extLst>
          </p:cNvPr>
          <p:cNvSpPr txBox="1"/>
          <p:nvPr/>
        </p:nvSpPr>
        <p:spPr>
          <a:xfrm>
            <a:off x="450573" y="2274838"/>
            <a:ext cx="8189844"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Experiment 5</a:t>
            </a:r>
          </a:p>
          <a:p>
            <a:pPr marL="800100" lvl="1"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Method 7-layered CNN on RGB Images</a:t>
            </a:r>
          </a:p>
        </p:txBody>
      </p:sp>
      <p:pic>
        <p:nvPicPr>
          <p:cNvPr id="12" name="Picture 11">
            <a:extLst>
              <a:ext uri="{FF2B5EF4-FFF2-40B4-BE49-F238E27FC236}">
                <a16:creationId xmlns:a16="http://schemas.microsoft.com/office/drawing/2014/main" id="{88FA701F-2239-4AA0-8442-2C31445B6B6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2231" y="3079087"/>
            <a:ext cx="4906528" cy="3383280"/>
          </a:xfrm>
          <a:prstGeom prst="rect">
            <a:avLst/>
          </a:prstGeom>
          <a:noFill/>
          <a:ln>
            <a:noFill/>
          </a:ln>
        </p:spPr>
      </p:pic>
    </p:spTree>
    <p:extLst>
      <p:ext uri="{BB962C8B-B14F-4D97-AF65-F5344CB8AC3E}">
        <p14:creationId xmlns:p14="http://schemas.microsoft.com/office/powerpoint/2010/main" val="3233894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32</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8309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Initial Results Achieved</a:t>
            </a:r>
          </a:p>
        </p:txBody>
      </p:sp>
      <p:graphicFrame>
        <p:nvGraphicFramePr>
          <p:cNvPr id="8" name="Table 8">
            <a:extLst>
              <a:ext uri="{FF2B5EF4-FFF2-40B4-BE49-F238E27FC236}">
                <a16:creationId xmlns:a16="http://schemas.microsoft.com/office/drawing/2014/main" id="{4ECDE616-C4DB-4A6F-8B97-7F2E5F71B03A}"/>
              </a:ext>
            </a:extLst>
          </p:cNvPr>
          <p:cNvGraphicFramePr>
            <a:graphicFrameLocks noGrp="1"/>
          </p:cNvGraphicFramePr>
          <p:nvPr>
            <p:extLst>
              <p:ext uri="{D42A27DB-BD31-4B8C-83A1-F6EECF244321}">
                <p14:modId xmlns:p14="http://schemas.microsoft.com/office/powerpoint/2010/main" val="2830643299"/>
              </p:ext>
            </p:extLst>
          </p:nvPr>
        </p:nvGraphicFramePr>
        <p:xfrm>
          <a:off x="450573" y="2327501"/>
          <a:ext cx="8017568" cy="3448218"/>
        </p:xfrm>
        <a:graphic>
          <a:graphicData uri="http://schemas.openxmlformats.org/drawingml/2006/table">
            <a:tbl>
              <a:tblPr firstRow="1" bandRow="1">
                <a:tableStyleId>{5C22544A-7EE6-4342-B048-85BDC9FD1C3A}</a:tableStyleId>
              </a:tblPr>
              <a:tblGrid>
                <a:gridCol w="4008784">
                  <a:extLst>
                    <a:ext uri="{9D8B030D-6E8A-4147-A177-3AD203B41FA5}">
                      <a16:colId xmlns:a16="http://schemas.microsoft.com/office/drawing/2014/main" val="413270782"/>
                    </a:ext>
                  </a:extLst>
                </a:gridCol>
                <a:gridCol w="4008784">
                  <a:extLst>
                    <a:ext uri="{9D8B030D-6E8A-4147-A177-3AD203B41FA5}">
                      <a16:colId xmlns:a16="http://schemas.microsoft.com/office/drawing/2014/main" val="3108100248"/>
                    </a:ext>
                  </a:extLst>
                </a:gridCol>
              </a:tblGrid>
              <a:tr h="574703">
                <a:tc>
                  <a:txBody>
                    <a:bodyPr/>
                    <a:lstStyle/>
                    <a:p>
                      <a:pPr algn="ctr"/>
                      <a:r>
                        <a:rPr lang="en-US">
                          <a:latin typeface="Arial" panose="020B0604020202020204" pitchFamily="34" charset="0"/>
                          <a:cs typeface="Arial" panose="020B0604020202020204" pitchFamily="34" charset="0"/>
                        </a:rPr>
                        <a:t>Methods</a:t>
                      </a:r>
                      <a:endParaRPr lang="en-US" dirty="0">
                        <a:latin typeface="Arial" panose="020B0604020202020204" pitchFamily="34" charset="0"/>
                        <a:cs typeface="Arial" panose="020B0604020202020204" pitchFamily="34" charset="0"/>
                      </a:endParaRPr>
                    </a:p>
                  </a:txBody>
                  <a:tcPr/>
                </a:tc>
                <a:tc>
                  <a:txBody>
                    <a:bodyPr/>
                    <a:lstStyle/>
                    <a:p>
                      <a:pPr algn="ctr"/>
                      <a:r>
                        <a:rPr lang="en-US">
                          <a:latin typeface="Arial" panose="020B0604020202020204" pitchFamily="34" charset="0"/>
                          <a:cs typeface="Arial" panose="020B0604020202020204" pitchFamily="34" charset="0"/>
                        </a:rPr>
                        <a:t>Accuracy</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82769538"/>
                  </a:ext>
                </a:extLst>
              </a:tr>
              <a:tr h="574703">
                <a:tc>
                  <a:txBody>
                    <a:bodyPr/>
                    <a:lstStyle/>
                    <a:p>
                      <a:pPr algn="ctr"/>
                      <a:r>
                        <a:rPr lang="en-US">
                          <a:latin typeface="Arial" panose="020B0604020202020204" pitchFamily="34" charset="0"/>
                          <a:cs typeface="Arial" panose="020B0604020202020204" pitchFamily="34" charset="0"/>
                        </a:rPr>
                        <a:t>VGG-16</a:t>
                      </a:r>
                      <a:endParaRPr lang="en-US" dirty="0">
                        <a:latin typeface="Arial" panose="020B0604020202020204" pitchFamily="34" charset="0"/>
                        <a:cs typeface="Arial" panose="020B0604020202020204" pitchFamily="34" charset="0"/>
                      </a:endParaRPr>
                    </a:p>
                  </a:txBody>
                  <a:tcPr/>
                </a:tc>
                <a:tc>
                  <a:txBody>
                    <a:bodyPr/>
                    <a:lstStyle/>
                    <a:p>
                      <a:pPr algn="ctr"/>
                      <a:r>
                        <a:rPr lang="en-US">
                          <a:latin typeface="Arial" panose="020B0604020202020204" pitchFamily="34" charset="0"/>
                          <a:cs typeface="Arial" panose="020B0604020202020204" pitchFamily="34" charset="0"/>
                        </a:rPr>
                        <a:t>77.5%</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22650705"/>
                  </a:ext>
                </a:extLst>
              </a:tr>
              <a:tr h="574703">
                <a:tc>
                  <a:txBody>
                    <a:bodyPr/>
                    <a:lstStyle/>
                    <a:p>
                      <a:pPr algn="ctr"/>
                      <a:r>
                        <a:rPr lang="en-US">
                          <a:latin typeface="Arial" panose="020B0604020202020204" pitchFamily="34" charset="0"/>
                          <a:cs typeface="Arial" panose="020B0604020202020204" pitchFamily="34" charset="0"/>
                        </a:rPr>
                        <a:t>VGG-19</a:t>
                      </a:r>
                      <a:endParaRPr lang="en-US" dirty="0">
                        <a:latin typeface="Arial" panose="020B0604020202020204" pitchFamily="34" charset="0"/>
                        <a:cs typeface="Arial" panose="020B0604020202020204" pitchFamily="34" charset="0"/>
                      </a:endParaRPr>
                    </a:p>
                  </a:txBody>
                  <a:tcPr/>
                </a:tc>
                <a:tc>
                  <a:txBody>
                    <a:bodyPr/>
                    <a:lstStyle/>
                    <a:p>
                      <a:pPr algn="ctr"/>
                      <a:r>
                        <a:rPr lang="en-US">
                          <a:latin typeface="Arial" panose="020B0604020202020204" pitchFamily="34" charset="0"/>
                          <a:cs typeface="Arial" panose="020B0604020202020204" pitchFamily="34" charset="0"/>
                        </a:rPr>
                        <a:t>70%</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93228699"/>
                  </a:ext>
                </a:extLst>
              </a:tr>
              <a:tr h="574703">
                <a:tc>
                  <a:txBody>
                    <a:bodyPr/>
                    <a:lstStyle/>
                    <a:p>
                      <a:pPr algn="ctr"/>
                      <a:r>
                        <a:rPr lang="en-US">
                          <a:latin typeface="Arial" panose="020B0604020202020204" pitchFamily="34" charset="0"/>
                          <a:cs typeface="Arial" panose="020B0604020202020204" pitchFamily="34" charset="0"/>
                        </a:rPr>
                        <a:t>ResNet-50</a:t>
                      </a:r>
                      <a:endParaRPr lang="en-US" dirty="0">
                        <a:latin typeface="Arial" panose="020B0604020202020204" pitchFamily="34" charset="0"/>
                        <a:cs typeface="Arial" panose="020B0604020202020204" pitchFamily="34" charset="0"/>
                      </a:endParaRPr>
                    </a:p>
                  </a:txBody>
                  <a:tcPr/>
                </a:tc>
                <a:tc>
                  <a:txBody>
                    <a:bodyPr/>
                    <a:lstStyle/>
                    <a:p>
                      <a:pPr algn="ctr"/>
                      <a:r>
                        <a:rPr lang="en-US">
                          <a:latin typeface="Arial" panose="020B0604020202020204" pitchFamily="34" charset="0"/>
                          <a:cs typeface="Arial" panose="020B0604020202020204" pitchFamily="34" charset="0"/>
                        </a:rPr>
                        <a:t>87.5%</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496042970"/>
                  </a:ext>
                </a:extLst>
              </a:tr>
              <a:tr h="574703">
                <a:tc>
                  <a:txBody>
                    <a:bodyPr/>
                    <a:lstStyle/>
                    <a:p>
                      <a:pPr algn="ctr"/>
                      <a:r>
                        <a:rPr lang="en-US" dirty="0">
                          <a:latin typeface="Arial" panose="020B0604020202020204" pitchFamily="34" charset="0"/>
                          <a:cs typeface="Arial" panose="020B0604020202020204" pitchFamily="34" charset="0"/>
                        </a:rPr>
                        <a:t>CNN (Greyscale)</a:t>
                      </a:r>
                    </a:p>
                  </a:txBody>
                  <a:tcPr/>
                </a:tc>
                <a:tc>
                  <a:txBody>
                    <a:bodyPr/>
                    <a:lstStyle/>
                    <a:p>
                      <a:pPr algn="ctr"/>
                      <a:r>
                        <a:rPr lang="en-US">
                          <a:latin typeface="Arial" panose="020B0604020202020204" pitchFamily="34" charset="0"/>
                          <a:cs typeface="Arial" panose="020B0604020202020204" pitchFamily="34" charset="0"/>
                        </a:rPr>
                        <a:t>32%</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73004076"/>
                  </a:ext>
                </a:extLst>
              </a:tr>
              <a:tr h="5747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CNN (RGB)</a:t>
                      </a:r>
                    </a:p>
                  </a:txBody>
                  <a:tcPr/>
                </a:tc>
                <a:tc>
                  <a:txBody>
                    <a:bodyPr/>
                    <a:lstStyle/>
                    <a:p>
                      <a:pPr algn="ctr"/>
                      <a:r>
                        <a:rPr lang="en-US" dirty="0">
                          <a:latin typeface="Arial" panose="020B0604020202020204" pitchFamily="34" charset="0"/>
                          <a:cs typeface="Arial" panose="020B0604020202020204" pitchFamily="34" charset="0"/>
                        </a:rPr>
                        <a:t>41%</a:t>
                      </a:r>
                    </a:p>
                  </a:txBody>
                  <a:tcPr/>
                </a:tc>
                <a:extLst>
                  <a:ext uri="{0D108BD9-81ED-4DB2-BD59-A6C34878D82A}">
                    <a16:rowId xmlns:a16="http://schemas.microsoft.com/office/drawing/2014/main" val="1204455250"/>
                  </a:ext>
                </a:extLst>
              </a:tr>
            </a:tbl>
          </a:graphicData>
        </a:graphic>
      </p:graphicFrame>
    </p:spTree>
    <p:extLst>
      <p:ext uri="{BB962C8B-B14F-4D97-AF65-F5344CB8AC3E}">
        <p14:creationId xmlns:p14="http://schemas.microsoft.com/office/powerpoint/2010/main" val="3108761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33</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17443" y="3136612"/>
            <a:ext cx="8309114" cy="584775"/>
          </a:xfrm>
          <a:prstGeom prst="rect">
            <a:avLst/>
          </a:prstGeom>
          <a:noFill/>
        </p:spPr>
        <p:txBody>
          <a:bodyPr wrap="square" rtlCol="0">
            <a:spAutoFit/>
          </a:bodyPr>
          <a:lstStyle/>
          <a:p>
            <a:pPr algn="ctr"/>
            <a:r>
              <a:rPr lang="en-US" sz="3200" b="1" dirty="0">
                <a:latin typeface="Arial" panose="020B0604020202020204" pitchFamily="34" charset="0"/>
                <a:cs typeface="Arial" panose="020B0604020202020204" pitchFamily="34" charset="0"/>
              </a:rPr>
              <a:t>Issues in Initial Results??</a:t>
            </a:r>
          </a:p>
        </p:txBody>
      </p:sp>
    </p:spTree>
    <p:extLst>
      <p:ext uri="{BB962C8B-B14F-4D97-AF65-F5344CB8AC3E}">
        <p14:creationId xmlns:p14="http://schemas.microsoft.com/office/powerpoint/2010/main" val="4199731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34</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8309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Issues in Initial Results</a:t>
            </a:r>
          </a:p>
        </p:txBody>
      </p:sp>
      <p:sp>
        <p:nvSpPr>
          <p:cNvPr id="10" name="TextBox 9">
            <a:extLst>
              <a:ext uri="{FF2B5EF4-FFF2-40B4-BE49-F238E27FC236}">
                <a16:creationId xmlns:a16="http://schemas.microsoft.com/office/drawing/2014/main" id="{C4259B5C-8E78-4E57-8A8A-AE48997EA9E4}"/>
              </a:ext>
            </a:extLst>
          </p:cNvPr>
          <p:cNvSpPr txBox="1"/>
          <p:nvPr/>
        </p:nvSpPr>
        <p:spPr>
          <a:xfrm>
            <a:off x="450573" y="2273350"/>
            <a:ext cx="8189844"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Models on which the experiments were run are deep learning models</a:t>
            </a:r>
          </a:p>
          <a:p>
            <a:pPr marL="800100" lvl="1"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Because deep learning models are best for image classification/recognition problems</a:t>
            </a:r>
          </a:p>
        </p:txBody>
      </p:sp>
    </p:spTree>
    <p:extLst>
      <p:ext uri="{BB962C8B-B14F-4D97-AF65-F5344CB8AC3E}">
        <p14:creationId xmlns:p14="http://schemas.microsoft.com/office/powerpoint/2010/main" val="3880926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35</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8309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Issues in Initial Results</a:t>
            </a:r>
          </a:p>
        </p:txBody>
      </p:sp>
      <p:sp>
        <p:nvSpPr>
          <p:cNvPr id="10" name="TextBox 9">
            <a:extLst>
              <a:ext uri="{FF2B5EF4-FFF2-40B4-BE49-F238E27FC236}">
                <a16:creationId xmlns:a16="http://schemas.microsoft.com/office/drawing/2014/main" id="{C4259B5C-8E78-4E57-8A8A-AE48997EA9E4}"/>
              </a:ext>
            </a:extLst>
          </p:cNvPr>
          <p:cNvSpPr txBox="1"/>
          <p:nvPr/>
        </p:nvSpPr>
        <p:spPr>
          <a:xfrm>
            <a:off x="450573" y="2273350"/>
            <a:ext cx="8189844" cy="3046988"/>
          </a:xfrm>
          <a:prstGeom prst="rect">
            <a:avLst/>
          </a:prstGeom>
          <a:noFill/>
        </p:spPr>
        <p:txBody>
          <a:bodyPr wrap="square" lIns="91440" tIns="45720" rIns="91440" bIns="45720" rtlCol="0" anchor="t">
            <a:spAutoFit/>
          </a:bodyPr>
          <a:lstStyle/>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Models on which the experiments were run are deep learning models</a:t>
            </a:r>
          </a:p>
          <a:p>
            <a:pPr marL="800100" lvl="1"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Because deep learning models are best for image classification/recognition problems</a:t>
            </a:r>
          </a:p>
          <a:p>
            <a:pPr marL="342900" indent="-342900">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400">
                <a:latin typeface="Arial"/>
                <a:cs typeface="Arial"/>
              </a:rPr>
              <a:t>Deep learning is data hungry, its algorithms requires as much as labelled samples of a problem space</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2935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36</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8309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Issues in Initial Results</a:t>
            </a:r>
          </a:p>
        </p:txBody>
      </p:sp>
      <p:sp>
        <p:nvSpPr>
          <p:cNvPr id="10" name="TextBox 9">
            <a:extLst>
              <a:ext uri="{FF2B5EF4-FFF2-40B4-BE49-F238E27FC236}">
                <a16:creationId xmlns:a16="http://schemas.microsoft.com/office/drawing/2014/main" id="{C4259B5C-8E78-4E57-8A8A-AE48997EA9E4}"/>
              </a:ext>
            </a:extLst>
          </p:cNvPr>
          <p:cNvSpPr txBox="1"/>
          <p:nvPr/>
        </p:nvSpPr>
        <p:spPr>
          <a:xfrm>
            <a:off x="450573" y="2273350"/>
            <a:ext cx="8189844" cy="4154984"/>
          </a:xfrm>
          <a:prstGeom prst="rect">
            <a:avLst/>
          </a:prstGeom>
          <a:noFill/>
        </p:spPr>
        <p:txBody>
          <a:bodyPr wrap="square" lIns="91440" tIns="45720" rIns="91440" bIns="45720" rtlCol="0" anchor="t">
            <a:spAutoFit/>
          </a:bodyPr>
          <a:lstStyle/>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Models on which the experiments were run are deep learning models</a:t>
            </a:r>
          </a:p>
          <a:p>
            <a:pPr marL="800100" lvl="1"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Because deep learning models are best for image classification/recognition problems</a:t>
            </a:r>
          </a:p>
          <a:p>
            <a:pPr marL="800100" lvl="1" indent="-342900">
              <a:buFont typeface="Wingdings" panose="05000000000000000000" pitchFamily="2" charset="2"/>
              <a:buChar char="Ø"/>
            </a:pPr>
            <a:endParaRPr lang="en-US" sz="2400" dirty="0">
              <a:latin typeface="Arial"/>
              <a:cs typeface="Arial"/>
            </a:endParaRPr>
          </a:p>
          <a:p>
            <a:pPr marL="342900" indent="-342900">
              <a:buFont typeface="Wingdings" panose="05000000000000000000" pitchFamily="2" charset="2"/>
              <a:buChar char="Ø"/>
            </a:pPr>
            <a:r>
              <a:rPr lang="en-US" sz="2400">
                <a:latin typeface="Arial" panose="020B0604020202020204" pitchFamily="34" charset="0"/>
                <a:cs typeface="Arial" panose="020B0604020202020204" pitchFamily="34" charset="0"/>
              </a:rPr>
              <a:t>Deep learning is data hungry, its algorithms requires as much as labelled samples of a problem space</a:t>
            </a: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sz="2400" dirty="0">
              <a:latin typeface="Arial"/>
              <a:cs typeface="Arial"/>
            </a:endParaRP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Very less amount of data</a:t>
            </a:r>
          </a:p>
          <a:p>
            <a:pPr marL="342900" indent="-342900">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5368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37</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8309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Why It Doesn’t Work!</a:t>
            </a:r>
          </a:p>
        </p:txBody>
      </p:sp>
      <p:sp>
        <p:nvSpPr>
          <p:cNvPr id="10" name="TextBox 9">
            <a:extLst>
              <a:ext uri="{FF2B5EF4-FFF2-40B4-BE49-F238E27FC236}">
                <a16:creationId xmlns:a16="http://schemas.microsoft.com/office/drawing/2014/main" id="{C4259B5C-8E78-4E57-8A8A-AE48997EA9E4}"/>
              </a:ext>
            </a:extLst>
          </p:cNvPr>
          <p:cNvSpPr txBox="1"/>
          <p:nvPr/>
        </p:nvSpPr>
        <p:spPr>
          <a:xfrm>
            <a:off x="450573" y="2273350"/>
            <a:ext cx="8189844" cy="954107"/>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Deep learning currently lacks in mechanism for learning abstractions</a:t>
            </a:r>
          </a:p>
        </p:txBody>
      </p:sp>
    </p:spTree>
    <p:extLst>
      <p:ext uri="{BB962C8B-B14F-4D97-AF65-F5344CB8AC3E}">
        <p14:creationId xmlns:p14="http://schemas.microsoft.com/office/powerpoint/2010/main" val="2726984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38</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8309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Why It Doesn’t Work!</a:t>
            </a:r>
          </a:p>
        </p:txBody>
      </p:sp>
      <p:sp>
        <p:nvSpPr>
          <p:cNvPr id="10" name="TextBox 9">
            <a:extLst>
              <a:ext uri="{FF2B5EF4-FFF2-40B4-BE49-F238E27FC236}">
                <a16:creationId xmlns:a16="http://schemas.microsoft.com/office/drawing/2014/main" id="{C4259B5C-8E78-4E57-8A8A-AE48997EA9E4}"/>
              </a:ext>
            </a:extLst>
          </p:cNvPr>
          <p:cNvSpPr txBox="1"/>
          <p:nvPr/>
        </p:nvSpPr>
        <p:spPr>
          <a:xfrm>
            <a:off x="450573" y="2273350"/>
            <a:ext cx="8189844" cy="2246769"/>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Deep learning currently lacks in mechanism for learning abstractions</a:t>
            </a:r>
          </a:p>
          <a:p>
            <a:pPr marL="342900" indent="-342900">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So, it is the </a:t>
            </a:r>
            <a:r>
              <a:rPr lang="en-US" sz="2800" b="1" dirty="0">
                <a:latin typeface="Arial" panose="020B0604020202020204" pitchFamily="34" charset="0"/>
                <a:cs typeface="Arial" panose="020B0604020202020204" pitchFamily="34" charset="0"/>
              </a:rPr>
              <a:t>overfitting</a:t>
            </a:r>
            <a:r>
              <a:rPr lang="en-US" sz="2800" dirty="0">
                <a:latin typeface="Arial" panose="020B0604020202020204" pitchFamily="34" charset="0"/>
                <a:cs typeface="Arial" panose="020B0604020202020204" pitchFamily="34" charset="0"/>
              </a:rPr>
              <a:t> case for the experiments  run because of very less data</a:t>
            </a:r>
          </a:p>
        </p:txBody>
      </p:sp>
    </p:spTree>
    <p:extLst>
      <p:ext uri="{BB962C8B-B14F-4D97-AF65-F5344CB8AC3E}">
        <p14:creationId xmlns:p14="http://schemas.microsoft.com/office/powerpoint/2010/main" val="2315852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39</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8309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What’s Next</a:t>
            </a:r>
          </a:p>
        </p:txBody>
      </p:sp>
      <p:sp>
        <p:nvSpPr>
          <p:cNvPr id="10" name="TextBox 9">
            <a:extLst>
              <a:ext uri="{FF2B5EF4-FFF2-40B4-BE49-F238E27FC236}">
                <a16:creationId xmlns:a16="http://schemas.microsoft.com/office/drawing/2014/main" id="{C4259B5C-8E78-4E57-8A8A-AE48997EA9E4}"/>
              </a:ext>
            </a:extLst>
          </p:cNvPr>
          <p:cNvSpPr txBox="1"/>
          <p:nvPr/>
        </p:nvSpPr>
        <p:spPr>
          <a:xfrm>
            <a:off x="450573" y="2044005"/>
            <a:ext cx="8189844" cy="1384995"/>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There should be some other way for collecting the dataset for the famous landmarks of Lahore??</a:t>
            </a:r>
          </a:p>
        </p:txBody>
      </p:sp>
    </p:spTree>
    <p:extLst>
      <p:ext uri="{BB962C8B-B14F-4D97-AF65-F5344CB8AC3E}">
        <p14:creationId xmlns:p14="http://schemas.microsoft.com/office/powerpoint/2010/main" val="347372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4</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3352801"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Industry Solutions</a:t>
            </a:r>
          </a:p>
        </p:txBody>
      </p:sp>
      <p:pic>
        <p:nvPicPr>
          <p:cNvPr id="9" name="Picture 8">
            <a:extLst>
              <a:ext uri="{FF2B5EF4-FFF2-40B4-BE49-F238E27FC236}">
                <a16:creationId xmlns:a16="http://schemas.microsoft.com/office/drawing/2014/main" id="{C4FEA490-6763-4EC8-B8A1-550AC10047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73" y="2527304"/>
            <a:ext cx="3877358" cy="1938679"/>
          </a:xfrm>
          <a:prstGeom prst="rect">
            <a:avLst/>
          </a:prstGeom>
        </p:spPr>
      </p:pic>
      <p:pic>
        <p:nvPicPr>
          <p:cNvPr id="14" name="Picture 13">
            <a:extLst>
              <a:ext uri="{FF2B5EF4-FFF2-40B4-BE49-F238E27FC236}">
                <a16:creationId xmlns:a16="http://schemas.microsoft.com/office/drawing/2014/main" id="{6AF78032-81F7-4F85-BDD6-B5C9679EF4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3877" y="3088207"/>
            <a:ext cx="2888975" cy="976474"/>
          </a:xfrm>
          <a:prstGeom prst="rect">
            <a:avLst/>
          </a:prstGeom>
        </p:spPr>
      </p:pic>
      <p:sp>
        <p:nvSpPr>
          <p:cNvPr id="16" name="TextBox 15">
            <a:extLst>
              <a:ext uri="{FF2B5EF4-FFF2-40B4-BE49-F238E27FC236}">
                <a16:creationId xmlns:a16="http://schemas.microsoft.com/office/drawing/2014/main" id="{E0F071ED-EA9E-4009-BD86-B3D5D1D332D7}"/>
              </a:ext>
            </a:extLst>
          </p:cNvPr>
          <p:cNvSpPr txBox="1"/>
          <p:nvPr/>
        </p:nvSpPr>
        <p:spPr>
          <a:xfrm>
            <a:off x="1490472" y="4064680"/>
            <a:ext cx="1170167" cy="400110"/>
          </a:xfrm>
          <a:prstGeom prst="rect">
            <a:avLst/>
          </a:prstGeom>
          <a:noFill/>
        </p:spPr>
        <p:txBody>
          <a:bodyPr wrap="square" rtlCol="0">
            <a:spAutoFit/>
          </a:bodyPr>
          <a:lstStyle/>
          <a:p>
            <a:r>
              <a:rPr lang="en-US" sz="2000" i="1" dirty="0">
                <a:solidFill>
                  <a:schemeClr val="tx1">
                    <a:lumMod val="65000"/>
                    <a:lumOff val="3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API</a:t>
            </a:r>
          </a:p>
        </p:txBody>
      </p:sp>
      <p:sp>
        <p:nvSpPr>
          <p:cNvPr id="18" name="TextBox 17">
            <a:extLst>
              <a:ext uri="{FF2B5EF4-FFF2-40B4-BE49-F238E27FC236}">
                <a16:creationId xmlns:a16="http://schemas.microsoft.com/office/drawing/2014/main" id="{D3845FE5-A045-4092-ACFD-0AE8340B3BA2}"/>
              </a:ext>
            </a:extLst>
          </p:cNvPr>
          <p:cNvSpPr txBox="1"/>
          <p:nvPr/>
        </p:nvSpPr>
        <p:spPr>
          <a:xfrm>
            <a:off x="5353877" y="4064680"/>
            <a:ext cx="1170167" cy="400110"/>
          </a:xfrm>
          <a:prstGeom prst="rect">
            <a:avLst/>
          </a:prstGeom>
          <a:noFill/>
        </p:spPr>
        <p:txBody>
          <a:bodyPr wrap="square" rtlCol="0">
            <a:spAutoFit/>
          </a:bodyPr>
          <a:lstStyle/>
          <a:p>
            <a:r>
              <a:rPr lang="en-US" sz="2000" i="1"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API</a:t>
            </a:r>
          </a:p>
        </p:txBody>
      </p:sp>
    </p:spTree>
    <p:extLst>
      <p:ext uri="{BB962C8B-B14F-4D97-AF65-F5344CB8AC3E}">
        <p14:creationId xmlns:p14="http://schemas.microsoft.com/office/powerpoint/2010/main" val="3384382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40</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8309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What’s Next</a:t>
            </a:r>
          </a:p>
        </p:txBody>
      </p:sp>
      <p:sp>
        <p:nvSpPr>
          <p:cNvPr id="10" name="TextBox 9">
            <a:extLst>
              <a:ext uri="{FF2B5EF4-FFF2-40B4-BE49-F238E27FC236}">
                <a16:creationId xmlns:a16="http://schemas.microsoft.com/office/drawing/2014/main" id="{C4259B5C-8E78-4E57-8A8A-AE48997EA9E4}"/>
              </a:ext>
            </a:extLst>
          </p:cNvPr>
          <p:cNvSpPr txBox="1"/>
          <p:nvPr/>
        </p:nvSpPr>
        <p:spPr>
          <a:xfrm>
            <a:off x="450573" y="2061162"/>
            <a:ext cx="8189844" cy="1815882"/>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There should be some other way for collecting the dataset for the famous landmarks of Lahore??</a:t>
            </a:r>
          </a:p>
          <a:p>
            <a:pPr marL="800100" lvl="1"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Yes</a:t>
            </a:r>
          </a:p>
        </p:txBody>
      </p:sp>
    </p:spTree>
    <p:extLst>
      <p:ext uri="{BB962C8B-B14F-4D97-AF65-F5344CB8AC3E}">
        <p14:creationId xmlns:p14="http://schemas.microsoft.com/office/powerpoint/2010/main" val="1362497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41</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8309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What’s Next</a:t>
            </a:r>
          </a:p>
        </p:txBody>
      </p:sp>
      <p:sp>
        <p:nvSpPr>
          <p:cNvPr id="10" name="TextBox 9">
            <a:extLst>
              <a:ext uri="{FF2B5EF4-FFF2-40B4-BE49-F238E27FC236}">
                <a16:creationId xmlns:a16="http://schemas.microsoft.com/office/drawing/2014/main" id="{C4259B5C-8E78-4E57-8A8A-AE48997EA9E4}"/>
              </a:ext>
            </a:extLst>
          </p:cNvPr>
          <p:cNvSpPr txBox="1"/>
          <p:nvPr/>
        </p:nvSpPr>
        <p:spPr>
          <a:xfrm>
            <a:off x="450573" y="2061162"/>
            <a:ext cx="8189844" cy="3970318"/>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There should be some other way for collecting the dataset for the famous landmarks of Lahore??</a:t>
            </a:r>
          </a:p>
          <a:p>
            <a:pPr marL="800100" lvl="1"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Yes</a:t>
            </a:r>
          </a:p>
          <a:p>
            <a:pPr marL="342900" indent="-342900">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Another possible technique was proposed to collect the dataset of the famous landmarks of Lahore</a:t>
            </a:r>
          </a:p>
          <a:p>
            <a:pPr lvl="3"/>
            <a:r>
              <a:rPr lang="en-US" sz="2800" dirty="0">
                <a:latin typeface="Arial" panose="020B0604020202020204" pitchFamily="34" charset="0"/>
                <a:cs typeface="Arial" panose="020B0604020202020204" pitchFamily="34" charset="0"/>
              </a:rPr>
              <a:t>“Manual Collection of Dataset”</a:t>
            </a:r>
          </a:p>
        </p:txBody>
      </p:sp>
    </p:spTree>
    <p:extLst>
      <p:ext uri="{BB962C8B-B14F-4D97-AF65-F5344CB8AC3E}">
        <p14:creationId xmlns:p14="http://schemas.microsoft.com/office/powerpoint/2010/main" val="1890172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42</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8309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Collaboration for Manual Dataset Collection</a:t>
            </a:r>
          </a:p>
        </p:txBody>
      </p:sp>
      <p:sp>
        <p:nvSpPr>
          <p:cNvPr id="10" name="TextBox 9">
            <a:extLst>
              <a:ext uri="{FF2B5EF4-FFF2-40B4-BE49-F238E27FC236}">
                <a16:creationId xmlns:a16="http://schemas.microsoft.com/office/drawing/2014/main" id="{C4259B5C-8E78-4E57-8A8A-AE48997EA9E4}"/>
              </a:ext>
            </a:extLst>
          </p:cNvPr>
          <p:cNvSpPr txBox="1"/>
          <p:nvPr/>
        </p:nvSpPr>
        <p:spPr>
          <a:xfrm>
            <a:off x="450573" y="2061162"/>
            <a:ext cx="8189844" cy="1384995"/>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Collaborated with “Walled City of Lahore Authority” to manually collect the dataset of the famous landmarks of Lahore </a:t>
            </a:r>
          </a:p>
        </p:txBody>
      </p:sp>
    </p:spTree>
    <p:extLst>
      <p:ext uri="{BB962C8B-B14F-4D97-AF65-F5344CB8AC3E}">
        <p14:creationId xmlns:p14="http://schemas.microsoft.com/office/powerpoint/2010/main" val="18851805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43</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8309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Collaboration for Manual Dataset Collection</a:t>
            </a:r>
          </a:p>
        </p:txBody>
      </p:sp>
      <p:sp>
        <p:nvSpPr>
          <p:cNvPr id="10" name="TextBox 9">
            <a:extLst>
              <a:ext uri="{FF2B5EF4-FFF2-40B4-BE49-F238E27FC236}">
                <a16:creationId xmlns:a16="http://schemas.microsoft.com/office/drawing/2014/main" id="{C4259B5C-8E78-4E57-8A8A-AE48997EA9E4}"/>
              </a:ext>
            </a:extLst>
          </p:cNvPr>
          <p:cNvSpPr txBox="1"/>
          <p:nvPr/>
        </p:nvSpPr>
        <p:spPr>
          <a:xfrm>
            <a:off x="450573" y="2061162"/>
            <a:ext cx="8189844" cy="2677656"/>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Collaborated with “Walled City of Lahore Authority” to manually collect the dataset of the famous landmarks of Lahore </a:t>
            </a:r>
          </a:p>
          <a:p>
            <a:pPr marL="342900" indent="-342900">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Provided with a tourist guide to help us make that possible</a:t>
            </a:r>
          </a:p>
        </p:txBody>
      </p:sp>
    </p:spTree>
    <p:extLst>
      <p:ext uri="{BB962C8B-B14F-4D97-AF65-F5344CB8AC3E}">
        <p14:creationId xmlns:p14="http://schemas.microsoft.com/office/powerpoint/2010/main" val="3950236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44</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8309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Collaboration for Manual Dataset Collection</a:t>
            </a:r>
          </a:p>
        </p:txBody>
      </p:sp>
      <p:sp>
        <p:nvSpPr>
          <p:cNvPr id="10" name="TextBox 9">
            <a:extLst>
              <a:ext uri="{FF2B5EF4-FFF2-40B4-BE49-F238E27FC236}">
                <a16:creationId xmlns:a16="http://schemas.microsoft.com/office/drawing/2014/main" id="{C4259B5C-8E78-4E57-8A8A-AE48997EA9E4}"/>
              </a:ext>
            </a:extLst>
          </p:cNvPr>
          <p:cNvSpPr txBox="1"/>
          <p:nvPr/>
        </p:nvSpPr>
        <p:spPr>
          <a:xfrm>
            <a:off x="450573" y="2061162"/>
            <a:ext cx="8189844" cy="3970318"/>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Collaborated with “Walled City of Lahore Authority” to manually collect the dataset of the famous landmarks of Lahore </a:t>
            </a:r>
          </a:p>
          <a:p>
            <a:pPr marL="342900" indent="-342900">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Provided with a tourist guide to help us make that possible</a:t>
            </a:r>
          </a:p>
          <a:p>
            <a:pPr marL="342900" indent="-342900">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Collected more than 31 thousand images for the 25 famous landmarks of Walled City of Lahore</a:t>
            </a:r>
          </a:p>
        </p:txBody>
      </p:sp>
    </p:spTree>
    <p:extLst>
      <p:ext uri="{BB962C8B-B14F-4D97-AF65-F5344CB8AC3E}">
        <p14:creationId xmlns:p14="http://schemas.microsoft.com/office/powerpoint/2010/main" val="3526370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45</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046924"/>
            <a:ext cx="8309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Collected Dataset Analysis</a:t>
            </a:r>
          </a:p>
        </p:txBody>
      </p:sp>
      <p:pic>
        <p:nvPicPr>
          <p:cNvPr id="8" name="Picture 7">
            <a:extLst>
              <a:ext uri="{FF2B5EF4-FFF2-40B4-BE49-F238E27FC236}">
                <a16:creationId xmlns:a16="http://schemas.microsoft.com/office/drawing/2014/main" id="{936D17B9-A69E-4271-AA5A-1409FDCCD4B9}"/>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0" y="1471669"/>
            <a:ext cx="9144000" cy="4937760"/>
          </a:xfrm>
          <a:prstGeom prst="rect">
            <a:avLst/>
          </a:prstGeom>
        </p:spPr>
      </p:pic>
    </p:spTree>
    <p:extLst>
      <p:ext uri="{BB962C8B-B14F-4D97-AF65-F5344CB8AC3E}">
        <p14:creationId xmlns:p14="http://schemas.microsoft.com/office/powerpoint/2010/main" val="1177957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46</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272209"/>
            <a:ext cx="8309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Collected Dataset Analysis</a:t>
            </a:r>
          </a:p>
        </p:txBody>
      </p:sp>
      <p:sp>
        <p:nvSpPr>
          <p:cNvPr id="10" name="TextBox 9">
            <a:extLst>
              <a:ext uri="{FF2B5EF4-FFF2-40B4-BE49-F238E27FC236}">
                <a16:creationId xmlns:a16="http://schemas.microsoft.com/office/drawing/2014/main" id="{F6B98A6D-9F58-4965-91DB-3699427923B1}"/>
              </a:ext>
            </a:extLst>
          </p:cNvPr>
          <p:cNvSpPr txBox="1"/>
          <p:nvPr/>
        </p:nvSpPr>
        <p:spPr>
          <a:xfrm>
            <a:off x="450573" y="1716610"/>
            <a:ext cx="8189844" cy="4590424"/>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sz="2800" dirty="0">
                <a:latin typeface="Arial" panose="020B0604020202020204" pitchFamily="34" charset="0"/>
                <a:cs typeface="Arial" panose="020B0604020202020204" pitchFamily="34" charset="0"/>
              </a:rPr>
              <a:t>Strategies for dataset collection:</a:t>
            </a:r>
          </a:p>
          <a:p>
            <a:pPr>
              <a:lnSpc>
                <a:spcPct val="200000"/>
              </a:lnSpc>
            </a:pPr>
            <a:r>
              <a:rPr lang="en-US" sz="2400" dirty="0">
                <a:latin typeface="Arial" panose="020B0604020202020204" pitchFamily="34" charset="0"/>
                <a:cs typeface="Arial" panose="020B0604020202020204" pitchFamily="34" charset="0"/>
              </a:rPr>
              <a:t>1. Camera Based Images(</a:t>
            </a:r>
            <a:r>
              <a:rPr lang="en-US" sz="2400" i="1" dirty="0">
                <a:latin typeface="Arial" panose="020B0604020202020204" pitchFamily="34" charset="0"/>
                <a:cs typeface="Arial" panose="020B0604020202020204" pitchFamily="34" charset="0"/>
              </a:rPr>
              <a:t>Ali Sehran</a:t>
            </a:r>
            <a:r>
              <a:rPr lang="en-US" sz="2400" dirty="0">
                <a:latin typeface="Arial" panose="020B0604020202020204" pitchFamily="34" charset="0"/>
                <a:cs typeface="Arial" panose="020B0604020202020204" pitchFamily="34" charset="0"/>
              </a:rPr>
              <a:t>)</a:t>
            </a:r>
          </a:p>
          <a:p>
            <a:pPr marL="800100" lvl="1" indent="-342900">
              <a:lnSpc>
                <a:spcPct val="150000"/>
              </a:lnSpc>
              <a:buFont typeface="Wingdings" panose="05000000000000000000" pitchFamily="2" charset="2"/>
              <a:buChar char="Ø"/>
            </a:pPr>
            <a:r>
              <a:rPr lang="en-US" sz="2000" i="1" dirty="0">
                <a:latin typeface="Arial" panose="020B0604020202020204" pitchFamily="34" charset="0"/>
                <a:cs typeface="Arial" panose="020B0604020202020204" pitchFamily="34" charset="0"/>
              </a:rPr>
              <a:t>To cover the desired and specific angles with attention</a:t>
            </a:r>
          </a:p>
          <a:p>
            <a:pPr>
              <a:lnSpc>
                <a:spcPct val="150000"/>
              </a:lnSpc>
            </a:pPr>
            <a:r>
              <a:rPr lang="en-US" sz="2400" dirty="0">
                <a:latin typeface="Arial" panose="020B0604020202020204" pitchFamily="34" charset="0"/>
                <a:cs typeface="Arial" panose="020B0604020202020204" pitchFamily="34" charset="0"/>
              </a:rPr>
              <a:t>2. Video Based Images(</a:t>
            </a:r>
            <a:r>
              <a:rPr lang="en-US" sz="2400" i="1" dirty="0">
                <a:latin typeface="Arial" panose="020B0604020202020204" pitchFamily="34" charset="0"/>
                <a:cs typeface="Arial" panose="020B0604020202020204" pitchFamily="34" charset="0"/>
              </a:rPr>
              <a:t>Waleed Kamran</a:t>
            </a:r>
            <a:r>
              <a:rPr lang="en-US" sz="2400" dirty="0">
                <a:latin typeface="Arial" panose="020B0604020202020204" pitchFamily="34" charset="0"/>
                <a:cs typeface="Arial" panose="020B0604020202020204" pitchFamily="34" charset="0"/>
              </a:rPr>
              <a:t>)</a:t>
            </a:r>
          </a:p>
          <a:p>
            <a:pPr marL="800100" lvl="1" indent="-342900">
              <a:lnSpc>
                <a:spcPct val="150000"/>
              </a:lnSpc>
              <a:buFont typeface="Wingdings" panose="05000000000000000000" pitchFamily="2" charset="2"/>
              <a:buChar char="Ø"/>
            </a:pPr>
            <a:r>
              <a:rPr lang="en-US" sz="2000" i="1" dirty="0">
                <a:latin typeface="Arial" panose="020B0604020202020204" pitchFamily="34" charset="0"/>
                <a:cs typeface="Arial" panose="020B0604020202020204" pitchFamily="34" charset="0"/>
              </a:rPr>
              <a:t>To cover the angles and views missed unconsciously </a:t>
            </a:r>
          </a:p>
          <a:p>
            <a:pPr>
              <a:lnSpc>
                <a:spcPct val="150000"/>
              </a:lnSpc>
            </a:pPr>
            <a:r>
              <a:rPr lang="en-US" sz="2400" dirty="0">
                <a:latin typeface="Arial" panose="020B0604020202020204" pitchFamily="34" charset="0"/>
                <a:cs typeface="Arial" panose="020B0604020202020204" pitchFamily="34" charset="0"/>
              </a:rPr>
              <a:t>3. Camera + Video Based(</a:t>
            </a:r>
            <a:r>
              <a:rPr lang="en-US" sz="2400" i="1" dirty="0">
                <a:latin typeface="Arial" panose="020B0604020202020204" pitchFamily="34" charset="0"/>
                <a:cs typeface="Arial" panose="020B0604020202020204" pitchFamily="34" charset="0"/>
              </a:rPr>
              <a:t>Muhammad Hammad</a:t>
            </a:r>
            <a:r>
              <a:rPr lang="en-US" sz="2400" dirty="0">
                <a:latin typeface="Arial" panose="020B0604020202020204" pitchFamily="34" charset="0"/>
                <a:cs typeface="Arial" panose="020B0604020202020204" pitchFamily="34" charset="0"/>
              </a:rPr>
              <a:t>)</a:t>
            </a:r>
          </a:p>
          <a:p>
            <a:pPr marL="800100" lvl="1" indent="-342900">
              <a:lnSpc>
                <a:spcPct val="150000"/>
              </a:lnSpc>
              <a:buFont typeface="Wingdings" panose="05000000000000000000" pitchFamily="2" charset="2"/>
              <a:buChar char="Ø"/>
            </a:pPr>
            <a:r>
              <a:rPr lang="en-US" sz="2000" i="1" dirty="0">
                <a:latin typeface="Arial" panose="020B0604020202020204" pitchFamily="34" charset="0"/>
                <a:cs typeface="Arial" panose="020B0604020202020204" pitchFamily="34" charset="0"/>
              </a:rPr>
              <a:t>To cover all desired and specific angles and views of the landmarks</a:t>
            </a:r>
          </a:p>
        </p:txBody>
      </p:sp>
    </p:spTree>
    <p:extLst>
      <p:ext uri="{BB962C8B-B14F-4D97-AF65-F5344CB8AC3E}">
        <p14:creationId xmlns:p14="http://schemas.microsoft.com/office/powerpoint/2010/main" val="18425539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70403"/>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47</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2" y="1046926"/>
            <a:ext cx="8242854"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Target Final Results</a:t>
            </a:r>
          </a:p>
        </p:txBody>
      </p:sp>
      <p:graphicFrame>
        <p:nvGraphicFramePr>
          <p:cNvPr id="8" name="Table 8">
            <a:extLst>
              <a:ext uri="{FF2B5EF4-FFF2-40B4-BE49-F238E27FC236}">
                <a16:creationId xmlns:a16="http://schemas.microsoft.com/office/drawing/2014/main" id="{7651339B-0F87-4966-AC93-57C18ABAACAC}"/>
              </a:ext>
            </a:extLst>
          </p:cNvPr>
          <p:cNvGraphicFramePr>
            <a:graphicFrameLocks noGrp="1"/>
          </p:cNvGraphicFramePr>
          <p:nvPr>
            <p:extLst>
              <p:ext uri="{D42A27DB-BD31-4B8C-83A1-F6EECF244321}">
                <p14:modId xmlns:p14="http://schemas.microsoft.com/office/powerpoint/2010/main" val="4136369648"/>
              </p:ext>
            </p:extLst>
          </p:nvPr>
        </p:nvGraphicFramePr>
        <p:xfrm>
          <a:off x="1" y="1662200"/>
          <a:ext cx="9143999" cy="4765103"/>
        </p:xfrm>
        <a:graphic>
          <a:graphicData uri="http://schemas.openxmlformats.org/drawingml/2006/table">
            <a:tbl>
              <a:tblPr firstRow="1" bandRow="1">
                <a:tableStyleId>{5C22544A-7EE6-4342-B048-85BDC9FD1C3A}</a:tableStyleId>
              </a:tblPr>
              <a:tblGrid>
                <a:gridCol w="1152939">
                  <a:extLst>
                    <a:ext uri="{9D8B030D-6E8A-4147-A177-3AD203B41FA5}">
                      <a16:colId xmlns:a16="http://schemas.microsoft.com/office/drawing/2014/main" val="4094790311"/>
                    </a:ext>
                  </a:extLst>
                </a:gridCol>
                <a:gridCol w="1007165">
                  <a:extLst>
                    <a:ext uri="{9D8B030D-6E8A-4147-A177-3AD203B41FA5}">
                      <a16:colId xmlns:a16="http://schemas.microsoft.com/office/drawing/2014/main" val="4132973389"/>
                    </a:ext>
                  </a:extLst>
                </a:gridCol>
                <a:gridCol w="821635">
                  <a:extLst>
                    <a:ext uri="{9D8B030D-6E8A-4147-A177-3AD203B41FA5}">
                      <a16:colId xmlns:a16="http://schemas.microsoft.com/office/drawing/2014/main" val="2644548170"/>
                    </a:ext>
                  </a:extLst>
                </a:gridCol>
                <a:gridCol w="993913">
                  <a:extLst>
                    <a:ext uri="{9D8B030D-6E8A-4147-A177-3AD203B41FA5}">
                      <a16:colId xmlns:a16="http://schemas.microsoft.com/office/drawing/2014/main" val="2671506494"/>
                    </a:ext>
                  </a:extLst>
                </a:gridCol>
                <a:gridCol w="4346713">
                  <a:extLst>
                    <a:ext uri="{9D8B030D-6E8A-4147-A177-3AD203B41FA5}">
                      <a16:colId xmlns:a16="http://schemas.microsoft.com/office/drawing/2014/main" val="742758338"/>
                    </a:ext>
                  </a:extLst>
                </a:gridCol>
                <a:gridCol w="821634">
                  <a:extLst>
                    <a:ext uri="{9D8B030D-6E8A-4147-A177-3AD203B41FA5}">
                      <a16:colId xmlns:a16="http://schemas.microsoft.com/office/drawing/2014/main" val="174933603"/>
                    </a:ext>
                  </a:extLst>
                </a:gridCol>
              </a:tblGrid>
              <a:tr h="487537">
                <a:tc>
                  <a:txBody>
                    <a:bodyPr/>
                    <a:lstStyle/>
                    <a:p>
                      <a:pPr algn="ctr"/>
                      <a:endParaRPr lang="en-US" sz="1100"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Accuracy</a:t>
                      </a:r>
                    </a:p>
                  </a:txBody>
                  <a:tcPr/>
                </a:tc>
                <a:tc>
                  <a:txBody>
                    <a:bodyPr/>
                    <a:lstStyle/>
                    <a:p>
                      <a:pPr algn="ctr"/>
                      <a:r>
                        <a:rPr lang="en-US" sz="1100" dirty="0">
                          <a:latin typeface="Arial" panose="020B0604020202020204" pitchFamily="34" charset="0"/>
                          <a:cs typeface="Arial" panose="020B0604020202020204" pitchFamily="34" charset="0"/>
                        </a:rPr>
                        <a:t>Variance In Light</a:t>
                      </a:r>
                    </a:p>
                  </a:txBody>
                  <a:tcPr/>
                </a:tc>
                <a:tc>
                  <a:txBody>
                    <a:bodyPr/>
                    <a:lstStyle/>
                    <a:p>
                      <a:pPr algn="ctr"/>
                      <a:r>
                        <a:rPr lang="en-US" sz="1100" dirty="0">
                          <a:latin typeface="Arial" panose="020B0604020202020204" pitchFamily="34" charset="0"/>
                          <a:cs typeface="Arial" panose="020B0604020202020204" pitchFamily="34" charset="0"/>
                        </a:rPr>
                        <a:t>Variance in Angle/Size</a:t>
                      </a:r>
                    </a:p>
                  </a:txBody>
                  <a:tcPr/>
                </a:tc>
                <a:tc>
                  <a:txBody>
                    <a:bodyPr/>
                    <a:lstStyle/>
                    <a:p>
                      <a:pPr algn="ctr"/>
                      <a:r>
                        <a:rPr lang="en-US" sz="1100" dirty="0">
                          <a:latin typeface="Arial" panose="020B0604020202020204" pitchFamily="34" charset="0"/>
                          <a:cs typeface="Arial" panose="020B0604020202020204" pitchFamily="34" charset="0"/>
                        </a:rPr>
                        <a:t>Description</a:t>
                      </a:r>
                    </a:p>
                  </a:txBody>
                  <a:tcPr/>
                </a:tc>
                <a:tc>
                  <a:txBody>
                    <a:bodyPr/>
                    <a:lstStyle/>
                    <a:p>
                      <a:pPr algn="ctr"/>
                      <a:r>
                        <a:rPr lang="en-US" sz="1100" dirty="0">
                          <a:latin typeface="Arial" panose="020B0604020202020204" pitchFamily="34" charset="0"/>
                          <a:cs typeface="Arial" panose="020B0604020202020204" pitchFamily="34" charset="0"/>
                        </a:rPr>
                        <a:t>Geo-Info</a:t>
                      </a:r>
                    </a:p>
                  </a:txBody>
                  <a:tcPr/>
                </a:tc>
                <a:extLst>
                  <a:ext uri="{0D108BD9-81ED-4DB2-BD59-A6C34878D82A}">
                    <a16:rowId xmlns:a16="http://schemas.microsoft.com/office/drawing/2014/main" val="868012538"/>
                  </a:ext>
                </a:extLst>
              </a:tr>
              <a:tr h="313605">
                <a:tc>
                  <a:txBody>
                    <a:bodyPr/>
                    <a:lstStyle/>
                    <a:p>
                      <a:pPr algn="ctr"/>
                      <a:r>
                        <a:rPr lang="en-US" sz="1100" dirty="0">
                          <a:latin typeface="Arial" panose="020B0604020202020204" pitchFamily="34" charset="0"/>
                          <a:cs typeface="Arial" panose="020B0604020202020204" pitchFamily="34" charset="0"/>
                        </a:rPr>
                        <a:t>Microsoft API</a:t>
                      </a:r>
                    </a:p>
                  </a:txBody>
                  <a:tcPr/>
                </a:tc>
                <a:tc>
                  <a:txBody>
                    <a:bodyPr/>
                    <a:lstStyle/>
                    <a:p>
                      <a:pPr algn="ctr"/>
                      <a:r>
                        <a:rPr lang="en-US" sz="1100" dirty="0">
                          <a:latin typeface="Arial" panose="020B0604020202020204" pitchFamily="34" charset="0"/>
                          <a:cs typeface="Arial" panose="020B0604020202020204" pitchFamily="34" charset="0"/>
                        </a:rPr>
                        <a:t>11.8%</a:t>
                      </a:r>
                    </a:p>
                  </a:txBody>
                  <a:tcPr/>
                </a:tc>
                <a:tc>
                  <a:txBody>
                    <a:bodyPr/>
                    <a:lstStyle/>
                    <a:p>
                      <a:pPr algn="ctr"/>
                      <a:r>
                        <a:rPr lang="en-US" sz="1100" b="1" dirty="0">
                          <a:latin typeface="Arial" panose="020B0604020202020204" pitchFamily="34" charset="0"/>
                          <a:cs typeface="Arial" panose="020B0604020202020204" pitchFamily="34" charset="0"/>
                        </a:rPr>
                        <a:t>X</a:t>
                      </a:r>
                      <a:endParaRPr lang="en-US" sz="1100" dirty="0">
                        <a:latin typeface="Arial" panose="020B0604020202020204" pitchFamily="34" charset="0"/>
                        <a:cs typeface="Arial" panose="020B0604020202020204" pitchFamily="34" charset="0"/>
                      </a:endParaRPr>
                    </a:p>
                  </a:txBody>
                  <a:tcPr/>
                </a:tc>
                <a:tc>
                  <a:txBody>
                    <a:bodyPr/>
                    <a:lstStyle/>
                    <a:p>
                      <a:pPr algn="ctr"/>
                      <a:r>
                        <a:rPr lang="en-US" sz="1100" b="1" dirty="0">
                          <a:latin typeface="Arial" panose="020B0604020202020204" pitchFamily="34" charset="0"/>
                          <a:cs typeface="Arial" panose="020B0604020202020204" pitchFamily="34" charset="0"/>
                        </a:rPr>
                        <a:t>X</a:t>
                      </a:r>
                      <a:endParaRPr lang="en-US" sz="1100"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Cloud landmark recognition API</a:t>
                      </a:r>
                    </a:p>
                  </a:txBody>
                  <a:tcPr/>
                </a:tc>
                <a:tc>
                  <a:txBody>
                    <a:bodyPr/>
                    <a:lstStyle/>
                    <a:p>
                      <a:pPr algn="ctr"/>
                      <a:r>
                        <a:rPr lang="en-US" sz="1100" b="1" dirty="0">
                          <a:latin typeface="Arial" panose="020B0604020202020204" pitchFamily="34" charset="0"/>
                          <a:cs typeface="Arial" panose="020B0604020202020204" pitchFamily="34" charset="0"/>
                        </a:rPr>
                        <a:t>X</a:t>
                      </a: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07217608"/>
                  </a:ext>
                </a:extLst>
              </a:tr>
              <a:tr h="313605">
                <a:tc>
                  <a:txBody>
                    <a:bodyPr/>
                    <a:lstStyle/>
                    <a:p>
                      <a:pPr algn="ctr"/>
                      <a:r>
                        <a:rPr lang="en-US" sz="1100" dirty="0">
                          <a:latin typeface="Arial" panose="020B0604020202020204" pitchFamily="34" charset="0"/>
                          <a:cs typeface="Arial" panose="020B0604020202020204" pitchFamily="34" charset="0"/>
                        </a:rPr>
                        <a:t>Google API</a:t>
                      </a:r>
                    </a:p>
                  </a:txBody>
                  <a:tcPr/>
                </a:tc>
                <a:tc>
                  <a:txBody>
                    <a:bodyPr/>
                    <a:lstStyle/>
                    <a:p>
                      <a:pPr algn="ctr"/>
                      <a:r>
                        <a:rPr lang="en-US" sz="1100" dirty="0">
                          <a:latin typeface="Arial" panose="020B0604020202020204" pitchFamily="34" charset="0"/>
                          <a:cs typeface="Arial" panose="020B0604020202020204" pitchFamily="34" charset="0"/>
                        </a:rPr>
                        <a:t>35.7%</a:t>
                      </a:r>
                    </a:p>
                  </a:txBody>
                  <a:tcPr/>
                </a:tc>
                <a:tc>
                  <a:txBody>
                    <a:bodyPr/>
                    <a:lstStyle/>
                    <a:p>
                      <a:pPr algn="ctr"/>
                      <a:r>
                        <a:rPr lang="en-US" sz="1100" b="1" dirty="0">
                          <a:latin typeface="Arial" panose="020B0604020202020204" pitchFamily="34" charset="0"/>
                          <a:cs typeface="Arial" panose="020B0604020202020204" pitchFamily="34" charset="0"/>
                        </a:rPr>
                        <a:t>X</a:t>
                      </a:r>
                      <a:endParaRPr lang="en-US" sz="1100" dirty="0">
                        <a:latin typeface="Arial" panose="020B0604020202020204" pitchFamily="34" charset="0"/>
                        <a:cs typeface="Arial" panose="020B0604020202020204" pitchFamily="34" charset="0"/>
                      </a:endParaRPr>
                    </a:p>
                  </a:txBody>
                  <a:tcPr/>
                </a:tc>
                <a:tc>
                  <a:txBody>
                    <a:bodyPr/>
                    <a:lstStyle/>
                    <a:p>
                      <a:pPr algn="ctr"/>
                      <a:r>
                        <a:rPr lang="en-US" sz="1100" b="1" dirty="0">
                          <a:latin typeface="Arial" panose="020B0604020202020204" pitchFamily="34" charset="0"/>
                          <a:cs typeface="Arial" panose="020B0604020202020204" pitchFamily="34" charset="0"/>
                        </a:rPr>
                        <a:t>X</a:t>
                      </a:r>
                      <a:endParaRPr lang="en-US" sz="1100"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Cloud landmark recognition API</a:t>
                      </a:r>
                    </a:p>
                  </a:txBody>
                  <a:tcPr/>
                </a:tc>
                <a:tc>
                  <a:txBody>
                    <a:bodyPr/>
                    <a:lstStyle/>
                    <a:p>
                      <a:pPr algn="ctr"/>
                      <a:r>
                        <a:rPr lang="en-US" sz="1100" b="1" dirty="0">
                          <a:latin typeface="Arial" panose="020B0604020202020204" pitchFamily="34" charset="0"/>
                          <a:cs typeface="Arial" panose="020B0604020202020204" pitchFamily="34" charset="0"/>
                        </a:rPr>
                        <a:t>X</a:t>
                      </a: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20572567"/>
                  </a:ext>
                </a:extLst>
              </a:tr>
              <a:tr h="470408">
                <a:tc>
                  <a:txBody>
                    <a:bodyPr/>
                    <a:lstStyle/>
                    <a:p>
                      <a:pPr algn="ctr"/>
                      <a:r>
                        <a:rPr lang="en-US" sz="1100" dirty="0">
                          <a:latin typeface="Arial" panose="020B0604020202020204" pitchFamily="34" charset="0"/>
                          <a:cs typeface="Arial" panose="020B0604020202020204" pitchFamily="34" charset="0"/>
                        </a:rPr>
                        <a:t>Tour The World</a:t>
                      </a:r>
                    </a:p>
                  </a:txBody>
                  <a:tcPr/>
                </a:tc>
                <a:tc>
                  <a:txBody>
                    <a:bodyPr/>
                    <a:lstStyle/>
                    <a:p>
                      <a:pPr algn="ctr"/>
                      <a:r>
                        <a:rPr lang="en-US" sz="1100" dirty="0">
                          <a:latin typeface="Arial" panose="020B0604020202020204" pitchFamily="34" charset="0"/>
                          <a:cs typeface="Arial" panose="020B0604020202020204" pitchFamily="34" charset="0"/>
                        </a:rPr>
                        <a:t>46.3%</a:t>
                      </a:r>
                    </a:p>
                  </a:txBody>
                  <a:tcPr/>
                </a:tc>
                <a:tc>
                  <a:txBody>
                    <a:bodyPr/>
                    <a:lstStyle/>
                    <a:p>
                      <a:pPr algn="ctr"/>
                      <a:r>
                        <a:rPr lang="en-US" sz="1100" b="1" dirty="0">
                          <a:latin typeface="Arial" panose="020B0604020202020204" pitchFamily="34" charset="0"/>
                          <a:cs typeface="Arial" panose="020B0604020202020204" pitchFamily="34" charset="0"/>
                        </a:rPr>
                        <a:t>X</a:t>
                      </a:r>
                      <a:endParaRPr lang="en-US" sz="1100" dirty="0">
                        <a:latin typeface="Arial" panose="020B0604020202020204" pitchFamily="34" charset="0"/>
                        <a:cs typeface="Arial" panose="020B0604020202020204" pitchFamily="34" charset="0"/>
                      </a:endParaRPr>
                    </a:p>
                  </a:txBody>
                  <a:tcPr/>
                </a:tc>
                <a:tc>
                  <a:txBody>
                    <a:bodyPr/>
                    <a:lstStyle/>
                    <a:p>
                      <a:pPr algn="ctr"/>
                      <a:r>
                        <a:rPr lang="en-US" sz="1100" b="1" dirty="0">
                          <a:latin typeface="Arial" panose="020B0604020202020204" pitchFamily="34" charset="0"/>
                          <a:cs typeface="Arial" panose="020B0604020202020204" pitchFamily="34" charset="0"/>
                        </a:rPr>
                        <a:t>X</a:t>
                      </a:r>
                      <a:endParaRPr lang="en-US" sz="1100"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Image retrieval from a local landmark database</a:t>
                      </a:r>
                    </a:p>
                  </a:txBody>
                  <a:tcPr/>
                </a:tc>
                <a:tc>
                  <a:txBody>
                    <a:bodyPr/>
                    <a:lstStyle/>
                    <a:p>
                      <a:pPr algn="ctr"/>
                      <a:r>
                        <a:rPr lang="en-US" sz="1100" b="1" dirty="0">
                          <a:latin typeface="Arial" panose="020B0604020202020204" pitchFamily="34" charset="0"/>
                          <a:cs typeface="Arial" panose="020B0604020202020204" pitchFamily="34" charset="0"/>
                        </a:rPr>
                        <a:t>X</a:t>
                      </a: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92230012"/>
                  </a:ext>
                </a:extLst>
              </a:tr>
              <a:tr h="313605">
                <a:tc>
                  <a:txBody>
                    <a:bodyPr/>
                    <a:lstStyle/>
                    <a:p>
                      <a:pPr algn="ctr"/>
                      <a:r>
                        <a:rPr lang="en-US" sz="1100" dirty="0">
                          <a:latin typeface="Arial" panose="020B0604020202020204" pitchFamily="34" charset="0"/>
                          <a:cs typeface="Arial" panose="020B0604020202020204" pitchFamily="34" charset="0"/>
                        </a:rPr>
                        <a:t>Scene Maps</a:t>
                      </a:r>
                    </a:p>
                  </a:txBody>
                  <a:tcPr/>
                </a:tc>
                <a:tc>
                  <a:txBody>
                    <a:bodyPr/>
                    <a:lstStyle/>
                    <a:p>
                      <a:pPr algn="ctr"/>
                      <a:r>
                        <a:rPr lang="en-US" sz="1100" dirty="0">
                          <a:latin typeface="Arial" panose="020B0604020202020204" pitchFamily="34" charset="0"/>
                          <a:cs typeface="Arial" panose="020B0604020202020204" pitchFamily="34" charset="0"/>
                        </a:rPr>
                        <a:t>80.65%</a:t>
                      </a:r>
                    </a:p>
                  </a:txBody>
                  <a:tcPr/>
                </a:tc>
                <a:tc>
                  <a:txBody>
                    <a:bodyPr/>
                    <a:lstStyle/>
                    <a:p>
                      <a:pPr algn="ctr"/>
                      <a:r>
                        <a:rPr lang="en-US" sz="1100" b="1" dirty="0">
                          <a:latin typeface="Arial" panose="020B0604020202020204" pitchFamily="34" charset="0"/>
                          <a:cs typeface="Arial" panose="020B0604020202020204" pitchFamily="34" charset="0"/>
                        </a:rPr>
                        <a:t>X</a:t>
                      </a:r>
                      <a:endParaRPr lang="en-US" sz="1100" dirty="0">
                        <a:latin typeface="Arial" panose="020B0604020202020204" pitchFamily="34" charset="0"/>
                        <a:cs typeface="Arial" panose="020B0604020202020204" pitchFamily="34" charset="0"/>
                      </a:endParaRPr>
                    </a:p>
                  </a:txBody>
                  <a:tcPr/>
                </a:tc>
                <a:tc>
                  <a:txBody>
                    <a:bodyPr/>
                    <a:lstStyle/>
                    <a:p>
                      <a:pPr algn="ctr"/>
                      <a:r>
                        <a:rPr lang="en-US" sz="1100" b="1" dirty="0">
                          <a:latin typeface="Arial" panose="020B0604020202020204" pitchFamily="34" charset="0"/>
                          <a:cs typeface="Arial" panose="020B0604020202020204" pitchFamily="34" charset="0"/>
                        </a:rPr>
                        <a:t>X</a:t>
                      </a:r>
                      <a:endParaRPr lang="en-US" sz="1100"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Image retrieval from a local landmark database</a:t>
                      </a:r>
                    </a:p>
                  </a:txBody>
                  <a:tcPr/>
                </a:tc>
                <a:tc>
                  <a:txBody>
                    <a:bodyPr/>
                    <a:lstStyle/>
                    <a:p>
                      <a:pPr algn="ctr"/>
                      <a:r>
                        <a:rPr lang="en-US" sz="1100" b="1" dirty="0">
                          <a:latin typeface="Arial" panose="020B0604020202020204" pitchFamily="34" charset="0"/>
                          <a:cs typeface="Arial" panose="020B0604020202020204" pitchFamily="34" charset="0"/>
                        </a:rPr>
                        <a:t>X</a:t>
                      </a: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57432130"/>
                  </a:ext>
                </a:extLst>
              </a:tr>
              <a:tr h="679070">
                <a:tc>
                  <a:txBody>
                    <a:bodyPr/>
                    <a:lstStyle/>
                    <a:p>
                      <a:pPr algn="ctr"/>
                      <a:r>
                        <a:rPr lang="en-US" sz="1100" dirty="0">
                          <a:latin typeface="Arial" panose="020B0604020202020204" pitchFamily="34" charset="0"/>
                          <a:cs typeface="Arial" panose="020B0604020202020204" pitchFamily="34" charset="0"/>
                        </a:rPr>
                        <a:t>Chinese Landmarks Recognition</a:t>
                      </a:r>
                    </a:p>
                  </a:txBody>
                  <a:tcPr/>
                </a:tc>
                <a:tc>
                  <a:txBody>
                    <a:bodyPr/>
                    <a:lstStyle/>
                    <a:p>
                      <a:pPr algn="ctr"/>
                      <a:r>
                        <a:rPr lang="en-US" sz="1100" dirty="0">
                          <a:latin typeface="Arial" panose="020B0604020202020204" pitchFamily="34" charset="0"/>
                          <a:cs typeface="Arial" panose="020B0604020202020204" pitchFamily="34" charset="0"/>
                        </a:rPr>
                        <a:t>72.55%</a:t>
                      </a:r>
                    </a:p>
                  </a:txBody>
                  <a:tcPr/>
                </a:tc>
                <a:tc>
                  <a:txBody>
                    <a:bodyPr/>
                    <a:lstStyle/>
                    <a:p>
                      <a:pPr algn="ctr"/>
                      <a:r>
                        <a:rPr lang="en-US" sz="1100" b="1" dirty="0">
                          <a:latin typeface="Arial" panose="020B0604020202020204" pitchFamily="34" charset="0"/>
                          <a:cs typeface="Arial" panose="020B0604020202020204" pitchFamily="34" charset="0"/>
                        </a:rPr>
                        <a:t>X</a:t>
                      </a:r>
                      <a:endParaRPr lang="en-US" sz="1100" dirty="0">
                        <a:latin typeface="Arial" panose="020B0604020202020204" pitchFamily="34" charset="0"/>
                        <a:cs typeface="Arial" panose="020B0604020202020204" pitchFamily="34" charset="0"/>
                      </a:endParaRPr>
                    </a:p>
                  </a:txBody>
                  <a:tcPr/>
                </a:tc>
                <a:tc>
                  <a:txBody>
                    <a:bodyPr/>
                    <a:lstStyle/>
                    <a:p>
                      <a:pPr algn="ctr"/>
                      <a:r>
                        <a:rPr lang="en-US" sz="1100" b="1" dirty="0">
                          <a:latin typeface="Arial" panose="020B0604020202020204" pitchFamily="34" charset="0"/>
                          <a:cs typeface="Arial" panose="020B0604020202020204" pitchFamily="34" charset="0"/>
                        </a:rPr>
                        <a:t>X</a:t>
                      </a:r>
                      <a:endParaRPr lang="en-US" sz="1100"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iOS landmark recognition application</a:t>
                      </a:r>
                    </a:p>
                  </a:txBody>
                  <a:tcPr/>
                </a:tc>
                <a:tc>
                  <a:txBody>
                    <a:bodyPr/>
                    <a:lstStyle/>
                    <a:p>
                      <a:pPr algn="ctr"/>
                      <a:r>
                        <a:rPr lang="en-US" sz="1100" b="1" dirty="0">
                          <a:latin typeface="Arial" panose="020B0604020202020204" pitchFamily="34" charset="0"/>
                          <a:cs typeface="Arial" panose="020B0604020202020204" pitchFamily="34" charset="0"/>
                        </a:rPr>
                        <a:t>X</a:t>
                      </a: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6530023"/>
                  </a:ext>
                </a:extLst>
              </a:tr>
              <a:tr h="679070">
                <a:tc>
                  <a:txBody>
                    <a:bodyPr/>
                    <a:lstStyle/>
                    <a:p>
                      <a:pPr algn="ctr"/>
                      <a:r>
                        <a:rPr lang="en-US" sz="1100" dirty="0">
                          <a:latin typeface="Arial" panose="020B0604020202020204" pitchFamily="34" charset="0"/>
                          <a:cs typeface="Arial" panose="020B0604020202020204" pitchFamily="34" charset="0"/>
                        </a:rPr>
                        <a:t>Indian Monument Recognition</a:t>
                      </a:r>
                    </a:p>
                  </a:txBody>
                  <a:tcPr/>
                </a:tc>
                <a:tc>
                  <a:txBody>
                    <a:bodyPr/>
                    <a:lstStyle/>
                    <a:p>
                      <a:pPr algn="ctr"/>
                      <a:r>
                        <a:rPr lang="en-US" sz="1100" dirty="0">
                          <a:latin typeface="Arial" panose="020B0604020202020204" pitchFamily="34" charset="0"/>
                          <a:cs typeface="Arial" panose="020B0604020202020204" pitchFamily="34" charset="0"/>
                        </a:rPr>
                        <a:t>92.7%</a:t>
                      </a:r>
                    </a:p>
                  </a:txBody>
                  <a:tcPr/>
                </a:tc>
                <a:tc>
                  <a:txBody>
                    <a:bodyPr/>
                    <a:lstStyle/>
                    <a:p>
                      <a:pPr algn="ctr"/>
                      <a:r>
                        <a:rPr lang="en-US" sz="1100" b="1" dirty="0">
                          <a:latin typeface="Arial" panose="020B0604020202020204" pitchFamily="34" charset="0"/>
                          <a:cs typeface="Arial" panose="020B0604020202020204" pitchFamily="34" charset="0"/>
                        </a:rPr>
                        <a:t>X</a:t>
                      </a:r>
                      <a:endParaRPr lang="en-US" sz="1100" dirty="0">
                        <a:latin typeface="Arial" panose="020B0604020202020204" pitchFamily="34" charset="0"/>
                        <a:cs typeface="Arial" panose="020B0604020202020204" pitchFamily="34" charset="0"/>
                      </a:endParaRPr>
                    </a:p>
                  </a:txBody>
                  <a:tcPr/>
                </a:tc>
                <a:tc>
                  <a:txBody>
                    <a:bodyPr/>
                    <a:lstStyle/>
                    <a:p>
                      <a:pPr algn="ctr"/>
                      <a:r>
                        <a:rPr lang="en-US" sz="1100" b="1" i="0" kern="1200" dirty="0">
                          <a:solidFill>
                            <a:schemeClr val="dk1"/>
                          </a:solidFill>
                          <a:effectLst/>
                          <a:latin typeface="Arial" panose="020B0604020202020204" pitchFamily="34" charset="0"/>
                          <a:ea typeface="+mn-ea"/>
                          <a:cs typeface="Arial" panose="020B0604020202020204" pitchFamily="34" charset="0"/>
                        </a:rPr>
                        <a:t>✓</a:t>
                      </a:r>
                      <a:endParaRPr lang="en-US" sz="1100" b="1"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Framework for monument recognition</a:t>
                      </a:r>
                    </a:p>
                  </a:txBody>
                  <a:tcPr/>
                </a:tc>
                <a:tc>
                  <a:txBody>
                    <a:bodyPr/>
                    <a:lstStyle/>
                    <a:p>
                      <a:pPr algn="ctr"/>
                      <a:r>
                        <a:rPr lang="en-US" sz="1100" b="1" dirty="0">
                          <a:latin typeface="Arial" panose="020B0604020202020204" pitchFamily="34" charset="0"/>
                          <a:cs typeface="Arial" panose="020B0604020202020204" pitchFamily="34" charset="0"/>
                        </a:rPr>
                        <a:t>X</a:t>
                      </a: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22556843"/>
                  </a:ext>
                </a:extLst>
              </a:tr>
              <a:tr h="533129">
                <a:tc>
                  <a:txBody>
                    <a:bodyPr/>
                    <a:lstStyle/>
                    <a:p>
                      <a:pPr algn="ctr"/>
                      <a:r>
                        <a:rPr lang="en-US" sz="1100" dirty="0">
                          <a:latin typeface="Arial" panose="020B0604020202020204" pitchFamily="34" charset="0"/>
                          <a:cs typeface="Arial" panose="020B0604020202020204" pitchFamily="34" charset="0"/>
                        </a:rPr>
                        <a:t>Cloud Mail.ru Group</a:t>
                      </a:r>
                    </a:p>
                  </a:txBody>
                  <a:tcPr/>
                </a:tc>
                <a:tc>
                  <a:txBody>
                    <a:bodyPr/>
                    <a:lstStyle/>
                    <a:p>
                      <a:pPr algn="ctr"/>
                      <a:r>
                        <a:rPr lang="en-US" sz="1100" dirty="0">
                          <a:latin typeface="Arial" panose="020B0604020202020204" pitchFamily="34" charset="0"/>
                          <a:cs typeface="Arial" panose="020B0604020202020204" pitchFamily="34" charset="0"/>
                        </a:rPr>
                        <a:t>95%</a:t>
                      </a:r>
                    </a:p>
                  </a:txBody>
                  <a:tcPr/>
                </a:tc>
                <a:tc>
                  <a:txBody>
                    <a:bodyPr/>
                    <a:lstStyle/>
                    <a:p>
                      <a:pPr algn="ctr"/>
                      <a:r>
                        <a:rPr lang="en-US" sz="1100" b="1" dirty="0">
                          <a:latin typeface="Arial" panose="020B0604020202020204" pitchFamily="34" charset="0"/>
                          <a:cs typeface="Arial" panose="020B0604020202020204" pitchFamily="34" charset="0"/>
                        </a:rPr>
                        <a:t>X</a:t>
                      </a:r>
                      <a:endParaRPr lang="en-US" sz="1100" dirty="0">
                        <a:latin typeface="Arial" panose="020B0604020202020204" pitchFamily="34" charset="0"/>
                        <a:cs typeface="Arial" panose="020B0604020202020204" pitchFamily="34" charset="0"/>
                      </a:endParaRPr>
                    </a:p>
                  </a:txBody>
                  <a:tcPr/>
                </a:tc>
                <a:tc>
                  <a:txBody>
                    <a:bodyPr/>
                    <a:lstStyle/>
                    <a:p>
                      <a:pPr algn="ctr"/>
                      <a:r>
                        <a:rPr lang="en-US" sz="1100" b="1" i="0" kern="1200" dirty="0">
                          <a:solidFill>
                            <a:schemeClr val="dk1"/>
                          </a:solidFill>
                          <a:effectLst/>
                          <a:latin typeface="Arial" panose="020B0604020202020204" pitchFamily="34" charset="0"/>
                          <a:ea typeface="+mn-ea"/>
                          <a:cs typeface="Arial" panose="020B0604020202020204" pitchFamily="34" charset="0"/>
                        </a:rPr>
                        <a:t>✓</a:t>
                      </a:r>
                      <a:endParaRPr lang="en-US" sz="1100"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Landmark recognition framework deployed on Cloud-based application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i="0" kern="1200" dirty="0">
                          <a:solidFill>
                            <a:schemeClr val="dk1"/>
                          </a:solidFill>
                          <a:effectLst/>
                          <a:latin typeface="Arial" panose="020B0604020202020204" pitchFamily="34" charset="0"/>
                          <a:ea typeface="+mn-ea"/>
                          <a:cs typeface="Arial" panose="020B0604020202020204" pitchFamily="34" charset="0"/>
                        </a:rPr>
                        <a:t>✓</a:t>
                      </a:r>
                      <a:endParaRPr lang="en-US" sz="1100" dirty="0">
                        <a:latin typeface="Arial" panose="020B0604020202020204" pitchFamily="34" charset="0"/>
                        <a:cs typeface="Arial" panose="020B0604020202020204" pitchFamily="34" charset="0"/>
                      </a:endParaRPr>
                    </a:p>
                    <a:p>
                      <a:pPr algn="ct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3769413"/>
                  </a:ext>
                </a:extLst>
              </a:tr>
              <a:tr h="487537">
                <a:tc>
                  <a:txBody>
                    <a:bodyPr/>
                    <a:lstStyle/>
                    <a:p>
                      <a:pPr algn="ctr"/>
                      <a:r>
                        <a:rPr lang="en-US" sz="1100" dirty="0">
                          <a:latin typeface="Arial" panose="020B0604020202020204" pitchFamily="34" charset="0"/>
                          <a:cs typeface="Arial" panose="020B0604020202020204" pitchFamily="34" charset="0"/>
                        </a:rPr>
                        <a:t>Case Study of Istanbul</a:t>
                      </a:r>
                    </a:p>
                  </a:txBody>
                  <a:tcPr/>
                </a:tc>
                <a:tc>
                  <a:txBody>
                    <a:bodyPr/>
                    <a:lstStyle/>
                    <a:p>
                      <a:pPr algn="ctr"/>
                      <a:r>
                        <a:rPr lang="en-US" sz="1200" dirty="0">
                          <a:latin typeface="Arial" panose="020B0604020202020204" pitchFamily="34" charset="0"/>
                          <a:cs typeface="Arial" panose="020B0604020202020204" pitchFamily="34" charset="0"/>
                        </a:rPr>
                        <a:t>96.3%</a:t>
                      </a:r>
                    </a:p>
                  </a:txBody>
                  <a:tcPr/>
                </a:tc>
                <a:tc>
                  <a:txBody>
                    <a:bodyPr/>
                    <a:lstStyle/>
                    <a:p>
                      <a:pPr algn="ctr"/>
                      <a:r>
                        <a:rPr lang="en-US" sz="1200" b="1" dirty="0">
                          <a:latin typeface="Arial" panose="020B0604020202020204" pitchFamily="34" charset="0"/>
                          <a:cs typeface="Arial" panose="020B0604020202020204" pitchFamily="34" charset="0"/>
                        </a:rPr>
                        <a:t>X</a:t>
                      </a:r>
                      <a:endParaRPr lang="en-US" sz="1200" dirty="0">
                        <a:latin typeface="Arial" panose="020B0604020202020204" pitchFamily="34" charset="0"/>
                        <a:cs typeface="Arial" panose="020B0604020202020204" pitchFamily="34" charset="0"/>
                      </a:endParaRPr>
                    </a:p>
                  </a:txBody>
                  <a:tcPr/>
                </a:tc>
                <a:tc>
                  <a:txBody>
                    <a:bodyPr/>
                    <a:lstStyle/>
                    <a:p>
                      <a:pPr algn="ctr"/>
                      <a:r>
                        <a:rPr lang="en-US" sz="1200" b="1" dirty="0">
                          <a:latin typeface="Arial" panose="020B0604020202020204" pitchFamily="34" charset="0"/>
                          <a:cs typeface="Arial" panose="020B0604020202020204" pitchFamily="34" charset="0"/>
                        </a:rPr>
                        <a:t>X</a:t>
                      </a:r>
                      <a:endParaRPr lang="en-US" sz="1200"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iOS landmark recognition application</a:t>
                      </a:r>
                    </a:p>
                  </a:txBody>
                  <a:tcPr/>
                </a:tc>
                <a:tc>
                  <a:txBody>
                    <a:bodyPr/>
                    <a:lstStyle/>
                    <a:p>
                      <a:pPr algn="ctr"/>
                      <a:r>
                        <a:rPr lang="en-US" sz="1200" b="1" dirty="0">
                          <a:latin typeface="Arial" panose="020B0604020202020204" pitchFamily="34" charset="0"/>
                          <a:cs typeface="Arial" panose="020B0604020202020204" pitchFamily="34" charset="0"/>
                        </a:rPr>
                        <a:t>X</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92566772"/>
                  </a:ext>
                </a:extLst>
              </a:tr>
              <a:tr h="487537">
                <a:tc>
                  <a:txBody>
                    <a:bodyPr/>
                    <a:lstStyle/>
                    <a:p>
                      <a:pPr algn="ctr"/>
                      <a:r>
                        <a:rPr lang="en-US" sz="1100" dirty="0">
                          <a:latin typeface="Arial" panose="020B0604020202020204" pitchFamily="34" charset="0"/>
                          <a:cs typeface="Arial" panose="020B0604020202020204" pitchFamily="34" charset="0"/>
                        </a:rPr>
                        <a:t>Our Proposed Solution</a:t>
                      </a:r>
                    </a:p>
                  </a:txBody>
                  <a:tcPr/>
                </a:tc>
                <a:tc>
                  <a:txBody>
                    <a:bodyPr/>
                    <a:lstStyle/>
                    <a:p>
                      <a:pPr algn="ctr"/>
                      <a:r>
                        <a:rPr lang="en-US" sz="1100" dirty="0">
                          <a:latin typeface="Arial" panose="020B0604020202020204" pitchFamily="34" charset="0"/>
                          <a:cs typeface="Arial" panose="020B0604020202020204" pitchFamily="34" charset="0"/>
                        </a:rPr>
                        <a:t>80%+</a:t>
                      </a:r>
                    </a:p>
                  </a:txBody>
                  <a:tcPr/>
                </a:tc>
                <a:tc>
                  <a:txBody>
                    <a:bodyPr/>
                    <a:lstStyle/>
                    <a:p>
                      <a:pPr algn="ctr"/>
                      <a:r>
                        <a:rPr lang="en-US" sz="1100" b="1" i="0" kern="1200" dirty="0">
                          <a:solidFill>
                            <a:schemeClr val="dk1"/>
                          </a:solidFill>
                          <a:effectLst/>
                          <a:latin typeface="Arial" panose="020B0604020202020204" pitchFamily="34" charset="0"/>
                          <a:ea typeface="+mn-ea"/>
                          <a:cs typeface="Arial" panose="020B0604020202020204" pitchFamily="34" charset="0"/>
                        </a:rPr>
                        <a:t>✓</a:t>
                      </a:r>
                      <a:endParaRPr lang="en-US" sz="1100" dirty="0">
                        <a:latin typeface="Arial" panose="020B0604020202020204" pitchFamily="34" charset="0"/>
                        <a:cs typeface="Arial" panose="020B0604020202020204" pitchFamily="34" charset="0"/>
                      </a:endParaRPr>
                    </a:p>
                  </a:txBody>
                  <a:tcPr/>
                </a:tc>
                <a:tc>
                  <a:txBody>
                    <a:bodyPr/>
                    <a:lstStyle/>
                    <a:p>
                      <a:pPr algn="ctr"/>
                      <a:r>
                        <a:rPr lang="en-US" sz="1100" b="1" i="0" kern="1200" dirty="0">
                          <a:solidFill>
                            <a:schemeClr val="dk1"/>
                          </a:solidFill>
                          <a:effectLst/>
                          <a:latin typeface="Arial" panose="020B0604020202020204" pitchFamily="34" charset="0"/>
                          <a:ea typeface="+mn-ea"/>
                          <a:cs typeface="Arial" panose="020B0604020202020204" pitchFamily="34" charset="0"/>
                        </a:rPr>
                        <a:t>✓</a:t>
                      </a:r>
                      <a:endParaRPr lang="en-US" sz="1100" dirty="0">
                        <a:latin typeface="Arial" panose="020B0604020202020204" pitchFamily="34" charset="0"/>
                        <a:cs typeface="Arial" panose="020B0604020202020204" pitchFamily="34" charset="0"/>
                      </a:endParaRPr>
                    </a:p>
                  </a:txBody>
                  <a:tcPr/>
                </a:tc>
                <a:tc>
                  <a:txBody>
                    <a:bodyPr/>
                    <a:lstStyle/>
                    <a:p>
                      <a:pPr algn="ctr"/>
                      <a:r>
                        <a:rPr lang="en-US" sz="1100" dirty="0">
                          <a:latin typeface="Arial" panose="020B0604020202020204" pitchFamily="34" charset="0"/>
                          <a:cs typeface="Arial" panose="020B0604020202020204" pitchFamily="34" charset="0"/>
                        </a:rPr>
                        <a:t>Android/cross-platform landmark recognition application</a:t>
                      </a:r>
                    </a:p>
                  </a:txBody>
                  <a:tcPr/>
                </a:tc>
                <a:tc>
                  <a:txBody>
                    <a:bodyPr/>
                    <a:lstStyle/>
                    <a:p>
                      <a:pPr algn="ctr"/>
                      <a:r>
                        <a:rPr lang="en-US" sz="1100" dirty="0">
                          <a:latin typeface="Arial" panose="020B0604020202020204" pitchFamily="34" charset="0"/>
                          <a:cs typeface="Arial" panose="020B0604020202020204" pitchFamily="34" charset="0"/>
                        </a:rPr>
                        <a:t>Maybe</a:t>
                      </a:r>
                    </a:p>
                  </a:txBody>
                  <a:tcPr/>
                </a:tc>
                <a:extLst>
                  <a:ext uri="{0D108BD9-81ED-4DB2-BD59-A6C34878D82A}">
                    <a16:rowId xmlns:a16="http://schemas.microsoft.com/office/drawing/2014/main" val="2444549569"/>
                  </a:ext>
                </a:extLst>
              </a:tr>
            </a:tbl>
          </a:graphicData>
        </a:graphic>
      </p:graphicFrame>
    </p:spTree>
    <p:extLst>
      <p:ext uri="{BB962C8B-B14F-4D97-AF65-F5344CB8AC3E}">
        <p14:creationId xmlns:p14="http://schemas.microsoft.com/office/powerpoint/2010/main" val="21592576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48</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8309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Future Directions for Phase-2 </a:t>
            </a:r>
          </a:p>
        </p:txBody>
      </p:sp>
      <p:sp>
        <p:nvSpPr>
          <p:cNvPr id="10" name="TextBox 9">
            <a:extLst>
              <a:ext uri="{FF2B5EF4-FFF2-40B4-BE49-F238E27FC236}">
                <a16:creationId xmlns:a16="http://schemas.microsoft.com/office/drawing/2014/main" id="{C4259B5C-8E78-4E57-8A8A-AE48997EA9E4}"/>
              </a:ext>
            </a:extLst>
          </p:cNvPr>
          <p:cNvSpPr txBox="1"/>
          <p:nvPr/>
        </p:nvSpPr>
        <p:spPr>
          <a:xfrm>
            <a:off x="450573" y="2061162"/>
            <a:ext cx="8189844" cy="3970318"/>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Several data augmentation technique’s literature review is in process and  will be applied for increasing the labelled samples of the problem space</a:t>
            </a:r>
          </a:p>
          <a:p>
            <a:pPr marL="342900" indent="-342900">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Pre processing</a:t>
            </a:r>
          </a:p>
          <a:p>
            <a:pPr marL="342900" indent="-342900">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800" dirty="0">
                <a:latin typeface="Arial" panose="020B0604020202020204" pitchFamily="34" charset="0"/>
                <a:cs typeface="Arial" panose="020B0604020202020204" pitchFamily="34" charset="0"/>
              </a:rPr>
              <a:t>Model training</a:t>
            </a:r>
          </a:p>
          <a:p>
            <a:pPr marL="342900" indent="-342900">
              <a:buFont typeface="Wingdings" panose="05000000000000000000" pitchFamily="2" charset="2"/>
              <a:buChar char="Ø"/>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4151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49</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17443" y="3167390"/>
            <a:ext cx="8309114" cy="769441"/>
          </a:xfrm>
          <a:prstGeom prst="rect">
            <a:avLst/>
          </a:prstGeom>
          <a:noFill/>
        </p:spPr>
        <p:txBody>
          <a:bodyPr wrap="square" rtlCol="0">
            <a:spAutoFit/>
          </a:bodyPr>
          <a:lstStyle/>
          <a:p>
            <a:pPr algn="ctr"/>
            <a:r>
              <a:rPr lang="en-US" sz="44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778909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5</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3697357"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Academia Solutions</a:t>
            </a:r>
          </a:p>
        </p:txBody>
      </p:sp>
      <p:sp>
        <p:nvSpPr>
          <p:cNvPr id="3" name="TextBox 2">
            <a:extLst>
              <a:ext uri="{FF2B5EF4-FFF2-40B4-BE49-F238E27FC236}">
                <a16:creationId xmlns:a16="http://schemas.microsoft.com/office/drawing/2014/main" id="{CE159B16-44EF-4A1D-90D6-F52FC6424C8A}"/>
              </a:ext>
            </a:extLst>
          </p:cNvPr>
          <p:cNvSpPr txBox="1"/>
          <p:nvPr/>
        </p:nvSpPr>
        <p:spPr>
          <a:xfrm>
            <a:off x="450573" y="1900225"/>
            <a:ext cx="8693427" cy="453681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800" dirty="0">
                <a:latin typeface="Arial" panose="020B0604020202020204" pitchFamily="34" charset="0"/>
                <a:cs typeface="Arial" panose="020B0604020202020204" pitchFamily="34" charset="0"/>
              </a:rPr>
              <a:t>Tour The World</a:t>
            </a:r>
          </a:p>
          <a:p>
            <a:pPr marL="285750" indent="-285750">
              <a:lnSpc>
                <a:spcPct val="150000"/>
              </a:lnSpc>
              <a:buFont typeface="Wingdings" panose="05000000000000000000" pitchFamily="2" charset="2"/>
              <a:buChar char="Ø"/>
            </a:pPr>
            <a:r>
              <a:rPr lang="en-US" sz="2800" dirty="0">
                <a:latin typeface="Arial" panose="020B0604020202020204" pitchFamily="34" charset="0"/>
                <a:cs typeface="Arial" panose="020B0604020202020204" pitchFamily="34" charset="0"/>
              </a:rPr>
              <a:t>Scene maps</a:t>
            </a:r>
          </a:p>
          <a:p>
            <a:pPr marL="285750" indent="-285750">
              <a:lnSpc>
                <a:spcPct val="150000"/>
              </a:lnSpc>
              <a:buFont typeface="Wingdings" panose="05000000000000000000" pitchFamily="2" charset="2"/>
              <a:buChar char="Ø"/>
            </a:pPr>
            <a:r>
              <a:rPr lang="en-US" sz="2800" dirty="0">
                <a:latin typeface="Arial" panose="020B0604020202020204" pitchFamily="34" charset="0"/>
                <a:cs typeface="Arial" panose="020B0604020202020204" pitchFamily="34" charset="0"/>
              </a:rPr>
              <a:t>Chinese Landmark Recognition</a:t>
            </a:r>
          </a:p>
          <a:p>
            <a:pPr marL="285750" indent="-285750">
              <a:lnSpc>
                <a:spcPct val="150000"/>
              </a:lnSpc>
              <a:buFont typeface="Wingdings" panose="05000000000000000000" pitchFamily="2" charset="2"/>
              <a:buChar char="Ø"/>
            </a:pPr>
            <a:r>
              <a:rPr lang="en-US" sz="2800" dirty="0">
                <a:latin typeface="Arial" panose="020B0604020202020204" pitchFamily="34" charset="0"/>
                <a:cs typeface="Arial" panose="020B0604020202020204" pitchFamily="34" charset="0"/>
              </a:rPr>
              <a:t>Indian Monument Recognition</a:t>
            </a:r>
          </a:p>
          <a:p>
            <a:pPr marL="285750" indent="-285750">
              <a:lnSpc>
                <a:spcPct val="150000"/>
              </a:lnSpc>
              <a:buFont typeface="Wingdings" panose="05000000000000000000" pitchFamily="2" charset="2"/>
              <a:buChar char="Ø"/>
            </a:pPr>
            <a:r>
              <a:rPr lang="en-US" sz="2800" dirty="0">
                <a:latin typeface="Arial" panose="020B0604020202020204" pitchFamily="34" charset="0"/>
                <a:cs typeface="Arial" panose="020B0604020202020204" pitchFamily="34" charset="0"/>
              </a:rPr>
              <a:t>Landmark Recognition at Cloud Mail.ru Group</a:t>
            </a:r>
          </a:p>
          <a:p>
            <a:pPr marL="285750" indent="-285750">
              <a:lnSpc>
                <a:spcPct val="150000"/>
              </a:lnSpc>
              <a:buFont typeface="Wingdings" panose="05000000000000000000" pitchFamily="2" charset="2"/>
              <a:buChar char="Ø"/>
            </a:pPr>
            <a:r>
              <a:rPr lang="en-US" sz="2800" dirty="0">
                <a:latin typeface="Arial" panose="020B0604020202020204" pitchFamily="34" charset="0"/>
                <a:cs typeface="Arial" panose="020B0604020202020204" pitchFamily="34" charset="0"/>
              </a:rPr>
              <a:t>Google Landmarks Recognition Challenge</a:t>
            </a:r>
          </a:p>
          <a:p>
            <a:pPr marL="285750" indent="-285750">
              <a:lnSpc>
                <a:spcPct val="150000"/>
              </a:lnSpc>
              <a:buFont typeface="Wingdings" panose="05000000000000000000" pitchFamily="2" charset="2"/>
              <a:buChar char="Ø"/>
            </a:pPr>
            <a:r>
              <a:rPr lang="en-US" sz="2800" dirty="0">
                <a:latin typeface="Arial" panose="020B0604020202020204" pitchFamily="34" charset="0"/>
                <a:cs typeface="Arial" panose="020B0604020202020204" pitchFamily="34" charset="0"/>
              </a:rPr>
              <a:t>A case study of Istanbul</a:t>
            </a:r>
          </a:p>
        </p:txBody>
      </p:sp>
    </p:spTree>
    <p:extLst>
      <p:ext uri="{BB962C8B-B14F-4D97-AF65-F5344CB8AC3E}">
        <p14:creationId xmlns:p14="http://schemas.microsoft.com/office/powerpoint/2010/main" val="2081731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70403"/>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6</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099934"/>
            <a:ext cx="8242854"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Results of Related Literature Work</a:t>
            </a:r>
          </a:p>
        </p:txBody>
      </p:sp>
      <p:graphicFrame>
        <p:nvGraphicFramePr>
          <p:cNvPr id="8" name="Table 8">
            <a:extLst>
              <a:ext uri="{FF2B5EF4-FFF2-40B4-BE49-F238E27FC236}">
                <a16:creationId xmlns:a16="http://schemas.microsoft.com/office/drawing/2014/main" id="{7651339B-0F87-4966-AC93-57C18ABAACAC}"/>
              </a:ext>
            </a:extLst>
          </p:cNvPr>
          <p:cNvGraphicFramePr>
            <a:graphicFrameLocks noGrp="1"/>
          </p:cNvGraphicFramePr>
          <p:nvPr>
            <p:extLst>
              <p:ext uri="{D42A27DB-BD31-4B8C-83A1-F6EECF244321}">
                <p14:modId xmlns:p14="http://schemas.microsoft.com/office/powerpoint/2010/main" val="2885259341"/>
              </p:ext>
            </p:extLst>
          </p:nvPr>
        </p:nvGraphicFramePr>
        <p:xfrm>
          <a:off x="0" y="1662911"/>
          <a:ext cx="9143999" cy="4815352"/>
        </p:xfrm>
        <a:graphic>
          <a:graphicData uri="http://schemas.openxmlformats.org/drawingml/2006/table">
            <a:tbl>
              <a:tblPr firstRow="1" bandRow="1">
                <a:tableStyleId>{5C22544A-7EE6-4342-B048-85BDC9FD1C3A}</a:tableStyleId>
              </a:tblPr>
              <a:tblGrid>
                <a:gridCol w="1152939">
                  <a:extLst>
                    <a:ext uri="{9D8B030D-6E8A-4147-A177-3AD203B41FA5}">
                      <a16:colId xmlns:a16="http://schemas.microsoft.com/office/drawing/2014/main" val="4094790311"/>
                    </a:ext>
                  </a:extLst>
                </a:gridCol>
                <a:gridCol w="1007165">
                  <a:extLst>
                    <a:ext uri="{9D8B030D-6E8A-4147-A177-3AD203B41FA5}">
                      <a16:colId xmlns:a16="http://schemas.microsoft.com/office/drawing/2014/main" val="4132973389"/>
                    </a:ext>
                  </a:extLst>
                </a:gridCol>
                <a:gridCol w="821635">
                  <a:extLst>
                    <a:ext uri="{9D8B030D-6E8A-4147-A177-3AD203B41FA5}">
                      <a16:colId xmlns:a16="http://schemas.microsoft.com/office/drawing/2014/main" val="2644548170"/>
                    </a:ext>
                  </a:extLst>
                </a:gridCol>
                <a:gridCol w="993913">
                  <a:extLst>
                    <a:ext uri="{9D8B030D-6E8A-4147-A177-3AD203B41FA5}">
                      <a16:colId xmlns:a16="http://schemas.microsoft.com/office/drawing/2014/main" val="2671506494"/>
                    </a:ext>
                  </a:extLst>
                </a:gridCol>
                <a:gridCol w="4346713">
                  <a:extLst>
                    <a:ext uri="{9D8B030D-6E8A-4147-A177-3AD203B41FA5}">
                      <a16:colId xmlns:a16="http://schemas.microsoft.com/office/drawing/2014/main" val="742758338"/>
                    </a:ext>
                  </a:extLst>
                </a:gridCol>
                <a:gridCol w="821634">
                  <a:extLst>
                    <a:ext uri="{9D8B030D-6E8A-4147-A177-3AD203B41FA5}">
                      <a16:colId xmlns:a16="http://schemas.microsoft.com/office/drawing/2014/main" val="174933603"/>
                    </a:ext>
                  </a:extLst>
                </a:gridCol>
              </a:tblGrid>
              <a:tr h="531105">
                <a:tc>
                  <a:txBody>
                    <a:bodyPr/>
                    <a:lstStyle/>
                    <a:p>
                      <a:pPr algn="ctr"/>
                      <a:endParaRPr lang="en-US" sz="12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Accuracy</a:t>
                      </a:r>
                    </a:p>
                  </a:txBody>
                  <a:tcPr/>
                </a:tc>
                <a:tc>
                  <a:txBody>
                    <a:bodyPr/>
                    <a:lstStyle/>
                    <a:p>
                      <a:pPr algn="ctr"/>
                      <a:r>
                        <a:rPr lang="en-US" sz="1200" dirty="0">
                          <a:latin typeface="Arial" panose="020B0604020202020204" pitchFamily="34" charset="0"/>
                          <a:cs typeface="Arial" panose="020B0604020202020204" pitchFamily="34" charset="0"/>
                        </a:rPr>
                        <a:t>Variance In Light</a:t>
                      </a:r>
                    </a:p>
                  </a:txBody>
                  <a:tcPr/>
                </a:tc>
                <a:tc>
                  <a:txBody>
                    <a:bodyPr/>
                    <a:lstStyle/>
                    <a:p>
                      <a:pPr algn="ctr"/>
                      <a:r>
                        <a:rPr lang="en-US" sz="1200" dirty="0">
                          <a:latin typeface="Arial" panose="020B0604020202020204" pitchFamily="34" charset="0"/>
                          <a:cs typeface="Arial" panose="020B0604020202020204" pitchFamily="34" charset="0"/>
                        </a:rPr>
                        <a:t>Variance in Angle/Size</a:t>
                      </a:r>
                    </a:p>
                  </a:txBody>
                  <a:tcPr/>
                </a:tc>
                <a:tc>
                  <a:txBody>
                    <a:bodyPr/>
                    <a:lstStyle/>
                    <a:p>
                      <a:pPr algn="ctr"/>
                      <a:r>
                        <a:rPr lang="en-US" sz="1200" dirty="0">
                          <a:latin typeface="Arial" panose="020B0604020202020204" pitchFamily="34" charset="0"/>
                          <a:cs typeface="Arial" panose="020B0604020202020204" pitchFamily="34" charset="0"/>
                        </a:rPr>
                        <a:t>Description</a:t>
                      </a:r>
                    </a:p>
                  </a:txBody>
                  <a:tcPr/>
                </a:tc>
                <a:tc>
                  <a:txBody>
                    <a:bodyPr/>
                    <a:lstStyle/>
                    <a:p>
                      <a:pPr algn="ctr"/>
                      <a:r>
                        <a:rPr lang="en-US" sz="1200" dirty="0">
                          <a:latin typeface="Arial" panose="020B0604020202020204" pitchFamily="34" charset="0"/>
                          <a:cs typeface="Arial" panose="020B0604020202020204" pitchFamily="34" charset="0"/>
                        </a:rPr>
                        <a:t>Geo-Info</a:t>
                      </a:r>
                    </a:p>
                  </a:txBody>
                  <a:tcPr/>
                </a:tc>
                <a:extLst>
                  <a:ext uri="{0D108BD9-81ED-4DB2-BD59-A6C34878D82A}">
                    <a16:rowId xmlns:a16="http://schemas.microsoft.com/office/drawing/2014/main" val="868012538"/>
                  </a:ext>
                </a:extLst>
              </a:tr>
              <a:tr h="354070">
                <a:tc>
                  <a:txBody>
                    <a:bodyPr/>
                    <a:lstStyle/>
                    <a:p>
                      <a:pPr algn="ctr"/>
                      <a:r>
                        <a:rPr lang="en-US" sz="1200" dirty="0">
                          <a:latin typeface="Arial" panose="020B0604020202020204" pitchFamily="34" charset="0"/>
                          <a:cs typeface="Arial" panose="020B0604020202020204" pitchFamily="34" charset="0"/>
                        </a:rPr>
                        <a:t>Microsoft API</a:t>
                      </a:r>
                    </a:p>
                  </a:txBody>
                  <a:tcPr/>
                </a:tc>
                <a:tc>
                  <a:txBody>
                    <a:bodyPr/>
                    <a:lstStyle/>
                    <a:p>
                      <a:pPr algn="ctr"/>
                      <a:r>
                        <a:rPr lang="en-US" sz="1400" dirty="0">
                          <a:latin typeface="Arial" panose="020B0604020202020204" pitchFamily="34" charset="0"/>
                          <a:cs typeface="Arial" panose="020B0604020202020204" pitchFamily="34" charset="0"/>
                        </a:rPr>
                        <a:t>11.8%</a:t>
                      </a: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Cloud landmark recognition API</a:t>
                      </a: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07217608"/>
                  </a:ext>
                </a:extLst>
              </a:tr>
              <a:tr h="354070">
                <a:tc>
                  <a:txBody>
                    <a:bodyPr/>
                    <a:lstStyle/>
                    <a:p>
                      <a:pPr algn="ctr"/>
                      <a:r>
                        <a:rPr lang="en-US" sz="1200" dirty="0">
                          <a:latin typeface="Arial" panose="020B0604020202020204" pitchFamily="34" charset="0"/>
                          <a:cs typeface="Arial" panose="020B0604020202020204" pitchFamily="34" charset="0"/>
                        </a:rPr>
                        <a:t>Google API</a:t>
                      </a:r>
                    </a:p>
                  </a:txBody>
                  <a:tcPr/>
                </a:tc>
                <a:tc>
                  <a:txBody>
                    <a:bodyPr/>
                    <a:lstStyle/>
                    <a:p>
                      <a:pPr algn="ctr"/>
                      <a:r>
                        <a:rPr lang="en-US" sz="1400" dirty="0">
                          <a:latin typeface="Arial" panose="020B0604020202020204" pitchFamily="34" charset="0"/>
                          <a:cs typeface="Arial" panose="020B0604020202020204" pitchFamily="34" charset="0"/>
                        </a:rPr>
                        <a:t>35.7%</a:t>
                      </a: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Cloud landmark recognition API</a:t>
                      </a: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20572567"/>
                  </a:ext>
                </a:extLst>
              </a:tr>
              <a:tr h="531105">
                <a:tc>
                  <a:txBody>
                    <a:bodyPr/>
                    <a:lstStyle/>
                    <a:p>
                      <a:pPr algn="ctr"/>
                      <a:r>
                        <a:rPr lang="en-US" sz="1200" dirty="0">
                          <a:latin typeface="Arial" panose="020B0604020202020204" pitchFamily="34" charset="0"/>
                          <a:cs typeface="Arial" panose="020B0604020202020204" pitchFamily="34" charset="0"/>
                        </a:rPr>
                        <a:t>Tour The World</a:t>
                      </a:r>
                    </a:p>
                  </a:txBody>
                  <a:tcPr/>
                </a:tc>
                <a:tc>
                  <a:txBody>
                    <a:bodyPr/>
                    <a:lstStyle/>
                    <a:p>
                      <a:pPr algn="ctr"/>
                      <a:r>
                        <a:rPr lang="en-US" sz="1400" dirty="0">
                          <a:latin typeface="Arial" panose="020B0604020202020204" pitchFamily="34" charset="0"/>
                          <a:cs typeface="Arial" panose="020B0604020202020204" pitchFamily="34" charset="0"/>
                        </a:rPr>
                        <a:t>46.3%</a:t>
                      </a: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Image retrieval from a local landmark database</a:t>
                      </a: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92230012"/>
                  </a:ext>
                </a:extLst>
              </a:tr>
              <a:tr h="354070">
                <a:tc>
                  <a:txBody>
                    <a:bodyPr/>
                    <a:lstStyle/>
                    <a:p>
                      <a:pPr algn="ctr"/>
                      <a:r>
                        <a:rPr lang="en-US" sz="1200" dirty="0">
                          <a:latin typeface="Arial" panose="020B0604020202020204" pitchFamily="34" charset="0"/>
                          <a:cs typeface="Arial" panose="020B0604020202020204" pitchFamily="34" charset="0"/>
                        </a:rPr>
                        <a:t>Scene Maps</a:t>
                      </a:r>
                    </a:p>
                  </a:txBody>
                  <a:tcPr/>
                </a:tc>
                <a:tc>
                  <a:txBody>
                    <a:bodyPr/>
                    <a:lstStyle/>
                    <a:p>
                      <a:pPr algn="ctr"/>
                      <a:r>
                        <a:rPr lang="en-US" sz="1400" dirty="0">
                          <a:latin typeface="Arial" panose="020B0604020202020204" pitchFamily="34" charset="0"/>
                          <a:cs typeface="Arial" panose="020B0604020202020204" pitchFamily="34" charset="0"/>
                        </a:rPr>
                        <a:t>80.65%</a:t>
                      </a: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Image retrieval from a local landmark database</a:t>
                      </a: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57432130"/>
                  </a:ext>
                </a:extLst>
              </a:tr>
              <a:tr h="743547">
                <a:tc>
                  <a:txBody>
                    <a:bodyPr/>
                    <a:lstStyle/>
                    <a:p>
                      <a:pPr algn="ctr"/>
                      <a:r>
                        <a:rPr lang="en-US" sz="1200" dirty="0">
                          <a:latin typeface="Arial" panose="020B0604020202020204" pitchFamily="34" charset="0"/>
                          <a:cs typeface="Arial" panose="020B0604020202020204" pitchFamily="34" charset="0"/>
                        </a:rPr>
                        <a:t>Chinese Landmarks Recognition</a:t>
                      </a:r>
                    </a:p>
                  </a:txBody>
                  <a:tcPr/>
                </a:tc>
                <a:tc>
                  <a:txBody>
                    <a:bodyPr/>
                    <a:lstStyle/>
                    <a:p>
                      <a:pPr algn="ctr"/>
                      <a:r>
                        <a:rPr lang="en-US" sz="1400" dirty="0">
                          <a:latin typeface="Arial" panose="020B0604020202020204" pitchFamily="34" charset="0"/>
                          <a:cs typeface="Arial" panose="020B0604020202020204" pitchFamily="34" charset="0"/>
                        </a:rPr>
                        <a:t>72.55%</a:t>
                      </a: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iOS landmark recognition application</a:t>
                      </a: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6530023"/>
                  </a:ext>
                </a:extLst>
              </a:tr>
              <a:tr h="743547">
                <a:tc>
                  <a:txBody>
                    <a:bodyPr/>
                    <a:lstStyle/>
                    <a:p>
                      <a:pPr algn="ctr"/>
                      <a:r>
                        <a:rPr lang="en-US" sz="1200" dirty="0">
                          <a:latin typeface="Arial" panose="020B0604020202020204" pitchFamily="34" charset="0"/>
                          <a:cs typeface="Arial" panose="020B0604020202020204" pitchFamily="34" charset="0"/>
                        </a:rPr>
                        <a:t>Indian Monument Recognition</a:t>
                      </a:r>
                    </a:p>
                  </a:txBody>
                  <a:tcPr/>
                </a:tc>
                <a:tc>
                  <a:txBody>
                    <a:bodyPr/>
                    <a:lstStyle/>
                    <a:p>
                      <a:pPr algn="ctr"/>
                      <a:r>
                        <a:rPr lang="en-US" sz="1400" dirty="0">
                          <a:latin typeface="Arial" panose="020B0604020202020204" pitchFamily="34" charset="0"/>
                          <a:cs typeface="Arial" panose="020B0604020202020204" pitchFamily="34" charset="0"/>
                        </a:rPr>
                        <a:t>92.7%</a:t>
                      </a: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kern="1200" dirty="0">
                          <a:solidFill>
                            <a:schemeClr val="dk1"/>
                          </a:solidFill>
                          <a:effectLst/>
                          <a:latin typeface="Arial" panose="020B0604020202020204" pitchFamily="34" charset="0"/>
                          <a:ea typeface="+mn-ea"/>
                          <a:cs typeface="Arial" panose="020B0604020202020204" pitchFamily="34" charset="0"/>
                        </a:rPr>
                        <a:t>✓</a:t>
                      </a:r>
                      <a:endParaRPr lang="en-US" sz="1400" b="1"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Framework for monument recognition</a:t>
                      </a: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22556843"/>
                  </a:ext>
                </a:extLst>
              </a:tr>
              <a:tr h="601919">
                <a:tc>
                  <a:txBody>
                    <a:bodyPr/>
                    <a:lstStyle/>
                    <a:p>
                      <a:pPr algn="ctr"/>
                      <a:r>
                        <a:rPr lang="en-US" sz="1200" dirty="0">
                          <a:latin typeface="Arial" panose="020B0604020202020204" pitchFamily="34" charset="0"/>
                          <a:cs typeface="Arial" panose="020B0604020202020204" pitchFamily="34" charset="0"/>
                        </a:rPr>
                        <a:t>Cloud Mail.ru Group</a:t>
                      </a:r>
                    </a:p>
                  </a:txBody>
                  <a:tcPr/>
                </a:tc>
                <a:tc>
                  <a:txBody>
                    <a:bodyPr/>
                    <a:lstStyle/>
                    <a:p>
                      <a:pPr algn="ctr"/>
                      <a:r>
                        <a:rPr lang="en-US" sz="1400" dirty="0">
                          <a:latin typeface="Arial" panose="020B0604020202020204" pitchFamily="34" charset="0"/>
                          <a:cs typeface="Arial" panose="020B0604020202020204" pitchFamily="34" charset="0"/>
                        </a:rPr>
                        <a:t>95%</a:t>
                      </a: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i="0" kern="1200" dirty="0">
                          <a:solidFill>
                            <a:schemeClr val="dk1"/>
                          </a:solidFill>
                          <a:effectLst/>
                          <a:latin typeface="Arial" panose="020B0604020202020204" pitchFamily="34" charset="0"/>
                          <a:ea typeface="+mn-ea"/>
                          <a:cs typeface="Arial" panose="020B0604020202020204" pitchFamily="34" charset="0"/>
                        </a:rPr>
                        <a:t>✓</a:t>
                      </a:r>
                      <a:endParaRPr lang="en-US" sz="1400" dirty="0">
                        <a:latin typeface="Arial" panose="020B0604020202020204" pitchFamily="34" charset="0"/>
                        <a:cs typeface="Arial" panose="020B0604020202020204" pitchFamily="34" charset="0"/>
                      </a:endParaRPr>
                    </a:p>
                  </a:txBody>
                  <a:tcPr/>
                </a:tc>
                <a:tc>
                  <a:txBody>
                    <a:bodyPr/>
                    <a:lstStyle/>
                    <a:p>
                      <a:pPr algn="ctr"/>
                      <a:r>
                        <a:rPr lang="en-US" sz="1200" dirty="0">
                          <a:latin typeface="Arial" panose="020B0604020202020204" pitchFamily="34" charset="0"/>
                          <a:cs typeface="Arial" panose="020B0604020202020204" pitchFamily="34" charset="0"/>
                        </a:rPr>
                        <a:t>Landmark recognition framework deployed on Cloud-based application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kern="1200" dirty="0">
                          <a:solidFill>
                            <a:schemeClr val="dk1"/>
                          </a:solidFill>
                          <a:effectLst/>
                          <a:latin typeface="Arial" panose="020B0604020202020204" pitchFamily="34" charset="0"/>
                          <a:ea typeface="+mn-ea"/>
                          <a:cs typeface="Arial" panose="020B0604020202020204" pitchFamily="34" charset="0"/>
                        </a:rPr>
                        <a:t>✓</a:t>
                      </a:r>
                      <a:endParaRPr lang="en-US" sz="1400"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3769413"/>
                  </a:ext>
                </a:extLst>
              </a:tr>
              <a:tr h="601919">
                <a:tc>
                  <a:txBody>
                    <a:bodyPr/>
                    <a:lstStyle/>
                    <a:p>
                      <a:pPr algn="ctr"/>
                      <a:r>
                        <a:rPr lang="en-US" sz="1200" dirty="0">
                          <a:latin typeface="Arial" panose="020B0604020202020204" pitchFamily="34" charset="0"/>
                          <a:cs typeface="Arial" panose="020B0604020202020204" pitchFamily="34" charset="0"/>
                        </a:rPr>
                        <a:t>Case Study of Istanbul</a:t>
                      </a:r>
                    </a:p>
                  </a:txBody>
                  <a:tcPr/>
                </a:tc>
                <a:tc>
                  <a:txBody>
                    <a:bodyPr/>
                    <a:lstStyle/>
                    <a:p>
                      <a:pPr algn="ctr"/>
                      <a:r>
                        <a:rPr lang="en-US" sz="1400" dirty="0">
                          <a:latin typeface="Arial" panose="020B0604020202020204" pitchFamily="34" charset="0"/>
                          <a:cs typeface="Arial" panose="020B0604020202020204" pitchFamily="34" charset="0"/>
                        </a:rPr>
                        <a:t>96.3%</a:t>
                      </a: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iOS landmark recognition application</a:t>
                      </a:r>
                    </a:p>
                  </a:txBody>
                  <a:tcPr/>
                </a:tc>
                <a:tc>
                  <a:txBody>
                    <a:bodyPr/>
                    <a:lstStyle/>
                    <a:p>
                      <a:pPr algn="ctr"/>
                      <a:r>
                        <a:rPr lang="en-US" sz="1400" b="1" dirty="0">
                          <a:latin typeface="Arial" panose="020B0604020202020204" pitchFamily="34" charset="0"/>
                          <a:cs typeface="Arial" panose="020B0604020202020204" pitchFamily="34" charset="0"/>
                        </a:rPr>
                        <a:t>X</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05950365"/>
                  </a:ext>
                </a:extLst>
              </a:tr>
            </a:tbl>
          </a:graphicData>
        </a:graphic>
      </p:graphicFrame>
    </p:spTree>
    <p:extLst>
      <p:ext uri="{BB962C8B-B14F-4D97-AF65-F5344CB8AC3E}">
        <p14:creationId xmlns:p14="http://schemas.microsoft.com/office/powerpoint/2010/main" val="2076908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7</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System Boundary</a:t>
            </a:r>
          </a:p>
        </p:txBody>
      </p:sp>
      <p:pic>
        <p:nvPicPr>
          <p:cNvPr id="11" name="Picture 10">
            <a:extLst>
              <a:ext uri="{FF2B5EF4-FFF2-40B4-BE49-F238E27FC236}">
                <a16:creationId xmlns:a16="http://schemas.microsoft.com/office/drawing/2014/main" id="{05C49781-13C1-4B2F-9BB9-0E39852B710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0642" y="1817874"/>
            <a:ext cx="6482715" cy="4480560"/>
          </a:xfrm>
          <a:prstGeom prst="rect">
            <a:avLst/>
          </a:prstGeom>
          <a:noFill/>
          <a:ln>
            <a:noFill/>
          </a:ln>
        </p:spPr>
      </p:pic>
      <p:sp>
        <p:nvSpPr>
          <p:cNvPr id="3" name="TextBox 2">
            <a:extLst>
              <a:ext uri="{FF2B5EF4-FFF2-40B4-BE49-F238E27FC236}">
                <a16:creationId xmlns:a16="http://schemas.microsoft.com/office/drawing/2014/main" id="{BA5622C1-08A7-44CE-93BF-FC0634AECA50}"/>
              </a:ext>
            </a:extLst>
          </p:cNvPr>
          <p:cNvSpPr txBox="1"/>
          <p:nvPr/>
        </p:nvSpPr>
        <p:spPr>
          <a:xfrm flipH="1">
            <a:off x="2835965" y="6117815"/>
            <a:ext cx="3156674" cy="369332"/>
          </a:xfrm>
          <a:prstGeom prst="rect">
            <a:avLst/>
          </a:prstGeom>
          <a:noFill/>
        </p:spPr>
        <p:txBody>
          <a:bodyPr wrap="square" rtlCol="0">
            <a:spAutoFit/>
          </a:bodyPr>
          <a:lstStyle/>
          <a:p>
            <a:pPr algn="ctr"/>
            <a:r>
              <a:rPr lang="en-US" dirty="0">
                <a:solidFill>
                  <a:schemeClr val="bg2">
                    <a:lumMod val="50000"/>
                  </a:schemeClr>
                </a:solidFill>
                <a:latin typeface="Arial" panose="020B0604020202020204" pitchFamily="34" charset="0"/>
                <a:cs typeface="Arial" panose="020B0604020202020204" pitchFamily="34" charset="0"/>
              </a:rPr>
              <a:t>System Boundary</a:t>
            </a:r>
          </a:p>
        </p:txBody>
      </p:sp>
    </p:spTree>
    <p:extLst>
      <p:ext uri="{BB962C8B-B14F-4D97-AF65-F5344CB8AC3E}">
        <p14:creationId xmlns:p14="http://schemas.microsoft.com/office/powerpoint/2010/main" val="2927321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8</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2" y="1431235"/>
            <a:ext cx="7283077"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System Interaction with External Entities</a:t>
            </a:r>
          </a:p>
        </p:txBody>
      </p:sp>
      <p:sp>
        <p:nvSpPr>
          <p:cNvPr id="12" name="TextBox 11">
            <a:extLst>
              <a:ext uri="{FF2B5EF4-FFF2-40B4-BE49-F238E27FC236}">
                <a16:creationId xmlns:a16="http://schemas.microsoft.com/office/drawing/2014/main" id="{47104908-6ACB-4972-945E-BA42E4F1287A}"/>
              </a:ext>
            </a:extLst>
          </p:cNvPr>
          <p:cNvSpPr txBox="1"/>
          <p:nvPr/>
        </p:nvSpPr>
        <p:spPr>
          <a:xfrm>
            <a:off x="2289313" y="3241020"/>
            <a:ext cx="4578626" cy="369332"/>
          </a:xfrm>
          <a:prstGeom prst="rect">
            <a:avLst/>
          </a:prstGeom>
          <a:noFill/>
        </p:spPr>
        <p:txBody>
          <a:bodyPr wrap="square">
            <a:spAutoFit/>
          </a:bodyPr>
          <a:lstStyle/>
          <a:p>
            <a:endParaRPr lang="en-US" dirty="0"/>
          </a:p>
        </p:txBody>
      </p:sp>
      <p:pic>
        <p:nvPicPr>
          <p:cNvPr id="14" name="Picture 13">
            <a:extLst>
              <a:ext uri="{FF2B5EF4-FFF2-40B4-BE49-F238E27FC236}">
                <a16:creationId xmlns:a16="http://schemas.microsoft.com/office/drawing/2014/main" id="{C2514F00-08B0-42DA-94A9-0F7FCDC1C0D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0106" y="2211937"/>
            <a:ext cx="5833983" cy="4343194"/>
          </a:xfrm>
          <a:prstGeom prst="rect">
            <a:avLst/>
          </a:prstGeom>
          <a:noFill/>
          <a:ln>
            <a:noFill/>
          </a:ln>
        </p:spPr>
      </p:pic>
      <p:sp>
        <p:nvSpPr>
          <p:cNvPr id="8" name="AutoShape 2">
            <a:extLst>
              <a:ext uri="{FF2B5EF4-FFF2-40B4-BE49-F238E27FC236}">
                <a16:creationId xmlns:a16="http://schemas.microsoft.com/office/drawing/2014/main" id="{857F4A31-970E-4D4D-86B4-843CCD6E533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a:extLst>
              <a:ext uri="{FF2B5EF4-FFF2-40B4-BE49-F238E27FC236}">
                <a16:creationId xmlns:a16="http://schemas.microsoft.com/office/drawing/2014/main" id="{84AC950E-DAD6-4B40-8F95-6873BC3B4E55}"/>
              </a:ext>
            </a:extLst>
          </p:cNvPr>
          <p:cNvSpPr>
            <a:spLocks noChangeAspect="1" noChangeArrowheads="1"/>
          </p:cNvSpPr>
          <p:nvPr/>
        </p:nvSpPr>
        <p:spPr bwMode="auto">
          <a:xfrm>
            <a:off x="4724400" y="448414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123C8AE8-E70B-4B24-8551-A789D353E019}"/>
              </a:ext>
            </a:extLst>
          </p:cNvPr>
          <p:cNvSpPr txBox="1"/>
          <p:nvPr/>
        </p:nvSpPr>
        <p:spPr>
          <a:xfrm>
            <a:off x="2102939" y="1803548"/>
            <a:ext cx="788677" cy="338554"/>
          </a:xfrm>
          <a:prstGeom prst="rect">
            <a:avLst/>
          </a:prstGeom>
          <a:noFill/>
        </p:spPr>
        <p:txBody>
          <a:bodyPr wrap="none" rtlCol="0">
            <a:spAutoFit/>
          </a:bodyPr>
          <a:lstStyle/>
          <a:p>
            <a:r>
              <a:rPr lang="en-US" sz="1600" dirty="0">
                <a:solidFill>
                  <a:schemeClr val="tx1">
                    <a:lumMod val="65000"/>
                    <a:lumOff val="35000"/>
                  </a:schemeClr>
                </a:solidFill>
                <a:latin typeface="Arial" panose="020B0604020202020204" pitchFamily="34" charset="0"/>
                <a:cs typeface="Arial" panose="020B0604020202020204" pitchFamily="34" charset="0"/>
              </a:rPr>
              <a:t>Tourist</a:t>
            </a:r>
          </a:p>
        </p:txBody>
      </p:sp>
      <p:pic>
        <p:nvPicPr>
          <p:cNvPr id="21" name="Picture 20">
            <a:extLst>
              <a:ext uri="{FF2B5EF4-FFF2-40B4-BE49-F238E27FC236}">
                <a16:creationId xmlns:a16="http://schemas.microsoft.com/office/drawing/2014/main" id="{8D661D01-3833-4736-8836-B8A734D6684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59025" y="2089368"/>
            <a:ext cx="4754880" cy="365760"/>
          </a:xfrm>
          <a:prstGeom prst="rect">
            <a:avLst/>
          </a:prstGeom>
        </p:spPr>
      </p:pic>
      <p:sp>
        <p:nvSpPr>
          <p:cNvPr id="3" name="Rectangle 2">
            <a:extLst>
              <a:ext uri="{FF2B5EF4-FFF2-40B4-BE49-F238E27FC236}">
                <a16:creationId xmlns:a16="http://schemas.microsoft.com/office/drawing/2014/main" id="{590D1691-C6E0-4B72-A22B-49E52DF0D1DA}"/>
              </a:ext>
            </a:extLst>
          </p:cNvPr>
          <p:cNvSpPr/>
          <p:nvPr/>
        </p:nvSpPr>
        <p:spPr>
          <a:xfrm>
            <a:off x="3432313" y="2356026"/>
            <a:ext cx="3722867" cy="4078224"/>
          </a:xfrm>
          <a:prstGeom prst="rect">
            <a:avLst/>
          </a:prstGeom>
          <a:ln>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System</a:t>
            </a:r>
          </a:p>
        </p:txBody>
      </p:sp>
      <p:cxnSp>
        <p:nvCxnSpPr>
          <p:cNvPr id="18" name="Straight Connector 17">
            <a:extLst>
              <a:ext uri="{FF2B5EF4-FFF2-40B4-BE49-F238E27FC236}">
                <a16:creationId xmlns:a16="http://schemas.microsoft.com/office/drawing/2014/main" id="{B2BA4D10-805D-4205-B371-5C787399DB02}"/>
              </a:ext>
            </a:extLst>
          </p:cNvPr>
          <p:cNvCxnSpPr/>
          <p:nvPr/>
        </p:nvCxnSpPr>
        <p:spPr>
          <a:xfrm>
            <a:off x="3238500" y="4351020"/>
            <a:ext cx="1675405" cy="0"/>
          </a:xfrm>
          <a:prstGeom prst="line">
            <a:avLst/>
          </a:prstGeom>
          <a:ln w="15875">
            <a:solidFill>
              <a:srgbClr val="7C7B7A"/>
            </a:solidFill>
          </a:ln>
        </p:spPr>
        <p:style>
          <a:lnRef idx="1">
            <a:schemeClr val="accent3"/>
          </a:lnRef>
          <a:fillRef idx="0">
            <a:schemeClr val="accent3"/>
          </a:fillRef>
          <a:effectRef idx="0">
            <a:schemeClr val="accent3"/>
          </a:effectRef>
          <a:fontRef idx="minor">
            <a:schemeClr val="tx1"/>
          </a:fontRef>
        </p:style>
      </p:cxnSp>
      <p:cxnSp>
        <p:nvCxnSpPr>
          <p:cNvPr id="22" name="Connector: Curved 21">
            <a:extLst>
              <a:ext uri="{FF2B5EF4-FFF2-40B4-BE49-F238E27FC236}">
                <a16:creationId xmlns:a16="http://schemas.microsoft.com/office/drawing/2014/main" id="{B61D184C-E301-41FE-99B4-D062E2F5D8B3}"/>
              </a:ext>
            </a:extLst>
          </p:cNvPr>
          <p:cNvCxnSpPr>
            <a:cxnSpLocks/>
          </p:cNvCxnSpPr>
          <p:nvPr/>
        </p:nvCxnSpPr>
        <p:spPr>
          <a:xfrm>
            <a:off x="3432313" y="3313679"/>
            <a:ext cx="1665467" cy="945901"/>
          </a:xfrm>
          <a:prstGeom prst="curvedConnector3">
            <a:avLst>
              <a:gd name="adj1" fmla="val 99871"/>
            </a:avLst>
          </a:prstGeom>
          <a:ln w="15875">
            <a:solidFill>
              <a:srgbClr val="7C7B7A"/>
            </a:solidFill>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415529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7A5B8DA-ADC1-4BF2-8DE9-DFD5DF41BD68}"/>
              </a:ext>
            </a:extLst>
          </p:cNvPr>
          <p:cNvSpPr/>
          <p:nvPr/>
        </p:nvSpPr>
        <p:spPr>
          <a:xfrm>
            <a:off x="0" y="6462367"/>
            <a:ext cx="9144000" cy="422137"/>
          </a:xfrm>
          <a:prstGeom prst="rect">
            <a:avLst/>
          </a:prstGeom>
          <a:solidFill>
            <a:srgbClr val="FBE5D6"/>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657863D-E88A-4CDC-AFCF-9F87EB6153EA}"/>
              </a:ext>
            </a:extLst>
          </p:cNvPr>
          <p:cNvSpPr/>
          <p:nvPr/>
        </p:nvSpPr>
        <p:spPr>
          <a:xfrm>
            <a:off x="0" y="-43899"/>
            <a:ext cx="9144000" cy="10684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5" name="TextBox 4">
            <a:extLst>
              <a:ext uri="{FF2B5EF4-FFF2-40B4-BE49-F238E27FC236}">
                <a16:creationId xmlns:a16="http://schemas.microsoft.com/office/drawing/2014/main" id="{8EF9E785-4E1A-47AF-8829-C3CC83C198F3}"/>
              </a:ext>
            </a:extLst>
          </p:cNvPr>
          <p:cNvSpPr txBox="1"/>
          <p:nvPr/>
        </p:nvSpPr>
        <p:spPr>
          <a:xfrm>
            <a:off x="1005840" y="236423"/>
            <a:ext cx="1688327" cy="507831"/>
          </a:xfrm>
          <a:prstGeom prst="rect">
            <a:avLst/>
          </a:prstGeom>
          <a:noFill/>
        </p:spPr>
        <p:txBody>
          <a:bodyPr wrap="square" rtlCol="0">
            <a:spAutoFit/>
          </a:bodyPr>
          <a:lstStyle/>
          <a:p>
            <a:pPr algn="ctr"/>
            <a:r>
              <a:rPr lang="en-US" sz="1300" dirty="0">
                <a:solidFill>
                  <a:schemeClr val="bg1"/>
                </a:solidFill>
                <a:latin typeface="Times New Roman" panose="02020603050405020304" pitchFamily="18" charset="0"/>
                <a:cs typeface="Times New Roman" panose="02020603050405020304" pitchFamily="18" charset="0"/>
              </a:rPr>
              <a:t>UNIVERSITY OF CENTRAL PUNJAB</a:t>
            </a:r>
          </a:p>
        </p:txBody>
      </p:sp>
      <p:sp>
        <p:nvSpPr>
          <p:cNvPr id="6" name="Slide Number Placeholder 5">
            <a:extLst>
              <a:ext uri="{FF2B5EF4-FFF2-40B4-BE49-F238E27FC236}">
                <a16:creationId xmlns:a16="http://schemas.microsoft.com/office/drawing/2014/main" id="{4E46B3F3-ABFB-4F93-A6EA-1F01F3864205}"/>
              </a:ext>
            </a:extLst>
          </p:cNvPr>
          <p:cNvSpPr>
            <a:spLocks noGrp="1"/>
          </p:cNvSpPr>
          <p:nvPr>
            <p:ph type="sldNum" sz="quarter" idx="12"/>
          </p:nvPr>
        </p:nvSpPr>
        <p:spPr>
          <a:xfrm>
            <a:off x="6842266" y="6462367"/>
            <a:ext cx="2057400" cy="365125"/>
          </a:xfrm>
        </p:spPr>
        <p:txBody>
          <a:bodyPr/>
          <a:lstStyle/>
          <a:p>
            <a:fld id="{5A05F59A-94ED-4EDF-BFC6-CEAB3142B3DC}" type="slidenum">
              <a:rPr lang="en-US" smtClean="0">
                <a:solidFill>
                  <a:schemeClr val="tx1">
                    <a:lumMod val="95000"/>
                    <a:lumOff val="5000"/>
                  </a:schemeClr>
                </a:solidFill>
              </a:rPr>
              <a:t>9</a:t>
            </a:fld>
            <a:endParaRPr lang="en-US" dirty="0">
              <a:solidFill>
                <a:schemeClr val="tx1">
                  <a:lumMod val="95000"/>
                  <a:lumOff val="5000"/>
                </a:schemeClr>
              </a:solidFill>
            </a:endParaRPr>
          </a:p>
        </p:txBody>
      </p:sp>
      <p:sp>
        <p:nvSpPr>
          <p:cNvPr id="13" name="Oval 12">
            <a:extLst>
              <a:ext uri="{FF2B5EF4-FFF2-40B4-BE49-F238E27FC236}">
                <a16:creationId xmlns:a16="http://schemas.microsoft.com/office/drawing/2014/main" id="{54196A95-30C5-42D3-A89D-E66FEDC9BE16}"/>
              </a:ext>
            </a:extLst>
          </p:cNvPr>
          <p:cNvSpPr>
            <a:spLocks noChangeAspect="1"/>
          </p:cNvSpPr>
          <p:nvPr/>
        </p:nvSpPr>
        <p:spPr>
          <a:xfrm>
            <a:off x="274320" y="124579"/>
            <a:ext cx="731520" cy="7315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5" name="Picture 14">
            <a:extLst>
              <a:ext uri="{FF2B5EF4-FFF2-40B4-BE49-F238E27FC236}">
                <a16:creationId xmlns:a16="http://schemas.microsoft.com/office/drawing/2014/main" id="{CF22B90E-75EF-44D6-832C-1AC9FF2A3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118872"/>
            <a:ext cx="731520" cy="731520"/>
          </a:xfrm>
          <a:prstGeom prst="rect">
            <a:avLst/>
          </a:prstGeom>
        </p:spPr>
      </p:pic>
      <p:sp>
        <p:nvSpPr>
          <p:cNvPr id="2" name="TextBox 1">
            <a:extLst>
              <a:ext uri="{FF2B5EF4-FFF2-40B4-BE49-F238E27FC236}">
                <a16:creationId xmlns:a16="http://schemas.microsoft.com/office/drawing/2014/main" id="{655F8C21-76AB-43AF-A748-1FF4C167070F}"/>
              </a:ext>
            </a:extLst>
          </p:cNvPr>
          <p:cNvSpPr txBox="1"/>
          <p:nvPr/>
        </p:nvSpPr>
        <p:spPr>
          <a:xfrm>
            <a:off x="450573" y="1431235"/>
            <a:ext cx="526111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System Boundary</a:t>
            </a:r>
          </a:p>
        </p:txBody>
      </p:sp>
      <p:sp>
        <p:nvSpPr>
          <p:cNvPr id="12" name="TextBox 11">
            <a:extLst>
              <a:ext uri="{FF2B5EF4-FFF2-40B4-BE49-F238E27FC236}">
                <a16:creationId xmlns:a16="http://schemas.microsoft.com/office/drawing/2014/main" id="{47104908-6ACB-4972-945E-BA42E4F1287A}"/>
              </a:ext>
            </a:extLst>
          </p:cNvPr>
          <p:cNvSpPr txBox="1"/>
          <p:nvPr/>
        </p:nvSpPr>
        <p:spPr>
          <a:xfrm>
            <a:off x="2289313" y="3241020"/>
            <a:ext cx="4578626" cy="369332"/>
          </a:xfrm>
          <a:prstGeom prst="rect">
            <a:avLst/>
          </a:prstGeom>
          <a:noFill/>
        </p:spPr>
        <p:txBody>
          <a:bodyPr wrap="square">
            <a:spAutoFit/>
          </a:bodyPr>
          <a:lstStyle/>
          <a:p>
            <a:endParaRPr lang="en-US" dirty="0"/>
          </a:p>
        </p:txBody>
      </p:sp>
      <p:pic>
        <p:nvPicPr>
          <p:cNvPr id="14" name="Picture 13">
            <a:extLst>
              <a:ext uri="{FF2B5EF4-FFF2-40B4-BE49-F238E27FC236}">
                <a16:creationId xmlns:a16="http://schemas.microsoft.com/office/drawing/2014/main" id="{C2514F00-08B0-42DA-94A9-0F7FCDC1C0D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0350" y="2119173"/>
            <a:ext cx="6018499" cy="4480560"/>
          </a:xfrm>
          <a:prstGeom prst="rect">
            <a:avLst/>
          </a:prstGeom>
          <a:noFill/>
          <a:ln>
            <a:noFill/>
          </a:ln>
        </p:spPr>
      </p:pic>
      <p:sp>
        <p:nvSpPr>
          <p:cNvPr id="8" name="AutoShape 2">
            <a:extLst>
              <a:ext uri="{FF2B5EF4-FFF2-40B4-BE49-F238E27FC236}">
                <a16:creationId xmlns:a16="http://schemas.microsoft.com/office/drawing/2014/main" id="{857F4A31-970E-4D4D-86B4-843CCD6E533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a:extLst>
              <a:ext uri="{FF2B5EF4-FFF2-40B4-BE49-F238E27FC236}">
                <a16:creationId xmlns:a16="http://schemas.microsoft.com/office/drawing/2014/main" id="{84AC950E-DAD6-4B40-8F95-6873BC3B4E55}"/>
              </a:ext>
            </a:extLst>
          </p:cNvPr>
          <p:cNvSpPr>
            <a:spLocks noChangeAspect="1" noChangeArrowheads="1"/>
          </p:cNvSpPr>
          <p:nvPr/>
        </p:nvSpPr>
        <p:spPr bwMode="auto">
          <a:xfrm>
            <a:off x="4724400" y="448414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123C8AE8-E70B-4B24-8551-A789D353E019}"/>
              </a:ext>
            </a:extLst>
          </p:cNvPr>
          <p:cNvSpPr txBox="1"/>
          <p:nvPr/>
        </p:nvSpPr>
        <p:spPr>
          <a:xfrm>
            <a:off x="4957299" y="1661169"/>
            <a:ext cx="954107" cy="369332"/>
          </a:xfrm>
          <a:prstGeom prst="rect">
            <a:avLst/>
          </a:prstGeom>
          <a:noFill/>
        </p:spPr>
        <p:txBody>
          <a:bodyPr wrap="none" rtlCol="0">
            <a:spAutoFit/>
          </a:bodyPr>
          <a:lstStyle/>
          <a:p>
            <a:r>
              <a:rPr lang="en-US" dirty="0">
                <a:solidFill>
                  <a:schemeClr val="tx1">
                    <a:lumMod val="65000"/>
                    <a:lumOff val="35000"/>
                  </a:schemeClr>
                </a:solidFill>
                <a:latin typeface="Arial" panose="020B0604020202020204" pitchFamily="34" charset="0"/>
                <a:cs typeface="Arial" panose="020B0604020202020204" pitchFamily="34" charset="0"/>
              </a:rPr>
              <a:t>System</a:t>
            </a:r>
          </a:p>
        </p:txBody>
      </p:sp>
      <p:pic>
        <p:nvPicPr>
          <p:cNvPr id="21" name="Picture 20">
            <a:extLst>
              <a:ext uri="{FF2B5EF4-FFF2-40B4-BE49-F238E27FC236}">
                <a16:creationId xmlns:a16="http://schemas.microsoft.com/office/drawing/2014/main" id="{8D661D01-3833-4736-8836-B8A734D6684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542312" y="1955789"/>
            <a:ext cx="9784080" cy="457200"/>
          </a:xfrm>
          <a:prstGeom prst="rect">
            <a:avLst/>
          </a:prstGeom>
        </p:spPr>
      </p:pic>
      <p:sp>
        <p:nvSpPr>
          <p:cNvPr id="22" name="Rectangle 21">
            <a:extLst>
              <a:ext uri="{FF2B5EF4-FFF2-40B4-BE49-F238E27FC236}">
                <a16:creationId xmlns:a16="http://schemas.microsoft.com/office/drawing/2014/main" id="{B042692A-CF22-44F8-B51A-B7DECFA4CEEA}"/>
              </a:ext>
            </a:extLst>
          </p:cNvPr>
          <p:cNvSpPr/>
          <p:nvPr/>
        </p:nvSpPr>
        <p:spPr>
          <a:xfrm>
            <a:off x="1533525" y="2247900"/>
            <a:ext cx="1924050" cy="4214467"/>
          </a:xfrm>
          <a:prstGeom prst="rect">
            <a:avLst/>
          </a:prstGeom>
          <a:ln>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a:t>
            </a:r>
          </a:p>
        </p:txBody>
      </p:sp>
      <p:cxnSp>
        <p:nvCxnSpPr>
          <p:cNvPr id="24" name="Straight Arrow Connector 23">
            <a:extLst>
              <a:ext uri="{FF2B5EF4-FFF2-40B4-BE49-F238E27FC236}">
                <a16:creationId xmlns:a16="http://schemas.microsoft.com/office/drawing/2014/main" id="{9198151E-F55F-4A0E-8393-D3191E32CB25}"/>
              </a:ext>
            </a:extLst>
          </p:cNvPr>
          <p:cNvCxnSpPr>
            <a:cxnSpLocks/>
          </p:cNvCxnSpPr>
          <p:nvPr/>
        </p:nvCxnSpPr>
        <p:spPr>
          <a:xfrm flipH="1">
            <a:off x="2728913" y="4326556"/>
            <a:ext cx="728662" cy="0"/>
          </a:xfrm>
          <a:prstGeom prst="straightConnector1">
            <a:avLst/>
          </a:prstGeom>
          <a:ln w="15875">
            <a:solidFill>
              <a:srgbClr val="7C7B7A"/>
            </a:solidFill>
            <a:tailEnd type="triangle"/>
          </a:ln>
        </p:spPr>
        <p:style>
          <a:lnRef idx="1">
            <a:schemeClr val="accent3"/>
          </a:lnRef>
          <a:fillRef idx="0">
            <a:schemeClr val="accent3"/>
          </a:fillRef>
          <a:effectRef idx="0">
            <a:schemeClr val="accent3"/>
          </a:effectRef>
          <a:fontRef idx="minor">
            <a:schemeClr val="tx1"/>
          </a:fontRef>
        </p:style>
      </p:cxnSp>
      <p:cxnSp>
        <p:nvCxnSpPr>
          <p:cNvPr id="29" name="Connector: Curved 28">
            <a:extLst>
              <a:ext uri="{FF2B5EF4-FFF2-40B4-BE49-F238E27FC236}">
                <a16:creationId xmlns:a16="http://schemas.microsoft.com/office/drawing/2014/main" id="{00447BC5-B29D-4CDE-9623-8781461F3CBE}"/>
              </a:ext>
            </a:extLst>
          </p:cNvPr>
          <p:cNvCxnSpPr>
            <a:cxnSpLocks/>
          </p:cNvCxnSpPr>
          <p:nvPr/>
        </p:nvCxnSpPr>
        <p:spPr>
          <a:xfrm rot="5400000" flipH="1" flipV="1">
            <a:off x="2471094" y="3280720"/>
            <a:ext cx="1010939" cy="962022"/>
          </a:xfrm>
          <a:prstGeom prst="curvedConnector3">
            <a:avLst>
              <a:gd name="adj1" fmla="val 99748"/>
            </a:avLst>
          </a:prstGeom>
          <a:ln w="15875">
            <a:solidFill>
              <a:srgbClr val="7C7B7A"/>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5523683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2343</TotalTime>
  <Words>1605</Words>
  <Application>Microsoft Office PowerPoint</Application>
  <PresentationFormat>On-screen Show (4:3)</PresentationFormat>
  <Paragraphs>404</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Hammad</dc:creator>
  <cp:lastModifiedBy>Muhammad Hammad</cp:lastModifiedBy>
  <cp:revision>188</cp:revision>
  <dcterms:created xsi:type="dcterms:W3CDTF">2020-11-30T10:15:07Z</dcterms:created>
  <dcterms:modified xsi:type="dcterms:W3CDTF">2021-01-04T17:20:22Z</dcterms:modified>
</cp:coreProperties>
</file>