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9E82-EF27-DF47-8F7B-CC329CFF5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DBE2B-7609-F242-B619-2EBF7F61E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31E6F-68BA-114E-BE0D-7A27F5FE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8032-BFC8-2A48-9ED4-ADA7A8BF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DE58-1B87-E14E-8EA4-FE2F3E33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524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C00E-9FF9-F647-BFFF-E0C209EF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CD2DA-9BAB-D345-A2B5-C589B0EB5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FD8F-94B1-F947-BFCE-40842733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60EDB-125E-DF49-A8FD-B11DBF2E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52ACA-93D5-D24B-A275-AE07AF5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245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6F810-47C9-6049-828F-C280FEF52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1051C-2525-2E4A-8CA1-763644186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7B6E-CB18-164A-B42C-BA0E5861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1BC2-D30A-CD4D-902E-93C2FA03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181C6-1564-2447-B1BB-68D58865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989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87BE-E536-474D-B920-BF83E3C8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A1BE-BA01-D34E-8BEE-B6985623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991C-AEDF-354A-8EE3-08B4333B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A40D3-4D2D-0F4F-8BA8-A242895F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AD84-0862-DB4E-9EBF-E69F2CD2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394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F822-A052-0A42-B130-7CAA3447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2CF3C-541E-BB47-9914-4FFBE4B5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0781-DD5A-9248-BA03-E0323DD0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44C0E-0C36-224E-81F8-E7DF0A2C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E0A3C-1B4C-A745-BE1E-DF763EA1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42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F4F9-125F-2142-80F7-CFFCC13C1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AE4D-49B3-3342-AE7F-F53824331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093B0-0B78-7F41-9C02-9451BDC9B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1210D-9E06-DE44-ACC6-A7FBAE5F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F62B3-F516-3D41-8214-1520582C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64C0-304E-A842-A596-66F7A0A9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995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1464-3A68-AE42-8B51-32B87708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2182-35B2-0A43-8758-7CDB68E14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95393-4524-194C-8874-B6DF01682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C8558-A7C4-D743-A6E6-5118409E9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ED2F1-6F87-874D-A00A-7C3591DCE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5C546-57CC-A644-8CFF-51CCA03B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BBD39-0803-BE42-BA71-F9ADBC0B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5E912-2992-664F-96EB-AA589BF1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431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8AC5-7605-644C-A3B8-C5D1BDD2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CA0EA-88D0-CA47-B21B-CFF399B4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26D51-5EC0-9B43-A397-4125F1A4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2E359-58E0-7E48-B206-39B6D7FD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175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78B4A-C12D-7D45-BA17-0FBCF4D7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A9FD7-6BEC-EB45-8AA8-7FFDBB45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AA57D-7ACF-E04E-916E-6B94D1A3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47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A2B6-6ADB-D44D-B214-39E383EF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7580-E802-DD4B-B811-C4A6BC52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DBB8B-850F-8346-976B-F056E1B11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40C2D-BA76-134C-AE87-D985F7FD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D8971-14E5-284F-BD6D-60B12E86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71593-F1FD-D645-984A-255CB2A4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172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D142-698B-2A49-A4E0-19068ECF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73248-C76B-A249-8273-8EC73F6E5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76615-1684-C146-BDAA-856593E64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AFE8-21FD-F342-A5E0-F6793D30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90DE-E65D-204A-A590-460E83A1A90C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944E4-3E15-9448-A8BE-B4CC6CBF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EFE16-637A-CC48-859C-2835381B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758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56E0A-7850-854E-B912-2DE01837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06A26-E0A0-3447-AC7B-8E219851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15B42-FA82-0F4B-8466-745B1D91D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890DE-E65D-204A-A590-460E83A1A90C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C69D4-FCF6-2D4A-BAEF-035626EA7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0680-BBC1-6D45-A659-0F656275B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C2202-E810-724B-AAFF-58CD076968E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9670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77BC1C-2EEC-7D4F-A075-FEFC6308C8B6}"/>
              </a:ext>
            </a:extLst>
          </p:cNvPr>
          <p:cNvSpPr/>
          <p:nvPr/>
        </p:nvSpPr>
        <p:spPr>
          <a:xfrm>
            <a:off x="5449027" y="647313"/>
            <a:ext cx="6533522" cy="600975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031EA-E5B7-5147-9877-EAD7104EB18F}"/>
              </a:ext>
            </a:extLst>
          </p:cNvPr>
          <p:cNvSpPr txBox="1"/>
          <p:nvPr/>
        </p:nvSpPr>
        <p:spPr>
          <a:xfrm>
            <a:off x="6644443" y="209712"/>
            <a:ext cx="376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Server</a:t>
            </a:r>
            <a:r>
              <a:rPr lang="en-CH" dirty="0"/>
              <a:t>: Shiny Server (srv/shiny-server)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CD887B-6CF1-3A42-8C87-A1C51E0397BD}"/>
              </a:ext>
            </a:extLst>
          </p:cNvPr>
          <p:cNvSpPr/>
          <p:nvPr/>
        </p:nvSpPr>
        <p:spPr>
          <a:xfrm>
            <a:off x="473008" y="2214459"/>
            <a:ext cx="1944151" cy="94139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D693D-90E1-874C-A6E6-AF28C172699A}"/>
              </a:ext>
            </a:extLst>
          </p:cNvPr>
          <p:cNvSpPr txBox="1"/>
          <p:nvPr/>
        </p:nvSpPr>
        <p:spPr>
          <a:xfrm>
            <a:off x="6249298" y="2117104"/>
            <a:ext cx="186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>
                    <a:lumMod val="65000"/>
                  </a:schemeClr>
                </a:solidFill>
              </a:rPr>
              <a:t>Returns HTML content =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4BF23-1237-FF4A-A626-44A3AF91C134}"/>
              </a:ext>
            </a:extLst>
          </p:cNvPr>
          <p:cNvSpPr txBox="1"/>
          <p:nvPr/>
        </p:nvSpPr>
        <p:spPr>
          <a:xfrm>
            <a:off x="710181" y="3828115"/>
            <a:ext cx="187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>
                    <a:lumMod val="65000"/>
                  </a:schemeClr>
                </a:solidFill>
              </a:rPr>
              <a:t>Create client websocket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18C8DFF-E2D1-1E43-AE56-71764D4799F9}"/>
              </a:ext>
            </a:extLst>
          </p:cNvPr>
          <p:cNvSpPr/>
          <p:nvPr/>
        </p:nvSpPr>
        <p:spPr>
          <a:xfrm>
            <a:off x="3868308" y="1956710"/>
            <a:ext cx="1038274" cy="35499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5AFF206-E5B5-D94B-AF06-D5A0E6AAB642}"/>
              </a:ext>
            </a:extLst>
          </p:cNvPr>
          <p:cNvSpPr/>
          <p:nvPr/>
        </p:nvSpPr>
        <p:spPr>
          <a:xfrm rot="10800000">
            <a:off x="3823067" y="2324501"/>
            <a:ext cx="1038274" cy="35499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E94F5-7F97-044F-8121-B616C0C16AFA}"/>
              </a:ext>
            </a:extLst>
          </p:cNvPr>
          <p:cNvSpPr txBox="1"/>
          <p:nvPr/>
        </p:nvSpPr>
        <p:spPr>
          <a:xfrm>
            <a:off x="3880280" y="2948828"/>
            <a:ext cx="94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65000"/>
                  </a:schemeClr>
                </a:solidFill>
              </a:rPr>
              <a:t>HTTP(S)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36C5B6-3FC7-0841-9926-22279158DCD1}"/>
              </a:ext>
            </a:extLst>
          </p:cNvPr>
          <p:cNvSpPr txBox="1"/>
          <p:nvPr/>
        </p:nvSpPr>
        <p:spPr>
          <a:xfrm>
            <a:off x="3972500" y="1734167"/>
            <a:ext cx="85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65000"/>
                  </a:schemeClr>
                </a:solidFill>
              </a:rPr>
              <a:t>GET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FE31E-F56D-9C41-B241-5EAD8B158852}"/>
              </a:ext>
            </a:extLst>
          </p:cNvPr>
          <p:cNvSpPr/>
          <p:nvPr/>
        </p:nvSpPr>
        <p:spPr>
          <a:xfrm>
            <a:off x="3751855" y="1749888"/>
            <a:ext cx="1229345" cy="1124465"/>
          </a:xfrm>
          <a:prstGeom prst="rect">
            <a:avLst/>
          </a:prstGeom>
          <a:noFill/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D7FA51-9547-ED43-AA41-091BFAE2654B}"/>
              </a:ext>
            </a:extLst>
          </p:cNvPr>
          <p:cNvSpPr/>
          <p:nvPr/>
        </p:nvSpPr>
        <p:spPr>
          <a:xfrm>
            <a:off x="65869" y="637901"/>
            <a:ext cx="3451382" cy="545486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B5E63F-0EC3-BF48-BFF4-C452D3A3F34F}"/>
              </a:ext>
            </a:extLst>
          </p:cNvPr>
          <p:cNvSpPr txBox="1"/>
          <p:nvPr/>
        </p:nvSpPr>
        <p:spPr>
          <a:xfrm>
            <a:off x="122542" y="6235000"/>
            <a:ext cx="342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aseline="30000" dirty="0"/>
              <a:t>*</a:t>
            </a:r>
            <a:r>
              <a:rPr lang="en-CH" sz="1600" dirty="0"/>
              <a:t>Websockets are discussed later</a:t>
            </a:r>
          </a:p>
          <a:p>
            <a:r>
              <a:rPr lang="en-CH" sz="1600" baseline="30000" dirty="0"/>
              <a:t>**</a:t>
            </a:r>
            <a:r>
              <a:rPr lang="en-CH" sz="1600" dirty="0"/>
              <a:t> </a:t>
            </a:r>
            <a:r>
              <a:rPr lang="en-CH" sz="1600" baseline="30000" dirty="0"/>
              <a:t>There may be multiple clients. 1 client = 1 browser tab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C40254-4B52-5749-8AB1-1801BFD42F81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872212" y="1176059"/>
            <a:ext cx="1770471" cy="92459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1E7141-F137-4944-939C-526496DD18ED}"/>
              </a:ext>
            </a:extLst>
          </p:cNvPr>
          <p:cNvSpPr txBox="1"/>
          <p:nvPr/>
        </p:nvSpPr>
        <p:spPr>
          <a:xfrm>
            <a:off x="930183" y="1331152"/>
            <a:ext cx="1663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>
                    <a:lumMod val="65000"/>
                  </a:schemeClr>
                </a:solidFill>
              </a:rPr>
              <a:t>Client browses to app url = request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7E8004-EBFB-FC4C-AB2C-4D97C38F8FF9}"/>
              </a:ext>
            </a:extLst>
          </p:cNvPr>
          <p:cNvCxnSpPr>
            <a:cxnSpLocks/>
          </p:cNvCxnSpPr>
          <p:nvPr/>
        </p:nvCxnSpPr>
        <p:spPr>
          <a:xfrm>
            <a:off x="1259550" y="3234063"/>
            <a:ext cx="0" cy="45217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41EEF01-A3C6-914C-A5D4-61A981CC2C6B}"/>
              </a:ext>
            </a:extLst>
          </p:cNvPr>
          <p:cNvSpPr/>
          <p:nvPr/>
        </p:nvSpPr>
        <p:spPr>
          <a:xfrm>
            <a:off x="9312055" y="1177124"/>
            <a:ext cx="590341" cy="51316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5F6682-16E2-C748-9042-1B2D8E9D6E0E}"/>
              </a:ext>
            </a:extLst>
          </p:cNvPr>
          <p:cNvSpPr txBox="1"/>
          <p:nvPr/>
        </p:nvSpPr>
        <p:spPr>
          <a:xfrm>
            <a:off x="8031747" y="648036"/>
            <a:ext cx="276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CH" dirty="0">
                <a:solidFill>
                  <a:schemeClr val="bg1">
                    <a:lumMod val="65000"/>
                  </a:schemeClr>
                </a:solidFill>
              </a:rPr>
              <a:t>rv/shiny-server/</a:t>
            </a:r>
            <a:r>
              <a:rPr lang="en-CH" b="1" dirty="0">
                <a:solidFill>
                  <a:schemeClr val="bg1">
                    <a:lumMod val="65000"/>
                  </a:schemeClr>
                </a:solidFill>
              </a:rPr>
              <a:t>APP_PATH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BAA076-74D7-4F46-9C83-E3202DC46C87}"/>
              </a:ext>
            </a:extLst>
          </p:cNvPr>
          <p:cNvCxnSpPr>
            <a:cxnSpLocks/>
          </p:cNvCxnSpPr>
          <p:nvPr/>
        </p:nvCxnSpPr>
        <p:spPr>
          <a:xfrm>
            <a:off x="9664790" y="1764131"/>
            <a:ext cx="0" cy="4311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6A954B4-EDAA-7644-954B-94E6245F88B9}"/>
              </a:ext>
            </a:extLst>
          </p:cNvPr>
          <p:cNvSpPr txBox="1"/>
          <p:nvPr/>
        </p:nvSpPr>
        <p:spPr>
          <a:xfrm>
            <a:off x="8864442" y="1923860"/>
            <a:ext cx="734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>
                    <a:lumMod val="65000"/>
                  </a:schemeClr>
                </a:solidFill>
              </a:rPr>
              <a:t>runApp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41A47-B2F1-DA41-AD6D-ADBA3F7EDA10}"/>
              </a:ext>
            </a:extLst>
          </p:cNvPr>
          <p:cNvSpPr/>
          <p:nvPr/>
        </p:nvSpPr>
        <p:spPr>
          <a:xfrm>
            <a:off x="101406" y="868282"/>
            <a:ext cx="3541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400" dirty="0"/>
              <a:t>http(s)://&lt;HOSTNAME&gt;:&lt;PORT&gt;/&lt;</a:t>
            </a:r>
            <a:r>
              <a:rPr lang="en-CH" sz="1400" b="1" dirty="0"/>
              <a:t>APP_PATH</a:t>
            </a:r>
            <a:r>
              <a:rPr lang="en-CH" sz="1400" dirty="0"/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28255D-E83D-BC40-BCA4-329F18BE0626}"/>
              </a:ext>
            </a:extLst>
          </p:cNvPr>
          <p:cNvSpPr txBox="1"/>
          <p:nvPr/>
        </p:nvSpPr>
        <p:spPr>
          <a:xfrm>
            <a:off x="2569153" y="1216679"/>
            <a:ext cx="66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DA0F36-F83B-3E45-9EDC-511DA568321E}"/>
              </a:ext>
            </a:extLst>
          </p:cNvPr>
          <p:cNvSpPr txBox="1"/>
          <p:nvPr/>
        </p:nvSpPr>
        <p:spPr>
          <a:xfrm>
            <a:off x="8311594" y="2040757"/>
            <a:ext cx="49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(2)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4973AC-F9FD-5B4B-9C75-D5C3F2AF508F}"/>
              </a:ext>
            </a:extLst>
          </p:cNvPr>
          <p:cNvSpPr txBox="1"/>
          <p:nvPr/>
        </p:nvSpPr>
        <p:spPr>
          <a:xfrm>
            <a:off x="831714" y="3231737"/>
            <a:ext cx="66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(*)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6FDBFA-283C-1648-9A9A-0AF011934533}"/>
              </a:ext>
            </a:extLst>
          </p:cNvPr>
          <p:cNvCxnSpPr>
            <a:cxnSpLocks/>
          </p:cNvCxnSpPr>
          <p:nvPr/>
        </p:nvCxnSpPr>
        <p:spPr>
          <a:xfrm flipH="1" flipV="1">
            <a:off x="5083301" y="2588916"/>
            <a:ext cx="1368558" cy="18116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66D73C8-573B-444B-A465-F14A93436668}"/>
              </a:ext>
            </a:extLst>
          </p:cNvPr>
          <p:cNvSpPr/>
          <p:nvPr/>
        </p:nvSpPr>
        <p:spPr>
          <a:xfrm>
            <a:off x="8436609" y="1182007"/>
            <a:ext cx="590341" cy="5131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78AC9C-D2BC-3447-A221-4CF4FFD09500}"/>
              </a:ext>
            </a:extLst>
          </p:cNvPr>
          <p:cNvSpPr/>
          <p:nvPr/>
        </p:nvSpPr>
        <p:spPr>
          <a:xfrm>
            <a:off x="7575729" y="1180566"/>
            <a:ext cx="590341" cy="5131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C16596-DB10-474B-912B-D5980D030DD6}"/>
              </a:ext>
            </a:extLst>
          </p:cNvPr>
          <p:cNvSpPr txBox="1"/>
          <p:nvPr/>
        </p:nvSpPr>
        <p:spPr>
          <a:xfrm>
            <a:off x="207746" y="179156"/>
            <a:ext cx="244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Client 1</a:t>
            </a:r>
            <a:r>
              <a:rPr lang="en-CH" baseline="30000" dirty="0"/>
              <a:t>** </a:t>
            </a:r>
            <a:r>
              <a:rPr lang="en-CH" dirty="0"/>
              <a:t>(web browser)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080729-9465-F54E-9829-3C69C367781B}"/>
              </a:ext>
            </a:extLst>
          </p:cNvPr>
          <p:cNvSpPr/>
          <p:nvPr/>
        </p:nvSpPr>
        <p:spPr>
          <a:xfrm>
            <a:off x="7404675" y="1064671"/>
            <a:ext cx="2611734" cy="810389"/>
          </a:xfrm>
          <a:prstGeom prst="rect">
            <a:avLst/>
          </a:prstGeom>
          <a:noFill/>
          <a:ln w="635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91C810-822D-7342-91B4-35801E89058C}"/>
              </a:ext>
            </a:extLst>
          </p:cNvPr>
          <p:cNvSpPr txBox="1"/>
          <p:nvPr/>
        </p:nvSpPr>
        <p:spPr>
          <a:xfrm>
            <a:off x="2644159" y="2293717"/>
            <a:ext cx="66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(4)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7E8E33-6DF0-2345-A9C8-84C39648C05A}"/>
              </a:ext>
            </a:extLst>
          </p:cNvPr>
          <p:cNvSpPr txBox="1"/>
          <p:nvPr/>
        </p:nvSpPr>
        <p:spPr>
          <a:xfrm>
            <a:off x="617753" y="2222651"/>
            <a:ext cx="175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Rendered HTML page (translated ui.R into 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E022B-DDC6-D64E-A426-3391AF271B5B}"/>
              </a:ext>
            </a:extLst>
          </p:cNvPr>
          <p:cNvSpPr/>
          <p:nvPr/>
        </p:nvSpPr>
        <p:spPr>
          <a:xfrm>
            <a:off x="10285599" y="2275557"/>
            <a:ext cx="13639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400" b="1" dirty="0"/>
              <a:t>uiHttpHandler()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7C8DB-59BF-1C42-8B3D-3ABFE8AD1ACD}"/>
              </a:ext>
            </a:extLst>
          </p:cNvPr>
          <p:cNvSpPr txBox="1"/>
          <p:nvPr/>
        </p:nvSpPr>
        <p:spPr>
          <a:xfrm>
            <a:off x="9198004" y="1216679"/>
            <a:ext cx="97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 err="1"/>
              <a:t>ui</a:t>
            </a:r>
            <a:endParaRPr lang="en-GB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server</a:t>
            </a:r>
            <a:endParaRPr lang="en-CH" sz="12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167DC6-AD1E-464F-84ED-D08E590846A1}"/>
              </a:ext>
            </a:extLst>
          </p:cNvPr>
          <p:cNvSpPr/>
          <p:nvPr/>
        </p:nvSpPr>
        <p:spPr>
          <a:xfrm>
            <a:off x="8132805" y="2572350"/>
            <a:ext cx="3673827" cy="317815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FCB0F1-8DB3-E140-8E35-2A9B8729C68E}"/>
              </a:ext>
            </a:extLst>
          </p:cNvPr>
          <p:cNvSpPr/>
          <p:nvPr/>
        </p:nvSpPr>
        <p:spPr>
          <a:xfrm>
            <a:off x="5649871" y="3093886"/>
            <a:ext cx="2170050" cy="343204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168626-D390-9A49-B34B-7E76A142CEB3}"/>
              </a:ext>
            </a:extLst>
          </p:cNvPr>
          <p:cNvSpPr txBox="1"/>
          <p:nvPr/>
        </p:nvSpPr>
        <p:spPr>
          <a:xfrm>
            <a:off x="5656506" y="2740796"/>
            <a:ext cx="2139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{</a:t>
            </a:r>
            <a:r>
              <a:rPr lang="de-CH" sz="1400" dirty="0" err="1"/>
              <a:t>httpuv</a:t>
            </a:r>
            <a:r>
              <a:rPr lang="de-CH" sz="1400" dirty="0"/>
              <a:t>} </a:t>
            </a:r>
            <a:r>
              <a:rPr lang="de-CH" sz="1400" dirty="0" err="1"/>
              <a:t>layer</a:t>
            </a:r>
            <a:r>
              <a:rPr lang="de-CH" sz="1400" dirty="0"/>
              <a:t>: HTTP </a:t>
            </a:r>
            <a:r>
              <a:rPr lang="de-CH" sz="1400" dirty="0" err="1"/>
              <a:t>server</a:t>
            </a:r>
            <a:endParaRPr lang="en-CH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458F06-8D87-D54D-BC5B-F396FE15FF60}"/>
              </a:ext>
            </a:extLst>
          </p:cNvPr>
          <p:cNvCxnSpPr>
            <a:cxnSpLocks/>
          </p:cNvCxnSpPr>
          <p:nvPr/>
        </p:nvCxnSpPr>
        <p:spPr>
          <a:xfrm flipH="1">
            <a:off x="2487909" y="2628990"/>
            <a:ext cx="1178124" cy="24170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001641B-916F-2846-B4D4-4DBDFDD06D26}"/>
              </a:ext>
            </a:extLst>
          </p:cNvPr>
          <p:cNvSpPr/>
          <p:nvPr/>
        </p:nvSpPr>
        <p:spPr>
          <a:xfrm>
            <a:off x="9217019" y="2249265"/>
            <a:ext cx="975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chemeClr val="bg1">
                    <a:lumMod val="65000"/>
                  </a:schemeClr>
                </a:solidFill>
              </a:rPr>
              <a:t>u</a:t>
            </a:r>
            <a:r>
              <a:rPr lang="en-CH" sz="1400" b="1" dirty="0">
                <a:solidFill>
                  <a:schemeClr val="bg1">
                    <a:lumMod val="65000"/>
                  </a:schemeClr>
                </a:solidFill>
              </a:rPr>
              <a:t>i (R code)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1B14DA-EFB8-A34A-A862-B18C00ABE7D1}"/>
              </a:ext>
            </a:extLst>
          </p:cNvPr>
          <p:cNvCxnSpPr>
            <a:cxnSpLocks/>
          </p:cNvCxnSpPr>
          <p:nvPr/>
        </p:nvCxnSpPr>
        <p:spPr>
          <a:xfrm>
            <a:off x="9734647" y="2738387"/>
            <a:ext cx="0" cy="112028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EBC9E56-ABB3-4847-9DA2-BB01DE7518D0}"/>
              </a:ext>
            </a:extLst>
          </p:cNvPr>
          <p:cNvSpPr/>
          <p:nvPr/>
        </p:nvSpPr>
        <p:spPr>
          <a:xfrm>
            <a:off x="8348865" y="3255961"/>
            <a:ext cx="14035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400" b="1" dirty="0"/>
              <a:t>htmlTemplate()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D15F9C-0895-184E-9E00-D166BDE808E8}"/>
              </a:ext>
            </a:extLst>
          </p:cNvPr>
          <p:cNvSpPr txBox="1"/>
          <p:nvPr/>
        </p:nvSpPr>
        <p:spPr>
          <a:xfrm>
            <a:off x="2164381" y="3264486"/>
            <a:ext cx="1413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CH" sz="1400" dirty="0">
                <a:solidFill>
                  <a:schemeClr val="bg1">
                    <a:lumMod val="65000"/>
                  </a:schemeClr>
                </a:solidFill>
              </a:rPr>
              <a:t>lient browser receives the HTML document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B7E3DB-C19A-8944-B9A6-A16F7B012649}"/>
              </a:ext>
            </a:extLst>
          </p:cNvPr>
          <p:cNvSpPr/>
          <p:nvPr/>
        </p:nvSpPr>
        <p:spPr>
          <a:xfrm>
            <a:off x="8390150" y="2766019"/>
            <a:ext cx="1228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t</a:t>
            </a:r>
            <a:r>
              <a:rPr lang="en-CH" sz="1400" b="1" dirty="0"/>
              <a:t>ags$body</a:t>
            </a:r>
            <a:r>
              <a:rPr lang="en-CH" sz="1400" dirty="0"/>
              <a:t>(…) </a:t>
            </a:r>
          </a:p>
          <a:p>
            <a:r>
              <a:rPr lang="en-CH" dirty="0"/>
              <a:t>        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F34968-B715-2D4B-AE07-6BE7A78D7139}"/>
              </a:ext>
            </a:extLst>
          </p:cNvPr>
          <p:cNvSpPr txBox="1"/>
          <p:nvPr/>
        </p:nvSpPr>
        <p:spPr>
          <a:xfrm>
            <a:off x="8897191" y="3869348"/>
            <a:ext cx="1715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</a:t>
            </a:r>
            <a:r>
              <a:rPr lang="en-CH" sz="1400" dirty="0"/>
              <a:t>alid HTML template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02E3325-B621-C34C-B770-A620B3059F4D}"/>
              </a:ext>
            </a:extLst>
          </p:cNvPr>
          <p:cNvCxnSpPr>
            <a:cxnSpLocks/>
          </p:cNvCxnSpPr>
          <p:nvPr/>
        </p:nvCxnSpPr>
        <p:spPr>
          <a:xfrm>
            <a:off x="9755081" y="4190023"/>
            <a:ext cx="0" cy="73560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FEDA512-DE51-AB4D-AB3E-FE54CF55DA94}"/>
              </a:ext>
            </a:extLst>
          </p:cNvPr>
          <p:cNvSpPr/>
          <p:nvPr/>
        </p:nvSpPr>
        <p:spPr>
          <a:xfrm>
            <a:off x="8141043" y="4108737"/>
            <a:ext cx="15873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200" b="1" dirty="0"/>
              <a:t>renderDocument()</a:t>
            </a:r>
          </a:p>
          <a:p>
            <a:r>
              <a:rPr lang="en-CH" sz="1200" b="1" dirty="0"/>
              <a:t>(renderTags, </a:t>
            </a:r>
          </a:p>
          <a:p>
            <a:r>
              <a:rPr lang="en-CH" sz="1200" b="1" dirty="0"/>
              <a:t>resolveDependencies,</a:t>
            </a:r>
          </a:p>
          <a:p>
            <a:r>
              <a:rPr lang="en-CH" sz="1200" b="1" dirty="0"/>
              <a:t>renderDependencies)</a:t>
            </a:r>
            <a:endParaRPr lang="en-CH" sz="16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33BAA6E-C731-3744-8B5E-A06A0D6297CB}"/>
              </a:ext>
            </a:extLst>
          </p:cNvPr>
          <p:cNvSpPr/>
          <p:nvPr/>
        </p:nvSpPr>
        <p:spPr>
          <a:xfrm>
            <a:off x="9853426" y="2797468"/>
            <a:ext cx="14644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A</a:t>
            </a:r>
            <a:r>
              <a:rPr lang="en-CH" sz="1400" dirty="0"/>
              <a:t>dds </a:t>
            </a:r>
            <a:r>
              <a:rPr lang="en-GB" sz="1400" dirty="0"/>
              <a:t>&lt;!DOCTYPE html&gt;, html, head and body</a:t>
            </a:r>
            <a:endParaRPr lang="en-CH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A517D50-3F9A-B94D-B78E-23004A8F340F}"/>
              </a:ext>
            </a:extLst>
          </p:cNvPr>
          <p:cNvSpPr txBox="1"/>
          <p:nvPr/>
        </p:nvSpPr>
        <p:spPr>
          <a:xfrm>
            <a:off x="9762337" y="4131299"/>
            <a:ext cx="2113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</a:t>
            </a:r>
            <a:r>
              <a:rPr lang="en-CH" sz="1200" dirty="0"/>
              <a:t>onvert R tags to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E</a:t>
            </a:r>
            <a:r>
              <a:rPr lang="en-CH" sz="1200" dirty="0"/>
              <a:t>xtract and resolve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1200" dirty="0"/>
              <a:t>Add dependencies to head</a:t>
            </a:r>
            <a:endParaRPr lang="en-CH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77E44C-A153-A145-A6AB-016A5996744D}"/>
              </a:ext>
            </a:extLst>
          </p:cNvPr>
          <p:cNvSpPr txBox="1"/>
          <p:nvPr/>
        </p:nvSpPr>
        <p:spPr>
          <a:xfrm>
            <a:off x="8925791" y="5144687"/>
            <a:ext cx="197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HTML  + </a:t>
            </a:r>
            <a:r>
              <a:rPr lang="de-CH" sz="1400" dirty="0" err="1"/>
              <a:t>dependencies</a:t>
            </a:r>
            <a:endParaRPr lang="en-CH" sz="1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1A0909-3546-0C46-9E88-54AB6F9AB5C4}"/>
              </a:ext>
            </a:extLst>
          </p:cNvPr>
          <p:cNvSpPr/>
          <p:nvPr/>
        </p:nvSpPr>
        <p:spPr>
          <a:xfrm>
            <a:off x="8400767" y="5833749"/>
            <a:ext cx="1321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400" b="1" dirty="0"/>
              <a:t>httpResponse()</a:t>
            </a:r>
            <a:endParaRPr lang="en-CH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560719-0F90-1443-8EE0-432FEBDF3346}"/>
              </a:ext>
            </a:extLst>
          </p:cNvPr>
          <p:cNvSpPr/>
          <p:nvPr/>
        </p:nvSpPr>
        <p:spPr>
          <a:xfrm>
            <a:off x="5632089" y="3171935"/>
            <a:ext cx="2256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400" b="1" dirty="0"/>
              <a:t>startServer(host, port, app)</a:t>
            </a:r>
            <a:endParaRPr lang="en-CH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991C581-F22E-034E-8F8D-2BB12627FACF}"/>
              </a:ext>
            </a:extLst>
          </p:cNvPr>
          <p:cNvCxnSpPr>
            <a:cxnSpLocks/>
          </p:cNvCxnSpPr>
          <p:nvPr/>
        </p:nvCxnSpPr>
        <p:spPr>
          <a:xfrm flipV="1">
            <a:off x="5095212" y="1651026"/>
            <a:ext cx="1907859" cy="46086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D93E40D-5093-1743-996A-50E58E4F6E37}"/>
              </a:ext>
            </a:extLst>
          </p:cNvPr>
          <p:cNvSpPr txBox="1"/>
          <p:nvPr/>
        </p:nvSpPr>
        <p:spPr>
          <a:xfrm>
            <a:off x="5597922" y="1252657"/>
            <a:ext cx="1298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CH" sz="1400" dirty="0">
                <a:solidFill>
                  <a:schemeClr val="bg1">
                    <a:lumMod val="65000"/>
                  </a:schemeClr>
                </a:solidFill>
              </a:rPr>
              <a:t>ind app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56BFC89-D377-094B-B0BA-90FA36893280}"/>
              </a:ext>
            </a:extLst>
          </p:cNvPr>
          <p:cNvSpPr/>
          <p:nvPr/>
        </p:nvSpPr>
        <p:spPr>
          <a:xfrm>
            <a:off x="6173797" y="4724750"/>
            <a:ext cx="174583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400" b="1" dirty="0"/>
              <a:t>httpResponse </a:t>
            </a:r>
          </a:p>
          <a:p>
            <a:r>
              <a:rPr lang="en-CH" sz="1400" b="1" dirty="0"/>
              <a:t>            + </a:t>
            </a:r>
          </a:p>
          <a:p>
            <a:r>
              <a:rPr lang="en-CH" sz="1400" b="1" dirty="0"/>
              <a:t>static paths </a:t>
            </a:r>
          </a:p>
          <a:p>
            <a:r>
              <a:rPr lang="en-CH" sz="1400" b="1" dirty="0"/>
              <a:t>            + </a:t>
            </a:r>
          </a:p>
          <a:p>
            <a:r>
              <a:rPr lang="en-CH" sz="1400" b="1" dirty="0"/>
              <a:t>other options</a:t>
            </a:r>
          </a:p>
          <a:p>
            <a:r>
              <a:rPr lang="en-CH" sz="1400" b="1" dirty="0"/>
              <a:t>            + </a:t>
            </a:r>
          </a:p>
          <a:p>
            <a:r>
              <a:rPr lang="en-GB" sz="1400" b="1" dirty="0"/>
              <a:t>w</a:t>
            </a:r>
            <a:r>
              <a:rPr lang="en-CH" sz="1400" b="1" dirty="0"/>
              <a:t>ebsocket handler</a:t>
            </a:r>
            <a:endParaRPr lang="en-CH" b="1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ECF82E9-9CDC-F34E-9AC4-222170F60BC7}"/>
              </a:ext>
            </a:extLst>
          </p:cNvPr>
          <p:cNvSpPr/>
          <p:nvPr/>
        </p:nvSpPr>
        <p:spPr>
          <a:xfrm>
            <a:off x="6100531" y="3926022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CH" b="1" dirty="0">
                <a:solidFill>
                  <a:schemeClr val="bg1">
                    <a:lumMod val="65000"/>
                  </a:schemeClr>
                </a:solidFill>
              </a:rPr>
              <a:t>ttpuv app</a:t>
            </a:r>
            <a:endParaRPr lang="en-CH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E22DE3A-056A-2044-B805-DC6656FC897B}"/>
              </a:ext>
            </a:extLst>
          </p:cNvPr>
          <p:cNvCxnSpPr>
            <a:cxnSpLocks/>
          </p:cNvCxnSpPr>
          <p:nvPr/>
        </p:nvCxnSpPr>
        <p:spPr>
          <a:xfrm flipV="1">
            <a:off x="6820821" y="4319405"/>
            <a:ext cx="0" cy="38129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583EB52-CDEA-9F4E-BC37-A1F11B8AA75A}"/>
              </a:ext>
            </a:extLst>
          </p:cNvPr>
          <p:cNvCxnSpPr>
            <a:cxnSpLocks/>
          </p:cNvCxnSpPr>
          <p:nvPr/>
        </p:nvCxnSpPr>
        <p:spPr>
          <a:xfrm flipV="1">
            <a:off x="6812531" y="3606759"/>
            <a:ext cx="0" cy="38129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13C264A9-4420-D745-8E47-D2DBD6420B18}"/>
              </a:ext>
            </a:extLst>
          </p:cNvPr>
          <p:cNvCxnSpPr>
            <a:cxnSpLocks/>
          </p:cNvCxnSpPr>
          <p:nvPr/>
        </p:nvCxnSpPr>
        <p:spPr>
          <a:xfrm rot="5400000">
            <a:off x="8689036" y="4959261"/>
            <a:ext cx="432291" cy="2083356"/>
          </a:xfrm>
          <a:prstGeom prst="bentConnector2">
            <a:avLst/>
          </a:prstGeom>
          <a:ln w="317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D43A571-8C9C-5C4C-AD33-8C6B360FB6EA}"/>
              </a:ext>
            </a:extLst>
          </p:cNvPr>
          <p:cNvSpPr txBox="1"/>
          <p:nvPr/>
        </p:nvSpPr>
        <p:spPr>
          <a:xfrm>
            <a:off x="5569087" y="2278255"/>
            <a:ext cx="66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(3)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C10BEC6-86A3-5946-8707-5B909E9D7131}"/>
              </a:ext>
            </a:extLst>
          </p:cNvPr>
          <p:cNvSpPr txBox="1"/>
          <p:nvPr/>
        </p:nvSpPr>
        <p:spPr>
          <a:xfrm>
            <a:off x="7315526" y="5741552"/>
            <a:ext cx="50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(*)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545FA9D-0E39-4F49-933C-C03567FDB1EF}"/>
              </a:ext>
            </a:extLst>
          </p:cNvPr>
          <p:cNvSpPr/>
          <p:nvPr/>
        </p:nvSpPr>
        <p:spPr>
          <a:xfrm>
            <a:off x="9677689" y="6233185"/>
            <a:ext cx="619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400" b="1" dirty="0">
                <a:solidFill>
                  <a:schemeClr val="bg1">
                    <a:lumMod val="65000"/>
                  </a:schemeClr>
                </a:solidFill>
              </a:rPr>
              <a:t>HTML</a:t>
            </a:r>
            <a:endParaRPr lang="en-CH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A058841-C203-D04C-B582-FB524185FE2F}"/>
              </a:ext>
            </a:extLst>
          </p:cNvPr>
          <p:cNvSpPr txBox="1"/>
          <p:nvPr/>
        </p:nvSpPr>
        <p:spPr>
          <a:xfrm>
            <a:off x="337605" y="2418001"/>
            <a:ext cx="66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0070C0"/>
                </a:solidFill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101352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209</Words>
  <Application>Microsoft Macintosh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87</cp:revision>
  <dcterms:created xsi:type="dcterms:W3CDTF">2020-11-06T13:23:01Z</dcterms:created>
  <dcterms:modified xsi:type="dcterms:W3CDTF">2021-03-03T10:36:21Z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2020-11-06T13:23:01Z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90e2d283-9312-4e5d-bfa0-342e00d2cecc</vt:lpwstr>
  </property>
  <property fmtid="{D5CDD505-2E9C-101B-9397-08002B2CF9AE}" pid="8" name="MSIP_Label_4929bff8-5b33-42aa-95d2-28f72e792cb0_ContentBits">
    <vt:lpwstr>0</vt:lpwstr>
  </property>
</Properties>
</file>