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56" r:id="rId2"/>
    <p:sldId id="271" r:id="rId3"/>
    <p:sldId id="257" r:id="rId4"/>
    <p:sldId id="294" r:id="rId5"/>
    <p:sldId id="295" r:id="rId6"/>
    <p:sldId id="287" r:id="rId7"/>
    <p:sldId id="296" r:id="rId8"/>
    <p:sldId id="297" r:id="rId9"/>
    <p:sldId id="265" r:id="rId10"/>
    <p:sldId id="266" r:id="rId11"/>
    <p:sldId id="291" r:id="rId12"/>
  </p:sldIdLst>
  <p:sldSz cx="9144000" cy="6858000" type="screen4x3"/>
  <p:notesSz cx="6794500" cy="9931400"/>
  <p:defaultTextStyle>
    <a:defPPr>
      <a:defRPr lang="en-GB"/>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66"/>
    <a:srgbClr val="004B95"/>
    <a:srgbClr val="FFFF66"/>
    <a:srgbClr val="FFFFD9"/>
    <a:srgbClr val="E5F5FF"/>
    <a:srgbClr val="CCECFF"/>
    <a:srgbClr val="FFFF00"/>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9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66" d="100"/>
          <a:sy n="66" d="100"/>
        </p:scale>
        <p:origin x="-2868" y="6"/>
      </p:cViewPr>
      <p:guideLst>
        <p:guide orient="horz" pos="3127"/>
        <p:guide pos="213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Header Placeholder 4097"/>
          <p:cNvSpPr>
            <a:spLocks noGrp="1" noChangeArrowheads="1"/>
          </p:cNvSpPr>
          <p:nvPr>
            <p:ph type="hdr" sz="quarter"/>
          </p:nvPr>
        </p:nvSpPr>
        <p:spPr bwMode="auto">
          <a:xfrm>
            <a:off x="0" y="0"/>
            <a:ext cx="2944813" cy="463550"/>
          </a:xfrm>
          <a:prstGeom prst="rect">
            <a:avLst/>
          </a:prstGeom>
          <a:noFill/>
          <a:ln w="9525">
            <a:noFill/>
            <a:miter lim="800000"/>
            <a:headEnd/>
            <a:tailEnd/>
          </a:ln>
        </p:spPr>
        <p:txBody>
          <a:bodyPr vert="horz" wrap="square" lIns="90383" tIns="45192" rIns="90383" bIns="45192" numCol="1" anchor="t" anchorCtr="0" compatLnSpc="1">
            <a:prstTxWarp prst="textNoShape">
              <a:avLst/>
            </a:prstTxWarp>
          </a:bodyPr>
          <a:lstStyle>
            <a:lvl1pPr eaLnBrk="0" hangingPunct="0">
              <a:defRPr sz="1200">
                <a:latin typeface="Times New Roman" pitchFamily="18" charset="0"/>
                <a:ea typeface="+mn-ea"/>
                <a:cs typeface="Arial" charset="0"/>
              </a:defRPr>
            </a:lvl1pPr>
          </a:lstStyle>
          <a:p>
            <a:pPr>
              <a:defRPr/>
            </a:pPr>
            <a:endParaRPr lang="en-GB"/>
          </a:p>
        </p:txBody>
      </p:sp>
      <p:sp>
        <p:nvSpPr>
          <p:cNvPr id="4099" name="Date Placeholder 4098"/>
          <p:cNvSpPr>
            <a:spLocks noGrp="1" noChangeArrowheads="1"/>
          </p:cNvSpPr>
          <p:nvPr>
            <p:ph type="dt" sz="quarter" idx="1"/>
          </p:nvPr>
        </p:nvSpPr>
        <p:spPr bwMode="auto">
          <a:xfrm>
            <a:off x="3849688" y="0"/>
            <a:ext cx="2944812" cy="463550"/>
          </a:xfrm>
          <a:prstGeom prst="rect">
            <a:avLst/>
          </a:prstGeom>
          <a:noFill/>
          <a:ln w="9525">
            <a:noFill/>
            <a:miter lim="800000"/>
            <a:headEnd/>
            <a:tailEnd/>
          </a:ln>
        </p:spPr>
        <p:txBody>
          <a:bodyPr vert="horz" wrap="square" lIns="90383" tIns="45192" rIns="90383" bIns="45192" numCol="1" anchor="t" anchorCtr="0" compatLnSpc="1">
            <a:prstTxWarp prst="textNoShape">
              <a:avLst/>
            </a:prstTxWarp>
          </a:bodyPr>
          <a:lstStyle>
            <a:lvl1pPr algn="r" eaLnBrk="0" hangingPunct="0">
              <a:defRPr sz="1200">
                <a:latin typeface="Times New Roman" pitchFamily="18" charset="0"/>
                <a:ea typeface="+mn-ea"/>
                <a:cs typeface="Arial" charset="0"/>
              </a:defRPr>
            </a:lvl1pPr>
          </a:lstStyle>
          <a:p>
            <a:pPr>
              <a:defRPr/>
            </a:pPr>
            <a:endParaRPr lang="en-GB"/>
          </a:p>
        </p:txBody>
      </p:sp>
      <p:sp>
        <p:nvSpPr>
          <p:cNvPr id="4100" name="Footer Placeholder 4099"/>
          <p:cNvSpPr>
            <a:spLocks noGrp="1" noChangeArrowheads="1"/>
          </p:cNvSpPr>
          <p:nvPr>
            <p:ph type="ftr" sz="quarter" idx="2"/>
          </p:nvPr>
        </p:nvSpPr>
        <p:spPr bwMode="auto">
          <a:xfrm>
            <a:off x="0" y="9445625"/>
            <a:ext cx="2944813" cy="465138"/>
          </a:xfrm>
          <a:prstGeom prst="rect">
            <a:avLst/>
          </a:prstGeom>
          <a:noFill/>
          <a:ln w="9525">
            <a:noFill/>
            <a:miter lim="800000"/>
            <a:headEnd/>
            <a:tailEnd/>
          </a:ln>
        </p:spPr>
        <p:txBody>
          <a:bodyPr vert="horz" wrap="square" lIns="90383" tIns="45192" rIns="90383" bIns="45192" numCol="1" anchor="b" anchorCtr="0" compatLnSpc="1">
            <a:prstTxWarp prst="textNoShape">
              <a:avLst/>
            </a:prstTxWarp>
          </a:bodyPr>
          <a:lstStyle>
            <a:lvl1pPr eaLnBrk="0" hangingPunct="0">
              <a:defRPr sz="1200">
                <a:latin typeface="Times New Roman" pitchFamily="18" charset="0"/>
                <a:ea typeface="+mn-ea"/>
                <a:cs typeface="Arial" charset="0"/>
              </a:defRPr>
            </a:lvl1pPr>
          </a:lstStyle>
          <a:p>
            <a:pPr>
              <a:defRPr/>
            </a:pPr>
            <a:endParaRPr lang="en-GB"/>
          </a:p>
        </p:txBody>
      </p:sp>
      <p:sp>
        <p:nvSpPr>
          <p:cNvPr id="21509" name="Slide Number Placeholder 21508"/>
          <p:cNvSpPr>
            <a:spLocks noGrp="1" noChangeArrowheads="1"/>
          </p:cNvSpPr>
          <p:nvPr>
            <p:ph type="sldNum" sz="quarter" idx="3"/>
          </p:nvPr>
        </p:nvSpPr>
        <p:spPr bwMode="auto">
          <a:xfrm>
            <a:off x="3849688" y="9445625"/>
            <a:ext cx="2944812" cy="465138"/>
          </a:xfrm>
          <a:prstGeom prst="rect">
            <a:avLst/>
          </a:prstGeom>
          <a:noFill/>
          <a:ln w="9525" cap="flat" cmpd="sng" algn="ctr">
            <a:noFill/>
            <a:prstDash val="solid"/>
            <a:miter lim="800000"/>
            <a:headEnd type="none" w="med" len="med"/>
            <a:tailEnd type="none" w="med" len="med"/>
          </a:ln>
          <a:effectLst/>
        </p:spPr>
        <p:txBody>
          <a:bodyPr vert="horz" wrap="square" lIns="90383" tIns="45192" rIns="90383" bIns="45192" numCol="1" anchor="b" anchorCtr="0" compatLnSpc="1">
            <a:prstTxWarp prst="textNoShape">
              <a:avLst/>
            </a:prstTxWarp>
          </a:bodyPr>
          <a:lstStyle>
            <a:lvl1pPr algn="r" eaLnBrk="0" hangingPunct="0">
              <a:defRPr sz="1200">
                <a:latin typeface="Times New Roman" pitchFamily="18" charset="0"/>
                <a:ea typeface="ＭＳ Ｐゴシック" pitchFamily="34" charset="-128"/>
                <a:cs typeface="Arial" pitchFamily="34" charset="0"/>
              </a:defRPr>
            </a:lvl1pPr>
          </a:lstStyle>
          <a:p>
            <a:pPr>
              <a:defRPr/>
            </a:pPr>
            <a:fld id="{812FA581-EDAD-4667-BCD9-DCCDB7337898}" type="slidenum">
              <a:rPr lang="en-GB"/>
              <a:pPr>
                <a:defRPr/>
              </a:pPr>
              <a:t>‹#›</a:t>
            </a:fld>
            <a:endParaRPr lang="en-GB"/>
          </a:p>
        </p:txBody>
      </p:sp>
    </p:spTree>
    <p:extLst>
      <p:ext uri="{BB962C8B-B14F-4D97-AF65-F5344CB8AC3E}">
        <p14:creationId xmlns:p14="http://schemas.microsoft.com/office/powerpoint/2010/main" xmlns="" val="256639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eader Placeholder 3073"/>
          <p:cNvSpPr>
            <a:spLocks noGrp="1" noChangeArrowheads="1"/>
          </p:cNvSpPr>
          <p:nvPr>
            <p:ph type="hdr" sz="quarter"/>
          </p:nvPr>
        </p:nvSpPr>
        <p:spPr bwMode="auto">
          <a:xfrm>
            <a:off x="0" y="0"/>
            <a:ext cx="2949575" cy="525463"/>
          </a:xfrm>
          <a:prstGeom prst="rect">
            <a:avLst/>
          </a:prstGeom>
          <a:noFill/>
          <a:ln w="9525">
            <a:noFill/>
            <a:miter lim="800000"/>
            <a:headEnd/>
            <a:tailEnd/>
          </a:ln>
        </p:spPr>
        <p:txBody>
          <a:bodyPr vert="horz" wrap="square" lIns="90383" tIns="45192" rIns="90383" bIns="45192" numCol="1" anchor="t" anchorCtr="0" compatLnSpc="1">
            <a:prstTxWarp prst="textNoShape">
              <a:avLst/>
            </a:prstTxWarp>
          </a:bodyPr>
          <a:lstStyle>
            <a:lvl1pPr eaLnBrk="0" hangingPunct="0">
              <a:defRPr sz="1200">
                <a:latin typeface="Times New Roman" pitchFamily="18" charset="0"/>
                <a:ea typeface="+mn-ea"/>
                <a:cs typeface="Arial" charset="0"/>
              </a:defRPr>
            </a:lvl1pPr>
          </a:lstStyle>
          <a:p>
            <a:pPr>
              <a:defRPr/>
            </a:pPr>
            <a:endParaRPr lang="en-GB"/>
          </a:p>
        </p:txBody>
      </p:sp>
      <p:sp>
        <p:nvSpPr>
          <p:cNvPr id="3075" name="Date Placeholder 3074"/>
          <p:cNvSpPr>
            <a:spLocks noGrp="1" noChangeArrowheads="1"/>
          </p:cNvSpPr>
          <p:nvPr>
            <p:ph type="dt" idx="1"/>
          </p:nvPr>
        </p:nvSpPr>
        <p:spPr bwMode="auto">
          <a:xfrm>
            <a:off x="3857625" y="0"/>
            <a:ext cx="2949575" cy="525463"/>
          </a:xfrm>
          <a:prstGeom prst="rect">
            <a:avLst/>
          </a:prstGeom>
          <a:noFill/>
          <a:ln w="9525">
            <a:noFill/>
            <a:miter lim="800000"/>
            <a:headEnd/>
            <a:tailEnd/>
          </a:ln>
        </p:spPr>
        <p:txBody>
          <a:bodyPr vert="horz" wrap="square" lIns="90383" tIns="45192" rIns="90383" bIns="45192" numCol="1" anchor="t" anchorCtr="0" compatLnSpc="1">
            <a:prstTxWarp prst="textNoShape">
              <a:avLst/>
            </a:prstTxWarp>
          </a:bodyPr>
          <a:lstStyle>
            <a:lvl1pPr algn="r" eaLnBrk="0" hangingPunct="0">
              <a:defRPr sz="1200">
                <a:latin typeface="Times New Roman" pitchFamily="18" charset="0"/>
                <a:ea typeface="+mn-ea"/>
                <a:cs typeface="Arial" charset="0"/>
              </a:defRPr>
            </a:lvl1pPr>
          </a:lstStyle>
          <a:p>
            <a:pPr>
              <a:defRPr/>
            </a:pPr>
            <a:endParaRPr lang="en-GB"/>
          </a:p>
        </p:txBody>
      </p:sp>
      <p:sp>
        <p:nvSpPr>
          <p:cNvPr id="26628" name="Slide Image Placeholder 3075"/>
          <p:cNvSpPr>
            <a:spLocks noGrp="1" noRot="1" noChangeAspect="1" noChangeArrowheads="1" noTextEdit="1"/>
          </p:cNvSpPr>
          <p:nvPr>
            <p:ph type="sldImg" idx="2"/>
          </p:nvPr>
        </p:nvSpPr>
        <p:spPr bwMode="auto">
          <a:xfrm>
            <a:off x="898525" y="750888"/>
            <a:ext cx="5005388" cy="3752850"/>
          </a:xfrm>
          <a:prstGeom prst="rect">
            <a:avLst/>
          </a:prstGeom>
          <a:noFill/>
          <a:ln w="12700">
            <a:solidFill>
              <a:srgbClr val="000000"/>
            </a:solidFill>
            <a:miter lim="800000"/>
            <a:headEnd/>
            <a:tailEnd/>
          </a:ln>
        </p:spPr>
      </p:sp>
      <p:sp>
        <p:nvSpPr>
          <p:cNvPr id="30725" name="Notes Placeholder 30724"/>
          <p:cNvSpPr>
            <a:spLocks noGrp="1" noChangeArrowheads="1"/>
          </p:cNvSpPr>
          <p:nvPr>
            <p:ph type="body" sz="quarter" idx="3"/>
          </p:nvPr>
        </p:nvSpPr>
        <p:spPr bwMode="auto">
          <a:xfrm>
            <a:off x="906463" y="4727575"/>
            <a:ext cx="4994275" cy="4429125"/>
          </a:xfrm>
          <a:prstGeom prst="rect">
            <a:avLst/>
          </a:prstGeom>
          <a:noFill/>
          <a:ln w="9525" cap="flat" cmpd="sng" algn="ctr">
            <a:noFill/>
            <a:prstDash val="solid"/>
            <a:miter lim="800000"/>
            <a:headEnd type="none" w="med" len="med"/>
            <a:tailEnd type="none" w="med" len="med"/>
          </a:ln>
          <a:effectLst/>
        </p:spPr>
        <p:txBody>
          <a:bodyPr vert="horz" wrap="square" lIns="90383" tIns="45192" rIns="90383" bIns="4519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078" name="Footer Placeholder 3077"/>
          <p:cNvSpPr>
            <a:spLocks noGrp="1" noChangeArrowheads="1"/>
          </p:cNvSpPr>
          <p:nvPr>
            <p:ph type="ftr" sz="quarter" idx="4"/>
          </p:nvPr>
        </p:nvSpPr>
        <p:spPr bwMode="auto">
          <a:xfrm>
            <a:off x="0" y="9456738"/>
            <a:ext cx="2949575" cy="449262"/>
          </a:xfrm>
          <a:prstGeom prst="rect">
            <a:avLst/>
          </a:prstGeom>
          <a:noFill/>
          <a:ln w="9525">
            <a:noFill/>
            <a:miter lim="800000"/>
            <a:headEnd/>
            <a:tailEnd/>
          </a:ln>
        </p:spPr>
        <p:txBody>
          <a:bodyPr vert="horz" wrap="square" lIns="90383" tIns="45192" rIns="90383" bIns="45192" numCol="1" anchor="b" anchorCtr="0" compatLnSpc="1">
            <a:prstTxWarp prst="textNoShape">
              <a:avLst/>
            </a:prstTxWarp>
          </a:bodyPr>
          <a:lstStyle>
            <a:lvl1pPr eaLnBrk="0" hangingPunct="0">
              <a:defRPr sz="1200">
                <a:latin typeface="Times New Roman" pitchFamily="18" charset="0"/>
                <a:ea typeface="+mn-ea"/>
                <a:cs typeface="Arial" charset="0"/>
              </a:defRPr>
            </a:lvl1pPr>
          </a:lstStyle>
          <a:p>
            <a:pPr>
              <a:defRPr/>
            </a:pPr>
            <a:endParaRPr lang="en-GB"/>
          </a:p>
        </p:txBody>
      </p:sp>
      <p:sp>
        <p:nvSpPr>
          <p:cNvPr id="30727" name="Slide Number Placeholder 30726"/>
          <p:cNvSpPr>
            <a:spLocks noGrp="1" noChangeArrowheads="1"/>
          </p:cNvSpPr>
          <p:nvPr>
            <p:ph type="sldNum" sz="quarter" idx="5"/>
          </p:nvPr>
        </p:nvSpPr>
        <p:spPr bwMode="auto">
          <a:xfrm>
            <a:off x="3857625" y="9456738"/>
            <a:ext cx="2949575" cy="449262"/>
          </a:xfrm>
          <a:prstGeom prst="rect">
            <a:avLst/>
          </a:prstGeom>
          <a:noFill/>
          <a:ln w="9525" cap="flat" cmpd="sng" algn="ctr">
            <a:noFill/>
            <a:prstDash val="solid"/>
            <a:miter lim="800000"/>
            <a:headEnd type="none" w="med" len="med"/>
            <a:tailEnd type="none" w="med" len="med"/>
          </a:ln>
          <a:effectLst/>
        </p:spPr>
        <p:txBody>
          <a:bodyPr vert="horz" wrap="square" lIns="90383" tIns="45192" rIns="90383" bIns="45192" numCol="1" anchor="b" anchorCtr="0" compatLnSpc="1">
            <a:prstTxWarp prst="textNoShape">
              <a:avLst/>
            </a:prstTxWarp>
          </a:bodyPr>
          <a:lstStyle>
            <a:lvl1pPr algn="r" eaLnBrk="0" hangingPunct="0">
              <a:defRPr sz="1200">
                <a:latin typeface="Times New Roman" pitchFamily="18" charset="0"/>
                <a:ea typeface="ＭＳ Ｐゴシック" pitchFamily="34" charset="-128"/>
                <a:cs typeface="Arial" pitchFamily="34" charset="0"/>
              </a:defRPr>
            </a:lvl1pPr>
          </a:lstStyle>
          <a:p>
            <a:pPr>
              <a:defRPr/>
            </a:pPr>
            <a:fld id="{4D8C656F-03CD-4A02-84E9-EC0B9507BB06}" type="slidenum">
              <a:rPr lang="en-GB"/>
              <a:pPr>
                <a:defRPr/>
              </a:pPr>
              <a:t>‹#›</a:t>
            </a:fld>
            <a:endParaRPr lang="en-GB"/>
          </a:p>
        </p:txBody>
      </p:sp>
    </p:spTree>
    <p:extLst>
      <p:ext uri="{BB962C8B-B14F-4D97-AF65-F5344CB8AC3E}">
        <p14:creationId xmlns:p14="http://schemas.microsoft.com/office/powerpoint/2010/main" xmlns="" val="17696358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illSans" pitchFamily="34"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GillSans"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GillSans"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GillSans"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GillSans"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xfrm>
            <a:off x="482600" y="4706938"/>
            <a:ext cx="5919788" cy="4854575"/>
          </a:xfrm>
          <a:ln/>
        </p:spPr>
        <p:txBody>
          <a:bodyPr/>
          <a:lstStyle/>
          <a:p>
            <a:pPr>
              <a:defRPr/>
            </a:pPr>
            <a:r>
              <a:rPr lang="en-US" dirty="0" smtClean="0">
                <a:latin typeface="GillSans"/>
              </a:rPr>
              <a:t>Good morning, ladies and gentlemen.  It is my pleasure to be here today and I would like to thank the </a:t>
            </a:r>
            <a:r>
              <a:rPr lang="en-US" dirty="0" err="1" smtClean="0">
                <a:latin typeface="GillSans"/>
              </a:rPr>
              <a:t>organisers</a:t>
            </a:r>
            <a:r>
              <a:rPr lang="en-US" dirty="0" smtClean="0">
                <a:latin typeface="GillSans"/>
              </a:rPr>
              <a:t> for the opportunity to speak at this very important conference.</a:t>
            </a:r>
          </a:p>
          <a:p>
            <a:pPr>
              <a:defRPr/>
            </a:pPr>
            <a:endParaRPr lang="nl-NL" dirty="0" smtClean="0">
              <a:latin typeface="GillSans"/>
            </a:endParaRPr>
          </a:p>
          <a:p>
            <a:pPr>
              <a:defRPr/>
            </a:pPr>
            <a:r>
              <a:rPr lang="nl-NL" dirty="0" smtClean="0">
                <a:latin typeface="GillSans"/>
              </a:rPr>
              <a:t>My </a:t>
            </a:r>
            <a:r>
              <a:rPr lang="nl-NL" dirty="0">
                <a:latin typeface="GillSans"/>
              </a:rPr>
              <a:t>name is Joep Coppes and I am vice-Chair of the International Association of Oil &amp; Gas Producers, OGP. </a:t>
            </a:r>
            <a:r>
              <a:rPr lang="nl-NL" dirty="0" smtClean="0">
                <a:latin typeface="GillSans"/>
              </a:rPr>
              <a:t> I </a:t>
            </a:r>
            <a:r>
              <a:rPr lang="nl-NL" dirty="0">
                <a:latin typeface="GillSans"/>
              </a:rPr>
              <a:t>have been </a:t>
            </a:r>
            <a:r>
              <a:rPr lang="nl-NL" dirty="0" smtClean="0">
                <a:latin typeface="GillSans"/>
              </a:rPr>
              <a:t>working in the </a:t>
            </a:r>
            <a:r>
              <a:rPr lang="nl-NL" dirty="0">
                <a:latin typeface="GillSans"/>
              </a:rPr>
              <a:t>industry for 25 </a:t>
            </a:r>
            <a:r>
              <a:rPr lang="nl-NL" dirty="0" smtClean="0">
                <a:latin typeface="GillSans"/>
              </a:rPr>
              <a:t>years and am </a:t>
            </a:r>
            <a:r>
              <a:rPr lang="nl-NL" dirty="0">
                <a:latin typeface="GillSans"/>
              </a:rPr>
              <a:t>an engineer by </a:t>
            </a:r>
            <a:r>
              <a:rPr lang="nl-NL" dirty="0" smtClean="0">
                <a:latin typeface="GillSans"/>
              </a:rPr>
              <a:t>background. </a:t>
            </a:r>
            <a:r>
              <a:rPr lang="nl-NL" dirty="0">
                <a:latin typeface="GillSans"/>
              </a:rPr>
              <a:t>My </a:t>
            </a:r>
            <a:r>
              <a:rPr lang="nl-NL" dirty="0" smtClean="0">
                <a:latin typeface="GillSans"/>
              </a:rPr>
              <a:t>day job </a:t>
            </a:r>
            <a:r>
              <a:rPr lang="nl-NL" dirty="0">
                <a:latin typeface="GillSans"/>
              </a:rPr>
              <a:t>is VP </a:t>
            </a:r>
            <a:r>
              <a:rPr lang="nl-NL" dirty="0" smtClean="0">
                <a:latin typeface="GillSans"/>
              </a:rPr>
              <a:t>of </a:t>
            </a:r>
            <a:r>
              <a:rPr lang="nl-NL" dirty="0">
                <a:latin typeface="GillSans"/>
              </a:rPr>
              <a:t>European Production for Shell. </a:t>
            </a:r>
          </a:p>
          <a:p>
            <a:pPr>
              <a:defRPr/>
            </a:pPr>
            <a:endParaRPr lang="en-US" dirty="0">
              <a:latin typeface="GillSans"/>
            </a:endParaRPr>
          </a:p>
          <a:p>
            <a:pPr>
              <a:defRPr/>
            </a:pPr>
            <a:r>
              <a:rPr lang="en-GB" dirty="0" smtClean="0"/>
              <a:t>Today, we will hear how industry, safety regulators and international organisations have been working to improve offshore safety in response to accidents such as </a:t>
            </a:r>
            <a:r>
              <a:rPr lang="en-GB" dirty="0" err="1" smtClean="0"/>
              <a:t>Macondo</a:t>
            </a:r>
            <a:r>
              <a:rPr lang="en-GB" dirty="0" smtClean="0"/>
              <a:t> and </a:t>
            </a:r>
            <a:r>
              <a:rPr lang="en-GB" dirty="0" err="1" smtClean="0"/>
              <a:t>Montara</a:t>
            </a:r>
            <a:r>
              <a:rPr lang="en-GB" dirty="0" smtClean="0"/>
              <a:t>.</a:t>
            </a:r>
          </a:p>
          <a:p>
            <a:pPr>
              <a:defRPr/>
            </a:pPr>
            <a:endParaRPr lang="en-GB" dirty="0"/>
          </a:p>
          <a:p>
            <a:pPr>
              <a:defRPr/>
            </a:pPr>
            <a:r>
              <a:rPr lang="en-GB" dirty="0" smtClean="0"/>
              <a:t>W</a:t>
            </a:r>
            <a:r>
              <a:rPr lang="en-US" dirty="0">
                <a:latin typeface="GillSans"/>
              </a:rPr>
              <a:t>hat I would like to do over the next 20 minutes is </a:t>
            </a:r>
            <a:r>
              <a:rPr lang="en-US" dirty="0" smtClean="0">
                <a:latin typeface="GillSans"/>
              </a:rPr>
              <a:t>to update you on what the global industry has been </a:t>
            </a:r>
            <a:r>
              <a:rPr lang="en-US" dirty="0">
                <a:latin typeface="GillSans"/>
              </a:rPr>
              <a:t>doing </a:t>
            </a:r>
            <a:r>
              <a:rPr lang="en-US" dirty="0" smtClean="0">
                <a:latin typeface="GillSans"/>
              </a:rPr>
              <a:t>in this area since </a:t>
            </a:r>
            <a:r>
              <a:rPr lang="en-US" dirty="0">
                <a:latin typeface="GillSans"/>
              </a:rPr>
              <a:t>the findings of </a:t>
            </a:r>
            <a:r>
              <a:rPr lang="en-US" dirty="0" smtClean="0">
                <a:latin typeface="GillSans"/>
              </a:rPr>
              <a:t>OGP’s Global Industry Response Group (GIRG) </a:t>
            </a:r>
            <a:r>
              <a:rPr lang="en-US" dirty="0">
                <a:latin typeface="GillSans"/>
              </a:rPr>
              <a:t>were published in May of this </a:t>
            </a:r>
            <a:r>
              <a:rPr lang="en-US" dirty="0" smtClean="0">
                <a:latin typeface="GillSans"/>
              </a:rPr>
              <a:t>year.</a:t>
            </a:r>
          </a:p>
          <a:p>
            <a:pPr>
              <a:defRPr/>
            </a:pPr>
            <a:endParaRPr lang="en-US" dirty="0" smtClean="0">
              <a:latin typeface="GillSans"/>
            </a:endParaRPr>
          </a:p>
          <a:p>
            <a:pPr>
              <a:defRPr/>
            </a:pPr>
            <a:r>
              <a:rPr lang="en-US" dirty="0" smtClean="0">
                <a:latin typeface="GillSans"/>
              </a:rPr>
              <a:t>In particular, I want to de</a:t>
            </a:r>
            <a:r>
              <a:rPr lang="en-GB" dirty="0" err="1" smtClean="0">
                <a:latin typeface="GillSans"/>
              </a:rPr>
              <a:t>monstrate</a:t>
            </a:r>
            <a:r>
              <a:rPr lang="en-GB" dirty="0" smtClean="0">
                <a:latin typeface="GillSans"/>
              </a:rPr>
              <a:t> </a:t>
            </a:r>
            <a:r>
              <a:rPr lang="en-GB" dirty="0">
                <a:latin typeface="GillSans"/>
              </a:rPr>
              <a:t>how the industry has improved in three areas:  </a:t>
            </a:r>
          </a:p>
          <a:p>
            <a:pPr marL="230475" indent="-230475">
              <a:buFont typeface="+mj-lt"/>
              <a:buAutoNum type="arabicPeriod"/>
              <a:defRPr/>
            </a:pPr>
            <a:r>
              <a:rPr lang="en-GB" dirty="0">
                <a:latin typeface="GillSans"/>
              </a:rPr>
              <a:t>Prevention </a:t>
            </a:r>
          </a:p>
          <a:p>
            <a:pPr marL="230475" indent="-230475">
              <a:buFont typeface="+mj-lt"/>
              <a:buAutoNum type="arabicPeriod"/>
              <a:defRPr/>
            </a:pPr>
            <a:r>
              <a:rPr lang="en-GB" dirty="0">
                <a:latin typeface="GillSans"/>
              </a:rPr>
              <a:t>Capping &amp; containment</a:t>
            </a:r>
          </a:p>
          <a:p>
            <a:pPr marL="230475" indent="-230475">
              <a:buFont typeface="+mj-lt"/>
              <a:buAutoNum type="arabicPeriod"/>
              <a:defRPr/>
            </a:pPr>
            <a:r>
              <a:rPr lang="en-GB" dirty="0">
                <a:latin typeface="GillSans"/>
              </a:rPr>
              <a:t>Oil spill response</a:t>
            </a:r>
            <a:endParaRPr lang="en-US" dirty="0">
              <a:latin typeface="GillSans"/>
            </a:endParaRPr>
          </a:p>
          <a:p>
            <a:pPr>
              <a:defRPr/>
            </a:pPr>
            <a:endParaRPr lang="en-US" dirty="0">
              <a:latin typeface="GillSans"/>
            </a:endParaRPr>
          </a:p>
          <a:p>
            <a:pPr>
              <a:defRPr/>
            </a:pPr>
            <a:r>
              <a:rPr lang="en-US" dirty="0">
                <a:latin typeface="GillSans"/>
              </a:rPr>
              <a:t>I’ll be happy to take </a:t>
            </a:r>
            <a:r>
              <a:rPr lang="en-US" dirty="0" smtClean="0">
                <a:latin typeface="GillSans"/>
              </a:rPr>
              <a:t>any questions </a:t>
            </a:r>
            <a:r>
              <a:rPr lang="en-US" dirty="0">
                <a:latin typeface="GillSans"/>
              </a:rPr>
              <a:t>at the end.</a:t>
            </a:r>
          </a:p>
          <a:p>
            <a:pPr>
              <a:defRPr/>
            </a:pPr>
            <a:endParaRPr lang="en-GB" dirty="0" smtClean="0"/>
          </a:p>
          <a:p>
            <a:pPr>
              <a:defRPr/>
            </a:pPr>
            <a:endParaRPr lang="en-GB" dirty="0"/>
          </a:p>
          <a:p>
            <a:pPr>
              <a:defRPr/>
            </a:pPr>
            <a:endParaRPr lang="en-GB" dirty="0" smtClean="0"/>
          </a:p>
          <a:p>
            <a:pPr>
              <a:defRPr/>
            </a:pPr>
            <a:endParaRPr lang="en-US" dirty="0">
              <a:latin typeface="GillSans"/>
            </a:endParaRPr>
          </a:p>
        </p:txBody>
      </p:sp>
      <p:sp>
        <p:nvSpPr>
          <p:cNvPr id="27652" name="Slide Number Placeholder 3"/>
          <p:cNvSpPr>
            <a:spLocks noGrp="1"/>
          </p:cNvSpPr>
          <p:nvPr>
            <p:ph type="sldNum" sz="quarter" idx="5"/>
          </p:nvPr>
        </p:nvSpPr>
        <p:spPr>
          <a:noFill/>
          <a:ln>
            <a:headEnd/>
            <a:tailEnd/>
          </a:ln>
        </p:spPr>
        <p:txBody>
          <a:bodyPr/>
          <a:lstStyle/>
          <a:p>
            <a:fld id="{806C8D66-B6DD-4520-85D3-A9733B3CF405}" type="slidenum">
              <a:rPr lang="en-GB" smtClean="0">
                <a:ea typeface="MS PGothic" pitchFamily="34" charset="-128"/>
              </a:rPr>
              <a:pPr/>
              <a:t>1</a:t>
            </a:fld>
            <a:endParaRPr lang="en-GB" smtClean="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GillSans"/>
            </a:endParaRPr>
          </a:p>
        </p:txBody>
      </p:sp>
      <p:sp>
        <p:nvSpPr>
          <p:cNvPr id="40964" name="Slide Number Placeholder 3"/>
          <p:cNvSpPr>
            <a:spLocks noGrp="1"/>
          </p:cNvSpPr>
          <p:nvPr>
            <p:ph type="sldNum" sz="quarter" idx="5"/>
          </p:nvPr>
        </p:nvSpPr>
        <p:spPr>
          <a:noFill/>
          <a:ln>
            <a:headEnd/>
            <a:tailEnd/>
          </a:ln>
        </p:spPr>
        <p:txBody>
          <a:bodyPr/>
          <a:lstStyle/>
          <a:p>
            <a:fld id="{8A027B25-487C-421E-B561-2E812832DBEE}" type="slidenum">
              <a:rPr lang="en-GB" smtClean="0">
                <a:ea typeface="MS PGothic" pitchFamily="34" charset="-128"/>
              </a:rPr>
              <a:pPr/>
              <a:t>10</a:t>
            </a:fld>
            <a:endParaRPr lang="en-GB" smtClean="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GillSans"/>
            </a:endParaRPr>
          </a:p>
        </p:txBody>
      </p:sp>
      <p:sp>
        <p:nvSpPr>
          <p:cNvPr id="41988" name="Slide Number Placeholder 3"/>
          <p:cNvSpPr>
            <a:spLocks noGrp="1"/>
          </p:cNvSpPr>
          <p:nvPr>
            <p:ph type="sldNum" sz="quarter" idx="5"/>
          </p:nvPr>
        </p:nvSpPr>
        <p:spPr>
          <a:noFill/>
          <a:ln>
            <a:headEnd/>
            <a:tailEnd/>
          </a:ln>
        </p:spPr>
        <p:txBody>
          <a:bodyPr/>
          <a:lstStyle/>
          <a:p>
            <a:fld id="{B9ADAC51-BC60-430A-A1D5-E960C647F8AE}" type="slidenum">
              <a:rPr lang="en-GB" smtClean="0">
                <a:ea typeface="MS PGothic" pitchFamily="34" charset="-128"/>
              </a:rPr>
              <a:pPr/>
              <a:t>11</a:t>
            </a:fld>
            <a:endParaRPr lang="en-GB" smtClean="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xfrm>
            <a:off x="271463" y="4738688"/>
            <a:ext cx="6223000" cy="4429125"/>
          </a:xfrm>
          <a:noFill/>
          <a:ln/>
        </p:spPr>
        <p:txBody>
          <a:bodyPr/>
          <a:lstStyle/>
          <a:p>
            <a:r>
              <a:rPr lang="en-US" dirty="0" smtClean="0">
                <a:latin typeface="GillSans"/>
              </a:rPr>
              <a:t>Although known to most of you, let me briefly provide some background on the Association and the Global Industry Response Group – or GIRG. </a:t>
            </a:r>
          </a:p>
          <a:p>
            <a:endParaRPr lang="en-GB" dirty="0" smtClean="0">
              <a:latin typeface="GillSans"/>
            </a:endParaRPr>
          </a:p>
          <a:p>
            <a:r>
              <a:rPr lang="en-GB" dirty="0" smtClean="0">
                <a:latin typeface="GillSans"/>
              </a:rPr>
              <a:t>OGP is an upstream organisation with members from oil &amp; gas producing companies, service sector companies and national and other associations – including IADC, Oil &amp; Gas UK, OLF, NOGEPA and APPEA.  All are represented here today.</a:t>
            </a:r>
          </a:p>
          <a:p>
            <a:endParaRPr lang="en-GB" dirty="0" smtClean="0">
              <a:latin typeface="GillSans"/>
            </a:endParaRPr>
          </a:p>
          <a:p>
            <a:endParaRPr lang="en-US" dirty="0" smtClean="0">
              <a:latin typeface="GillSans"/>
            </a:endParaRPr>
          </a:p>
        </p:txBody>
      </p:sp>
      <p:sp>
        <p:nvSpPr>
          <p:cNvPr id="28676" name="Slide Number Placeholder 3"/>
          <p:cNvSpPr>
            <a:spLocks noGrp="1"/>
          </p:cNvSpPr>
          <p:nvPr>
            <p:ph type="sldNum" sz="quarter" idx="5"/>
          </p:nvPr>
        </p:nvSpPr>
        <p:spPr>
          <a:noFill/>
          <a:ln>
            <a:headEnd/>
            <a:tailEnd/>
          </a:ln>
        </p:spPr>
        <p:txBody>
          <a:bodyPr/>
          <a:lstStyle/>
          <a:p>
            <a:fld id="{D0AF383A-B214-4211-9364-A7A3206B75F5}" type="slidenum">
              <a:rPr lang="en-GB" smtClean="0">
                <a:ea typeface="MS PGothic" pitchFamily="34" charset="-128"/>
              </a:rPr>
              <a:pPr/>
              <a:t>2</a:t>
            </a:fld>
            <a:endParaRPr lang="en-GB" smtClean="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xfrm>
            <a:off x="246743" y="4727576"/>
            <a:ext cx="6183086" cy="4705791"/>
          </a:xfrm>
          <a:ln/>
        </p:spPr>
        <p:txBody>
          <a:bodyPr/>
          <a:lstStyle/>
          <a:p>
            <a:pPr>
              <a:defRPr/>
            </a:pPr>
            <a:r>
              <a:rPr lang="en-GB" dirty="0" smtClean="0">
                <a:latin typeface="GillSans"/>
              </a:rPr>
              <a:t>In May 2011, the GIRG’s three technical work groups published their findings on well incident prevention, intervention and response.</a:t>
            </a:r>
          </a:p>
          <a:p>
            <a:pPr>
              <a:defRPr/>
            </a:pPr>
            <a:endParaRPr lang="en-GB" dirty="0">
              <a:latin typeface="GillSans"/>
            </a:endParaRPr>
          </a:p>
          <a:p>
            <a:pPr>
              <a:defRPr/>
            </a:pPr>
            <a:r>
              <a:rPr lang="en-GB" dirty="0" smtClean="0">
                <a:latin typeface="GillSans"/>
              </a:rPr>
              <a:t>The first team made recommendations for better capabilities and practice in well engineering design and operations management.  This included a 3-ti</a:t>
            </a:r>
            <a:r>
              <a:rPr lang="nl-NL" dirty="0" smtClean="0">
                <a:latin typeface="GillSans"/>
              </a:rPr>
              <a:t>er </a:t>
            </a:r>
            <a:r>
              <a:rPr lang="nl-NL" dirty="0">
                <a:latin typeface="GillSans"/>
              </a:rPr>
              <a:t>review process of well design (drilling, independent, </a:t>
            </a:r>
            <a:r>
              <a:rPr lang="nl-NL" dirty="0" smtClean="0">
                <a:latin typeface="GillSans"/>
              </a:rPr>
              <a:t>regulator) and a 2-barrier policy.</a:t>
            </a:r>
            <a:r>
              <a:rPr lang="en-GB" dirty="0" smtClean="0">
                <a:solidFill>
                  <a:srgbClr val="000000"/>
                </a:solidFill>
                <a:latin typeface="GillSans"/>
              </a:rPr>
              <a:t>  </a:t>
            </a:r>
            <a:r>
              <a:rPr lang="en-GB" dirty="0" smtClean="0">
                <a:latin typeface="GillSans"/>
              </a:rPr>
              <a:t>To work out these recommendations on well incident prevention the Wells Expert Committee (WEC) was formed by OGP.  </a:t>
            </a:r>
          </a:p>
          <a:p>
            <a:pPr>
              <a:defRPr/>
            </a:pPr>
            <a:endParaRPr lang="nl-NL" dirty="0" smtClean="0">
              <a:latin typeface="GillSans"/>
            </a:endParaRPr>
          </a:p>
          <a:p>
            <a:pPr>
              <a:defRPr/>
            </a:pPr>
            <a:r>
              <a:rPr lang="nl-NL" dirty="0" smtClean="0">
                <a:latin typeface="GillSans"/>
              </a:rPr>
              <a:t>The second team made recommendations in the areas of </a:t>
            </a:r>
            <a:r>
              <a:rPr lang="nl-NL" dirty="0">
                <a:latin typeface="GillSans"/>
              </a:rPr>
              <a:t>capping, subsea dispersant hardware and further study into containment</a:t>
            </a:r>
            <a:r>
              <a:rPr lang="en-GB" dirty="0">
                <a:latin typeface="GillSans"/>
              </a:rPr>
              <a:t> </a:t>
            </a:r>
            <a:r>
              <a:rPr lang="en-GB" dirty="0" smtClean="0">
                <a:latin typeface="GillSans"/>
              </a:rPr>
              <a:t>solutions. As a follow up the Subsea Well Response Project  (SWRP) – a non-profit consortium of nine leading oil and gas companies was formed in Feb 2011.  Its remit is to improve capping response and study the need for and feasibility of containment solutions.</a:t>
            </a:r>
          </a:p>
          <a:p>
            <a:pPr>
              <a:defRPr/>
            </a:pPr>
            <a:endParaRPr lang="en-GB" dirty="0" smtClean="0">
              <a:latin typeface="GillSans"/>
            </a:endParaRPr>
          </a:p>
          <a:p>
            <a:pPr>
              <a:defRPr/>
            </a:pPr>
            <a:r>
              <a:rPr lang="en-GB" dirty="0" smtClean="0">
                <a:latin typeface="GillSans"/>
              </a:rPr>
              <a:t>And in </a:t>
            </a:r>
            <a:r>
              <a:rPr lang="en-GB" dirty="0">
                <a:latin typeface="GillSans"/>
              </a:rPr>
              <a:t>the area of oil spill response</a:t>
            </a:r>
            <a:r>
              <a:rPr lang="en-GB" dirty="0" smtClean="0">
                <a:latin typeface="GillSans"/>
              </a:rPr>
              <a:t>, a specialist team recommended reinforcing the effectiveness and value of dispersants and enhancing existing recommended practices for in situ </a:t>
            </a:r>
            <a:r>
              <a:rPr lang="en-GB" dirty="0">
                <a:latin typeface="GillSans"/>
              </a:rPr>
              <a:t>burning. </a:t>
            </a:r>
            <a:r>
              <a:rPr lang="en-GB" dirty="0" smtClean="0">
                <a:latin typeface="GillSans"/>
              </a:rPr>
              <a:t>This third post-GIRG entity is the Oil Spill Response Joint Industry Project.  This will advance the GIRG recommendations on </a:t>
            </a:r>
            <a:r>
              <a:rPr lang="en-GB" dirty="0" smtClean="0">
                <a:solidFill>
                  <a:srgbClr val="000000"/>
                </a:solidFill>
                <a:latin typeface="GillSans"/>
              </a:rPr>
              <a:t>oil spill response preparedness and response capability.</a:t>
            </a:r>
          </a:p>
          <a:p>
            <a:pPr>
              <a:defRPr/>
            </a:pPr>
            <a:endParaRPr lang="en-GB" dirty="0" smtClean="0">
              <a:latin typeface="GillSans"/>
            </a:endParaRPr>
          </a:p>
          <a:p>
            <a:pPr>
              <a:defRPr/>
            </a:pPr>
            <a:r>
              <a:rPr lang="en-GB" dirty="0" smtClean="0">
                <a:latin typeface="GillSans"/>
              </a:rPr>
              <a:t>What I will focus on today is how these recommendations are being taken forward and by whom.</a:t>
            </a:r>
          </a:p>
        </p:txBody>
      </p:sp>
      <p:sp>
        <p:nvSpPr>
          <p:cNvPr id="29700" name="Slide Number Placeholder 3"/>
          <p:cNvSpPr>
            <a:spLocks noGrp="1"/>
          </p:cNvSpPr>
          <p:nvPr>
            <p:ph type="sldNum" sz="quarter" idx="5"/>
          </p:nvPr>
        </p:nvSpPr>
        <p:spPr>
          <a:noFill/>
          <a:ln>
            <a:headEnd/>
            <a:tailEnd/>
          </a:ln>
        </p:spPr>
        <p:txBody>
          <a:bodyPr/>
          <a:lstStyle/>
          <a:p>
            <a:fld id="{6AE6AAB0-D7A1-4A65-9F82-1E47947101DD}" type="slidenum">
              <a:rPr lang="en-GB" smtClean="0">
                <a:ea typeface="MS PGothic" pitchFamily="34" charset="-128"/>
              </a:rPr>
              <a:pPr/>
              <a:t>3</a:t>
            </a:fld>
            <a:endParaRPr lang="en-GB" smtClean="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p>
            <a:r>
              <a:rPr lang="en-GB" dirty="0" smtClean="0">
                <a:latin typeface="GillSans"/>
              </a:rPr>
              <a:t>Let me first touch on OGP’s new Wells Expert Committee (WEC).  We formed this to advance the GIRG’s recommendations on well incident prevention.  </a:t>
            </a:r>
          </a:p>
          <a:p>
            <a:endParaRPr lang="en-GB" dirty="0" smtClean="0">
              <a:latin typeface="GillSans"/>
            </a:endParaRPr>
          </a:p>
          <a:p>
            <a:r>
              <a:rPr lang="en-GB" dirty="0" smtClean="0">
                <a:latin typeface="GillSans"/>
              </a:rPr>
              <a:t>As you will hear a full summary tomorrow of the WEC’s activities from Steve Cromar, OGP’s WEC Chairman, with your permission, I’ll just outline the four key areas which the Committee is working on….</a:t>
            </a:r>
          </a:p>
          <a:p>
            <a:endParaRPr lang="en-GB" dirty="0" smtClean="0">
              <a:latin typeface="GillSans"/>
            </a:endParaRPr>
          </a:p>
          <a:p>
            <a:pPr marL="171450" indent="-171450">
              <a:buFont typeface="Arial" pitchFamily="34" charset="0"/>
              <a:buChar char="•"/>
            </a:pPr>
            <a:r>
              <a:rPr lang="en-GB" dirty="0" smtClean="0">
                <a:latin typeface="GillSans"/>
              </a:rPr>
              <a:t>Database of well incidents</a:t>
            </a:r>
          </a:p>
          <a:p>
            <a:pPr marL="171450" indent="-171450">
              <a:buFont typeface="Arial" pitchFamily="34" charset="0"/>
              <a:buChar char="•"/>
            </a:pPr>
            <a:r>
              <a:rPr lang="en-GB" dirty="0" smtClean="0">
                <a:latin typeface="GillSans"/>
              </a:rPr>
              <a:t>BOP reliability and technology development</a:t>
            </a:r>
          </a:p>
          <a:p>
            <a:pPr marL="171450" indent="-171450">
              <a:buFont typeface="Arial" pitchFamily="34" charset="0"/>
              <a:buChar char="•"/>
            </a:pPr>
            <a:r>
              <a:rPr lang="en-GB" dirty="0" smtClean="0">
                <a:latin typeface="GillSans"/>
              </a:rPr>
              <a:t>Human factors – Training, competence and behaviours</a:t>
            </a:r>
          </a:p>
          <a:p>
            <a:pPr marL="171450" indent="-171450">
              <a:buFont typeface="Arial" pitchFamily="34" charset="0"/>
              <a:buChar char="•"/>
            </a:pPr>
            <a:r>
              <a:rPr lang="en-GB" dirty="0" smtClean="0">
                <a:latin typeface="GillSans"/>
              </a:rPr>
              <a:t>International standards</a:t>
            </a:r>
          </a:p>
          <a:p>
            <a:endParaRPr lang="en-GB" dirty="0">
              <a:latin typeface="GillSans"/>
            </a:endParaRPr>
          </a:p>
          <a:p>
            <a:r>
              <a:rPr lang="en-GB" dirty="0" smtClean="0">
                <a:latin typeface="GillSans"/>
              </a:rPr>
              <a:t>The WEC will </a:t>
            </a:r>
            <a:r>
              <a:rPr lang="en-GB" smtClean="0">
                <a:latin typeface="GillSans"/>
              </a:rPr>
              <a:t>of course </a:t>
            </a:r>
            <a:r>
              <a:rPr lang="en-GB" dirty="0" smtClean="0">
                <a:latin typeface="GillSans"/>
              </a:rPr>
              <a:t>also promote the recommendations in  the GIRG </a:t>
            </a:r>
            <a:r>
              <a:rPr lang="en-GB" dirty="0" err="1" smtClean="0">
                <a:latin typeface="GillSans"/>
              </a:rPr>
              <a:t>Deepwater</a:t>
            </a:r>
            <a:r>
              <a:rPr lang="en-GB" dirty="0" smtClean="0">
                <a:latin typeface="GillSans"/>
              </a:rPr>
              <a:t> Wells report.</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fld id="{49ACB6EE-C55C-4FF9-A005-CE229D85D6E8}" type="slidenum">
              <a:rPr lang="en-GB" smtClean="0">
                <a:latin typeface="Times New Roman" pitchFamily="18" charset="0"/>
              </a:rPr>
              <a:pPr/>
              <a:t>4</a:t>
            </a:fld>
            <a:endParaRPr lang="en-GB"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544011" y="4727575"/>
            <a:ext cx="5729468" cy="4740516"/>
          </a:xfrm>
        </p:spPr>
        <p:txBody>
          <a:bodyPr>
            <a:noAutofit/>
          </a:bodyPr>
          <a:lstStyle/>
          <a:p>
            <a:pPr>
              <a:lnSpc>
                <a:spcPts val="1400"/>
              </a:lnSpc>
              <a:defRPr/>
            </a:pPr>
            <a:r>
              <a:rPr lang="en-GB" dirty="0">
                <a:solidFill>
                  <a:srgbClr val="000000"/>
                </a:solidFill>
                <a:latin typeface="GillSans"/>
              </a:rPr>
              <a:t>Now, let’s focus on the Subsea Well Response Project  (SWRP).</a:t>
            </a:r>
          </a:p>
          <a:p>
            <a:pPr>
              <a:lnSpc>
                <a:spcPts val="1400"/>
              </a:lnSpc>
              <a:defRPr/>
            </a:pPr>
            <a:endParaRPr lang="en-GB" dirty="0">
              <a:latin typeface="GillSans"/>
            </a:endParaRPr>
          </a:p>
          <a:p>
            <a:pPr>
              <a:lnSpc>
                <a:spcPts val="1400"/>
              </a:lnSpc>
              <a:defRPr/>
            </a:pPr>
            <a:r>
              <a:rPr lang="en-GB" dirty="0">
                <a:latin typeface="GillSans"/>
              </a:rPr>
              <a:t>The </a:t>
            </a:r>
            <a:r>
              <a:rPr lang="en-GB" dirty="0" err="1">
                <a:latin typeface="GillSans"/>
              </a:rPr>
              <a:t>Macondo</a:t>
            </a:r>
            <a:r>
              <a:rPr lang="en-GB" dirty="0">
                <a:latin typeface="GillSans"/>
              </a:rPr>
              <a:t> and </a:t>
            </a:r>
            <a:r>
              <a:rPr lang="en-GB" dirty="0" err="1">
                <a:latin typeface="GillSans"/>
              </a:rPr>
              <a:t>Montara</a:t>
            </a:r>
            <a:r>
              <a:rPr lang="en-GB" dirty="0">
                <a:latin typeface="GillSans"/>
              </a:rPr>
              <a:t> incidents demonstrated to a wider public the length of time required to effectively control a flowing well.  Understandably, the expectation now is that the industry works together to ensure any future incident should be controlled faster and more effectively.</a:t>
            </a:r>
          </a:p>
          <a:p>
            <a:pPr>
              <a:lnSpc>
                <a:spcPts val="1400"/>
              </a:lnSpc>
              <a:defRPr/>
            </a:pPr>
            <a:endParaRPr lang="en-GB" dirty="0">
              <a:latin typeface="GillSans"/>
            </a:endParaRPr>
          </a:p>
          <a:p>
            <a:pPr>
              <a:lnSpc>
                <a:spcPts val="1400"/>
              </a:lnSpc>
              <a:defRPr/>
            </a:pPr>
            <a:r>
              <a:rPr lang="en-GB" dirty="0">
                <a:latin typeface="GillSans"/>
              </a:rPr>
              <a:t>So, to improve the industry’s capping response readiness – in a range of diverse regions around the world – nine leading oil and gas companies formed the SWRP.</a:t>
            </a:r>
          </a:p>
          <a:p>
            <a:pPr>
              <a:lnSpc>
                <a:spcPts val="1400"/>
              </a:lnSpc>
              <a:defRPr/>
            </a:pPr>
            <a:r>
              <a:rPr lang="en-GB" dirty="0">
                <a:latin typeface="GillSans"/>
              </a:rPr>
              <a:t>Participants are: BG Group, BP, Chevron, ConocoPhillips, ExxonMobil, Petrobras, Statoil, Total with Shell as the Operator.  The team is located in Stavanger.</a:t>
            </a:r>
          </a:p>
          <a:p>
            <a:pPr>
              <a:lnSpc>
                <a:spcPts val="1400"/>
              </a:lnSpc>
              <a:defRPr/>
            </a:pPr>
            <a:r>
              <a:rPr lang="en-GB" dirty="0">
                <a:latin typeface="GillSans"/>
              </a:rPr>
              <a:t> </a:t>
            </a:r>
          </a:p>
          <a:p>
            <a:pPr>
              <a:lnSpc>
                <a:spcPts val="1400"/>
              </a:lnSpc>
              <a:defRPr/>
            </a:pPr>
            <a:r>
              <a:rPr lang="en-GB" dirty="0">
                <a:latin typeface="GillSans"/>
              </a:rPr>
              <a:t>In achieving its objectives, the SWRP is guided by four important principles, all of which encompass today’s theme: working together to improve offshore safety.  These are:</a:t>
            </a:r>
          </a:p>
          <a:p>
            <a:pPr lvl="1">
              <a:lnSpc>
                <a:spcPts val="1400"/>
              </a:lnSpc>
              <a:buFont typeface="Arial" pitchFamily="34" charset="0"/>
              <a:buChar char="•"/>
              <a:defRPr/>
            </a:pPr>
            <a:r>
              <a:rPr lang="en-GB" dirty="0">
                <a:latin typeface="GillSans"/>
              </a:rPr>
              <a:t>To recognise that prevention is paramount</a:t>
            </a:r>
          </a:p>
          <a:p>
            <a:pPr lvl="1">
              <a:lnSpc>
                <a:spcPts val="1400"/>
              </a:lnSpc>
              <a:buFont typeface="Arial" pitchFamily="34" charset="0"/>
              <a:buChar char="•"/>
              <a:defRPr/>
            </a:pPr>
            <a:r>
              <a:rPr lang="en-GB" dirty="0">
                <a:latin typeface="GillSans"/>
              </a:rPr>
              <a:t>To work together with  the wider offshore industry and regulators</a:t>
            </a:r>
          </a:p>
          <a:p>
            <a:pPr lvl="1">
              <a:lnSpc>
                <a:spcPts val="1400"/>
              </a:lnSpc>
              <a:buFont typeface="Arial" pitchFamily="34" charset="0"/>
              <a:buChar char="•"/>
              <a:defRPr/>
            </a:pPr>
            <a:r>
              <a:rPr lang="en-GB" dirty="0">
                <a:latin typeface="GillSans"/>
              </a:rPr>
              <a:t>To enhance industry’s response capabilities</a:t>
            </a:r>
          </a:p>
          <a:p>
            <a:pPr lvl="1">
              <a:lnSpc>
                <a:spcPts val="1400"/>
              </a:lnSpc>
              <a:buFont typeface="Arial" pitchFamily="34" charset="0"/>
              <a:buChar char="•"/>
              <a:defRPr/>
            </a:pPr>
            <a:r>
              <a:rPr lang="en-GB" dirty="0">
                <a:latin typeface="GillSans"/>
              </a:rPr>
              <a:t>To be able to respond rapidly on an international scale</a:t>
            </a:r>
          </a:p>
          <a:p>
            <a:pPr>
              <a:lnSpc>
                <a:spcPts val="1400"/>
              </a:lnSpc>
              <a:defRPr/>
            </a:pPr>
            <a:endParaRPr lang="en-GB" dirty="0">
              <a:latin typeface="GillSans"/>
            </a:endParaRPr>
          </a:p>
          <a:p>
            <a:pPr>
              <a:lnSpc>
                <a:spcPts val="1400"/>
              </a:lnSpc>
              <a:defRPr/>
            </a:pPr>
            <a:r>
              <a:rPr lang="en-GB" dirty="0">
                <a:latin typeface="GillSans"/>
              </a:rPr>
              <a:t>The project team has been working on all these areas.  Let’s see where we are on each.</a:t>
            </a:r>
          </a:p>
          <a:p>
            <a:pPr>
              <a:lnSpc>
                <a:spcPts val="1400"/>
              </a:lnSpc>
              <a:defRPr/>
            </a:pPr>
            <a:endParaRPr lang="en-GB" dirty="0" smtClean="0">
              <a:latin typeface="GillSans"/>
              <a:ea typeface="+mn-ea"/>
              <a:cs typeface="+mn-cs"/>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fld id="{16F222D2-3586-4709-A8B4-F978DD05CFDF}" type="slidenum">
              <a:rPr lang="en-US" smtClean="0">
                <a:latin typeface="Times New Roman" pitchFamily="18" charset="0"/>
              </a:rPr>
              <a:pPr/>
              <a:t>5</a:t>
            </a:fld>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977900" y="795338"/>
            <a:ext cx="5005388" cy="3752850"/>
          </a:xfrm>
          <a:ln/>
        </p:spPr>
      </p:sp>
      <p:sp>
        <p:nvSpPr>
          <p:cNvPr id="35843" name="Notes Placeholder 2"/>
          <p:cNvSpPr>
            <a:spLocks noGrp="1"/>
          </p:cNvSpPr>
          <p:nvPr>
            <p:ph type="body" idx="1"/>
          </p:nvPr>
        </p:nvSpPr>
        <p:spPr>
          <a:xfrm>
            <a:off x="919163" y="4759325"/>
            <a:ext cx="4994275" cy="4429125"/>
          </a:xfrm>
          <a:noFill/>
          <a:ln/>
        </p:spPr>
        <p:txBody>
          <a:bodyPr/>
          <a:lstStyle/>
          <a:p>
            <a:pPr>
              <a:lnSpc>
                <a:spcPts val="1400"/>
              </a:lnSpc>
            </a:pPr>
            <a:r>
              <a:rPr lang="en-GB" dirty="0" smtClean="0">
                <a:latin typeface="GillSans"/>
              </a:rPr>
              <a:t>In this phase of this project we are focussing on existing capabilities and designing new equipment. Based on the requirements you see here, work is on-going to develop a flexible capping toolbox with dispersant application.  This will enhance international response capabilities.</a:t>
            </a:r>
          </a:p>
          <a:p>
            <a:pPr>
              <a:lnSpc>
                <a:spcPts val="1400"/>
              </a:lnSpc>
            </a:pPr>
            <a:endParaRPr lang="en-GB" dirty="0" smtClean="0">
              <a:latin typeface="GillSans"/>
            </a:endParaRPr>
          </a:p>
          <a:p>
            <a:pPr>
              <a:lnSpc>
                <a:spcPts val="1400"/>
              </a:lnSpc>
            </a:pPr>
            <a:r>
              <a:rPr lang="en-GB" dirty="0" smtClean="0">
                <a:latin typeface="GillSans"/>
              </a:rPr>
              <a:t>Meanwhile, SWRP is also assessing various deployment options for the maintenance and operation of the equipment that it will develop/purchase/include. I am not sure yet what this deployment organisation will look like, but it could be for example a new organisation, or bringing activities under an existing commercial organisation or  under a not-for-profit organisation. </a:t>
            </a:r>
          </a:p>
          <a:p>
            <a:pPr>
              <a:lnSpc>
                <a:spcPts val="1400"/>
              </a:lnSpc>
            </a:pPr>
            <a:endParaRPr lang="en-GB" dirty="0" smtClean="0">
              <a:latin typeface="GillSans"/>
            </a:endParaRPr>
          </a:p>
          <a:p>
            <a:pPr>
              <a:lnSpc>
                <a:spcPts val="1400"/>
              </a:lnSpc>
            </a:pPr>
            <a:r>
              <a:rPr lang="en-GB" dirty="0" smtClean="0">
                <a:latin typeface="GillSans"/>
              </a:rPr>
              <a:t>SWRP has also made progress with suppliers on the design of the capping and dispersant hardware toolbox . SWRP is planning to decide on possible next phases towards the end of this year.</a:t>
            </a:r>
          </a:p>
          <a:p>
            <a:pPr>
              <a:lnSpc>
                <a:spcPts val="1400"/>
              </a:lnSpc>
            </a:pPr>
            <a:endParaRPr lang="en-GB" dirty="0" smtClean="0">
              <a:latin typeface="GillSans"/>
            </a:endParaRPr>
          </a:p>
        </p:txBody>
      </p:sp>
      <p:sp>
        <p:nvSpPr>
          <p:cNvPr id="35844" name="Slide Number Placeholder 3"/>
          <p:cNvSpPr>
            <a:spLocks noGrp="1"/>
          </p:cNvSpPr>
          <p:nvPr>
            <p:ph type="sldNum" sz="quarter" idx="5"/>
          </p:nvPr>
        </p:nvSpPr>
        <p:spPr>
          <a:noFill/>
          <a:ln>
            <a:headEnd/>
            <a:tailEnd/>
          </a:ln>
        </p:spPr>
        <p:txBody>
          <a:bodyPr/>
          <a:lstStyle/>
          <a:p>
            <a:fld id="{94EDA5D9-A894-4206-98C3-22EC3A9D1CA2}" type="slidenum">
              <a:rPr lang="en-US" smtClean="0">
                <a:ea typeface="MS PGothic" pitchFamily="34" charset="-128"/>
              </a:rPr>
              <a:pPr/>
              <a:t>6</a:t>
            </a:fld>
            <a:endParaRPr lang="en-US" smtClean="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p>
            <a:pPr lvl="0"/>
            <a:r>
              <a:rPr lang="en-GB" dirty="0">
                <a:solidFill>
                  <a:srgbClr val="000000"/>
                </a:solidFill>
                <a:latin typeface="GillSans"/>
              </a:rPr>
              <a:t>And the third group out of GIRG is looking into the recommendations on the oil spill response side. This is executed through a Joint Industry Project. </a:t>
            </a:r>
          </a:p>
          <a:p>
            <a:pPr lvl="0"/>
            <a:r>
              <a:rPr lang="en-GB" dirty="0">
                <a:solidFill>
                  <a:srgbClr val="000000"/>
                </a:solidFill>
                <a:latin typeface="GillSans"/>
              </a:rPr>
              <a:t>The founding principle of the OSR-JIP is to improve co-ordination among: </a:t>
            </a:r>
          </a:p>
          <a:p>
            <a:pPr marL="628650" lvl="1" indent="-171450">
              <a:buFontTx/>
              <a:buChar char="•"/>
            </a:pPr>
            <a:r>
              <a:rPr lang="en-GB" dirty="0">
                <a:solidFill>
                  <a:srgbClr val="000000"/>
                </a:solidFill>
                <a:latin typeface="GillSans"/>
              </a:rPr>
              <a:t>Key stakeholders such as oil spill response organisations (OSROs)</a:t>
            </a:r>
          </a:p>
          <a:p>
            <a:pPr marL="628650" lvl="1" indent="-171450">
              <a:buFontTx/>
              <a:buChar char="•"/>
            </a:pPr>
            <a:r>
              <a:rPr lang="en-GB" dirty="0">
                <a:solidFill>
                  <a:srgbClr val="000000"/>
                </a:solidFill>
                <a:latin typeface="GillSans"/>
              </a:rPr>
              <a:t>Governments; and</a:t>
            </a:r>
          </a:p>
          <a:p>
            <a:pPr marL="628650" lvl="1" indent="-171450">
              <a:buFontTx/>
              <a:buChar char="•"/>
            </a:pPr>
            <a:r>
              <a:rPr lang="en-GB" dirty="0">
                <a:solidFill>
                  <a:srgbClr val="000000"/>
                </a:solidFill>
                <a:latin typeface="GillSans"/>
              </a:rPr>
              <a:t>Operating oil and gas companies</a:t>
            </a:r>
          </a:p>
          <a:p>
            <a:pPr lvl="0"/>
            <a:r>
              <a:rPr lang="en-GB" dirty="0">
                <a:solidFill>
                  <a:srgbClr val="000000"/>
                </a:solidFill>
                <a:latin typeface="GillSans"/>
              </a:rPr>
              <a:t>We want to be inclusive in this, taking in all representative bodies around the world. </a:t>
            </a:r>
            <a:endParaRPr lang="en-GB" dirty="0" smtClean="0">
              <a:solidFill>
                <a:srgbClr val="000000"/>
              </a:solidFill>
              <a:latin typeface="GillSans"/>
            </a:endParaRPr>
          </a:p>
          <a:p>
            <a:pPr lvl="0"/>
            <a:endParaRPr lang="en-GB" dirty="0">
              <a:solidFill>
                <a:srgbClr val="000000"/>
              </a:solidFill>
              <a:latin typeface="GillSans"/>
            </a:endParaRPr>
          </a:p>
          <a:p>
            <a:pPr lvl="0"/>
            <a:r>
              <a:rPr lang="en-GB" dirty="0">
                <a:solidFill>
                  <a:srgbClr val="000000"/>
                </a:solidFill>
                <a:latin typeface="GillSans"/>
              </a:rPr>
              <a:t>To date, 14 OGP and IPIECA members have joined the project.  We expect more will follow and work has already begun on working  the recommendations made by GIRG</a:t>
            </a:r>
            <a:r>
              <a:rPr lang="en-GB" dirty="0" smtClean="0">
                <a:solidFill>
                  <a:srgbClr val="000000"/>
                </a:solidFill>
                <a:latin typeface="GillSans"/>
              </a:rPr>
              <a:t>.</a:t>
            </a:r>
          </a:p>
          <a:p>
            <a:pPr lvl="0"/>
            <a:endParaRPr lang="en-GB" dirty="0">
              <a:solidFill>
                <a:srgbClr val="000000"/>
              </a:solidFill>
              <a:latin typeface="GillSans"/>
            </a:endParaRPr>
          </a:p>
          <a:p>
            <a:pPr lvl="0"/>
            <a:r>
              <a:rPr lang="en-GB" dirty="0">
                <a:solidFill>
                  <a:srgbClr val="000000"/>
                </a:solidFill>
                <a:latin typeface="GillSans"/>
              </a:rPr>
              <a:t>Key to ensuring the global relevance of this work will be collaboration with groups such as the SWRP project in Stavanger and API in Washington. </a:t>
            </a:r>
          </a:p>
          <a:p>
            <a:pPr lvl="0"/>
            <a:endParaRPr lang="en-GB" dirty="0">
              <a:solidFill>
                <a:srgbClr val="000000"/>
              </a:solidFill>
              <a:latin typeface="GillSans"/>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fld id="{853BF4DA-4130-403A-AF09-29822D5D2622}" type="slidenum">
              <a:rPr lang="en-GB" smtClean="0">
                <a:latin typeface="Times New Roman" pitchFamily="18" charset="0"/>
              </a:rPr>
              <a:pPr/>
              <a:t>7</a:t>
            </a:fld>
            <a:endParaRPr lang="en-GB"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lvl="0">
              <a:spcBef>
                <a:spcPct val="0"/>
              </a:spcBef>
              <a:spcAft>
                <a:spcPts val="1210"/>
              </a:spcAft>
              <a:buClr>
                <a:srgbClr val="FFFFFF"/>
              </a:buClr>
              <a:defRPr/>
            </a:pPr>
            <a:r>
              <a:rPr lang="en-GB" dirty="0" smtClean="0">
                <a:solidFill>
                  <a:srgbClr val="000000"/>
                </a:solidFill>
                <a:latin typeface="GillSans"/>
                <a:cs typeface="Tahoma" pitchFamily="34" charset="0"/>
              </a:rPr>
              <a:t>Key </a:t>
            </a:r>
            <a:r>
              <a:rPr lang="en-GB" dirty="0">
                <a:solidFill>
                  <a:srgbClr val="000000"/>
                </a:solidFill>
                <a:latin typeface="GillSans"/>
                <a:cs typeface="Tahoma" pitchFamily="34" charset="0"/>
              </a:rPr>
              <a:t>areas of work are to:</a:t>
            </a:r>
          </a:p>
          <a:p>
            <a:pPr marL="172856" lvl="0" indent="-172856">
              <a:spcBef>
                <a:spcPct val="0"/>
              </a:spcBef>
              <a:spcAft>
                <a:spcPts val="1210"/>
              </a:spcAft>
              <a:buFont typeface="Arial" pitchFamily="34" charset="0"/>
              <a:buChar char="•"/>
              <a:defRPr/>
            </a:pPr>
            <a:r>
              <a:rPr lang="en-GB" dirty="0">
                <a:solidFill>
                  <a:srgbClr val="000000"/>
                </a:solidFill>
                <a:latin typeface="GillSans"/>
                <a:cs typeface="Tahoma" pitchFamily="34" charset="0"/>
              </a:rPr>
              <a:t>Define the target well population that would be protected by subsea dispersant application</a:t>
            </a:r>
          </a:p>
          <a:p>
            <a:pPr marL="172856" lvl="0" indent="-172856">
              <a:spcBef>
                <a:spcPct val="0"/>
              </a:spcBef>
              <a:spcAft>
                <a:spcPts val="1210"/>
              </a:spcAft>
              <a:buFont typeface="Arial" pitchFamily="34" charset="0"/>
              <a:buChar char="•"/>
              <a:defRPr/>
            </a:pPr>
            <a:r>
              <a:rPr lang="en-GB" dirty="0">
                <a:solidFill>
                  <a:srgbClr val="000000"/>
                </a:solidFill>
                <a:latin typeface="GillSans"/>
                <a:cs typeface="Tahoma" pitchFamily="34" charset="0"/>
              </a:rPr>
              <a:t>Develop an integrated, generic, and common response model identifying activities across the well response-oil spill response spectrum</a:t>
            </a:r>
          </a:p>
          <a:p>
            <a:pPr marL="172856" lvl="0" indent="-172856">
              <a:spcBef>
                <a:spcPct val="0"/>
              </a:spcBef>
              <a:spcAft>
                <a:spcPts val="1210"/>
              </a:spcAft>
              <a:buFont typeface="Arial" pitchFamily="34" charset="0"/>
              <a:buChar char="•"/>
              <a:defRPr/>
            </a:pPr>
            <a:r>
              <a:rPr lang="en-GB" dirty="0">
                <a:solidFill>
                  <a:srgbClr val="000000"/>
                </a:solidFill>
                <a:latin typeface="GillSans"/>
                <a:cs typeface="Tahoma" pitchFamily="34" charset="0"/>
              </a:rPr>
              <a:t>Develop a proposal for optimised stock volumes &amp; locations; and</a:t>
            </a:r>
          </a:p>
          <a:p>
            <a:pPr marL="172856" lvl="0" indent="-172856">
              <a:spcBef>
                <a:spcPct val="0"/>
              </a:spcBef>
              <a:spcAft>
                <a:spcPts val="1210"/>
              </a:spcAft>
              <a:buFont typeface="Arial" pitchFamily="34" charset="0"/>
              <a:buChar char="•"/>
              <a:defRPr/>
            </a:pPr>
            <a:r>
              <a:rPr lang="en-GB" dirty="0">
                <a:solidFill>
                  <a:srgbClr val="000000"/>
                </a:solidFill>
                <a:latin typeface="GillSans"/>
                <a:cs typeface="Tahoma" pitchFamily="34" charset="0"/>
              </a:rPr>
              <a:t>Develop re-supply plan/model(s) for the stocking plan above</a:t>
            </a:r>
          </a:p>
          <a:p>
            <a:pPr lvl="0">
              <a:defRPr/>
            </a:pPr>
            <a:r>
              <a:rPr lang="en-GB" dirty="0">
                <a:solidFill>
                  <a:srgbClr val="000000"/>
                </a:solidFill>
                <a:latin typeface="GillSans"/>
              </a:rPr>
              <a:t>And to tackle the wide variations in offshore response capability globally, work is also underway on modelling offshore response capability.</a:t>
            </a:r>
          </a:p>
          <a:p>
            <a:pPr>
              <a:defRPr/>
            </a:pPr>
            <a:endParaRPr lang="en-GB" dirty="0" smtClean="0">
              <a:latin typeface="GillSans"/>
            </a:endParaRPr>
          </a:p>
          <a:p>
            <a:pPr>
              <a:defRPr/>
            </a:pPr>
            <a:endParaRPr lang="en-GB" dirty="0" smtClean="0">
              <a:latin typeface="GillSans"/>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fld id="{AC1EEC99-045D-4D11-928D-84B9BE0D64BB}" type="slidenum">
              <a:rPr lang="en-GB" smtClean="0">
                <a:latin typeface="Times New Roman" pitchFamily="18" charset="0"/>
              </a:rPr>
              <a:pPr/>
              <a:t>8</a:t>
            </a:fld>
            <a:endParaRPr lang="en-GB"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898525" y="739775"/>
            <a:ext cx="5005388" cy="3752850"/>
          </a:xfrm>
          <a:ln/>
        </p:spPr>
      </p:sp>
      <p:sp>
        <p:nvSpPr>
          <p:cNvPr id="39939" name="Notes Placeholder 2"/>
          <p:cNvSpPr>
            <a:spLocks noGrp="1"/>
          </p:cNvSpPr>
          <p:nvPr>
            <p:ph type="body" idx="1"/>
          </p:nvPr>
        </p:nvSpPr>
        <p:spPr>
          <a:xfrm>
            <a:off x="250825" y="4727575"/>
            <a:ext cx="6348413" cy="4429125"/>
          </a:xfrm>
          <a:noFill/>
          <a:ln/>
        </p:spPr>
        <p:txBody>
          <a:bodyPr/>
          <a:lstStyle/>
          <a:p>
            <a:r>
              <a:rPr lang="en-GB" dirty="0" smtClean="0">
                <a:latin typeface="GillSans"/>
              </a:rPr>
              <a:t>So, let me conclude by returning to today’s theme</a:t>
            </a:r>
            <a:r>
              <a:rPr lang="en-GB" dirty="0" smtClean="0">
                <a:solidFill>
                  <a:srgbClr val="FF0000"/>
                </a:solidFill>
                <a:latin typeface="GillSans"/>
              </a:rPr>
              <a:t>: </a:t>
            </a:r>
            <a:r>
              <a:rPr lang="en-GB" dirty="0" smtClean="0">
                <a:latin typeface="GillSans"/>
              </a:rPr>
              <a:t>working together to improve offshore safety.  </a:t>
            </a:r>
          </a:p>
          <a:p>
            <a:r>
              <a:rPr lang="en-GB" dirty="0" smtClean="0">
                <a:latin typeface="GillSans"/>
              </a:rPr>
              <a:t>In developing the GIRG’s recommendations, OGP actively sought the input of industry regulators and trade bodies.  That was to ensure the recommendations were fully compatible internationally and harnessed existing good practices.  So we are already on the right track.</a:t>
            </a:r>
          </a:p>
          <a:p>
            <a:r>
              <a:rPr lang="en-GB" dirty="0" smtClean="0">
                <a:latin typeface="GillSans"/>
              </a:rPr>
              <a:t>And the WEC, SWRP and OSR-JIP will continue – as they are now – to work closely with regulators, national oil industry associations and other stakeholders to further develop these initiatives.  </a:t>
            </a:r>
          </a:p>
          <a:p>
            <a:r>
              <a:rPr lang="en-GB" dirty="0" smtClean="0">
                <a:latin typeface="GillSans"/>
              </a:rPr>
              <a:t>Examples include the 3-tier review process recommended by the WEC and the principles on dispersant use and facilitating regulatory licensing to permit such implementation.</a:t>
            </a:r>
          </a:p>
          <a:p>
            <a:r>
              <a:rPr lang="en-GB" dirty="0" smtClean="0">
                <a:latin typeface="GillSans"/>
              </a:rPr>
              <a:t>But  in closing, I’d like to make a plea:</a:t>
            </a:r>
          </a:p>
          <a:p>
            <a:r>
              <a:rPr lang="en-GB" dirty="0" smtClean="0">
                <a:latin typeface="GillSans"/>
              </a:rPr>
              <a:t>It is my firm belief that all of us in the room have a responsibility to ensure the safety and integrity of our operations across the globe.  And so it is up to all of us to continue to work together to enhance our ability to prevent incidents – and respond effectively, in the unlikely event that an incident does occur.  </a:t>
            </a:r>
          </a:p>
          <a:p>
            <a:r>
              <a:rPr lang="en-GB" dirty="0" smtClean="0">
                <a:latin typeface="GillSans"/>
              </a:rPr>
              <a:t>If we assume these responsibilities collectively, share the primary objective of prevention, then we will demonstrate that all of us have learned the lessons of earlier incidents. </a:t>
            </a:r>
          </a:p>
          <a:p>
            <a:endParaRPr lang="en-GB" dirty="0" smtClean="0">
              <a:latin typeface="GillSans"/>
            </a:endParaRPr>
          </a:p>
          <a:p>
            <a:r>
              <a:rPr lang="en-GB" dirty="0" smtClean="0">
                <a:latin typeface="GillSans"/>
              </a:rPr>
              <a:t>Many thanks for your attention.</a:t>
            </a:r>
          </a:p>
          <a:p>
            <a:endParaRPr lang="en-GB" dirty="0" smtClean="0">
              <a:latin typeface="GillSans"/>
            </a:endParaRPr>
          </a:p>
        </p:txBody>
      </p:sp>
      <p:sp>
        <p:nvSpPr>
          <p:cNvPr id="39940" name="Slide Number Placeholder 3"/>
          <p:cNvSpPr>
            <a:spLocks noGrp="1"/>
          </p:cNvSpPr>
          <p:nvPr>
            <p:ph type="sldNum" sz="quarter" idx="5"/>
          </p:nvPr>
        </p:nvSpPr>
        <p:spPr>
          <a:noFill/>
          <a:ln>
            <a:headEnd/>
            <a:tailEnd/>
          </a:ln>
        </p:spPr>
        <p:txBody>
          <a:bodyPr/>
          <a:lstStyle/>
          <a:p>
            <a:fld id="{EC78502F-5653-4D50-B7E6-F0B5A1F29058}" type="slidenum">
              <a:rPr lang="en-GB" smtClean="0">
                <a:ea typeface="MS PGothic" pitchFamily="34" charset="-128"/>
              </a:rPr>
              <a:pPr/>
              <a:t>9</a:t>
            </a:fld>
            <a:endParaRPr lang="en-GB" smtClean="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75029" y="2630157"/>
            <a:ext cx="4072269" cy="1470025"/>
          </a:xfrm>
        </p:spPr>
        <p:txBody>
          <a:bodyPr rtlCol="0"/>
          <a:lstStyle>
            <a:lvl1pPr marL="0" indent="0" algn="l">
              <a:defRPr>
                <a:solidFill>
                  <a:srgbClr val="004B95"/>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4880344" y="4470991"/>
            <a:ext cx="4051004" cy="1518684"/>
          </a:xfrm>
        </p:spPr>
        <p:txBody>
          <a:bodyPr rtlCol="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2400"/>
            </a:lvl1pPr>
          </a:lstStyle>
          <a:p>
            <a:r>
              <a:rPr lang="en-US" smtClean="0"/>
              <a:t>Click to edit Master title style</a:t>
            </a:r>
            <a:endParaRPr lang="en-GB"/>
          </a:p>
        </p:txBody>
      </p:sp>
      <p:sp>
        <p:nvSpPr>
          <p:cNvPr id="3" name="Text Placeholder 2"/>
          <p:cNvSpPr>
            <a:spLocks noGrp="1"/>
          </p:cNvSpPr>
          <p:nvPr>
            <p:ph type="body" idx="1"/>
          </p:nvPr>
        </p:nvSpPr>
        <p:spPr/>
        <p:txBody>
          <a:bodyPr rtlCol="0"/>
          <a:lstStyle>
            <a:lvl4pPr>
              <a:defRPr sz="1400">
                <a:solidFill>
                  <a:schemeClr val="tx1">
                    <a:tint val="75000"/>
                  </a:schemeClr>
                </a:solidFill>
                <a:latin typeface="Tahoma"/>
                <a:ea typeface="Tahoma"/>
                <a:cs typeface="Tahoma"/>
              </a:defRPr>
            </a:lvl4pPr>
            <a:lvl5pPr>
              <a:defRPr sz="1400" i="1">
                <a:solidFill>
                  <a:schemeClr val="tx1">
                    <a:tint val="75000"/>
                  </a:schemeClr>
                </a:solidFill>
                <a:latin typeface="Tahoma"/>
                <a:ea typeface="Tahoma"/>
                <a:cs typeface="Tahom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cs typeface="Arial" pitchFamily="34" charset="0"/>
              </a:defRPr>
            </a:lvl1pPr>
          </a:lstStyle>
          <a:p>
            <a:pPr>
              <a:defRPr/>
            </a:pPr>
            <a:fld id="{510FE97E-E347-4024-B069-D4DD935ACFF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1745" y="318972"/>
            <a:ext cx="6524588" cy="994144"/>
          </a:xfrm>
        </p:spPr>
        <p:txBody>
          <a:bodyPr rtlCol="0"/>
          <a:lstStyle>
            <a:lvl1pPr>
              <a:defRPr sz="2400"/>
            </a:lvl1pPr>
          </a:lstStyle>
          <a:p>
            <a:r>
              <a:rPr lang="en-US" dirty="0" smtClean="0"/>
              <a:t>Click to edit Master title style</a:t>
            </a:r>
            <a:endParaRPr lang="en-GB" dirty="0"/>
          </a:p>
        </p:txBody>
      </p:sp>
      <p:sp>
        <p:nvSpPr>
          <p:cNvPr id="3" name="Content Placeholder 2"/>
          <p:cNvSpPr>
            <a:spLocks noGrp="1"/>
          </p:cNvSpPr>
          <p:nvPr>
            <p:ph idx="1"/>
          </p:nvPr>
        </p:nvSpPr>
        <p:spPr/>
        <p:txBody>
          <a:bodyPr rtlCol="0"/>
          <a:lstStyle>
            <a:lvl1pPr>
              <a:defRPr>
                <a:solidFill>
                  <a:schemeClr val="bg1"/>
                </a:solidFill>
              </a:defRPr>
            </a:lvl1pPr>
            <a:lvl2pPr>
              <a:buClr>
                <a:schemeClr val="bg1"/>
              </a:buClr>
              <a:defRPr sz="1600">
                <a:solidFill>
                  <a:schemeClr val="bg1"/>
                </a:solidFill>
              </a:defRPr>
            </a:lvl2pPr>
            <a:lvl3pPr marL="1143000" indent="-228600">
              <a:buClr>
                <a:schemeClr val="bg1">
                  <a:lumMod val="85000"/>
                </a:schemeClr>
              </a:buClr>
              <a:buFont typeface="Arial" pitchFamily="34" charset="0"/>
              <a:buChar char="•"/>
              <a:defRPr>
                <a:solidFill>
                  <a:schemeClr val="bg1"/>
                </a:solidFill>
              </a:defRPr>
            </a:lvl3pPr>
            <a:lvl4pPr>
              <a:defRPr sz="1400">
                <a:solidFill>
                  <a:schemeClr val="bg1"/>
                </a:solidFill>
                <a:latin typeface="Tahoma"/>
                <a:ea typeface="Tahoma"/>
                <a:cs typeface="Tahoma"/>
              </a:defRPr>
            </a:lvl4pPr>
            <a:lvl5pPr>
              <a:defRPr sz="1400" i="1">
                <a:solidFill>
                  <a:schemeClr val="bg1"/>
                </a:solidFill>
                <a:latin typeface="Tahoma"/>
                <a:ea typeface="Tahoma"/>
                <a:cs typeface="Tahom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sz="1400">
                <a:solidFill>
                  <a:schemeClr val="bg1">
                    <a:lumMod val="85000"/>
                  </a:schemeClr>
                </a:solidFill>
                <a:latin typeface="Tahoma" pitchFamily="34" charset="0"/>
                <a:ea typeface="Tahoma" pitchFamily="34" charset="0"/>
                <a:cs typeface="Tahoma" pitchFamily="34" charset="0"/>
              </a:defRPr>
            </a:lvl1pPr>
          </a:lstStyle>
          <a:p>
            <a:pPr>
              <a:defRPr/>
            </a:pPr>
            <a:fld id="{D610766C-39EB-48E4-8758-AB2808925139}"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rtlCol="0"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rtlCol="0"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D4060442-292B-464B-A71B-D498BC38113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GB"/>
          </a:p>
        </p:txBody>
      </p:sp>
      <p:sp>
        <p:nvSpPr>
          <p:cNvPr id="3" name="Content Placeholder 2"/>
          <p:cNvSpPr>
            <a:spLocks noGrp="1"/>
          </p:cNvSpPr>
          <p:nvPr>
            <p:ph sz="half" idx="1"/>
          </p:nvPr>
        </p:nvSpPr>
        <p:spPr>
          <a:xfrm>
            <a:off x="1125538" y="1981200"/>
            <a:ext cx="3598862" cy="4114800"/>
          </a:xfrm>
        </p:spPr>
        <p:txBody>
          <a:bodyPr rtlCol="0"/>
          <a:lstStyle>
            <a:lvl1pPr>
              <a:defRPr sz="1800"/>
            </a:lvl1pPr>
            <a:lvl2pPr>
              <a:defRPr sz="1600"/>
            </a:lvl2pPr>
            <a:lvl3pPr>
              <a:defRPr sz="1600"/>
            </a:lvl3pPr>
            <a:lvl4pPr>
              <a:defRPr sz="1400">
                <a:solidFill>
                  <a:srgbClr val="004B95"/>
                </a:solidFill>
                <a:latin typeface="Tahoma"/>
                <a:ea typeface="Tahoma"/>
                <a:cs typeface="Tahoma"/>
              </a:defRPr>
            </a:lvl4pPr>
            <a:lvl5pPr>
              <a:defRPr sz="1400" i="1">
                <a:solidFill>
                  <a:srgbClr val="004B95"/>
                </a:solidFill>
                <a:latin typeface="Tahoma"/>
                <a:ea typeface="Tahoma"/>
                <a:cs typeface="Tahoma"/>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76800" y="1981200"/>
            <a:ext cx="3598863" cy="4114800"/>
          </a:xfrm>
        </p:spPr>
        <p:txBody>
          <a:bodyPr rtlCol="0"/>
          <a:lstStyle>
            <a:lvl1pPr>
              <a:defRPr sz="1800"/>
            </a:lvl1pPr>
            <a:lvl2pPr>
              <a:defRPr sz="1600"/>
            </a:lvl2pPr>
            <a:lvl3pPr>
              <a:defRPr sz="1600"/>
            </a:lvl3pPr>
            <a:lvl4pPr>
              <a:defRPr sz="1400">
                <a:solidFill>
                  <a:srgbClr val="004B95"/>
                </a:solidFill>
                <a:latin typeface="Tahoma"/>
                <a:ea typeface="Tahoma"/>
                <a:cs typeface="Tahoma"/>
              </a:defRPr>
            </a:lvl4pPr>
            <a:lvl5pPr>
              <a:defRPr sz="1400" i="1">
                <a:solidFill>
                  <a:srgbClr val="004B95"/>
                </a:solidFill>
                <a:latin typeface="Tahoma"/>
                <a:ea typeface="Tahoma"/>
                <a:cs typeface="Tahoma"/>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408F7BA0-92B5-4027-8E2F-7F6417C9C84D}"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36674"/>
          </a:xfrm>
        </p:spPr>
        <p:txBody>
          <a:bodyPr rtlCol="0"/>
          <a:lstStyle>
            <a:lvl1pPr>
              <a:defRPr sz="2400"/>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rtlCol="0"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rtlCol="0"/>
          <a:lstStyle>
            <a:lvl1pPr>
              <a:defRPr sz="1800"/>
            </a:lvl1pPr>
            <a:lvl2pPr>
              <a:defRPr sz="1600"/>
            </a:lvl2pPr>
            <a:lvl3pPr>
              <a:defRPr sz="1600"/>
            </a:lvl3pPr>
            <a:lvl4pPr>
              <a:defRPr sz="1400">
                <a:solidFill>
                  <a:schemeClr val="tx1">
                    <a:tint val="75000"/>
                  </a:schemeClr>
                </a:solidFill>
                <a:latin typeface="Tahoma"/>
                <a:ea typeface="Tahoma"/>
                <a:cs typeface="Tahoma"/>
              </a:defRPr>
            </a:lvl4pPr>
            <a:lvl5pPr>
              <a:defRPr sz="1400" i="1">
                <a:solidFill>
                  <a:schemeClr val="tx1">
                    <a:tint val="75000"/>
                  </a:schemeClr>
                </a:solidFill>
                <a:latin typeface="Tahoma"/>
                <a:ea typeface="Tahoma"/>
                <a:cs typeface="Tahoma"/>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rtlCol="0"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rtlCol="0"/>
          <a:lstStyle>
            <a:lvl1pPr>
              <a:defRPr sz="1800"/>
            </a:lvl1pPr>
            <a:lvl2pPr>
              <a:defRPr sz="1600"/>
            </a:lvl2pPr>
            <a:lvl3pPr>
              <a:defRPr sz="1600"/>
            </a:lvl3pPr>
            <a:lvl4pPr>
              <a:defRPr sz="1400">
                <a:solidFill>
                  <a:schemeClr val="tx1">
                    <a:tint val="75000"/>
                  </a:schemeClr>
                </a:solidFill>
                <a:latin typeface="Tahoma"/>
                <a:ea typeface="Tahoma"/>
                <a:cs typeface="Tahoma"/>
              </a:defRPr>
            </a:lvl4pPr>
            <a:lvl5pPr>
              <a:defRPr sz="1400" i="1">
                <a:solidFill>
                  <a:schemeClr val="tx1">
                    <a:tint val="75000"/>
                  </a:schemeClr>
                </a:solidFill>
                <a:latin typeface="Tahoma"/>
                <a:ea typeface="Tahoma"/>
                <a:cs typeface="Tahoma"/>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D76CF0A2-BF87-41F2-BD02-11C596E7D3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GB"/>
          </a:p>
        </p:txBody>
      </p:sp>
      <p:sp>
        <p:nvSpPr>
          <p:cNvPr id="3"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03846CA8-40BF-4A9C-94CB-776E7013EB5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4B95"/>
        </a:solidFill>
        <a:effectLst/>
      </p:bgPr>
    </p:bg>
    <p:spTree>
      <p:nvGrpSpPr>
        <p:cNvPr id="1" name=""/>
        <p:cNvGrpSpPr/>
        <p:nvPr/>
      </p:nvGrpSpPr>
      <p:grpSpPr>
        <a:xfrm>
          <a:off x="0" y="0"/>
          <a:ext cx="0" cy="0"/>
          <a:chOff x="0" y="0"/>
          <a:chExt cx="0" cy="0"/>
        </a:xfrm>
      </p:grpSpPr>
      <p:sp>
        <p:nvSpPr>
          <p:cNvPr id="2" name="Slide Number Placeholder 1"/>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46A19B79-E6CA-428C-A27A-35E02E76D5CD}"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7048685" cy="1034460"/>
          </a:xfrm>
        </p:spPr>
        <p:txBody>
          <a:bodyPr rtlCol="0"/>
          <a:lstStyle>
            <a:lvl1pPr marL="0" indent="0" algn="l">
              <a:defRPr sz="2400" b="1"/>
            </a:lvl1pPr>
          </a:lstStyle>
          <a:p>
            <a:r>
              <a:rPr lang="en-US" smtClean="0"/>
              <a:t>Click to edit Master title style</a:t>
            </a:r>
            <a:endParaRPr lang="en-GB"/>
          </a:p>
        </p:txBody>
      </p:sp>
      <p:sp>
        <p:nvSpPr>
          <p:cNvPr id="3" name="Content Placeholder 2"/>
          <p:cNvSpPr>
            <a:spLocks noGrp="1"/>
          </p:cNvSpPr>
          <p:nvPr>
            <p:ph idx="1"/>
          </p:nvPr>
        </p:nvSpPr>
        <p:spPr>
          <a:xfrm>
            <a:off x="3575050" y="1463897"/>
            <a:ext cx="5111750" cy="4662266"/>
          </a:xfrm>
        </p:spPr>
        <p:txBody>
          <a:bodyPr rtlCol="0"/>
          <a:lstStyle>
            <a:lvl1pPr>
              <a:defRPr sz="2000"/>
            </a:lvl1pPr>
            <a:lvl2pPr>
              <a:defRPr sz="1600"/>
            </a:lvl2pPr>
            <a:lvl3pPr>
              <a:defRPr sz="1600"/>
            </a:lvl3pPr>
            <a:lvl4pPr>
              <a:defRPr sz="1400">
                <a:solidFill>
                  <a:schemeClr val="tx1">
                    <a:tint val="75000"/>
                  </a:schemeClr>
                </a:solidFill>
                <a:latin typeface="Tahoma"/>
                <a:ea typeface="Tahoma"/>
                <a:cs typeface="Tahoma"/>
              </a:defRPr>
            </a:lvl4pPr>
            <a:lvl5pPr>
              <a:defRPr sz="1400" i="1">
                <a:solidFill>
                  <a:schemeClr val="tx1">
                    <a:tint val="75000"/>
                  </a:schemeClr>
                </a:solidFill>
                <a:latin typeface="Tahoma"/>
                <a:ea typeface="Tahoma"/>
                <a:cs typeface="Tahoma"/>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rtlCol="0"/>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B037DE26-3D29-48E8-A097-46D20E79974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rtlCol="0"/>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029"/>
          <p:cNvSpPr>
            <a:spLocks noGrp="1" noChangeArrowheads="1"/>
          </p:cNvSpPr>
          <p:nvPr>
            <p:ph type="sldNum" sz="quarter" idx="10"/>
          </p:nvPr>
        </p:nvSpPr>
        <p:spPr>
          <a:xfrm>
            <a:off x="6542088" y="6324600"/>
            <a:ext cx="2405062" cy="457200"/>
          </a:xfrm>
          <a:prstGeom prst="rect">
            <a:avLst/>
          </a:prstGeom>
        </p:spPr>
        <p:txBody>
          <a:bodyPr vert="horz" wrap="square" lIns="91440" tIns="45720" rIns="91440" bIns="45720" numCol="1" anchor="t" anchorCtr="0" compatLnSpc="1">
            <a:prstTxWarp prst="textNoShape">
              <a:avLst/>
            </a:prstTxWarp>
          </a:bodyPr>
          <a:lstStyle>
            <a:lvl1pPr algn="r">
              <a:defRPr>
                <a:ea typeface="ＭＳ Ｐゴシック" pitchFamily="34" charset="-128"/>
                <a:cs typeface="Arial" pitchFamily="34" charset="0"/>
              </a:defRPr>
            </a:lvl1pPr>
          </a:lstStyle>
          <a:p>
            <a:pPr>
              <a:defRPr/>
            </a:pPr>
            <a:fld id="{8721D6E9-F538-437C-B6F3-30E82C0D3E6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5"/>
          <p:cNvSpPr>
            <a:spLocks noChangeArrowheads="1"/>
          </p:cNvSpPr>
          <p:nvPr/>
        </p:nvSpPr>
        <p:spPr bwMode="auto">
          <a:xfrm flipV="1">
            <a:off x="0" y="1339850"/>
            <a:ext cx="9144000" cy="5518150"/>
          </a:xfrm>
          <a:prstGeom prst="rect">
            <a:avLst/>
          </a:prstGeom>
          <a:solidFill>
            <a:srgbClr val="004B95"/>
          </a:solidFill>
          <a:ln w="9525">
            <a:noFill/>
            <a:miter lim="800000"/>
            <a:headEnd/>
            <a:tailEnd/>
          </a:ln>
        </p:spPr>
        <p:txBody>
          <a:bodyPr/>
          <a:lstStyle/>
          <a:p>
            <a:pPr eaLnBrk="0" hangingPunct="0"/>
            <a:endParaRPr lang="en-US" sz="2400">
              <a:latin typeface="Times New Roman" pitchFamily="18" charset="0"/>
            </a:endParaRPr>
          </a:p>
        </p:txBody>
      </p:sp>
      <p:pic>
        <p:nvPicPr>
          <p:cNvPr id="1027" name="Picture 10"/>
          <p:cNvPicPr>
            <a:picLocks noChangeAspect="1"/>
          </p:cNvPicPr>
          <p:nvPr userDrawn="1"/>
        </p:nvPicPr>
        <p:blipFill>
          <a:blip r:embed="rId12" cstate="print"/>
          <a:srcRect l="754" t="-2" r="1941" b="832"/>
          <a:stretch>
            <a:fillRect/>
          </a:stretch>
        </p:blipFill>
        <p:spPr bwMode="auto">
          <a:xfrm>
            <a:off x="0" y="1939925"/>
            <a:ext cx="4806950" cy="4918075"/>
          </a:xfrm>
          <a:prstGeom prst="rect">
            <a:avLst/>
          </a:prstGeom>
          <a:noFill/>
          <a:ln w="9525">
            <a:noFill/>
            <a:miter lim="800000"/>
            <a:headEnd/>
            <a:tailEnd/>
          </a:ln>
        </p:spPr>
      </p:pic>
      <p:sp>
        <p:nvSpPr>
          <p:cNvPr id="1028" name="Title Placeholder 1027"/>
          <p:cNvSpPr>
            <a:spLocks noGrp="1" noChangeArrowheads="1"/>
          </p:cNvSpPr>
          <p:nvPr>
            <p:ph type="title"/>
          </p:nvPr>
        </p:nvSpPr>
        <p:spPr bwMode="auto">
          <a:xfrm>
            <a:off x="1062038" y="319088"/>
            <a:ext cx="6524625" cy="9731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1029" name="Text Placeholder 1028"/>
          <p:cNvSpPr>
            <a:spLocks noGrp="1" noChangeArrowheads="1"/>
          </p:cNvSpPr>
          <p:nvPr>
            <p:ph type="body" idx="1"/>
          </p:nvPr>
        </p:nvSpPr>
        <p:spPr bwMode="auto">
          <a:xfrm>
            <a:off x="1073150" y="1981200"/>
            <a:ext cx="650875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pic>
        <p:nvPicPr>
          <p:cNvPr id="1030" name="Picture 4"/>
          <p:cNvPicPr>
            <a:picLocks noChangeAspect="1"/>
          </p:cNvPicPr>
          <p:nvPr userDrawn="1"/>
        </p:nvPicPr>
        <p:blipFill>
          <a:blip r:embed="rId13" cstate="print"/>
          <a:srcRect/>
          <a:stretch>
            <a:fillRect/>
          </a:stretch>
        </p:blipFill>
        <p:spPr bwMode="auto">
          <a:xfrm>
            <a:off x="7605713" y="538163"/>
            <a:ext cx="1347787" cy="7445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Lst>
  <p:timing>
    <p:tnLst>
      <p:par>
        <p:cTn id="1" dur="indefinite" restart="never" nodeType="tmRoot"/>
      </p:par>
    </p:tnLst>
  </p:timing>
  <p:hf hdr="0" ftr="0" dt="0"/>
  <p:txStyles>
    <p:titleStyle>
      <a:lvl1pPr marL="342900" indent="-342900" algn="l" defTabSz="-13873163" rtl="0" eaLnBrk="0" fontAlgn="base" hangingPunct="0">
        <a:spcBef>
          <a:spcPct val="0"/>
        </a:spcBef>
        <a:spcAft>
          <a:spcPct val="0"/>
        </a:spcAft>
        <a:defRPr sz="2400" b="1">
          <a:solidFill>
            <a:srgbClr val="004B95"/>
          </a:solidFill>
          <a:latin typeface="Verdana"/>
          <a:ea typeface="MS PGothic" pitchFamily="34" charset="-128"/>
          <a:cs typeface="ＭＳ Ｐゴシック" charset="0"/>
        </a:defRPr>
      </a:lvl1pPr>
      <a:lvl2pPr marL="342900" indent="-342900" algn="l" defTabSz="-13873163" rtl="0" eaLnBrk="0" fontAlgn="base" hangingPunct="0">
        <a:spcBef>
          <a:spcPct val="0"/>
        </a:spcBef>
        <a:spcAft>
          <a:spcPct val="0"/>
        </a:spcAft>
        <a:defRPr sz="2400" b="1">
          <a:solidFill>
            <a:srgbClr val="004B95"/>
          </a:solidFill>
          <a:latin typeface="Verdana"/>
          <a:ea typeface="MS PGothic" pitchFamily="34" charset="-128"/>
          <a:cs typeface="ＭＳ Ｐゴシック" charset="0"/>
        </a:defRPr>
      </a:lvl2pPr>
      <a:lvl3pPr marL="342900" indent="-342900" algn="l" defTabSz="-13873163" rtl="0" eaLnBrk="0" fontAlgn="base" hangingPunct="0">
        <a:spcBef>
          <a:spcPct val="0"/>
        </a:spcBef>
        <a:spcAft>
          <a:spcPct val="0"/>
        </a:spcAft>
        <a:defRPr sz="2400" b="1">
          <a:solidFill>
            <a:srgbClr val="004B95"/>
          </a:solidFill>
          <a:latin typeface="Verdana"/>
          <a:ea typeface="MS PGothic" pitchFamily="34" charset="-128"/>
          <a:cs typeface="ＭＳ Ｐゴシック" charset="0"/>
        </a:defRPr>
      </a:lvl3pPr>
      <a:lvl4pPr marL="342900" indent="-342900" algn="l" defTabSz="-13873163" rtl="0" eaLnBrk="0" fontAlgn="base" hangingPunct="0">
        <a:spcBef>
          <a:spcPct val="0"/>
        </a:spcBef>
        <a:spcAft>
          <a:spcPct val="0"/>
        </a:spcAft>
        <a:defRPr sz="2400" b="1">
          <a:solidFill>
            <a:srgbClr val="004B95"/>
          </a:solidFill>
          <a:latin typeface="Verdana"/>
          <a:ea typeface="MS PGothic" pitchFamily="34" charset="-128"/>
          <a:cs typeface="ＭＳ Ｐゴシック" charset="0"/>
        </a:defRPr>
      </a:lvl4pPr>
      <a:lvl5pPr marL="342900" indent="-342900" algn="l" defTabSz="-13873163" rtl="0" eaLnBrk="0" fontAlgn="base" hangingPunct="0">
        <a:spcBef>
          <a:spcPct val="0"/>
        </a:spcBef>
        <a:spcAft>
          <a:spcPct val="0"/>
        </a:spcAft>
        <a:defRPr sz="2400" b="1">
          <a:solidFill>
            <a:srgbClr val="004B95"/>
          </a:solidFill>
          <a:latin typeface="Verdana"/>
          <a:ea typeface="MS PGothic" pitchFamily="34" charset="-128"/>
          <a:cs typeface="ＭＳ Ｐゴシック" charset="0"/>
        </a:defRPr>
      </a:lvl5pPr>
      <a:lvl6pPr marL="457200" algn="ctr" eaLnBrk="1" fontAlgn="base" hangingPunct="1">
        <a:spcBef>
          <a:spcPct val="0"/>
        </a:spcBef>
        <a:spcAft>
          <a:spcPct val="0"/>
        </a:spcAft>
        <a:defRPr sz="2800" b="1">
          <a:solidFill>
            <a:srgbClr val="FFFF00">
              <a:alpha val="100000"/>
            </a:srgbClr>
          </a:solidFill>
          <a:latin typeface="GillSans"/>
        </a:defRPr>
      </a:lvl6pPr>
      <a:lvl7pPr marL="914400" algn="ctr" eaLnBrk="1" fontAlgn="base" hangingPunct="1">
        <a:spcBef>
          <a:spcPct val="0"/>
        </a:spcBef>
        <a:spcAft>
          <a:spcPct val="0"/>
        </a:spcAft>
        <a:defRPr sz="2800" b="1">
          <a:solidFill>
            <a:srgbClr val="FFFF00">
              <a:alpha val="100000"/>
            </a:srgbClr>
          </a:solidFill>
          <a:latin typeface="GillSans"/>
        </a:defRPr>
      </a:lvl7pPr>
      <a:lvl8pPr marL="1371600" algn="ctr" eaLnBrk="1" fontAlgn="base" hangingPunct="1">
        <a:spcBef>
          <a:spcPct val="0"/>
        </a:spcBef>
        <a:spcAft>
          <a:spcPct val="0"/>
        </a:spcAft>
        <a:defRPr sz="2800" b="1">
          <a:solidFill>
            <a:srgbClr val="FFFF00">
              <a:alpha val="100000"/>
            </a:srgbClr>
          </a:solidFill>
          <a:latin typeface="GillSans"/>
        </a:defRPr>
      </a:lvl8pPr>
      <a:lvl9pPr marL="1828800" algn="ctr" eaLnBrk="1" fontAlgn="base" hangingPunct="1">
        <a:spcBef>
          <a:spcPct val="0"/>
        </a:spcBef>
        <a:spcAft>
          <a:spcPct val="0"/>
        </a:spcAft>
        <a:defRPr sz="2800" b="1">
          <a:solidFill>
            <a:srgbClr val="FFFF00">
              <a:alpha val="100000"/>
            </a:srgbClr>
          </a:solidFill>
          <a:latin typeface="GillSans"/>
        </a:defRPr>
      </a:lvl9pPr>
    </p:titleStyle>
    <p:bodyStyle>
      <a:lvl1pPr marL="342900" indent="-342900" algn="l" defTabSz="-13873163" rtl="0" eaLnBrk="0" fontAlgn="base" hangingPunct="0">
        <a:spcBef>
          <a:spcPct val="20000"/>
        </a:spcBef>
        <a:spcAft>
          <a:spcPct val="0"/>
        </a:spcAft>
        <a:buClr>
          <a:srgbClr val="004B95"/>
        </a:buClr>
        <a:buChar char="•"/>
        <a:defRPr sz="2000" b="1">
          <a:solidFill>
            <a:schemeClr val="bg1"/>
          </a:solidFill>
          <a:latin typeface="Tahoma"/>
          <a:ea typeface="MS PGothic" pitchFamily="34" charset="-128"/>
          <a:cs typeface="Tahoma"/>
        </a:defRPr>
      </a:lvl1pPr>
      <a:lvl2pPr marL="742950" indent="-285750" algn="l" defTabSz="-13873163" rtl="0" eaLnBrk="0" fontAlgn="base" hangingPunct="0">
        <a:spcBef>
          <a:spcPct val="20000"/>
        </a:spcBef>
        <a:spcAft>
          <a:spcPct val="0"/>
        </a:spcAft>
        <a:buClr>
          <a:srgbClr val="898989"/>
        </a:buClr>
        <a:buFont typeface="Arial" pitchFamily="34" charset="0"/>
        <a:buChar char="•"/>
        <a:defRPr sz="1600" b="1">
          <a:solidFill>
            <a:schemeClr val="bg1"/>
          </a:solidFill>
          <a:latin typeface="Tahoma"/>
          <a:ea typeface="Tahoma" charset="0"/>
          <a:cs typeface="Tahoma"/>
        </a:defRPr>
      </a:lvl2pPr>
      <a:lvl3pPr marL="1143000" indent="-228600" algn="l" defTabSz="-13873163" rtl="0" eaLnBrk="0" fontAlgn="base" hangingPunct="0">
        <a:spcBef>
          <a:spcPct val="20000"/>
        </a:spcBef>
        <a:spcAft>
          <a:spcPct val="0"/>
        </a:spcAft>
        <a:buClr>
          <a:srgbClr val="898989"/>
        </a:buClr>
        <a:buFont typeface="Courier New" pitchFamily="49" charset="0"/>
        <a:buChar char="o"/>
        <a:defRPr sz="1600">
          <a:solidFill>
            <a:schemeClr val="bg1"/>
          </a:solidFill>
          <a:latin typeface="Tahoma"/>
          <a:ea typeface="Tahoma" charset="0"/>
          <a:cs typeface="Tahoma"/>
        </a:defRPr>
      </a:lvl3pPr>
      <a:lvl4pPr marL="1600200" indent="-228600" algn="l" defTabSz="-13873163" rtl="0" eaLnBrk="0" fontAlgn="base" hangingPunct="0">
        <a:spcBef>
          <a:spcPct val="20000"/>
        </a:spcBef>
        <a:spcAft>
          <a:spcPct val="0"/>
        </a:spcAft>
        <a:buChar char="–"/>
        <a:defRPr sz="2000">
          <a:solidFill>
            <a:schemeClr val="tx1"/>
          </a:solidFill>
          <a:latin typeface="Times New Roman"/>
          <a:ea typeface="Tahoma" charset="0"/>
          <a:cs typeface="Tahoma"/>
        </a:defRPr>
      </a:lvl4pPr>
      <a:lvl5pPr marL="2057400" indent="-228600" algn="l" defTabSz="-13873163" rtl="0" eaLnBrk="0" fontAlgn="base" hangingPunct="0">
        <a:spcBef>
          <a:spcPct val="20000"/>
        </a:spcBef>
        <a:spcAft>
          <a:spcPct val="0"/>
        </a:spcAft>
        <a:buChar char="»"/>
        <a:defRPr sz="2000">
          <a:solidFill>
            <a:schemeClr val="tx1"/>
          </a:solidFill>
          <a:latin typeface="Times New Roman"/>
          <a:ea typeface="Tahoma" charset="0"/>
          <a:cs typeface="Tahoma"/>
        </a:defRPr>
      </a:lvl5pPr>
      <a:lvl6pPr marL="2514600" indent="-228600" algn="l" eaLnBrk="1" fontAlgn="base" hangingPunct="1">
        <a:spcBef>
          <a:spcPct val="20000"/>
        </a:spcBef>
        <a:spcAft>
          <a:spcPct val="0"/>
        </a:spcAft>
        <a:buChar char="»"/>
        <a:defRPr sz="2000">
          <a:solidFill>
            <a:schemeClr val="tx1">
              <a:alpha val="100000"/>
            </a:schemeClr>
          </a:solidFill>
          <a:latin typeface="Times New Roman"/>
        </a:defRPr>
      </a:lvl6pPr>
      <a:lvl7pPr marL="2971800" indent="-228600" algn="l" eaLnBrk="1" fontAlgn="base" hangingPunct="1">
        <a:spcBef>
          <a:spcPct val="20000"/>
        </a:spcBef>
        <a:spcAft>
          <a:spcPct val="0"/>
        </a:spcAft>
        <a:buChar char="»"/>
        <a:defRPr sz="2000">
          <a:solidFill>
            <a:schemeClr val="tx1">
              <a:alpha val="100000"/>
            </a:schemeClr>
          </a:solidFill>
          <a:latin typeface="Times New Roman"/>
        </a:defRPr>
      </a:lvl7pPr>
      <a:lvl8pPr marL="3429000" indent="-228600" algn="l" eaLnBrk="1" fontAlgn="base" hangingPunct="1">
        <a:spcBef>
          <a:spcPct val="20000"/>
        </a:spcBef>
        <a:spcAft>
          <a:spcPct val="0"/>
        </a:spcAft>
        <a:buChar char="»"/>
        <a:defRPr sz="2000">
          <a:solidFill>
            <a:schemeClr val="tx1">
              <a:alpha val="100000"/>
            </a:schemeClr>
          </a:solidFill>
          <a:latin typeface="Times New Roman"/>
        </a:defRPr>
      </a:lvl8pPr>
      <a:lvl9pPr marL="3886200" indent="-228600" algn="l" eaLnBrk="1" fontAlgn="base" hangingPunct="1">
        <a:spcBef>
          <a:spcPct val="20000"/>
        </a:spcBef>
        <a:spcAft>
          <a:spcPct val="0"/>
        </a:spcAft>
        <a:buChar char="»"/>
        <a:defRPr sz="2000">
          <a:solidFill>
            <a:schemeClr val="tx1">
              <a:alpha val="100000"/>
            </a:schemeClr>
          </a:solidFill>
          <a:latin typeface="Times New Roman"/>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4875213" y="1938338"/>
            <a:ext cx="3990975" cy="4429125"/>
          </a:xfrm>
        </p:spPr>
        <p:txBody>
          <a:bodyPr/>
          <a:lstStyle/>
          <a:p>
            <a:pPr eaLnBrk="1" hangingPunct="1">
              <a:defRPr/>
            </a:pPr>
            <a:r>
              <a:rPr lang="en-GB" sz="2000" dirty="0" smtClean="0">
                <a:solidFill>
                  <a:schemeClr val="bg1"/>
                </a:solidFill>
                <a:latin typeface="Verdana" pitchFamily="34" charset="0"/>
              </a:rPr>
              <a:t/>
            </a:r>
            <a:br>
              <a:rPr lang="en-GB" sz="2000" dirty="0" smtClean="0">
                <a:solidFill>
                  <a:schemeClr val="bg1"/>
                </a:solidFill>
                <a:latin typeface="Verdana" pitchFamily="34" charset="0"/>
              </a:rPr>
            </a:br>
            <a:r>
              <a:rPr lang="en-GB" sz="2000" dirty="0" smtClean="0">
                <a:solidFill>
                  <a:schemeClr val="bg1"/>
                </a:solidFill>
                <a:latin typeface="Verdana" pitchFamily="34" charset="0"/>
              </a:rPr>
              <a:t>2011 International Regulators Offshore Safety Summit Conference</a:t>
            </a:r>
            <a:br>
              <a:rPr lang="en-GB" sz="2000" dirty="0" smtClean="0">
                <a:solidFill>
                  <a:schemeClr val="bg1"/>
                </a:solidFill>
                <a:latin typeface="Verdana" pitchFamily="34" charset="0"/>
              </a:rPr>
            </a:br>
            <a:r>
              <a:rPr lang="en-GB" sz="2000" dirty="0" smtClean="0">
                <a:solidFill>
                  <a:schemeClr val="bg1"/>
                </a:solidFill>
                <a:latin typeface="Verdana" pitchFamily="34" charset="0"/>
              </a:rPr>
              <a:t/>
            </a:r>
            <a:br>
              <a:rPr lang="en-GB" sz="2000" dirty="0" smtClean="0">
                <a:solidFill>
                  <a:schemeClr val="bg1"/>
                </a:solidFill>
                <a:latin typeface="Verdana" pitchFamily="34" charset="0"/>
              </a:rPr>
            </a:br>
            <a:r>
              <a:rPr lang="en-GB" sz="1600" dirty="0">
                <a:solidFill>
                  <a:schemeClr val="bg1">
                    <a:lumMod val="85000"/>
                  </a:schemeClr>
                </a:solidFill>
                <a:latin typeface="Verdana" pitchFamily="34" charset="0"/>
              </a:rPr>
              <a:t>Global perspective: International Association of Oil &amp; Gas Producers (OGP)</a:t>
            </a:r>
            <a:br>
              <a:rPr lang="en-GB" sz="1600" dirty="0">
                <a:solidFill>
                  <a:schemeClr val="bg1">
                    <a:lumMod val="85000"/>
                  </a:schemeClr>
                </a:solidFill>
                <a:latin typeface="Verdana" pitchFamily="34" charset="0"/>
              </a:rPr>
            </a:br>
            <a:r>
              <a:rPr lang="en-GB" sz="1600" dirty="0" smtClean="0">
                <a:solidFill>
                  <a:schemeClr val="bg1"/>
                </a:solidFill>
                <a:latin typeface="Verdana" pitchFamily="34" charset="0"/>
              </a:rPr>
              <a:t/>
            </a:r>
            <a:br>
              <a:rPr lang="en-GB" sz="1600" dirty="0" smtClean="0">
                <a:solidFill>
                  <a:schemeClr val="bg1"/>
                </a:solidFill>
                <a:latin typeface="Verdana" pitchFamily="34" charset="0"/>
              </a:rPr>
            </a:br>
            <a:r>
              <a:rPr lang="en-GB" sz="1600" i="1" dirty="0" smtClean="0">
                <a:solidFill>
                  <a:schemeClr val="bg1"/>
                </a:solidFill>
                <a:latin typeface="Verdana" pitchFamily="34" charset="0"/>
              </a:rPr>
              <a:t>Joep Coppes, </a:t>
            </a:r>
            <a:br>
              <a:rPr lang="en-GB" sz="1600" i="1" dirty="0" smtClean="0">
                <a:solidFill>
                  <a:schemeClr val="bg1"/>
                </a:solidFill>
                <a:latin typeface="Verdana" pitchFamily="34" charset="0"/>
              </a:rPr>
            </a:br>
            <a:r>
              <a:rPr lang="en-GB" sz="1600" i="1" dirty="0" smtClean="0">
                <a:solidFill>
                  <a:schemeClr val="bg1"/>
                </a:solidFill>
                <a:latin typeface="Verdana" pitchFamily="34" charset="0"/>
              </a:rPr>
              <a:t>Vice Chairman OGP </a:t>
            </a:r>
            <a:br>
              <a:rPr lang="en-GB" sz="1600" i="1" dirty="0" smtClean="0">
                <a:solidFill>
                  <a:schemeClr val="bg1"/>
                </a:solidFill>
                <a:latin typeface="Verdana" pitchFamily="34" charset="0"/>
              </a:rPr>
            </a:br>
            <a:r>
              <a:rPr lang="en-GB" sz="1600" i="1" dirty="0" smtClean="0">
                <a:solidFill>
                  <a:schemeClr val="bg1"/>
                </a:solidFill>
                <a:latin typeface="Verdana" pitchFamily="34" charset="0"/>
              </a:rPr>
              <a:t>4</a:t>
            </a:r>
            <a:r>
              <a:rPr lang="en-GB" sz="1600" i="1" baseline="30000" dirty="0" smtClean="0">
                <a:solidFill>
                  <a:schemeClr val="bg1"/>
                </a:solidFill>
                <a:latin typeface="Verdana" pitchFamily="34" charset="0"/>
              </a:rPr>
              <a:t>th</a:t>
            </a:r>
            <a:r>
              <a:rPr lang="en-GB" sz="1600" i="1" dirty="0" smtClean="0">
                <a:solidFill>
                  <a:schemeClr val="bg1"/>
                </a:solidFill>
                <a:latin typeface="Verdana" pitchFamily="34" charset="0"/>
              </a:rPr>
              <a:t> October 2011</a:t>
            </a:r>
            <a:r>
              <a:rPr lang="en-GB" i="1" dirty="0" smtClean="0">
                <a:solidFill>
                  <a:schemeClr val="bg1"/>
                </a:solidFill>
                <a:latin typeface="Verdana" pitchFamily="34" charset="0"/>
              </a:rPr>
              <a:t/>
            </a:r>
            <a:br>
              <a:rPr lang="en-GB" i="1" dirty="0" smtClean="0">
                <a:solidFill>
                  <a:schemeClr val="bg1"/>
                </a:solidFill>
                <a:latin typeface="Verdana" pitchFamily="34" charset="0"/>
              </a:rPr>
            </a:br>
            <a:r>
              <a:rPr lang="en-GB" dirty="0" smtClean="0">
                <a:solidFill>
                  <a:schemeClr val="bg1"/>
                </a:solidFill>
                <a:latin typeface="Verdana" pitchFamily="34" charset="0"/>
              </a:rPr>
              <a:t/>
            </a:r>
            <a:br>
              <a:rPr lang="en-GB" dirty="0" smtClean="0">
                <a:solidFill>
                  <a:schemeClr val="bg1"/>
                </a:solidFill>
                <a:latin typeface="Verdana" pitchFamily="34" charset="0"/>
              </a:rPr>
            </a:br>
            <a:endParaRPr lang="en-GB" sz="1800" i="1" dirty="0" smtClean="0">
              <a:solidFill>
                <a:schemeClr val="bg1">
                  <a:lumMod val="85000"/>
                </a:schemeClr>
              </a:solidFill>
              <a:latin typeface="Verdana" pitchFamily="34" charset="0"/>
            </a:endParaRPr>
          </a:p>
        </p:txBody>
      </p:sp>
      <p:sp>
        <p:nvSpPr>
          <p:cNvPr id="11267" name="Slide Number Placeholder 3"/>
          <p:cNvSpPr>
            <a:spLocks noGrp="1"/>
          </p:cNvSpPr>
          <p:nvPr>
            <p:ph type="sldNum" sz="quarter" idx="4294967295"/>
          </p:nvPr>
        </p:nvSpPr>
        <p:spPr bwMode="auto">
          <a:xfrm>
            <a:off x="6542088" y="6324600"/>
            <a:ext cx="2405062" cy="457200"/>
          </a:xfrm>
          <a:prstGeom prst="rect">
            <a:avLst/>
          </a:prstGeom>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r" eaLnBrk="1" hangingPunct="1">
              <a:defRPr/>
            </a:pPr>
            <a:fld id="{47D13C4A-7C2E-462B-9726-5DC21BE90573}" type="slidenum">
              <a:rPr lang="en-GB" sz="1400" smtClean="0">
                <a:solidFill>
                  <a:schemeClr val="bg1">
                    <a:lumMod val="85000"/>
                  </a:schemeClr>
                </a:solidFill>
                <a:latin typeface="Tahoma" pitchFamily="34" charset="0"/>
                <a:ea typeface="Tahoma" pitchFamily="34" charset="0"/>
                <a:cs typeface="Tahoma" pitchFamily="34" charset="0"/>
              </a:rPr>
              <a:pPr algn="r" eaLnBrk="1" hangingPunct="1">
                <a:defRPr/>
              </a:pPr>
              <a:t>1</a:t>
            </a:fld>
            <a:endParaRPr lang="en-GB" sz="1400" dirty="0" smtClean="0">
              <a:solidFill>
                <a:schemeClr val="bg1">
                  <a:lumMod val="85000"/>
                </a:schemeClr>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2038" y="319088"/>
            <a:ext cx="6524625" cy="993775"/>
          </a:xfrm>
        </p:spPr>
        <p:txBody>
          <a:bodyPr/>
          <a:lstStyle/>
          <a:p>
            <a:pPr eaLnBrk="1" hangingPunct="1"/>
            <a:r>
              <a:rPr lang="en-GB" smtClean="0">
                <a:latin typeface="Verdana" pitchFamily="34" charset="0"/>
              </a:rPr>
              <a:t>Acronyms</a:t>
            </a:r>
            <a:endParaRPr lang="en-GB" smtClean="0">
              <a:solidFill>
                <a:srgbClr val="FF0000"/>
              </a:solidFill>
              <a:latin typeface="Verdana" pitchFamily="34" charset="0"/>
            </a:endParaRPr>
          </a:p>
        </p:txBody>
      </p:sp>
      <p:sp>
        <p:nvSpPr>
          <p:cNvPr id="24579" name="Content Placeholder 2"/>
          <p:cNvSpPr>
            <a:spLocks noGrp="1"/>
          </p:cNvSpPr>
          <p:nvPr>
            <p:ph idx="1"/>
          </p:nvPr>
        </p:nvSpPr>
        <p:spPr>
          <a:xfrm>
            <a:off x="466725" y="1693863"/>
            <a:ext cx="8147050" cy="4598987"/>
          </a:xfrm>
        </p:spPr>
        <p:txBody>
          <a:bodyPr/>
          <a:lstStyle/>
          <a:p>
            <a:pPr marL="358775" indent="0">
              <a:spcBef>
                <a:spcPts val="600"/>
              </a:spcBef>
              <a:buFontTx/>
              <a:buNone/>
            </a:pPr>
            <a:r>
              <a:rPr lang="en-US" sz="1600" b="0" smtClean="0">
                <a:latin typeface="Tahoma" pitchFamily="34" charset="0"/>
                <a:cs typeface="Tahoma" pitchFamily="34" charset="0"/>
              </a:rPr>
              <a:t>API – American Petroleum Institute</a:t>
            </a:r>
          </a:p>
          <a:p>
            <a:pPr marL="358775" indent="0">
              <a:spcBef>
                <a:spcPts val="600"/>
              </a:spcBef>
              <a:buFontTx/>
              <a:buNone/>
            </a:pPr>
            <a:r>
              <a:rPr lang="en-US" sz="1600" b="0" smtClean="0">
                <a:latin typeface="Tahoma" pitchFamily="34" charset="0"/>
                <a:cs typeface="Tahoma" pitchFamily="34" charset="0"/>
              </a:rPr>
              <a:t>APPEA – Australian Petroleum Production &amp; Exploration Association</a:t>
            </a:r>
          </a:p>
          <a:p>
            <a:pPr marL="358775" indent="0">
              <a:spcBef>
                <a:spcPts val="600"/>
              </a:spcBef>
              <a:buFontTx/>
              <a:buNone/>
            </a:pPr>
            <a:r>
              <a:rPr lang="en-US" sz="1600" b="0" smtClean="0">
                <a:latin typeface="Tahoma" pitchFamily="34" charset="0"/>
                <a:cs typeface="Tahoma" pitchFamily="34" charset="0"/>
              </a:rPr>
              <a:t>IADC – International Association of Drilling Contractors</a:t>
            </a:r>
          </a:p>
          <a:p>
            <a:pPr marL="358775" indent="0">
              <a:spcBef>
                <a:spcPts val="600"/>
              </a:spcBef>
              <a:buFontTx/>
              <a:buNone/>
            </a:pPr>
            <a:r>
              <a:rPr lang="en-US" sz="1600" b="0" smtClean="0">
                <a:latin typeface="Tahoma" pitchFamily="34" charset="0"/>
                <a:cs typeface="Tahoma" pitchFamily="34" charset="0"/>
              </a:rPr>
              <a:t>IBP – Brazilian Petroleum Institute</a:t>
            </a:r>
          </a:p>
          <a:p>
            <a:pPr marL="358775" indent="0">
              <a:spcBef>
                <a:spcPts val="600"/>
              </a:spcBef>
              <a:buFontTx/>
              <a:buNone/>
            </a:pPr>
            <a:r>
              <a:rPr lang="en-US" sz="1600" b="0" smtClean="0">
                <a:latin typeface="Tahoma" pitchFamily="34" charset="0"/>
                <a:cs typeface="Tahoma" pitchFamily="34" charset="0"/>
              </a:rPr>
              <a:t>IPIECA – The global oil and gas industry association for environmental and social issues</a:t>
            </a:r>
          </a:p>
          <a:p>
            <a:pPr marL="358775" indent="0">
              <a:spcBef>
                <a:spcPts val="600"/>
              </a:spcBef>
              <a:buFontTx/>
              <a:buNone/>
            </a:pPr>
            <a:r>
              <a:rPr lang="en-US" sz="1600" b="0" smtClean="0">
                <a:latin typeface="Tahoma" pitchFamily="34" charset="0"/>
                <a:cs typeface="Tahoma" pitchFamily="34" charset="0"/>
              </a:rPr>
              <a:t>ISO – International Organization for Standardization</a:t>
            </a:r>
          </a:p>
          <a:p>
            <a:pPr marL="358775" indent="0">
              <a:spcBef>
                <a:spcPts val="600"/>
              </a:spcBef>
              <a:buFontTx/>
              <a:buNone/>
            </a:pPr>
            <a:r>
              <a:rPr lang="en-GB" sz="1600" b="0" smtClean="0">
                <a:latin typeface="Tahoma" pitchFamily="34" charset="0"/>
                <a:cs typeface="Tahoma" pitchFamily="34" charset="0"/>
              </a:rPr>
              <a:t>MWC Project – Marine Well Containment Project</a:t>
            </a:r>
          </a:p>
          <a:p>
            <a:pPr marL="358775" indent="0">
              <a:spcBef>
                <a:spcPts val="600"/>
              </a:spcBef>
              <a:buFontTx/>
              <a:buNone/>
            </a:pPr>
            <a:r>
              <a:rPr lang="en-US" sz="1600" b="0" smtClean="0">
                <a:latin typeface="Tahoma" pitchFamily="34" charset="0"/>
                <a:cs typeface="Tahoma" pitchFamily="34" charset="0"/>
              </a:rPr>
              <a:t>NOGEPA – Netherlands Oil and Gas Exploration and Production Association</a:t>
            </a:r>
          </a:p>
          <a:p>
            <a:pPr marL="358775" indent="0">
              <a:spcBef>
                <a:spcPts val="600"/>
              </a:spcBef>
              <a:buFontTx/>
              <a:buNone/>
            </a:pPr>
            <a:r>
              <a:rPr lang="en-US" sz="1600" b="0" smtClean="0">
                <a:latin typeface="Tahoma" pitchFamily="34" charset="0"/>
                <a:cs typeface="Tahoma" pitchFamily="34" charset="0"/>
              </a:rPr>
              <a:t>O&amp;G UK – Oil &amp; Gas UK</a:t>
            </a:r>
          </a:p>
          <a:p>
            <a:pPr marL="358775" indent="0">
              <a:spcBef>
                <a:spcPts val="600"/>
              </a:spcBef>
              <a:buFontTx/>
              <a:buNone/>
            </a:pPr>
            <a:r>
              <a:rPr lang="en-US" sz="1600" b="0" smtClean="0">
                <a:latin typeface="Tahoma" pitchFamily="34" charset="0"/>
                <a:cs typeface="Tahoma" pitchFamily="34" charset="0"/>
              </a:rPr>
              <a:t>OLF – Norwegian Oil Industry Association </a:t>
            </a:r>
          </a:p>
          <a:p>
            <a:pPr marL="358775" indent="0">
              <a:spcBef>
                <a:spcPts val="600"/>
              </a:spcBef>
              <a:buFontTx/>
              <a:buNone/>
            </a:pPr>
            <a:r>
              <a:rPr lang="en-GB" sz="1600" b="0" smtClean="0">
                <a:latin typeface="Tahoma" pitchFamily="34" charset="0"/>
                <a:cs typeface="Tahoma" pitchFamily="34" charset="0"/>
              </a:rPr>
              <a:t>OSPRAG – Oil Spill Prevention and Response Advisory Group</a:t>
            </a:r>
          </a:p>
          <a:p>
            <a:pPr marL="358775" indent="0">
              <a:spcBef>
                <a:spcPts val="600"/>
              </a:spcBef>
              <a:buFontTx/>
              <a:buNone/>
            </a:pPr>
            <a:r>
              <a:rPr lang="en-GB" sz="1600" b="0" smtClean="0">
                <a:latin typeface="Tahoma" pitchFamily="34" charset="0"/>
                <a:cs typeface="Tahoma" pitchFamily="34" charset="0"/>
              </a:rPr>
              <a:t>WLCPF – Well Life Cycle Practices Forum</a:t>
            </a:r>
            <a:endParaRPr lang="en-US" sz="1600" b="0" smtClean="0">
              <a:latin typeface="Tahoma" pitchFamily="34" charset="0"/>
              <a:cs typeface="Tahoma" pitchFamily="34" charset="0"/>
            </a:endParaRPr>
          </a:p>
        </p:txBody>
      </p:sp>
      <p:sp>
        <p:nvSpPr>
          <p:cNvPr id="28676" name="Slide Number Placeholder 3"/>
          <p:cNvSpPr>
            <a:spLocks noGrp="1"/>
          </p:cNvSpPr>
          <p:nvPr>
            <p:ph type="sldNum" sz="quarter" idx="10"/>
          </p:nvPr>
        </p:nvSpPr>
        <p:spPr bwMode="auto">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defRPr/>
            </a:pPr>
            <a:fld id="{9D3A2DB6-A96D-414F-97C4-A6DD9B07DC6C}" type="slidenum">
              <a:rPr lang="en-GB" smtClean="0">
                <a:solidFill>
                  <a:schemeClr val="bg1">
                    <a:lumMod val="85000"/>
                  </a:schemeClr>
                </a:solidFill>
                <a:latin typeface="Tahoma" pitchFamily="34" charset="0"/>
                <a:ea typeface="Tahoma" pitchFamily="34" charset="0"/>
              </a:rPr>
              <a:pPr eaLnBrk="1" hangingPunct="1">
                <a:defRPr/>
              </a:pPr>
              <a:t>10</a:t>
            </a:fld>
            <a:endParaRPr lang="en-GB" dirty="0" smtClean="0">
              <a:solidFill>
                <a:schemeClr val="bg1">
                  <a:lumMod val="85000"/>
                </a:schemeClr>
              </a:solidFill>
              <a:latin typeface="Tahoma" pitchFamily="34" charset="0"/>
              <a:ea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pPr algn="ctr">
              <a:defRPr/>
            </a:pPr>
            <a:endParaRPr lang="en-GB" sz="4400" dirty="0" smtClean="0">
              <a:latin typeface="Verdana" pitchFamily="34" charset="0"/>
              <a:ea typeface="Verdana" pitchFamily="34" charset="0"/>
              <a:cs typeface="Verdana" pitchFamily="34" charset="0"/>
            </a:endParaRPr>
          </a:p>
          <a:p>
            <a:pPr marL="0" indent="0" algn="ctr">
              <a:buFontTx/>
              <a:buNone/>
              <a:defRPr/>
            </a:pPr>
            <a:r>
              <a:rPr lang="en-GB" sz="3200" dirty="0" smtClean="0">
                <a:latin typeface="Verdana" pitchFamily="34" charset="0"/>
                <a:ea typeface="Verdana" pitchFamily="34" charset="0"/>
                <a:cs typeface="Verdana" pitchFamily="34" charset="0"/>
              </a:rPr>
              <a:t>Thank you</a:t>
            </a:r>
          </a:p>
          <a:p>
            <a:pPr algn="ctr">
              <a:defRPr/>
            </a:pPr>
            <a:endParaRPr lang="en-GB" sz="3200" dirty="0" smtClean="0">
              <a:latin typeface="Verdana" pitchFamily="34" charset="0"/>
              <a:ea typeface="Verdana" pitchFamily="34" charset="0"/>
              <a:cs typeface="Verdana" pitchFamily="34" charset="0"/>
            </a:endParaRPr>
          </a:p>
          <a:p>
            <a:pPr algn="ctr">
              <a:defRPr/>
            </a:pPr>
            <a:endParaRPr lang="en-GB" sz="3200" dirty="0" smtClean="0">
              <a:latin typeface="Verdana" pitchFamily="34" charset="0"/>
              <a:ea typeface="Verdana" pitchFamily="34" charset="0"/>
              <a:cs typeface="Verdana" pitchFamily="34" charset="0"/>
            </a:endParaRPr>
          </a:p>
          <a:p>
            <a:pPr algn="ctr">
              <a:defRPr/>
            </a:pPr>
            <a:r>
              <a:rPr lang="en-GB" sz="3200" dirty="0" smtClean="0">
                <a:latin typeface="Verdana" pitchFamily="34" charset="0"/>
                <a:ea typeface="Verdana" pitchFamily="34" charset="0"/>
                <a:cs typeface="Verdana" pitchFamily="34" charset="0"/>
              </a:rPr>
              <a:t>www.ogp.org.uk</a:t>
            </a:r>
          </a:p>
        </p:txBody>
      </p:sp>
      <p:sp>
        <p:nvSpPr>
          <p:cNvPr id="4" name="Slide Number Placeholder 3"/>
          <p:cNvSpPr>
            <a:spLocks noGrp="1"/>
          </p:cNvSpPr>
          <p:nvPr>
            <p:ph type="sldNum" sz="quarter" idx="10"/>
          </p:nvPr>
        </p:nvSpPr>
        <p:spPr/>
        <p:txBody>
          <a:bodyPr/>
          <a:lstStyle/>
          <a:p>
            <a:pPr>
              <a:defRPr/>
            </a:pPr>
            <a:fld id="{735D97AB-9D12-49DF-9816-1821A8BF7A4A}" type="slidenum">
              <a:rPr lang="en-GB" smtClean="0"/>
              <a:pPr>
                <a:defRPr/>
              </a:pPr>
              <a:t>11</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62038" y="319088"/>
            <a:ext cx="6524625" cy="993775"/>
          </a:xfrm>
        </p:spPr>
        <p:txBody>
          <a:bodyPr/>
          <a:lstStyle/>
          <a:p>
            <a:pPr eaLnBrk="1" hangingPunct="1"/>
            <a:r>
              <a:rPr lang="en-GB" smtClean="0">
                <a:latin typeface="Verdana" pitchFamily="34" charset="0"/>
              </a:rPr>
              <a:t>OGP background</a:t>
            </a:r>
          </a:p>
        </p:txBody>
      </p:sp>
      <p:sp>
        <p:nvSpPr>
          <p:cNvPr id="3" name="Content Placeholder 2"/>
          <p:cNvSpPr>
            <a:spLocks noGrp="1"/>
          </p:cNvSpPr>
          <p:nvPr>
            <p:ph idx="1"/>
          </p:nvPr>
        </p:nvSpPr>
        <p:spPr>
          <a:xfrm>
            <a:off x="841375" y="1774825"/>
            <a:ext cx="7826375" cy="4114800"/>
          </a:xfrm>
        </p:spPr>
        <p:txBody>
          <a:bodyPr/>
          <a:lstStyle/>
          <a:p>
            <a:pPr eaLnBrk="1" hangingPunct="1">
              <a:lnSpc>
                <a:spcPts val="2200"/>
              </a:lnSpc>
              <a:spcBef>
                <a:spcPts val="0"/>
              </a:spcBef>
              <a:defRPr/>
            </a:pPr>
            <a:endParaRPr lang="en-GB" dirty="0" smtClean="0">
              <a:latin typeface="Tahoma" pitchFamily="34" charset="0"/>
              <a:ea typeface="Verdana" pitchFamily="34" charset="0"/>
              <a:cs typeface="Tahoma" pitchFamily="34" charset="0"/>
            </a:endParaRPr>
          </a:p>
          <a:p>
            <a:pPr marL="0" indent="0" eaLnBrk="1" hangingPunct="1">
              <a:spcBef>
                <a:spcPts val="600"/>
              </a:spcBef>
              <a:spcAft>
                <a:spcPts val="600"/>
              </a:spcAft>
              <a:defRPr/>
            </a:pPr>
            <a:r>
              <a:rPr lang="en-GB" dirty="0" smtClean="0">
                <a:latin typeface="Tahoma" pitchFamily="34" charset="0"/>
                <a:ea typeface="Verdana" pitchFamily="34" charset="0"/>
                <a:cs typeface="Tahoma" pitchFamily="34" charset="0"/>
              </a:rPr>
              <a:t>More </a:t>
            </a:r>
            <a:r>
              <a:rPr lang="en-GB" dirty="0">
                <a:latin typeface="Tahoma" pitchFamily="34" charset="0"/>
                <a:ea typeface="Verdana" pitchFamily="34" charset="0"/>
                <a:cs typeface="Tahoma" pitchFamily="34" charset="0"/>
              </a:rPr>
              <a:t>than 70 members </a:t>
            </a:r>
            <a:r>
              <a:rPr lang="en-GB" dirty="0" smtClean="0">
                <a:latin typeface="Tahoma" pitchFamily="34" charset="0"/>
                <a:ea typeface="Verdana" pitchFamily="34" charset="0"/>
                <a:cs typeface="Tahoma" pitchFamily="34" charset="0"/>
              </a:rPr>
              <a:t>around the world</a:t>
            </a:r>
            <a:endParaRPr lang="en-GB" dirty="0">
              <a:latin typeface="Tahoma" pitchFamily="34" charset="0"/>
              <a:ea typeface="Verdana" pitchFamily="34" charset="0"/>
              <a:cs typeface="Tahoma" pitchFamily="34" charset="0"/>
            </a:endParaRPr>
          </a:p>
          <a:p>
            <a:pPr marL="360000" lvl="1" indent="-180000" eaLnBrk="1" hangingPunct="1">
              <a:spcBef>
                <a:spcPts val="0"/>
              </a:spcBef>
              <a:defRPr/>
            </a:pPr>
            <a:r>
              <a:rPr lang="en-GB" b="0" dirty="0">
                <a:latin typeface="Verdana" pitchFamily="34" charset="0"/>
                <a:ea typeface="Verdana" pitchFamily="34" charset="0"/>
                <a:cs typeface="Verdana" pitchFamily="34" charset="0"/>
              </a:rPr>
              <a:t>Integrated oil &amp; gas explorers/producers</a:t>
            </a:r>
          </a:p>
          <a:p>
            <a:pPr marL="360000" lvl="1" indent="-180000" eaLnBrk="1" hangingPunct="1">
              <a:spcBef>
                <a:spcPts val="0"/>
              </a:spcBef>
              <a:defRPr/>
            </a:pPr>
            <a:r>
              <a:rPr lang="en-GB" b="0" dirty="0">
                <a:latin typeface="Verdana" pitchFamily="34" charset="0"/>
                <a:ea typeface="Verdana" pitchFamily="34" charset="0"/>
                <a:cs typeface="Verdana" pitchFamily="34" charset="0"/>
              </a:rPr>
              <a:t>Small independent oil &amp; gas companies</a:t>
            </a:r>
          </a:p>
          <a:p>
            <a:pPr marL="360000" lvl="1" indent="-180000" eaLnBrk="1" hangingPunct="1">
              <a:spcBef>
                <a:spcPts val="0"/>
              </a:spcBef>
              <a:defRPr/>
            </a:pPr>
            <a:r>
              <a:rPr lang="en-GB" b="0" dirty="0">
                <a:latin typeface="Verdana" pitchFamily="34" charset="0"/>
                <a:ea typeface="Verdana" pitchFamily="34" charset="0"/>
                <a:cs typeface="Verdana" pitchFamily="34" charset="0"/>
              </a:rPr>
              <a:t>National oil </a:t>
            </a:r>
            <a:r>
              <a:rPr lang="en-GB" b="0" dirty="0" smtClean="0">
                <a:latin typeface="Verdana" pitchFamily="34" charset="0"/>
                <a:ea typeface="Verdana" pitchFamily="34" charset="0"/>
                <a:cs typeface="Verdana" pitchFamily="34" charset="0"/>
              </a:rPr>
              <a:t>companies</a:t>
            </a:r>
            <a:endParaRPr lang="en-GB" b="0" dirty="0">
              <a:latin typeface="Verdana" pitchFamily="34" charset="0"/>
              <a:ea typeface="Verdana" pitchFamily="34" charset="0"/>
              <a:cs typeface="Verdana" pitchFamily="34" charset="0"/>
            </a:endParaRPr>
          </a:p>
          <a:p>
            <a:pPr marL="360000" lvl="1" indent="-180000" eaLnBrk="1" hangingPunct="1">
              <a:spcBef>
                <a:spcPts val="0"/>
              </a:spcBef>
              <a:defRPr/>
            </a:pPr>
            <a:r>
              <a:rPr lang="en-GB" b="0" dirty="0" smtClean="0">
                <a:latin typeface="Verdana" pitchFamily="34" charset="0"/>
                <a:ea typeface="Verdana" pitchFamily="34" charset="0"/>
                <a:cs typeface="Verdana" pitchFamily="34" charset="0"/>
              </a:rPr>
              <a:t>Service sector companies (associate members)</a:t>
            </a:r>
            <a:endParaRPr lang="en-GB" b="0" dirty="0">
              <a:latin typeface="Verdana" pitchFamily="34" charset="0"/>
              <a:ea typeface="Verdana" pitchFamily="34" charset="0"/>
              <a:cs typeface="Verdana" pitchFamily="34" charset="0"/>
            </a:endParaRPr>
          </a:p>
          <a:p>
            <a:pPr lvl="1" eaLnBrk="1" hangingPunct="1">
              <a:lnSpc>
                <a:spcPts val="2200"/>
              </a:lnSpc>
              <a:spcBef>
                <a:spcPts val="0"/>
              </a:spcBef>
              <a:defRPr/>
            </a:pPr>
            <a:endParaRPr lang="en-GB" sz="2000" dirty="0">
              <a:latin typeface="Tahoma" pitchFamily="34" charset="0"/>
              <a:ea typeface="Verdana" pitchFamily="34" charset="0"/>
              <a:cs typeface="Tahoma" pitchFamily="34" charset="0"/>
            </a:endParaRPr>
          </a:p>
          <a:p>
            <a:pPr marL="0" indent="0" eaLnBrk="1" hangingPunct="1">
              <a:spcBef>
                <a:spcPts val="600"/>
              </a:spcBef>
              <a:spcAft>
                <a:spcPts val="600"/>
              </a:spcAft>
              <a:defRPr/>
            </a:pPr>
            <a:r>
              <a:rPr lang="en-GB" dirty="0">
                <a:latin typeface="Tahoma" pitchFamily="34" charset="0"/>
                <a:ea typeface="Verdana" pitchFamily="34" charset="0"/>
                <a:cs typeface="Tahoma" pitchFamily="34" charset="0"/>
              </a:rPr>
              <a:t>15 </a:t>
            </a:r>
            <a:r>
              <a:rPr lang="en-GB" dirty="0" smtClean="0">
                <a:latin typeface="Tahoma" pitchFamily="34" charset="0"/>
                <a:ea typeface="Verdana" pitchFamily="34" charset="0"/>
                <a:cs typeface="Tahoma" pitchFamily="34" charset="0"/>
              </a:rPr>
              <a:t>national </a:t>
            </a:r>
            <a:r>
              <a:rPr lang="en-GB" dirty="0">
                <a:latin typeface="Tahoma" pitchFamily="34" charset="0"/>
                <a:ea typeface="Verdana" pitchFamily="34" charset="0"/>
                <a:cs typeface="Tahoma" pitchFamily="34" charset="0"/>
              </a:rPr>
              <a:t>and other associations  </a:t>
            </a:r>
          </a:p>
          <a:p>
            <a:pPr marL="360000" lvl="1" indent="-180000" eaLnBrk="1" hangingPunct="1">
              <a:spcBef>
                <a:spcPts val="0"/>
              </a:spcBef>
              <a:defRPr/>
            </a:pPr>
            <a:r>
              <a:rPr lang="en-GB" b="0" dirty="0" smtClean="0">
                <a:latin typeface="Verdana" pitchFamily="34" charset="0"/>
                <a:ea typeface="Verdana" pitchFamily="34" charset="0"/>
                <a:cs typeface="Verdana" pitchFamily="34" charset="0"/>
              </a:rPr>
              <a:t>Including APPEA, API</a:t>
            </a:r>
            <a:r>
              <a:rPr lang="en-GB" b="0" dirty="0">
                <a:latin typeface="Verdana" pitchFamily="34" charset="0"/>
                <a:ea typeface="Verdana" pitchFamily="34" charset="0"/>
                <a:cs typeface="Verdana" pitchFamily="34" charset="0"/>
              </a:rPr>
              <a:t>, </a:t>
            </a:r>
            <a:r>
              <a:rPr lang="en-GB" b="0" dirty="0" smtClean="0">
                <a:latin typeface="Verdana" pitchFamily="34" charset="0"/>
                <a:ea typeface="Verdana" pitchFamily="34" charset="0"/>
                <a:cs typeface="Verdana" pitchFamily="34" charset="0"/>
              </a:rPr>
              <a:t>IADC, </a:t>
            </a:r>
            <a:r>
              <a:rPr lang="en-GB" b="0" dirty="0">
                <a:latin typeface="Verdana" pitchFamily="34" charset="0"/>
                <a:ea typeface="Verdana" pitchFamily="34" charset="0"/>
                <a:cs typeface="Verdana" pitchFamily="34" charset="0"/>
              </a:rPr>
              <a:t>IPIECA, OLF, NOGEPA, IBP, O&amp;G </a:t>
            </a:r>
            <a:r>
              <a:rPr lang="en-GB" b="0" dirty="0" smtClean="0">
                <a:latin typeface="Verdana" pitchFamily="34" charset="0"/>
                <a:ea typeface="Verdana" pitchFamily="34" charset="0"/>
                <a:cs typeface="Verdana" pitchFamily="34" charset="0"/>
              </a:rPr>
              <a:t>UK</a:t>
            </a:r>
            <a:endParaRPr lang="en-GB" b="0" dirty="0">
              <a:latin typeface="Verdana" pitchFamily="34" charset="0"/>
              <a:ea typeface="Verdana" pitchFamily="34" charset="0"/>
              <a:cs typeface="Verdana" pitchFamily="34" charset="0"/>
            </a:endParaRPr>
          </a:p>
          <a:p>
            <a:pPr lvl="1" eaLnBrk="1" hangingPunct="1">
              <a:lnSpc>
                <a:spcPts val="2200"/>
              </a:lnSpc>
              <a:spcBef>
                <a:spcPts val="0"/>
              </a:spcBef>
              <a:defRPr/>
            </a:pPr>
            <a:endParaRPr lang="en-GB" sz="2000" dirty="0" smtClean="0">
              <a:latin typeface="Tahoma" pitchFamily="34" charset="0"/>
              <a:cs typeface="Tahoma" pitchFamily="34" charset="0"/>
            </a:endParaRPr>
          </a:p>
          <a:p>
            <a:pPr marL="0" lvl="1" indent="0" eaLnBrk="1" hangingPunct="1">
              <a:spcBef>
                <a:spcPts val="600"/>
              </a:spcBef>
              <a:spcAft>
                <a:spcPts val="600"/>
              </a:spcAft>
              <a:buClr>
                <a:srgbClr val="004B95"/>
              </a:buClr>
              <a:buFontTx/>
              <a:buChar char="•"/>
              <a:defRPr/>
            </a:pPr>
            <a:r>
              <a:rPr lang="en-GB" sz="2000" dirty="0" smtClean="0">
                <a:latin typeface="Tahoma" pitchFamily="34" charset="0"/>
                <a:ea typeface="Verdana" pitchFamily="34" charset="0"/>
                <a:cs typeface="Tahoma" pitchFamily="34" charset="0"/>
              </a:rPr>
              <a:t>Based </a:t>
            </a:r>
            <a:r>
              <a:rPr lang="en-GB" sz="2000" dirty="0">
                <a:latin typeface="Tahoma" pitchFamily="34" charset="0"/>
                <a:ea typeface="Verdana" pitchFamily="34" charset="0"/>
                <a:cs typeface="Tahoma" pitchFamily="34" charset="0"/>
              </a:rPr>
              <a:t>in London with an EU office in Brussels</a:t>
            </a:r>
          </a:p>
          <a:p>
            <a:pPr marL="0" indent="0" eaLnBrk="1" hangingPunct="1">
              <a:lnSpc>
                <a:spcPts val="2200"/>
              </a:lnSpc>
              <a:spcBef>
                <a:spcPts val="0"/>
              </a:spcBef>
              <a:buFontTx/>
              <a:buNone/>
              <a:defRPr/>
            </a:pPr>
            <a:endParaRPr lang="en-GB" dirty="0">
              <a:latin typeface="Tahoma" pitchFamily="34" charset="0"/>
              <a:ea typeface="Tahoma"/>
              <a:cs typeface="Tahoma" pitchFamily="34" charset="0"/>
            </a:endParaRPr>
          </a:p>
        </p:txBody>
      </p:sp>
      <p:sp>
        <p:nvSpPr>
          <p:cNvPr id="12292" name="Slide Number Placeholder 3"/>
          <p:cNvSpPr>
            <a:spLocks noGrp="1"/>
          </p:cNvSpPr>
          <p:nvPr>
            <p:ph type="sldNum" sz="quarter" idx="10"/>
          </p:nvPr>
        </p:nvSpPr>
        <p:spPr bwMode="auto">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defRPr/>
            </a:pPr>
            <a:fld id="{C46E02DF-5A74-457E-A7CE-BF71FDF7452D}" type="slidenum">
              <a:rPr lang="en-GB" smtClean="0">
                <a:solidFill>
                  <a:schemeClr val="bg1">
                    <a:lumMod val="85000"/>
                  </a:schemeClr>
                </a:solidFill>
                <a:latin typeface="Tahoma" pitchFamily="34" charset="0"/>
                <a:ea typeface="Tahoma" pitchFamily="34" charset="0"/>
              </a:rPr>
              <a:pPr eaLnBrk="1" hangingPunct="1">
                <a:defRPr/>
              </a:pPr>
              <a:t>2</a:t>
            </a:fld>
            <a:endParaRPr lang="en-GB" dirty="0" smtClean="0">
              <a:solidFill>
                <a:schemeClr val="bg1">
                  <a:lumMod val="85000"/>
                </a:schemeClr>
              </a:solidFill>
              <a:latin typeface="Tahoma" pitchFamily="34" charset="0"/>
              <a:ea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24853" y="234687"/>
            <a:ext cx="7544528" cy="993775"/>
          </a:xfrm>
        </p:spPr>
        <p:txBody>
          <a:bodyPr/>
          <a:lstStyle/>
          <a:p>
            <a:pPr marL="360000" indent="0" eaLnBrk="1" hangingPunct="1"/>
            <a:r>
              <a:rPr lang="en-GB" sz="2000" dirty="0" smtClean="0">
                <a:latin typeface="Verdana" pitchFamily="34" charset="0"/>
              </a:rPr>
              <a:t>Recommendations Global Industry Response </a:t>
            </a:r>
            <a:br>
              <a:rPr lang="en-GB" sz="2000" dirty="0" smtClean="0">
                <a:latin typeface="Verdana" pitchFamily="34" charset="0"/>
              </a:rPr>
            </a:br>
            <a:r>
              <a:rPr lang="en-GB" sz="2000" dirty="0" smtClean="0">
                <a:latin typeface="Verdana" pitchFamily="34" charset="0"/>
              </a:rPr>
              <a:t>Group (GIRG)</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l="1297" t="-1" r="-2" b="867"/>
          <a:stretch/>
        </p:blipFill>
        <p:spPr>
          <a:xfrm>
            <a:off x="0" y="1349943"/>
            <a:ext cx="9144000" cy="550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81050" y="319088"/>
            <a:ext cx="7404100" cy="993775"/>
          </a:xfrm>
        </p:spPr>
        <p:txBody>
          <a:bodyPr lIns="0"/>
          <a:lstStyle/>
          <a:p>
            <a:pPr eaLnBrk="1" hangingPunct="1"/>
            <a:r>
              <a:rPr lang="en-GB" smtClean="0">
                <a:latin typeface="Verdana" pitchFamily="34" charset="0"/>
              </a:rPr>
              <a:t>Wells Expert Committee (WEC)</a:t>
            </a:r>
            <a:endParaRPr lang="en-GB" sz="1800" smtClean="0">
              <a:latin typeface="Verdana" pitchFamily="34" charset="0"/>
            </a:endParaRPr>
          </a:p>
        </p:txBody>
      </p:sp>
      <p:sp>
        <p:nvSpPr>
          <p:cNvPr id="17411" name="Content Placeholder 2"/>
          <p:cNvSpPr>
            <a:spLocks noGrp="1"/>
          </p:cNvSpPr>
          <p:nvPr>
            <p:ph idx="1"/>
          </p:nvPr>
        </p:nvSpPr>
        <p:spPr>
          <a:xfrm>
            <a:off x="496888" y="1944688"/>
            <a:ext cx="4675187" cy="4357687"/>
          </a:xfrm>
        </p:spPr>
        <p:txBody>
          <a:bodyPr/>
          <a:lstStyle/>
          <a:p>
            <a:pPr marL="0" indent="0" eaLnBrk="1" hangingPunct="1">
              <a:spcBef>
                <a:spcPts val="600"/>
              </a:spcBef>
              <a:spcAft>
                <a:spcPts val="600"/>
              </a:spcAft>
              <a:buFontTx/>
              <a:buNone/>
              <a:defRPr/>
            </a:pPr>
            <a:r>
              <a:rPr lang="en-GB" sz="1800" dirty="0" smtClean="0">
                <a:latin typeface="Verdana" pitchFamily="34" charset="0"/>
                <a:ea typeface="Verdana" pitchFamily="34" charset="0"/>
                <a:cs typeface="Verdana" pitchFamily="34" charset="0"/>
              </a:rPr>
              <a:t>Four </a:t>
            </a:r>
            <a:r>
              <a:rPr lang="en-GB" sz="1800" dirty="0">
                <a:latin typeface="Verdana" pitchFamily="34" charset="0"/>
                <a:ea typeface="Verdana" pitchFamily="34" charset="0"/>
                <a:cs typeface="Verdana" pitchFamily="34" charset="0"/>
              </a:rPr>
              <a:t>task forces </a:t>
            </a:r>
            <a:r>
              <a:rPr lang="en-GB" sz="1800" dirty="0" smtClean="0">
                <a:latin typeface="Verdana" pitchFamily="34" charset="0"/>
                <a:ea typeface="Verdana" pitchFamily="34" charset="0"/>
                <a:cs typeface="Verdana" pitchFamily="34" charset="0"/>
              </a:rPr>
              <a:t>are </a:t>
            </a:r>
            <a:r>
              <a:rPr lang="en-GB" sz="1800" dirty="0">
                <a:latin typeface="Verdana" pitchFamily="34" charset="0"/>
                <a:ea typeface="Verdana" pitchFamily="34" charset="0"/>
                <a:cs typeface="Verdana" pitchFamily="34" charset="0"/>
              </a:rPr>
              <a:t>working on:</a:t>
            </a:r>
          </a:p>
          <a:p>
            <a:pPr marL="360000" indent="-180000" eaLnBrk="1" hangingPunct="1">
              <a:spcBef>
                <a:spcPct val="0"/>
              </a:spcBef>
              <a:buClr>
                <a:schemeClr val="bg1"/>
              </a:buClr>
              <a:defRPr/>
            </a:pPr>
            <a:r>
              <a:rPr lang="en-GB" sz="1600" b="0" dirty="0">
                <a:latin typeface="Verdana" pitchFamily="34" charset="0"/>
                <a:ea typeface="Verdana" pitchFamily="34" charset="0"/>
                <a:cs typeface="Verdana" pitchFamily="34" charset="0"/>
              </a:rPr>
              <a:t>Database of well incidents</a:t>
            </a:r>
          </a:p>
          <a:p>
            <a:pPr marL="360000" indent="-180000" eaLnBrk="1" hangingPunct="1">
              <a:spcBef>
                <a:spcPct val="0"/>
              </a:spcBef>
              <a:buClr>
                <a:schemeClr val="bg1"/>
              </a:buClr>
              <a:defRPr/>
            </a:pPr>
            <a:r>
              <a:rPr lang="en-GB" sz="1600" b="0" dirty="0">
                <a:latin typeface="Verdana" pitchFamily="34" charset="0"/>
                <a:ea typeface="Verdana" pitchFamily="34" charset="0"/>
                <a:cs typeface="Verdana" pitchFamily="34" charset="0"/>
              </a:rPr>
              <a:t>	BOP reliability and technology development</a:t>
            </a:r>
          </a:p>
          <a:p>
            <a:pPr marL="360000" indent="-180000" eaLnBrk="1" hangingPunct="1">
              <a:spcBef>
                <a:spcPct val="0"/>
              </a:spcBef>
              <a:buClr>
                <a:schemeClr val="bg1"/>
              </a:buClr>
              <a:defRPr/>
            </a:pPr>
            <a:r>
              <a:rPr lang="en-GB" sz="1600" b="0" dirty="0">
                <a:latin typeface="Verdana" pitchFamily="34" charset="0"/>
                <a:ea typeface="Verdana" pitchFamily="34" charset="0"/>
                <a:cs typeface="Verdana" pitchFamily="34" charset="0"/>
              </a:rPr>
              <a:t>Human factors – </a:t>
            </a:r>
            <a:r>
              <a:rPr lang="en-GB" sz="1600" b="0" dirty="0" smtClean="0">
                <a:latin typeface="Verdana" pitchFamily="34" charset="0"/>
                <a:ea typeface="Verdana" pitchFamily="34" charset="0"/>
                <a:cs typeface="Verdana" pitchFamily="34" charset="0"/>
              </a:rPr>
              <a:t>training</a:t>
            </a:r>
            <a:r>
              <a:rPr lang="en-GB" sz="1600" b="0" dirty="0">
                <a:latin typeface="Verdana" pitchFamily="34" charset="0"/>
                <a:ea typeface="Verdana" pitchFamily="34" charset="0"/>
                <a:cs typeface="Verdana" pitchFamily="34" charset="0"/>
              </a:rPr>
              <a:t>, competence and behaviours</a:t>
            </a:r>
          </a:p>
          <a:p>
            <a:pPr marL="360000" indent="-180000" eaLnBrk="1" hangingPunct="1">
              <a:spcBef>
                <a:spcPct val="0"/>
              </a:spcBef>
              <a:buClr>
                <a:schemeClr val="bg1"/>
              </a:buClr>
              <a:defRPr/>
            </a:pPr>
            <a:r>
              <a:rPr lang="en-GB" sz="1600" b="0" dirty="0">
                <a:latin typeface="Verdana" pitchFamily="34" charset="0"/>
                <a:ea typeface="Verdana" pitchFamily="34" charset="0"/>
                <a:cs typeface="Verdana" pitchFamily="34" charset="0"/>
              </a:rPr>
              <a:t>International </a:t>
            </a:r>
            <a:r>
              <a:rPr lang="en-GB" sz="1600" b="0" dirty="0" smtClean="0">
                <a:latin typeface="Verdana" pitchFamily="34" charset="0"/>
                <a:ea typeface="Verdana" pitchFamily="34" charset="0"/>
                <a:cs typeface="Verdana" pitchFamily="34" charset="0"/>
              </a:rPr>
              <a:t>standards</a:t>
            </a:r>
            <a:endParaRPr lang="en-GB" sz="1600" dirty="0">
              <a:latin typeface="Verdana" pitchFamily="34" charset="0"/>
              <a:ea typeface="Verdana" pitchFamily="34" charset="0"/>
              <a:cs typeface="Verdana" pitchFamily="34" charset="0"/>
            </a:endParaRPr>
          </a:p>
          <a:p>
            <a:pPr marL="0" indent="0" eaLnBrk="1" hangingPunct="1">
              <a:spcBef>
                <a:spcPts val="600"/>
              </a:spcBef>
              <a:spcAft>
                <a:spcPts val="600"/>
              </a:spcAft>
              <a:buFontTx/>
              <a:buNone/>
              <a:defRPr/>
            </a:pPr>
            <a:endParaRPr lang="en-GB" sz="1800" dirty="0" smtClean="0">
              <a:latin typeface="Verdana" pitchFamily="34" charset="0"/>
              <a:ea typeface="Verdana" pitchFamily="34" charset="0"/>
              <a:cs typeface="Verdana" pitchFamily="34" charset="0"/>
            </a:endParaRPr>
          </a:p>
          <a:p>
            <a:pPr marL="0" indent="0" eaLnBrk="1" hangingPunct="1">
              <a:spcBef>
                <a:spcPts val="600"/>
              </a:spcBef>
              <a:spcAft>
                <a:spcPts val="600"/>
              </a:spcAft>
              <a:buFontTx/>
              <a:buNone/>
              <a:defRPr/>
            </a:pPr>
            <a:r>
              <a:rPr lang="en-GB" sz="1800" dirty="0" smtClean="0">
                <a:latin typeface="Verdana" pitchFamily="34" charset="0"/>
                <a:ea typeface="Verdana" pitchFamily="34" charset="0"/>
                <a:cs typeface="Verdana" pitchFamily="34" charset="0"/>
              </a:rPr>
              <a:t>On-going </a:t>
            </a:r>
            <a:r>
              <a:rPr lang="en-GB" sz="1800" dirty="0">
                <a:latin typeface="Verdana" pitchFamily="34" charset="0"/>
                <a:ea typeface="Verdana" pitchFamily="34" charset="0"/>
                <a:cs typeface="Verdana" pitchFamily="34" charset="0"/>
              </a:rPr>
              <a:t>liaison with relevant bodies such as </a:t>
            </a:r>
            <a:r>
              <a:rPr lang="en-GB" sz="1800" dirty="0" smtClean="0">
                <a:latin typeface="Verdana" pitchFamily="34" charset="0"/>
                <a:ea typeface="Verdana" pitchFamily="34" charset="0"/>
                <a:cs typeface="Verdana" pitchFamily="34" charset="0"/>
              </a:rPr>
              <a:t>API, IADC, ISO, OSPRAG </a:t>
            </a:r>
            <a:r>
              <a:rPr lang="en-GB" sz="1800" dirty="0">
                <a:latin typeface="Verdana" pitchFamily="34" charset="0"/>
                <a:ea typeface="Verdana" pitchFamily="34" charset="0"/>
                <a:cs typeface="Verdana" pitchFamily="34" charset="0"/>
              </a:rPr>
              <a:t>and WLCPF Competence Task Forces </a:t>
            </a:r>
          </a:p>
        </p:txBody>
      </p:sp>
      <p:sp>
        <p:nvSpPr>
          <p:cNvPr id="17412" name="Slide Number Placeholder 3"/>
          <p:cNvSpPr>
            <a:spLocks noGrp="1"/>
          </p:cNvSpPr>
          <p:nvPr>
            <p:ph type="sldNum" sz="quarter" idx="10"/>
          </p:nvPr>
        </p:nvSpPr>
        <p:spPr bwMode="auto">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defRPr/>
            </a:pPr>
            <a:fld id="{0FB5C0D5-2418-47AB-9793-CECF42E01A11}" type="slidenum">
              <a:rPr lang="en-GB" smtClean="0">
                <a:solidFill>
                  <a:schemeClr val="bg1">
                    <a:lumMod val="85000"/>
                  </a:schemeClr>
                </a:solidFill>
                <a:latin typeface="Tahoma" pitchFamily="34" charset="0"/>
                <a:ea typeface="Tahoma" pitchFamily="34" charset="0"/>
              </a:rPr>
              <a:pPr eaLnBrk="1" hangingPunct="1">
                <a:defRPr/>
              </a:pPr>
              <a:t>4</a:t>
            </a:fld>
            <a:endParaRPr lang="en-GB" dirty="0" smtClean="0">
              <a:solidFill>
                <a:schemeClr val="bg1">
                  <a:lumMod val="85000"/>
                </a:schemeClr>
              </a:solidFill>
              <a:latin typeface="Tahoma" pitchFamily="34" charset="0"/>
              <a:ea typeface="Tahoma" pitchFamily="34" charset="0"/>
            </a:endParaRPr>
          </a:p>
        </p:txBody>
      </p:sp>
      <p:pic>
        <p:nvPicPr>
          <p:cNvPr id="16389"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92725" y="1944688"/>
            <a:ext cx="3419475" cy="4357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59209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2038" y="319088"/>
            <a:ext cx="6524625" cy="993775"/>
          </a:xfrm>
        </p:spPr>
        <p:txBody>
          <a:bodyPr/>
          <a:lstStyle/>
          <a:p>
            <a:r>
              <a:rPr lang="en-US" sz="2000" smtClean="0">
                <a:latin typeface="Verdana" pitchFamily="34" charset="0"/>
              </a:rPr>
              <a:t>Subsea Well Response Project</a:t>
            </a:r>
          </a:p>
        </p:txBody>
      </p:sp>
      <p:pic>
        <p:nvPicPr>
          <p:cNvPr id="18435"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1763" y="128588"/>
            <a:ext cx="1762125"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6" name="Picture 1"/>
          <p:cNvPicPr>
            <a:picLocks noChangeAspect="1"/>
          </p:cNvPicPr>
          <p:nvPr/>
        </p:nvPicPr>
        <p:blipFill>
          <a:blip r:embed="rId4" cstate="print">
            <a:extLst>
              <a:ext uri="{28A0092B-C50C-407E-A947-70E740481C1C}">
                <a14:useLocalDpi xmlns:a14="http://schemas.microsoft.com/office/drawing/2010/main" xmlns="" val="0"/>
              </a:ext>
            </a:extLst>
          </a:blip>
          <a:srcRect l="1163" r="400" b="1134"/>
          <a:stretch>
            <a:fillRect/>
          </a:stretch>
        </p:blipFill>
        <p:spPr bwMode="auto">
          <a:xfrm>
            <a:off x="-7938" y="1346200"/>
            <a:ext cx="9144001" cy="550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2055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62038" y="319088"/>
            <a:ext cx="6446837" cy="973137"/>
          </a:xfrm>
        </p:spPr>
        <p:txBody>
          <a:bodyPr/>
          <a:lstStyle/>
          <a:p>
            <a:r>
              <a:rPr lang="en-GB" smtClean="0">
                <a:latin typeface="Verdana" pitchFamily="34" charset="0"/>
              </a:rPr>
              <a:t>SWRP progress to date </a:t>
            </a:r>
          </a:p>
        </p:txBody>
      </p:sp>
      <p:sp>
        <p:nvSpPr>
          <p:cNvPr id="15" name="Content Placeholder 14"/>
          <p:cNvSpPr>
            <a:spLocks noGrp="1"/>
          </p:cNvSpPr>
          <p:nvPr>
            <p:ph sz="half" idx="1"/>
          </p:nvPr>
        </p:nvSpPr>
        <p:spPr>
          <a:xfrm>
            <a:off x="949325" y="1981200"/>
            <a:ext cx="3598863" cy="4114800"/>
          </a:xfrm>
        </p:spPr>
        <p:txBody>
          <a:bodyPr/>
          <a:lstStyle/>
          <a:p>
            <a:pPr marL="0" indent="0">
              <a:buFontTx/>
              <a:buNone/>
              <a:defRPr/>
            </a:pPr>
            <a:r>
              <a:rPr lang="en-GB" sz="2000" dirty="0" smtClean="0">
                <a:latin typeface="Verdana" pitchFamily="34" charset="0"/>
                <a:ea typeface="Verdana" pitchFamily="34" charset="0"/>
                <a:cs typeface="Verdana" pitchFamily="34" charset="0"/>
              </a:rPr>
              <a:t>Capping requirement</a:t>
            </a:r>
            <a:endParaRPr lang="en-GB" sz="2000" dirty="0">
              <a:latin typeface="Verdana" pitchFamily="34" charset="0"/>
              <a:ea typeface="Verdana" pitchFamily="34" charset="0"/>
              <a:cs typeface="Verdana" pitchFamily="34" charset="0"/>
            </a:endParaRPr>
          </a:p>
          <a:p>
            <a:pPr marL="360000" indent="-180000">
              <a:spcBef>
                <a:spcPts val="0"/>
              </a:spcBef>
              <a:buClr>
                <a:schemeClr val="bg1"/>
              </a:buClr>
              <a:defRPr/>
            </a:pPr>
            <a:endParaRPr lang="en-GB" sz="1600" b="0" dirty="0" smtClean="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smtClean="0">
                <a:latin typeface="Verdana" pitchFamily="34" charset="0"/>
                <a:ea typeface="Verdana" pitchFamily="34" charset="0"/>
                <a:cs typeface="Verdana" pitchFamily="34" charset="0"/>
              </a:rPr>
              <a:t>Able </a:t>
            </a:r>
            <a:r>
              <a:rPr lang="en-GB" sz="1600" b="0" dirty="0">
                <a:latin typeface="Verdana" pitchFamily="34" charset="0"/>
                <a:ea typeface="Verdana" pitchFamily="34" charset="0"/>
                <a:cs typeface="Verdana" pitchFamily="34" charset="0"/>
              </a:rPr>
              <a:t>to seal on surface of the </a:t>
            </a:r>
            <a:r>
              <a:rPr lang="en-GB" sz="1600" b="0" dirty="0" smtClean="0">
                <a:latin typeface="Verdana" pitchFamily="34" charset="0"/>
                <a:ea typeface="Verdana" pitchFamily="34" charset="0"/>
                <a:cs typeface="Verdana" pitchFamily="34" charset="0"/>
              </a:rPr>
              <a:t>well &amp; </a:t>
            </a:r>
            <a:r>
              <a:rPr lang="en-GB" sz="1600" b="0" dirty="0">
                <a:latin typeface="Verdana" pitchFamily="34" charset="0"/>
                <a:ea typeface="Verdana" pitchFamily="34" charset="0"/>
                <a:cs typeface="Verdana" pitchFamily="34" charset="0"/>
              </a:rPr>
              <a:t>stop the flow of hydrocarbons from the </a:t>
            </a:r>
            <a:r>
              <a:rPr lang="en-GB" sz="1600" b="0" dirty="0" smtClean="0">
                <a:latin typeface="Verdana" pitchFamily="34" charset="0"/>
                <a:ea typeface="Verdana" pitchFamily="34" charset="0"/>
                <a:cs typeface="Verdana" pitchFamily="34" charset="0"/>
              </a:rPr>
              <a:t>well</a:t>
            </a: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a:latin typeface="Verdana" pitchFamily="34" charset="0"/>
                <a:ea typeface="Verdana" pitchFamily="34" charset="0"/>
                <a:cs typeface="Verdana" pitchFamily="34" charset="0"/>
              </a:rPr>
              <a:t>Allows well kill operations when set up with a spool equipped with side outlets to kill, choke and/or divert</a:t>
            </a:r>
          </a:p>
          <a:p>
            <a:pPr marL="360000" indent="-180000">
              <a:spcBef>
                <a:spcPts val="0"/>
              </a:spcBef>
              <a:buClr>
                <a:schemeClr val="bg1"/>
              </a:buClr>
              <a:buFontTx/>
              <a:buNone/>
              <a:defRPr/>
            </a:pP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a:latin typeface="Verdana" pitchFamily="34" charset="0"/>
                <a:ea typeface="Verdana" pitchFamily="34" charset="0"/>
                <a:cs typeface="Verdana" pitchFamily="34" charset="0"/>
              </a:rPr>
              <a:t>T</a:t>
            </a:r>
            <a:r>
              <a:rPr lang="en-GB" sz="1600" b="0" dirty="0" smtClean="0">
                <a:latin typeface="Verdana" pitchFamily="34" charset="0"/>
                <a:ea typeface="Verdana" pitchFamily="34" charset="0"/>
                <a:cs typeface="Verdana" pitchFamily="34" charset="0"/>
              </a:rPr>
              <a:t>o </a:t>
            </a:r>
            <a:r>
              <a:rPr lang="en-GB" sz="1600" b="0" dirty="0">
                <a:latin typeface="Verdana" pitchFamily="34" charset="0"/>
                <a:ea typeface="Verdana" pitchFamily="34" charset="0"/>
                <a:cs typeface="Verdana" pitchFamily="34" charset="0"/>
              </a:rPr>
              <a:t>be designed to be transportable by air </a:t>
            </a:r>
          </a:p>
          <a:p>
            <a:pPr marL="360000" indent="-180000">
              <a:spcBef>
                <a:spcPts val="0"/>
              </a:spcBef>
              <a:buClr>
                <a:schemeClr val="bg1"/>
              </a:buClr>
              <a:defRPr/>
            </a:pPr>
            <a:endParaRPr lang="en-GB" sz="1600" b="0" dirty="0">
              <a:latin typeface="Verdana" pitchFamily="34" charset="0"/>
              <a:ea typeface="Verdana" pitchFamily="34" charset="0"/>
              <a:cs typeface="Verdana" pitchFamily="34" charset="0"/>
            </a:endParaRPr>
          </a:p>
        </p:txBody>
      </p:sp>
      <p:sp>
        <p:nvSpPr>
          <p:cNvPr id="16" name="Content Placeholder 15"/>
          <p:cNvSpPr>
            <a:spLocks noGrp="1"/>
          </p:cNvSpPr>
          <p:nvPr>
            <p:ph sz="half" idx="2"/>
          </p:nvPr>
        </p:nvSpPr>
        <p:spPr>
          <a:xfrm>
            <a:off x="4876800" y="1981200"/>
            <a:ext cx="3598863" cy="4705350"/>
          </a:xfrm>
        </p:spPr>
        <p:txBody>
          <a:bodyPr/>
          <a:lstStyle/>
          <a:p>
            <a:pPr marL="0" indent="0">
              <a:buFontTx/>
              <a:buNone/>
              <a:defRPr/>
            </a:pPr>
            <a:r>
              <a:rPr lang="en-GB" sz="2000" dirty="0" smtClean="0">
                <a:latin typeface="Verdana" pitchFamily="34" charset="0"/>
                <a:ea typeface="Verdana" pitchFamily="34" charset="0"/>
                <a:cs typeface="Verdana" pitchFamily="34" charset="0"/>
              </a:rPr>
              <a:t>Dispersant requirement</a:t>
            </a:r>
            <a:endParaRPr lang="en-GB" sz="2000" dirty="0">
              <a:latin typeface="Verdana" pitchFamily="34" charset="0"/>
              <a:ea typeface="Verdana" pitchFamily="34" charset="0"/>
              <a:cs typeface="Verdana" pitchFamily="34" charset="0"/>
            </a:endParaRPr>
          </a:p>
          <a:p>
            <a:pPr marL="360000" indent="-180000">
              <a:spcBef>
                <a:spcPts val="0"/>
              </a:spcBef>
              <a:buClr>
                <a:schemeClr val="bg1"/>
              </a:buClr>
              <a:defRPr/>
            </a:pPr>
            <a:endParaRPr lang="en-GB" sz="1600" b="0" dirty="0" smtClean="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smtClean="0">
                <a:latin typeface="Verdana" pitchFamily="34" charset="0"/>
                <a:ea typeface="Verdana" pitchFamily="34" charset="0"/>
                <a:cs typeface="Verdana" pitchFamily="34" charset="0"/>
              </a:rPr>
              <a:t>Subsea </a:t>
            </a:r>
            <a:r>
              <a:rPr lang="en-GB" sz="1600" b="0" dirty="0">
                <a:latin typeface="Verdana" pitchFamily="34" charset="0"/>
                <a:ea typeface="Verdana" pitchFamily="34" charset="0"/>
                <a:cs typeface="Verdana" pitchFamily="34" charset="0"/>
              </a:rPr>
              <a:t>dispersant application is a key part of subsea well response </a:t>
            </a:r>
          </a:p>
          <a:p>
            <a:pPr marL="360000" indent="-180000">
              <a:spcBef>
                <a:spcPts val="0"/>
              </a:spcBef>
              <a:buClr>
                <a:schemeClr val="bg1"/>
              </a:buClr>
              <a:defRPr/>
            </a:pP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a:latin typeface="Verdana" pitchFamily="34" charset="0"/>
                <a:ea typeface="Verdana" pitchFamily="34" charset="0"/>
                <a:cs typeface="Verdana" pitchFamily="34" charset="0"/>
              </a:rPr>
              <a:t>Provides for safe working environment for responders on the surface </a:t>
            </a:r>
          </a:p>
          <a:p>
            <a:pPr marL="360000" indent="-180000">
              <a:spcBef>
                <a:spcPts val="0"/>
              </a:spcBef>
              <a:buClr>
                <a:schemeClr val="bg1"/>
              </a:buClr>
              <a:defRPr/>
            </a:pP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a:latin typeface="Verdana" pitchFamily="34" charset="0"/>
                <a:ea typeface="Verdana" pitchFamily="34" charset="0"/>
                <a:cs typeface="Verdana" pitchFamily="34" charset="0"/>
              </a:rPr>
              <a:t>Reduces shoreline impacts </a:t>
            </a:r>
          </a:p>
          <a:p>
            <a:pPr marL="360000" indent="-180000">
              <a:spcBef>
                <a:spcPts val="0"/>
              </a:spcBef>
              <a:buClr>
                <a:schemeClr val="bg1"/>
              </a:buClr>
              <a:defRPr/>
            </a:pPr>
            <a:endParaRPr lang="en-GB" sz="1600" b="0" dirty="0">
              <a:latin typeface="Verdana" pitchFamily="34" charset="0"/>
              <a:ea typeface="Verdana" pitchFamily="34" charset="0"/>
              <a:cs typeface="Verdana" pitchFamily="34" charset="0"/>
            </a:endParaRPr>
          </a:p>
          <a:p>
            <a:pPr marL="360000" indent="-180000">
              <a:spcBef>
                <a:spcPts val="0"/>
              </a:spcBef>
              <a:buClr>
                <a:schemeClr val="bg1"/>
              </a:buClr>
              <a:defRPr/>
            </a:pPr>
            <a:r>
              <a:rPr lang="en-GB" sz="1600" b="0" dirty="0">
                <a:latin typeface="Verdana" pitchFamily="34" charset="0"/>
                <a:ea typeface="Verdana" pitchFamily="34" charset="0"/>
                <a:cs typeface="Verdana" pitchFamily="34" charset="0"/>
              </a:rPr>
              <a:t>SWRP to pursue design of subsea components of a dispersant injection </a:t>
            </a:r>
            <a:r>
              <a:rPr lang="en-GB" sz="1600" b="0" dirty="0" smtClean="0">
                <a:latin typeface="Verdana" pitchFamily="34" charset="0"/>
                <a:ea typeface="Verdana" pitchFamily="34" charset="0"/>
                <a:cs typeface="Verdana" pitchFamily="34" charset="0"/>
              </a:rPr>
              <a:t>system</a:t>
            </a:r>
            <a:endParaRPr lang="en-GB" sz="1600" b="0" dirty="0">
              <a:latin typeface="Verdana" pitchFamily="34" charset="0"/>
              <a:ea typeface="Verdana" pitchFamily="34" charset="0"/>
              <a:cs typeface="Verdana" pitchFamily="34" charset="0"/>
            </a:endParaRPr>
          </a:p>
        </p:txBody>
      </p:sp>
      <p:pic>
        <p:nvPicPr>
          <p:cNvPr id="19461" name="Picture 10"/>
          <p:cNvPicPr>
            <a:picLocks noChangeAspect="1" noChangeArrowheads="1"/>
          </p:cNvPicPr>
          <p:nvPr/>
        </p:nvPicPr>
        <p:blipFill>
          <a:blip r:embed="rId3" cstate="print"/>
          <a:srcRect/>
          <a:stretch>
            <a:fillRect/>
          </a:stretch>
        </p:blipFill>
        <p:spPr bwMode="auto">
          <a:xfrm>
            <a:off x="131763" y="128588"/>
            <a:ext cx="1762125" cy="66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750" y="260350"/>
            <a:ext cx="6524625" cy="993775"/>
          </a:xfrm>
        </p:spPr>
        <p:txBody>
          <a:bodyPr/>
          <a:lstStyle/>
          <a:p>
            <a:r>
              <a:rPr lang="en-GB" sz="2000" dirty="0" smtClean="0">
                <a:latin typeface="Verdana" pitchFamily="34" charset="0"/>
              </a:rPr>
              <a:t>		Oil Spill Response Joint Industry Project</a:t>
            </a:r>
          </a:p>
        </p:txBody>
      </p:sp>
      <p:sp>
        <p:nvSpPr>
          <p:cNvPr id="21507" name="Content Placeholder 2"/>
          <p:cNvSpPr>
            <a:spLocks noGrp="1"/>
          </p:cNvSpPr>
          <p:nvPr>
            <p:ph idx="1"/>
          </p:nvPr>
        </p:nvSpPr>
        <p:spPr>
          <a:xfrm>
            <a:off x="755650" y="1981200"/>
            <a:ext cx="7777163" cy="4114800"/>
          </a:xfrm>
        </p:spPr>
        <p:txBody>
          <a:bodyPr/>
          <a:lstStyle/>
          <a:p>
            <a:pPr marL="358775" indent="-358775">
              <a:spcBef>
                <a:spcPts val="600"/>
              </a:spcBef>
              <a:spcAft>
                <a:spcPts val="600"/>
              </a:spcAft>
              <a:buClr>
                <a:schemeClr val="bg1"/>
              </a:buClr>
            </a:pPr>
            <a:r>
              <a:rPr lang="en-GB" dirty="0" smtClean="0">
                <a:latin typeface="Verdana" pitchFamily="34" charset="0"/>
                <a:cs typeface="Tahoma" pitchFamily="34" charset="0"/>
              </a:rPr>
              <a:t>Nineteen work streams identified in original GIRG process</a:t>
            </a:r>
          </a:p>
          <a:p>
            <a:pPr marL="358775" indent="-358775">
              <a:spcBef>
                <a:spcPts val="600"/>
              </a:spcBef>
              <a:spcAft>
                <a:spcPts val="600"/>
              </a:spcAft>
              <a:buClr>
                <a:schemeClr val="bg1"/>
              </a:buClr>
            </a:pPr>
            <a:r>
              <a:rPr lang="en-GB" dirty="0" smtClean="0">
                <a:latin typeface="Verdana" pitchFamily="34" charset="0"/>
                <a:cs typeface="Tahoma" pitchFamily="34" charset="0"/>
              </a:rPr>
              <a:t>Legal structure of ‘OSR – JIP’ defined</a:t>
            </a:r>
          </a:p>
          <a:p>
            <a:pPr marL="358775" indent="-358775">
              <a:spcBef>
                <a:spcPts val="600"/>
              </a:spcBef>
              <a:spcAft>
                <a:spcPts val="600"/>
              </a:spcAft>
              <a:buClr>
                <a:schemeClr val="bg1"/>
              </a:buClr>
            </a:pPr>
            <a:r>
              <a:rPr lang="en-GB" dirty="0" smtClean="0">
                <a:latin typeface="Verdana" pitchFamily="34" charset="0"/>
                <a:cs typeface="Tahoma" pitchFamily="34" charset="0"/>
              </a:rPr>
              <a:t>Fourteen companies have joined the JIP, others likely to follow</a:t>
            </a:r>
          </a:p>
          <a:p>
            <a:pPr marL="358775" indent="-358775">
              <a:spcBef>
                <a:spcPts val="600"/>
              </a:spcBef>
              <a:spcAft>
                <a:spcPts val="600"/>
              </a:spcAft>
              <a:buClr>
                <a:schemeClr val="bg1"/>
              </a:buClr>
            </a:pPr>
            <a:r>
              <a:rPr lang="en-GB" dirty="0" smtClean="0">
                <a:latin typeface="Verdana" pitchFamily="34" charset="0"/>
                <a:cs typeface="Tahoma" pitchFamily="34" charset="0"/>
              </a:rPr>
              <a:t>Interfaces with SWRP and API established</a:t>
            </a:r>
          </a:p>
          <a:p>
            <a:pPr marL="358775" indent="-358775">
              <a:spcBef>
                <a:spcPts val="600"/>
              </a:spcBef>
              <a:buClr>
                <a:schemeClr val="bg1"/>
              </a:buClr>
            </a:pPr>
            <a:r>
              <a:rPr lang="en-GB" dirty="0" smtClean="0">
                <a:latin typeface="Verdana" pitchFamily="34" charset="0"/>
                <a:cs typeface="Tahoma" pitchFamily="34" charset="0"/>
              </a:rPr>
              <a:t>Work started on: </a:t>
            </a:r>
          </a:p>
          <a:p>
            <a:pPr marL="719138" lvl="1" indent="-179388">
              <a:spcBef>
                <a:spcPts val="600"/>
              </a:spcBef>
            </a:pPr>
            <a:r>
              <a:rPr lang="en-GB" b="0" dirty="0" smtClean="0">
                <a:latin typeface="Verdana" pitchFamily="34" charset="0"/>
                <a:ea typeface="Tahoma" pitchFamily="34" charset="0"/>
                <a:cs typeface="Tahoma" pitchFamily="34" charset="0"/>
              </a:rPr>
              <a:t>Developing industry “best practice” OSR series</a:t>
            </a:r>
          </a:p>
          <a:p>
            <a:pPr marL="719138" lvl="1" indent="-179388">
              <a:spcBef>
                <a:spcPts val="600"/>
              </a:spcBef>
            </a:pPr>
            <a:r>
              <a:rPr lang="en-GB" b="0" dirty="0" smtClean="0">
                <a:latin typeface="Verdana" pitchFamily="34" charset="0"/>
                <a:ea typeface="Tahoma" pitchFamily="34" charset="0"/>
                <a:cs typeface="Tahoma" pitchFamily="34" charset="0"/>
              </a:rPr>
              <a:t>Dispersant  logistics &amp; supply chains for subsea</a:t>
            </a:r>
          </a:p>
          <a:p>
            <a:pPr marL="719138" lvl="1" indent="-179388">
              <a:spcBef>
                <a:spcPts val="600"/>
              </a:spcBef>
            </a:pPr>
            <a:r>
              <a:rPr lang="en-GB" b="0" dirty="0" smtClean="0">
                <a:latin typeface="Verdana" pitchFamily="34" charset="0"/>
                <a:ea typeface="Tahoma" pitchFamily="34" charset="0"/>
                <a:cs typeface="Tahoma" pitchFamily="34" charset="0"/>
              </a:rPr>
              <a:t>Understanding how OSR model differs for offshore vs. shipping</a:t>
            </a:r>
            <a:endParaRPr lang="en-GB" dirty="0" smtClean="0">
              <a:latin typeface="Verdana" pitchFamily="34" charset="0"/>
              <a:ea typeface="Tahoma" pitchFamily="34" charset="0"/>
              <a:cs typeface="Tahoma" pitchFamily="34" charset="0"/>
            </a:endParaRPr>
          </a:p>
        </p:txBody>
      </p:sp>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fld id="{6ED21742-4998-4EC2-BE95-A23979A3C073}" type="slidenum">
              <a:rPr lang="en-GB" smtClean="0">
                <a:solidFill>
                  <a:srgbClr val="D9D9D9"/>
                </a:solidFill>
                <a:latin typeface="Tahoma" pitchFamily="34" charset="0"/>
              </a:rPr>
              <a:pPr eaLnBrk="1" hangingPunct="1"/>
              <a:t>7</a:t>
            </a:fld>
            <a:endParaRPr lang="en-GB" smtClean="0">
              <a:solidFill>
                <a:srgbClr val="D9D9D9"/>
              </a:solidFill>
              <a:latin typeface="Tahoma"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240"/>
            <a:ext cx="1833209" cy="6212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2430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55650" y="333375"/>
            <a:ext cx="6524625" cy="993775"/>
          </a:xfrm>
        </p:spPr>
        <p:txBody>
          <a:bodyPr/>
          <a:lstStyle/>
          <a:p>
            <a:r>
              <a:rPr lang="en-GB" smtClean="0">
                <a:latin typeface="Verdana" pitchFamily="34" charset="0"/>
              </a:rPr>
              <a:t>OSR-JIP progress to date</a:t>
            </a:r>
          </a:p>
        </p:txBody>
      </p:sp>
      <p:sp>
        <p:nvSpPr>
          <p:cNvPr id="12291" name="Content Placeholder 2"/>
          <p:cNvSpPr>
            <a:spLocks noGrp="1"/>
          </p:cNvSpPr>
          <p:nvPr>
            <p:ph idx="1"/>
          </p:nvPr>
        </p:nvSpPr>
        <p:spPr>
          <a:xfrm>
            <a:off x="611188" y="1846263"/>
            <a:ext cx="7777162" cy="4329112"/>
          </a:xfrm>
        </p:spPr>
        <p:txBody>
          <a:bodyPr/>
          <a:lstStyle/>
          <a:p>
            <a:pPr marL="0" indent="0">
              <a:spcBef>
                <a:spcPts val="600"/>
              </a:spcBef>
              <a:spcAft>
                <a:spcPts val="600"/>
              </a:spcAft>
              <a:buClr>
                <a:schemeClr val="bg1"/>
              </a:buClr>
              <a:buFontTx/>
              <a:buNone/>
              <a:defRPr/>
            </a:pPr>
            <a:r>
              <a:rPr lang="en-GB" dirty="0">
                <a:latin typeface="Verdana" pitchFamily="34" charset="0"/>
                <a:ea typeface="Verdana" pitchFamily="34" charset="0"/>
                <a:cs typeface="Verdana" pitchFamily="34" charset="0"/>
              </a:rPr>
              <a:t>Dispersant logistics &amp; supply chain</a:t>
            </a: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Joint SWRP /OSR – JIP co-operation</a:t>
            </a: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Define target </a:t>
            </a:r>
            <a:r>
              <a:rPr lang="en-GB" sz="1600" b="0" dirty="0">
                <a:latin typeface="Verdana" pitchFamily="34" charset="0"/>
                <a:ea typeface="Verdana" pitchFamily="34" charset="0"/>
                <a:cs typeface="Verdana" pitchFamily="34" charset="0"/>
              </a:rPr>
              <a:t>well population </a:t>
            </a:r>
            <a:endParaRPr lang="en-GB" sz="1600" b="0" dirty="0" smtClean="0">
              <a:latin typeface="Verdana" pitchFamily="34" charset="0"/>
              <a:ea typeface="Verdana" pitchFamily="34" charset="0"/>
              <a:cs typeface="Verdana" pitchFamily="34" charset="0"/>
            </a:endParaRP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Develop </a:t>
            </a:r>
            <a:r>
              <a:rPr lang="en-GB" sz="1600" b="0" dirty="0">
                <a:latin typeface="Verdana" pitchFamily="34" charset="0"/>
                <a:ea typeface="Verdana" pitchFamily="34" charset="0"/>
                <a:cs typeface="Verdana" pitchFamily="34" charset="0"/>
              </a:rPr>
              <a:t>an integrated, generic, and common response model </a:t>
            </a:r>
            <a:endParaRPr lang="en-GB" sz="1600" b="0" dirty="0" smtClean="0">
              <a:latin typeface="Verdana" pitchFamily="34" charset="0"/>
              <a:ea typeface="Verdana" pitchFamily="34" charset="0"/>
              <a:cs typeface="Verdana" pitchFamily="34" charset="0"/>
            </a:endParaRP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Develop </a:t>
            </a:r>
            <a:r>
              <a:rPr lang="en-GB" sz="1600" b="0" dirty="0">
                <a:latin typeface="Verdana" pitchFamily="34" charset="0"/>
                <a:ea typeface="Verdana" pitchFamily="34" charset="0"/>
                <a:cs typeface="Verdana" pitchFamily="34" charset="0"/>
              </a:rPr>
              <a:t>a proposal for optimised stock volumes &amp; </a:t>
            </a:r>
            <a:r>
              <a:rPr lang="en-GB" sz="1600" b="0" dirty="0" smtClean="0">
                <a:latin typeface="Verdana" pitchFamily="34" charset="0"/>
                <a:ea typeface="Verdana" pitchFamily="34" charset="0"/>
                <a:cs typeface="Verdana" pitchFamily="34" charset="0"/>
              </a:rPr>
              <a:t>locations and a </a:t>
            </a:r>
            <a:r>
              <a:rPr lang="en-GB" sz="1600" b="0" dirty="0">
                <a:latin typeface="Verdana" pitchFamily="34" charset="0"/>
                <a:ea typeface="Verdana" pitchFamily="34" charset="0"/>
                <a:cs typeface="Verdana" pitchFamily="34" charset="0"/>
              </a:rPr>
              <a:t>re-supply plan/model(s</a:t>
            </a:r>
            <a:r>
              <a:rPr lang="en-GB" sz="1600" b="0" dirty="0" smtClean="0">
                <a:latin typeface="Verdana" pitchFamily="34" charset="0"/>
                <a:ea typeface="Verdana" pitchFamily="34" charset="0"/>
                <a:cs typeface="Verdana" pitchFamily="34" charset="0"/>
              </a:rPr>
              <a:t>)</a:t>
            </a:r>
          </a:p>
          <a:p>
            <a:pPr marL="0" indent="0">
              <a:spcBef>
                <a:spcPts val="600"/>
              </a:spcBef>
              <a:spcAft>
                <a:spcPts val="600"/>
              </a:spcAft>
              <a:buClr>
                <a:schemeClr val="bg1"/>
              </a:buClr>
              <a:buFontTx/>
              <a:buNone/>
              <a:defRPr/>
            </a:pPr>
            <a:r>
              <a:rPr lang="en-GB" dirty="0" smtClean="0">
                <a:latin typeface="Verdana" pitchFamily="34" charset="0"/>
                <a:ea typeface="Verdana" pitchFamily="34" charset="0"/>
                <a:cs typeface="Verdana" pitchFamily="34" charset="0"/>
              </a:rPr>
              <a:t>Modelling offshore response capability</a:t>
            </a: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Significant </a:t>
            </a:r>
            <a:r>
              <a:rPr lang="en-GB" sz="1600" b="0" dirty="0">
                <a:latin typeface="Verdana" pitchFamily="34" charset="0"/>
                <a:ea typeface="Verdana" pitchFamily="34" charset="0"/>
                <a:cs typeface="Verdana" pitchFamily="34" charset="0"/>
              </a:rPr>
              <a:t>differences in regulatory approach, with varying focus – and understanding </a:t>
            </a:r>
            <a:r>
              <a:rPr lang="en-GB" sz="1600" b="0" dirty="0" smtClean="0">
                <a:latin typeface="Verdana" pitchFamily="34" charset="0"/>
                <a:ea typeface="Verdana" pitchFamily="34" charset="0"/>
                <a:cs typeface="Verdana" pitchFamily="34" charset="0"/>
              </a:rPr>
              <a:t>– on </a:t>
            </a:r>
            <a:r>
              <a:rPr lang="en-GB" sz="1600" b="0" dirty="0">
                <a:latin typeface="Verdana" pitchFamily="34" charset="0"/>
                <a:ea typeface="Verdana" pitchFamily="34" charset="0"/>
                <a:cs typeface="Verdana" pitchFamily="34" charset="0"/>
              </a:rPr>
              <a:t>risk vs. </a:t>
            </a:r>
            <a:r>
              <a:rPr lang="en-GB" sz="1600" b="0" dirty="0" smtClean="0">
                <a:latin typeface="Verdana" pitchFamily="34" charset="0"/>
                <a:ea typeface="Verdana" pitchFamily="34" charset="0"/>
                <a:cs typeface="Verdana" pitchFamily="34" charset="0"/>
              </a:rPr>
              <a:t>hazard</a:t>
            </a:r>
            <a:endParaRPr lang="en-GB" sz="1600" b="0" dirty="0">
              <a:latin typeface="Verdana" pitchFamily="34" charset="0"/>
              <a:ea typeface="Verdana" pitchFamily="34" charset="0"/>
              <a:cs typeface="Verdana" pitchFamily="34" charset="0"/>
            </a:endParaRPr>
          </a:p>
          <a:p>
            <a:pPr marL="360000" indent="-180000">
              <a:spcBef>
                <a:spcPts val="600"/>
              </a:spcBef>
              <a:spcAft>
                <a:spcPts val="0"/>
              </a:spcAft>
              <a:buClr>
                <a:schemeClr val="bg1"/>
              </a:buClr>
              <a:defRPr/>
            </a:pPr>
            <a:r>
              <a:rPr lang="en-GB" sz="1600" b="0" dirty="0" smtClean="0">
                <a:latin typeface="Verdana" pitchFamily="34" charset="0"/>
                <a:ea typeface="Verdana" pitchFamily="34" charset="0"/>
                <a:cs typeface="Verdana" pitchFamily="34" charset="0"/>
              </a:rPr>
              <a:t>A </a:t>
            </a:r>
            <a:r>
              <a:rPr lang="en-GB" sz="1600" b="0" dirty="0">
                <a:latin typeface="Verdana" pitchFamily="34" charset="0"/>
                <a:ea typeface="Verdana" pitchFamily="34" charset="0"/>
                <a:cs typeface="Verdana" pitchFamily="34" charset="0"/>
              </a:rPr>
              <a:t>better understanding of how response preparedness requirements for the offshore (static </a:t>
            </a:r>
            <a:r>
              <a:rPr lang="en-GB" sz="1600" b="0" dirty="0" smtClean="0">
                <a:latin typeface="Verdana" pitchFamily="34" charset="0"/>
                <a:ea typeface="Verdana" pitchFamily="34" charset="0"/>
                <a:cs typeface="Verdana" pitchFamily="34" charset="0"/>
              </a:rPr>
              <a:t>risk/variable </a:t>
            </a:r>
            <a:r>
              <a:rPr lang="en-GB" sz="1600" b="0" dirty="0">
                <a:latin typeface="Verdana" pitchFamily="34" charset="0"/>
                <a:ea typeface="Verdana" pitchFamily="34" charset="0"/>
                <a:cs typeface="Verdana" pitchFamily="34" charset="0"/>
              </a:rPr>
              <a:t>&amp; potentially large volume) differ from the existing shipping model (mobile risk &amp;  finite volume) is needed</a:t>
            </a:r>
          </a:p>
          <a:p>
            <a:pPr marL="0" indent="0">
              <a:spcBef>
                <a:spcPct val="0"/>
              </a:spcBef>
              <a:spcAft>
                <a:spcPts val="1200"/>
              </a:spcAft>
              <a:buClr>
                <a:schemeClr val="bg1"/>
              </a:buClr>
              <a:buFontTx/>
              <a:buNone/>
              <a:defRPr/>
            </a:pPr>
            <a:endParaRPr lang="en-GB" dirty="0" smtClean="0">
              <a:latin typeface="Verdana" pitchFamily="34" charset="0"/>
              <a:ea typeface="Verdana" pitchFamily="34" charset="0"/>
              <a:cs typeface="Verdana" pitchFamily="34" charset="0"/>
            </a:endParaRPr>
          </a:p>
          <a:p>
            <a:pPr>
              <a:defRPr/>
            </a:pPr>
            <a:endParaRPr lang="en-GB" dirty="0" smtClean="0">
              <a:latin typeface="Verdana" pitchFamily="34" charset="0"/>
              <a:ea typeface="Verdana" pitchFamily="34" charset="0"/>
              <a:cs typeface="Verdana" pitchFamily="34" charset="0"/>
            </a:endParaRPr>
          </a:p>
        </p:txBody>
      </p:sp>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fld id="{949EC789-F3E7-4AE6-BA0C-16C390AD2345}" type="slidenum">
              <a:rPr lang="en-GB" smtClean="0">
                <a:solidFill>
                  <a:srgbClr val="D9D9D9"/>
                </a:solidFill>
                <a:latin typeface="Tahoma" pitchFamily="34" charset="0"/>
              </a:rPr>
              <a:pPr eaLnBrk="1" hangingPunct="1"/>
              <a:t>8</a:t>
            </a:fld>
            <a:endParaRPr lang="en-GB" smtClean="0">
              <a:solidFill>
                <a:srgbClr val="D9D9D9"/>
              </a:solidFill>
              <a:latin typeface="Tahoma"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835150" cy="61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1769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2038" y="319088"/>
            <a:ext cx="6524625" cy="993775"/>
          </a:xfrm>
        </p:spPr>
        <p:txBody>
          <a:bodyPr/>
          <a:lstStyle/>
          <a:p>
            <a:pPr eaLnBrk="1" hangingPunct="1"/>
            <a:r>
              <a:rPr lang="en-GB" smtClean="0">
                <a:latin typeface="Verdana" pitchFamily="34" charset="0"/>
              </a:rPr>
              <a:t>Key conclusions</a:t>
            </a:r>
          </a:p>
        </p:txBody>
      </p:sp>
      <p:sp>
        <p:nvSpPr>
          <p:cNvPr id="23555" name="Content Placeholder 2"/>
          <p:cNvSpPr>
            <a:spLocks noGrp="1"/>
          </p:cNvSpPr>
          <p:nvPr>
            <p:ph idx="1"/>
          </p:nvPr>
        </p:nvSpPr>
        <p:spPr>
          <a:xfrm>
            <a:off x="303213" y="1743075"/>
            <a:ext cx="8634412" cy="4368800"/>
          </a:xfrm>
        </p:spPr>
        <p:txBody>
          <a:bodyPr/>
          <a:lstStyle/>
          <a:p>
            <a:pPr marL="358775" indent="-358775" eaLnBrk="1" hangingPunct="1">
              <a:lnSpc>
                <a:spcPts val="2200"/>
              </a:lnSpc>
              <a:spcBef>
                <a:spcPts val="1200"/>
              </a:spcBef>
              <a:spcAft>
                <a:spcPts val="1200"/>
              </a:spcAft>
              <a:buClr>
                <a:schemeClr val="bg1"/>
              </a:buClr>
            </a:pPr>
            <a:r>
              <a:rPr lang="en-GB" smtClean="0">
                <a:latin typeface="Verdana" pitchFamily="34" charset="0"/>
                <a:cs typeface="Tahoma" pitchFamily="34" charset="0"/>
              </a:rPr>
              <a:t>Action on prevention will yield the most effective outcomes</a:t>
            </a:r>
          </a:p>
          <a:p>
            <a:pPr marL="358775" indent="-358775" eaLnBrk="1" hangingPunct="1">
              <a:lnSpc>
                <a:spcPts val="2200"/>
              </a:lnSpc>
              <a:spcBef>
                <a:spcPts val="1200"/>
              </a:spcBef>
              <a:spcAft>
                <a:spcPts val="1200"/>
              </a:spcAft>
              <a:buClr>
                <a:schemeClr val="bg1"/>
              </a:buClr>
            </a:pPr>
            <a:r>
              <a:rPr lang="en-GB" smtClean="0">
                <a:latin typeface="Verdana" pitchFamily="34" charset="0"/>
                <a:cs typeface="Tahoma" pitchFamily="34" charset="0"/>
              </a:rPr>
              <a:t>Implementation of these recommendations by OGP member companies and associate members will improve industry prevention and intervention capabilities </a:t>
            </a:r>
          </a:p>
          <a:p>
            <a:pPr marL="358775" indent="-358775" eaLnBrk="1" hangingPunct="1">
              <a:lnSpc>
                <a:spcPts val="2200"/>
              </a:lnSpc>
              <a:spcBef>
                <a:spcPts val="1200"/>
              </a:spcBef>
              <a:spcAft>
                <a:spcPts val="1200"/>
              </a:spcAft>
              <a:buClr>
                <a:schemeClr val="bg1"/>
              </a:buClr>
            </a:pPr>
            <a:r>
              <a:rPr lang="en-GB" smtClean="0">
                <a:latin typeface="Verdana" pitchFamily="34" charset="0"/>
                <a:cs typeface="Tahoma" pitchFamily="34" charset="0"/>
              </a:rPr>
              <a:t>An on-going commitment from the industry is required to work together for continuous improvement</a:t>
            </a:r>
          </a:p>
          <a:p>
            <a:pPr marL="358775" indent="-358775" eaLnBrk="1" hangingPunct="1">
              <a:lnSpc>
                <a:spcPts val="2200"/>
              </a:lnSpc>
              <a:spcBef>
                <a:spcPts val="1200"/>
              </a:spcBef>
              <a:spcAft>
                <a:spcPts val="1200"/>
              </a:spcAft>
              <a:buClr>
                <a:schemeClr val="bg1"/>
              </a:buClr>
            </a:pPr>
            <a:r>
              <a:rPr lang="en-GB" smtClean="0">
                <a:latin typeface="Verdana" pitchFamily="34" charset="0"/>
                <a:cs typeface="Tahoma" pitchFamily="34" charset="0"/>
              </a:rPr>
              <a:t>Active international co-ordination and collaboration is crucial, as is a seamless approach to prevention by operating and drilling companies alike</a:t>
            </a:r>
          </a:p>
        </p:txBody>
      </p:sp>
      <p:sp>
        <p:nvSpPr>
          <p:cNvPr id="27652" name="Slide Number Placeholder 3"/>
          <p:cNvSpPr>
            <a:spLocks noGrp="1"/>
          </p:cNvSpPr>
          <p:nvPr>
            <p:ph type="sldNum" sz="quarter" idx="10"/>
          </p:nvPr>
        </p:nvSpPr>
        <p:spPr bwMode="auto">
          <a:extLst/>
        </p:spPr>
        <p:txBody>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defRPr/>
            </a:pPr>
            <a:fld id="{DE14F5D7-7698-465D-9C46-4A8125E8D7A3}" type="slidenum">
              <a:rPr lang="en-GB" smtClean="0">
                <a:solidFill>
                  <a:schemeClr val="bg1">
                    <a:lumMod val="85000"/>
                  </a:schemeClr>
                </a:solidFill>
                <a:latin typeface="Tahoma" pitchFamily="34" charset="0"/>
                <a:ea typeface="Tahoma" pitchFamily="34" charset="0"/>
              </a:rPr>
              <a:pPr eaLnBrk="1" hangingPunct="1">
                <a:defRPr/>
              </a:pPr>
              <a:t>9</a:t>
            </a:fld>
            <a:endParaRPr lang="en-GB" dirty="0" smtClean="0">
              <a:solidFill>
                <a:schemeClr val="bg1">
                  <a:lumMod val="85000"/>
                </a:schemeClr>
              </a:solidFill>
              <a:latin typeface="Tahoma" pitchFamily="34" charset="0"/>
              <a:ea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GB" sz="2400" b="0" i="0" u="none" strike="noStrike" baseline="0">
            <a:solidFill>
              <a:schemeClr val="tx1">
                <a:alpha val="100000"/>
              </a:schemeClr>
            </a:solidFill>
            <a:effectLst/>
            <a:latin typeface="Times New Roman"/>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anchor="t" compatLnSpc="1"/>
      <a:lstStyle>
        <a:defPPr marL="0" marR="0" indent="0" algn="l" defTabSz="914400" rtl="0" eaLnBrk="0" fontAlgn="base" latinLnBrk="0" hangingPunct="0">
          <a:lnSpc>
            <a:spcPct val="100000"/>
          </a:lnSpc>
          <a:spcBef>
            <a:spcPct val="0"/>
          </a:spcBef>
          <a:spcAft>
            <a:spcPct val="0"/>
          </a:spcAft>
          <a:buNone/>
          <a:tabLst/>
          <a:defRPr kumimoji="0" lang="en-GB" sz="2400" b="0" i="0" u="none" strike="noStrike" baseline="0">
            <a:solidFill>
              <a:schemeClr val="tx1">
                <a:alpha val="100000"/>
              </a:schemeClr>
            </a:solidFill>
            <a:effectLst/>
            <a:latin typeface="Times New Roman"/>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5972</TotalTime>
  <Words>1892</Words>
  <Application>Microsoft Office PowerPoint</Application>
  <PresentationFormat>Skjermfremvisning (4:3)</PresentationFormat>
  <Paragraphs>182</Paragraphs>
  <Slides>11</Slides>
  <Notes>11</Notes>
  <HiddenSlides>0</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Presentation</vt:lpstr>
      <vt:lpstr> 2011 International Regulators Offshore Safety Summit Conference  Global perspective: International Association of Oil &amp; Gas Producers (OGP)  Joep Coppes,  Vice Chairman OGP  4th October 2011  </vt:lpstr>
      <vt:lpstr>OGP background</vt:lpstr>
      <vt:lpstr>Recommendations Global Industry Response  Group (GIRG)</vt:lpstr>
      <vt:lpstr>Wells Expert Committee (WEC)</vt:lpstr>
      <vt:lpstr>Subsea Well Response Project</vt:lpstr>
      <vt:lpstr>SWRP progress to date </vt:lpstr>
      <vt:lpstr>  Oil Spill Response Joint Industry Project</vt:lpstr>
      <vt:lpstr>OSR-JIP progress to date</vt:lpstr>
      <vt:lpstr>Key conclusions</vt:lpstr>
      <vt:lpstr>Acronyms</vt:lpstr>
      <vt:lpstr>Lysbilde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Industry Response Group Overview and update</dc:title>
  <dc:creator>LucyH</dc:creator>
  <cp:lastModifiedBy>obf</cp:lastModifiedBy>
  <cp:revision>337</cp:revision>
  <cp:lastPrinted>2011-09-23T13:12:14Z</cp:lastPrinted>
  <dcterms:created xsi:type="dcterms:W3CDTF">2011-03-16T14:41:37Z</dcterms:created>
  <dcterms:modified xsi:type="dcterms:W3CDTF">2011-09-29T14:26:43Z</dcterms:modified>
</cp:coreProperties>
</file>