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94" r:id="rId2"/>
    <p:sldId id="412" r:id="rId3"/>
    <p:sldId id="413" r:id="rId4"/>
    <p:sldId id="414" r:id="rId5"/>
    <p:sldId id="415" r:id="rId6"/>
    <p:sldId id="405" r:id="rId7"/>
    <p:sldId id="395" r:id="rId8"/>
    <p:sldId id="396" r:id="rId9"/>
    <p:sldId id="397" r:id="rId10"/>
    <p:sldId id="407" r:id="rId11"/>
    <p:sldId id="398" r:id="rId12"/>
    <p:sldId id="418" r:id="rId13"/>
    <p:sldId id="421" r:id="rId14"/>
    <p:sldId id="399" r:id="rId15"/>
    <p:sldId id="417" r:id="rId16"/>
    <p:sldId id="416" r:id="rId17"/>
    <p:sldId id="419" r:id="rId18"/>
    <p:sldId id="420" r:id="rId19"/>
    <p:sldId id="392" r:id="rId20"/>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AA7E"/>
    <a:srgbClr val="7B7979"/>
    <a:srgbClr val="00AEEF"/>
    <a:srgbClr val="53D2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2" autoAdjust="0"/>
    <p:restoredTop sz="86434" autoAdjust="0"/>
  </p:normalViewPr>
  <p:slideViewPr>
    <p:cSldViewPr>
      <p:cViewPr>
        <p:scale>
          <a:sx n="66" d="100"/>
          <a:sy n="66" d="100"/>
        </p:scale>
        <p:origin x="-1896" y="-654"/>
      </p:cViewPr>
      <p:guideLst>
        <p:guide orient="horz" pos="164"/>
        <p:guide pos="567"/>
      </p:guideLst>
    </p:cSldViewPr>
  </p:slideViewPr>
  <p:outlineViewPr>
    <p:cViewPr>
      <p:scale>
        <a:sx n="33" d="100"/>
        <a:sy n="33" d="100"/>
      </p:scale>
      <p:origin x="228" y="2766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8" d="100"/>
          <a:sy n="98" d="100"/>
        </p:scale>
        <p:origin x="-1452"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BFF3F-082D-4306-A991-C9A43C1E50A5}" type="datetimeFigureOut">
              <a:rPr lang="en-US" smtClean="0"/>
              <a:pPr/>
              <a:t>9/27/2011</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EC1245-9CD1-4D5C-AD2D-BA7ECFFA9A21}"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E078CE62-9ED1-47B1-9EE6-B0B2EED582B2}" type="datetimeFigureOut">
              <a:rPr lang="en-US"/>
              <a:pPr>
                <a:defRPr/>
              </a:pPr>
              <a:t>9/27/2011</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4811B8F3-7956-4533-BA0A-833353F3D25D}"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A52C10F-2BD7-4F88-889D-6813F68E864B}" type="slidenum">
              <a:rPr lang="en-GB" smtClean="0"/>
              <a:pPr/>
              <a:t>6</a:t>
            </a:fld>
            <a:endParaRPr lang="en-GB" dirty="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5054" y="4343179"/>
            <a:ext cx="5027893" cy="4114358"/>
          </a:xfrm>
          <a:noFill/>
          <a:ln/>
        </p:spPr>
        <p:txBody>
          <a:bodyPr/>
          <a:lstStyle/>
          <a:p>
            <a:pPr eaLnBrk="1" hangingPunct="1"/>
            <a:r>
              <a:rPr lang="en-GB" dirty="0" smtClean="0"/>
              <a:t>Secondly drilling operations</a:t>
            </a:r>
          </a:p>
          <a:p>
            <a:pPr eaLnBrk="1" hangingPunct="1"/>
            <a:endParaRPr lang="en-GB" dirty="0" smtClean="0"/>
          </a:p>
          <a:p>
            <a:pPr eaLnBrk="1" hangingPunct="1">
              <a:buFontTx/>
              <a:buChar char="•"/>
            </a:pPr>
            <a:r>
              <a:rPr lang="en-GB" dirty="0" smtClean="0"/>
              <a:t>Currently about 30 mobile rigs operating on the UKCS</a:t>
            </a:r>
          </a:p>
          <a:p>
            <a:pPr eaLnBrk="1" hangingPunct="1">
              <a:buFontTx/>
              <a:buChar char="•"/>
            </a:pPr>
            <a:r>
              <a:rPr lang="en-GB" dirty="0" smtClean="0"/>
              <a:t>Activity levels are high with about 60 exploration and 240 development or production wells drilled each year  </a:t>
            </a:r>
          </a:p>
          <a:p>
            <a:pPr eaLnBrk="1" hangingPunct="1">
              <a:buFontTx/>
              <a:buChar char="•"/>
            </a:pPr>
            <a:r>
              <a:rPr lang="en-GB" dirty="0" smtClean="0"/>
              <a:t>90% of this activity is in the more mature areas of the North Sea</a:t>
            </a:r>
          </a:p>
          <a:p>
            <a:pPr eaLnBrk="1" hangingPunct="1">
              <a:buFontTx/>
              <a:buChar char="•"/>
            </a:pPr>
            <a:r>
              <a:rPr lang="en-GB" dirty="0" smtClean="0"/>
              <a:t>Major environmental issues are the physical presence of the rigs and drilling discharges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1" descr="front com"/>
          <p:cNvPicPr>
            <a:picLocks noChangeAspect="1" noChangeArrowheads="1"/>
          </p:cNvPicPr>
          <p:nvPr userDrawn="1"/>
        </p:nvPicPr>
        <p:blipFill>
          <a:blip r:embed="rId2" cstate="print"/>
          <a:srcRect l="8195" t="3648" r="7840" b="7307"/>
          <a:stretch>
            <a:fillRect/>
          </a:stretch>
        </p:blipFill>
        <p:spPr bwMode="auto">
          <a:xfrm>
            <a:off x="0" y="0"/>
            <a:ext cx="9144000" cy="6856413"/>
          </a:xfrm>
          <a:prstGeom prst="rect">
            <a:avLst/>
          </a:prstGeom>
          <a:noFill/>
          <a:ln w="9525">
            <a:noFill/>
            <a:miter lim="800000"/>
            <a:headEnd/>
            <a:tailEnd/>
          </a:ln>
        </p:spPr>
      </p:pic>
      <p:sp>
        <p:nvSpPr>
          <p:cNvPr id="3074" name="Rectangle 2"/>
          <p:cNvSpPr>
            <a:spLocks noGrp="1" noChangeArrowheads="1"/>
          </p:cNvSpPr>
          <p:nvPr>
            <p:ph type="ctrTitle"/>
          </p:nvPr>
        </p:nvSpPr>
        <p:spPr>
          <a:xfrm>
            <a:off x="900113" y="1916113"/>
            <a:ext cx="7772400" cy="1441450"/>
          </a:xfrm>
        </p:spPr>
        <p:txBody>
          <a:bodyPr/>
          <a:lstStyle>
            <a:lvl1pPr>
              <a:defRPr sz="4500" b="0">
                <a:solidFill>
                  <a:schemeClr val="bg1"/>
                </a:solidFill>
              </a:defRPr>
            </a:lvl1pPr>
          </a:lstStyle>
          <a:p>
            <a:r>
              <a:rPr lang="en-US" smtClean="0"/>
              <a:t>Click to edit Master title style</a:t>
            </a:r>
            <a:endParaRPr lang="en-GB"/>
          </a:p>
        </p:txBody>
      </p:sp>
      <p:sp>
        <p:nvSpPr>
          <p:cNvPr id="3075" name="Rectangle 3"/>
          <p:cNvSpPr>
            <a:spLocks noGrp="1" noChangeArrowheads="1"/>
          </p:cNvSpPr>
          <p:nvPr>
            <p:ph type="subTitle" idx="1"/>
          </p:nvPr>
        </p:nvSpPr>
        <p:spPr>
          <a:xfrm>
            <a:off x="900113" y="3357563"/>
            <a:ext cx="7775575" cy="1223962"/>
          </a:xfrm>
        </p:spPr>
        <p:txBody>
          <a:bodyPr/>
          <a:lstStyle>
            <a:lvl1pPr marL="0" indent="0">
              <a:buFontTx/>
              <a:buNone/>
              <a:defRPr sz="3600">
                <a:solidFill>
                  <a:schemeClr val="bg1"/>
                </a:solidFill>
              </a:defRPr>
            </a:lvl1pPr>
          </a:lstStyle>
          <a:p>
            <a:r>
              <a:rPr lang="en-US" smtClean="0"/>
              <a:t>Click to edit Master subtitle style</a:t>
            </a:r>
            <a:endParaRPr lang="en-GB"/>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6688" y="142875"/>
            <a:ext cx="1871662" cy="58785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900113" y="142875"/>
            <a:ext cx="5464175" cy="5878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GB"/>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8F347FE1-24A6-4FB0-8B3D-61E4C22C67D5}"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00113" y="1989138"/>
            <a:ext cx="3667125"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19638" y="1989138"/>
            <a:ext cx="3668712"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7" descr="front com"/>
          <p:cNvPicPr>
            <a:picLocks noChangeAspect="1" noChangeArrowheads="1"/>
          </p:cNvPicPr>
          <p:nvPr/>
        </p:nvPicPr>
        <p:blipFill>
          <a:blip r:embed="rId15" cstate="print"/>
          <a:srcRect l="8195" t="3648" r="7840" b="77693"/>
          <a:stretch>
            <a:fillRect/>
          </a:stretch>
        </p:blipFill>
        <p:spPr bwMode="auto">
          <a:xfrm>
            <a:off x="0" y="0"/>
            <a:ext cx="9144000" cy="1436688"/>
          </a:xfrm>
          <a:prstGeom prst="rect">
            <a:avLst/>
          </a:prstGeom>
          <a:noFill/>
          <a:ln w="9525">
            <a:noFill/>
            <a:miter lim="800000"/>
            <a:headEnd/>
            <a:tailEnd/>
          </a:ln>
        </p:spPr>
      </p:pic>
      <p:sp>
        <p:nvSpPr>
          <p:cNvPr id="5123" name="Rectangle 2"/>
          <p:cNvSpPr>
            <a:spLocks noGrp="1" noChangeArrowheads="1"/>
          </p:cNvSpPr>
          <p:nvPr>
            <p:ph type="title"/>
          </p:nvPr>
        </p:nvSpPr>
        <p:spPr bwMode="auto">
          <a:xfrm>
            <a:off x="900113" y="142875"/>
            <a:ext cx="5400675" cy="504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GB" smtClean="0"/>
          </a:p>
        </p:txBody>
      </p:sp>
      <p:sp>
        <p:nvSpPr>
          <p:cNvPr id="5124" name="Rectangle 3"/>
          <p:cNvSpPr>
            <a:spLocks noGrp="1" noChangeArrowheads="1"/>
          </p:cNvSpPr>
          <p:nvPr>
            <p:ph type="body" idx="1"/>
          </p:nvPr>
        </p:nvSpPr>
        <p:spPr bwMode="auto">
          <a:xfrm>
            <a:off x="900113" y="1989138"/>
            <a:ext cx="7488237" cy="4032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Tree>
  </p:cSld>
  <p:clrMap bg1="lt1" tx1="dk1" bg2="lt2" tx2="dk2" accent1="accent1" accent2="accent2" accent3="accent3" accent4="accent4" accent5="accent5" accent6="accent6" hlink="hlink" folHlink="folHlink"/>
  <p:sldLayoutIdLst>
    <p:sldLayoutId id="2147483737"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9" r:id="rId12"/>
    <p:sldLayoutId id="2147483741" r:id="rId13"/>
  </p:sldLayoutIdLst>
  <p:transition/>
  <p:txStyles>
    <p:titleStyle>
      <a:lvl1pPr algn="l" rtl="0" eaLnBrk="0" fontAlgn="base" hangingPunct="0">
        <a:spcBef>
          <a:spcPct val="0"/>
        </a:spcBef>
        <a:spcAft>
          <a:spcPct val="0"/>
        </a:spcAft>
        <a:defRPr sz="2200" b="1">
          <a:solidFill>
            <a:srgbClr val="7B7979"/>
          </a:solidFill>
          <a:latin typeface="+mj-lt"/>
          <a:ea typeface="+mj-ea"/>
          <a:cs typeface="+mj-cs"/>
        </a:defRPr>
      </a:lvl1pPr>
      <a:lvl2pPr algn="l" rtl="0" eaLnBrk="0" fontAlgn="base" hangingPunct="0">
        <a:spcBef>
          <a:spcPct val="0"/>
        </a:spcBef>
        <a:spcAft>
          <a:spcPct val="0"/>
        </a:spcAft>
        <a:defRPr sz="2200" b="1">
          <a:solidFill>
            <a:srgbClr val="7B7979"/>
          </a:solidFill>
          <a:latin typeface="Arial" pitchFamily="34" charset="0"/>
        </a:defRPr>
      </a:lvl2pPr>
      <a:lvl3pPr algn="l" rtl="0" eaLnBrk="0" fontAlgn="base" hangingPunct="0">
        <a:spcBef>
          <a:spcPct val="0"/>
        </a:spcBef>
        <a:spcAft>
          <a:spcPct val="0"/>
        </a:spcAft>
        <a:defRPr sz="2200" b="1">
          <a:solidFill>
            <a:srgbClr val="7B7979"/>
          </a:solidFill>
          <a:latin typeface="Arial" pitchFamily="34" charset="0"/>
        </a:defRPr>
      </a:lvl3pPr>
      <a:lvl4pPr algn="l" rtl="0" eaLnBrk="0" fontAlgn="base" hangingPunct="0">
        <a:spcBef>
          <a:spcPct val="0"/>
        </a:spcBef>
        <a:spcAft>
          <a:spcPct val="0"/>
        </a:spcAft>
        <a:defRPr sz="2200" b="1">
          <a:solidFill>
            <a:srgbClr val="7B7979"/>
          </a:solidFill>
          <a:latin typeface="Arial" pitchFamily="34" charset="0"/>
        </a:defRPr>
      </a:lvl4pPr>
      <a:lvl5pPr algn="l" rtl="0" eaLnBrk="0" fontAlgn="base" hangingPunct="0">
        <a:spcBef>
          <a:spcPct val="0"/>
        </a:spcBef>
        <a:spcAft>
          <a:spcPct val="0"/>
        </a:spcAft>
        <a:defRPr sz="2200" b="1">
          <a:solidFill>
            <a:srgbClr val="7B7979"/>
          </a:solidFill>
          <a:latin typeface="Arial" pitchFamily="34" charset="0"/>
        </a:defRPr>
      </a:lvl5pPr>
      <a:lvl6pPr marL="457200" algn="l" rtl="0" eaLnBrk="1" fontAlgn="base" hangingPunct="1">
        <a:spcBef>
          <a:spcPct val="0"/>
        </a:spcBef>
        <a:spcAft>
          <a:spcPct val="0"/>
        </a:spcAft>
        <a:defRPr sz="2200" b="1">
          <a:solidFill>
            <a:srgbClr val="7B7979"/>
          </a:solidFill>
          <a:latin typeface="Arial" pitchFamily="34" charset="0"/>
        </a:defRPr>
      </a:lvl6pPr>
      <a:lvl7pPr marL="914400" algn="l" rtl="0" eaLnBrk="1" fontAlgn="base" hangingPunct="1">
        <a:spcBef>
          <a:spcPct val="0"/>
        </a:spcBef>
        <a:spcAft>
          <a:spcPct val="0"/>
        </a:spcAft>
        <a:defRPr sz="2200" b="1">
          <a:solidFill>
            <a:srgbClr val="7B7979"/>
          </a:solidFill>
          <a:latin typeface="Arial" pitchFamily="34" charset="0"/>
        </a:defRPr>
      </a:lvl7pPr>
      <a:lvl8pPr marL="1371600" algn="l" rtl="0" eaLnBrk="1" fontAlgn="base" hangingPunct="1">
        <a:spcBef>
          <a:spcPct val="0"/>
        </a:spcBef>
        <a:spcAft>
          <a:spcPct val="0"/>
        </a:spcAft>
        <a:defRPr sz="2200" b="1">
          <a:solidFill>
            <a:srgbClr val="7B7979"/>
          </a:solidFill>
          <a:latin typeface="Arial" pitchFamily="34" charset="0"/>
        </a:defRPr>
      </a:lvl8pPr>
      <a:lvl9pPr marL="1828800" algn="l" rtl="0" eaLnBrk="1" fontAlgn="base" hangingPunct="1">
        <a:spcBef>
          <a:spcPct val="0"/>
        </a:spcBef>
        <a:spcAft>
          <a:spcPct val="0"/>
        </a:spcAft>
        <a:defRPr sz="2200" b="1">
          <a:solidFill>
            <a:srgbClr val="7B7979"/>
          </a:solidFill>
          <a:latin typeface="Arial" pitchFamily="34" charset="0"/>
        </a:defRPr>
      </a:lvl9pPr>
    </p:titleStyle>
    <p:bodyStyle>
      <a:lvl1pPr marL="342900" indent="-342900" algn="l" rtl="0" eaLnBrk="0" fontAlgn="base" hangingPunct="0">
        <a:spcBef>
          <a:spcPct val="20000"/>
        </a:spcBef>
        <a:spcAft>
          <a:spcPct val="0"/>
        </a:spcAft>
        <a:buChar char="•"/>
        <a:defRPr sz="1700">
          <a:solidFill>
            <a:srgbClr val="7B7979"/>
          </a:solidFill>
          <a:latin typeface="+mn-lt"/>
          <a:ea typeface="+mn-ea"/>
          <a:cs typeface="+mn-cs"/>
        </a:defRPr>
      </a:lvl1pPr>
      <a:lvl2pPr marL="742950" indent="-285750" algn="l" rtl="0" eaLnBrk="0" fontAlgn="base" hangingPunct="0">
        <a:spcBef>
          <a:spcPct val="20000"/>
        </a:spcBef>
        <a:spcAft>
          <a:spcPct val="0"/>
        </a:spcAft>
        <a:buChar char="–"/>
        <a:defRPr sz="1700">
          <a:solidFill>
            <a:srgbClr val="7B7979"/>
          </a:solidFill>
          <a:latin typeface="+mn-lt"/>
        </a:defRPr>
      </a:lvl2pPr>
      <a:lvl3pPr marL="1143000" indent="-228600" algn="l" rtl="0" eaLnBrk="0" fontAlgn="base" hangingPunct="0">
        <a:spcBef>
          <a:spcPct val="20000"/>
        </a:spcBef>
        <a:spcAft>
          <a:spcPct val="0"/>
        </a:spcAft>
        <a:buChar char="•"/>
        <a:defRPr sz="1700">
          <a:solidFill>
            <a:srgbClr val="7B7979"/>
          </a:solidFill>
          <a:latin typeface="+mn-lt"/>
        </a:defRPr>
      </a:lvl3pPr>
      <a:lvl4pPr marL="1600200" indent="-228600" algn="l" rtl="0" eaLnBrk="0" fontAlgn="base" hangingPunct="0">
        <a:spcBef>
          <a:spcPct val="20000"/>
        </a:spcBef>
        <a:spcAft>
          <a:spcPct val="0"/>
        </a:spcAft>
        <a:buChar char="–"/>
        <a:defRPr sz="1700">
          <a:solidFill>
            <a:srgbClr val="7B7979"/>
          </a:solidFill>
          <a:latin typeface="+mn-lt"/>
        </a:defRPr>
      </a:lvl4pPr>
      <a:lvl5pPr marL="2057400" indent="-228600" algn="l" rtl="0" eaLnBrk="0" fontAlgn="base" hangingPunct="0">
        <a:spcBef>
          <a:spcPct val="20000"/>
        </a:spcBef>
        <a:spcAft>
          <a:spcPct val="0"/>
        </a:spcAft>
        <a:buChar char="»"/>
        <a:defRPr sz="1700">
          <a:solidFill>
            <a:srgbClr val="7B7979"/>
          </a:solidFill>
          <a:latin typeface="+mn-lt"/>
        </a:defRPr>
      </a:lvl5pPr>
      <a:lvl6pPr marL="2514600" indent="-228600" algn="l" rtl="0" eaLnBrk="1" fontAlgn="base" hangingPunct="1">
        <a:spcBef>
          <a:spcPct val="20000"/>
        </a:spcBef>
        <a:spcAft>
          <a:spcPct val="0"/>
        </a:spcAft>
        <a:buChar char="»"/>
        <a:defRPr sz="1700">
          <a:solidFill>
            <a:srgbClr val="7B7979"/>
          </a:solidFill>
          <a:latin typeface="+mn-lt"/>
        </a:defRPr>
      </a:lvl6pPr>
      <a:lvl7pPr marL="2971800" indent="-228600" algn="l" rtl="0" eaLnBrk="1" fontAlgn="base" hangingPunct="1">
        <a:spcBef>
          <a:spcPct val="20000"/>
        </a:spcBef>
        <a:spcAft>
          <a:spcPct val="0"/>
        </a:spcAft>
        <a:buChar char="»"/>
        <a:defRPr sz="1700">
          <a:solidFill>
            <a:srgbClr val="7B7979"/>
          </a:solidFill>
          <a:latin typeface="+mn-lt"/>
        </a:defRPr>
      </a:lvl7pPr>
      <a:lvl8pPr marL="3429000" indent="-228600" algn="l" rtl="0" eaLnBrk="1" fontAlgn="base" hangingPunct="1">
        <a:spcBef>
          <a:spcPct val="20000"/>
        </a:spcBef>
        <a:spcAft>
          <a:spcPct val="0"/>
        </a:spcAft>
        <a:buChar char="»"/>
        <a:defRPr sz="1700">
          <a:solidFill>
            <a:srgbClr val="7B7979"/>
          </a:solidFill>
          <a:latin typeface="+mn-lt"/>
        </a:defRPr>
      </a:lvl8pPr>
      <a:lvl9pPr marL="3886200" indent="-228600" algn="l" rtl="0" eaLnBrk="1" fontAlgn="base" hangingPunct="1">
        <a:spcBef>
          <a:spcPct val="20000"/>
        </a:spcBef>
        <a:spcAft>
          <a:spcPct val="0"/>
        </a:spcAft>
        <a:buChar char="»"/>
        <a:defRPr sz="1700">
          <a:solidFill>
            <a:srgbClr val="7B797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714348" y="2000240"/>
            <a:ext cx="7643865" cy="4021148"/>
          </a:xfrm>
        </p:spPr>
        <p:txBody>
          <a:bodyPr/>
          <a:lstStyle/>
          <a:p>
            <a:pPr>
              <a:buNone/>
            </a:pPr>
            <a:r>
              <a:rPr lang="en-GB" sz="3200" dirty="0" smtClean="0"/>
              <a:t>	</a:t>
            </a:r>
            <a:r>
              <a:rPr lang="en-GB" sz="3200" dirty="0" smtClean="0">
                <a:solidFill>
                  <a:schemeClr val="tx1"/>
                </a:solidFill>
              </a:rPr>
              <a:t>OSPAR's Activities on the Prevention of Significant Acute Oil Pollution from Offshore Drilling Activities and Associated International Developments</a:t>
            </a:r>
            <a:endParaRPr lang="en-GB" sz="32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European Union	</a:t>
            </a:r>
            <a:endParaRPr lang="en-GB" dirty="0"/>
          </a:p>
        </p:txBody>
      </p:sp>
      <p:sp>
        <p:nvSpPr>
          <p:cNvPr id="3" name="Content Placeholder 2"/>
          <p:cNvSpPr>
            <a:spLocks noGrp="1"/>
          </p:cNvSpPr>
          <p:nvPr>
            <p:ph idx="1"/>
          </p:nvPr>
        </p:nvSpPr>
        <p:spPr>
          <a:xfrm>
            <a:off x="857224" y="2143116"/>
            <a:ext cx="7488237" cy="4318002"/>
          </a:xfrm>
        </p:spPr>
        <p:txBody>
          <a:bodyPr/>
          <a:lstStyle/>
          <a:p>
            <a:r>
              <a:rPr lang="en-GB" sz="1800" dirty="0" smtClean="0">
                <a:solidFill>
                  <a:schemeClr val="tx1"/>
                </a:solidFill>
              </a:rPr>
              <a:t>EC issued Communication “Facing the challenge of the safety of offshore oil and gas activities” in October 2010.  </a:t>
            </a:r>
          </a:p>
          <a:p>
            <a:r>
              <a:rPr lang="en-GB" sz="1800" dirty="0" smtClean="0">
                <a:solidFill>
                  <a:schemeClr val="tx1"/>
                </a:solidFill>
              </a:rPr>
              <a:t>Specific Commission proposals expected later this year.</a:t>
            </a:r>
          </a:p>
          <a:p>
            <a:r>
              <a:rPr lang="en-GB" sz="1800" dirty="0" smtClean="0">
                <a:solidFill>
                  <a:schemeClr val="tx1"/>
                </a:solidFill>
              </a:rPr>
              <a:t>European Parliament debated, and rejected, calls for a moratorium on deep drilling in October 2010. </a:t>
            </a:r>
          </a:p>
          <a:p>
            <a:r>
              <a:rPr lang="en-GB" sz="1800" dirty="0" smtClean="0">
                <a:solidFill>
                  <a:schemeClr val="tx1"/>
                </a:solidFill>
              </a:rPr>
              <a:t>Council of Ministers published conclusions of the safety of offshore oil and gas activities – December 2010</a:t>
            </a:r>
          </a:p>
          <a:p>
            <a:r>
              <a:rPr lang="en-GB" sz="1800" dirty="0" smtClean="0">
                <a:solidFill>
                  <a:schemeClr val="tx1"/>
                </a:solidFill>
              </a:rPr>
              <a:t>European Parliament held a hearing on safety of offshore oil and gas in March 2011.</a:t>
            </a:r>
          </a:p>
          <a:p>
            <a:r>
              <a:rPr lang="en-GB" sz="1800" dirty="0" smtClean="0">
                <a:solidFill>
                  <a:schemeClr val="tx1"/>
                </a:solidFill>
              </a:rPr>
              <a:t>Report (Motion) prepared by Energy / Environment committees of EP and voted through on 13</a:t>
            </a:r>
            <a:r>
              <a:rPr lang="en-GB" sz="1800" baseline="30000" dirty="0" smtClean="0">
                <a:solidFill>
                  <a:schemeClr val="tx1"/>
                </a:solidFill>
              </a:rPr>
              <a:t>th</a:t>
            </a:r>
            <a:r>
              <a:rPr lang="en-GB" sz="1800" dirty="0" smtClean="0">
                <a:solidFill>
                  <a:schemeClr val="tx1"/>
                </a:solidFill>
              </a:rPr>
              <a:t> September 2011.</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OSPAR process</a:t>
            </a:r>
            <a:endParaRPr lang="en-GB" dirty="0"/>
          </a:p>
        </p:txBody>
      </p:sp>
      <p:sp>
        <p:nvSpPr>
          <p:cNvPr id="3" name="Content Placeholder 2"/>
          <p:cNvSpPr>
            <a:spLocks noGrp="1"/>
          </p:cNvSpPr>
          <p:nvPr>
            <p:ph idx="1"/>
          </p:nvPr>
        </p:nvSpPr>
        <p:spPr/>
        <p:txBody>
          <a:bodyPr/>
          <a:lstStyle/>
          <a:p>
            <a:r>
              <a:rPr lang="en-GB" sz="2000" dirty="0" smtClean="0">
                <a:solidFill>
                  <a:schemeClr val="tx1"/>
                </a:solidFill>
              </a:rPr>
              <a:t>September of 2010 meeting of the OSPAR Commission and an OSPAR Ministerial meeting in Bergen, Norway.  </a:t>
            </a:r>
          </a:p>
          <a:p>
            <a:r>
              <a:rPr lang="en-GB" sz="2000" dirty="0" smtClean="0">
                <a:solidFill>
                  <a:schemeClr val="tx1"/>
                </a:solidFill>
              </a:rPr>
              <a:t>Meeting discussed possible moratoria but there was no general support for such a move.  Ministers agreed on an OSPAR Recommendation 2010/18 “On the prevention of significant acute oil pollution from offshore drilling activities“.  </a:t>
            </a:r>
          </a:p>
          <a:p>
            <a:r>
              <a:rPr lang="en-GB" sz="2000" dirty="0" smtClean="0">
                <a:solidFill>
                  <a:schemeClr val="tx1"/>
                </a:solidFill>
              </a:rPr>
              <a:t>This Recommendation called for reviews by contracting parties and established a process for assessing the relevance of the Deepwater Horizon incident for the existing OSPAR framework for the offshore industry, both nationally and internationally.</a:t>
            </a:r>
          </a:p>
          <a:p>
            <a:pPr>
              <a:buNone/>
            </a:pPr>
            <a:endParaRPr lang="en-GB" sz="2000" dirty="0" smtClean="0">
              <a:solidFill>
                <a:schemeClr val="tx1"/>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Relationship between OSPAR and other processes</a:t>
            </a:r>
            <a:endParaRPr lang="en-GB" dirty="0"/>
          </a:p>
        </p:txBody>
      </p:sp>
      <p:sp>
        <p:nvSpPr>
          <p:cNvPr id="3" name="Content Placeholder 2"/>
          <p:cNvSpPr>
            <a:spLocks noGrp="1"/>
          </p:cNvSpPr>
          <p:nvPr>
            <p:ph idx="1"/>
          </p:nvPr>
        </p:nvSpPr>
        <p:spPr/>
        <p:txBody>
          <a:bodyPr/>
          <a:lstStyle/>
          <a:p>
            <a:r>
              <a:rPr lang="en-GB" sz="2000" dirty="0" smtClean="0">
                <a:solidFill>
                  <a:schemeClr val="tx1"/>
                </a:solidFill>
              </a:rPr>
              <a:t>At the OIC meeting in March 2011 Contracting Parties agreed that:</a:t>
            </a:r>
          </a:p>
          <a:p>
            <a:r>
              <a:rPr lang="en-GB" sz="2000" dirty="0" smtClean="0">
                <a:solidFill>
                  <a:schemeClr val="tx1"/>
                </a:solidFill>
              </a:rPr>
              <a:t> There was a need to avoid duplication of work carried out in the EU or in forums such as NSOAF and the G20 and that OSPAR should concentrate on possible gaps.</a:t>
            </a:r>
          </a:p>
          <a:p>
            <a:r>
              <a:rPr lang="en-GB" sz="2000" dirty="0" smtClean="0">
                <a:solidFill>
                  <a:schemeClr val="tx1"/>
                </a:solidFill>
              </a:rPr>
              <a:t>While the activities of other forums would be relevant to OSPAR, they should not pre-judge any decision to be taken by OSPAR.</a:t>
            </a:r>
          </a:p>
          <a:p>
            <a:r>
              <a:rPr lang="en-GB" sz="2000" dirty="0" smtClean="0">
                <a:solidFill>
                  <a:schemeClr val="tx1"/>
                </a:solidFill>
              </a:rPr>
              <a:t>There was a need to work closely with authorities responsible for emergency prevention, preparedness and response (e.g. the Bonn Agreement) taking into account environmental risks and the sensitivity of marine ecosystems to oil pollution.</a:t>
            </a:r>
            <a:endParaRPr lang="en-GB" sz="2000" dirty="0">
              <a:solidFill>
                <a:schemeClr val="tx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solidFill>
                  <a:srgbClr val="B3AA7E"/>
                </a:solidFill>
              </a:rPr>
              <a:t>What is expected?</a:t>
            </a:r>
            <a:endParaRPr lang="en-US" dirty="0">
              <a:solidFill>
                <a:srgbClr val="B3AA7E"/>
              </a:solidFill>
            </a:endParaRPr>
          </a:p>
        </p:txBody>
      </p:sp>
      <p:sp>
        <p:nvSpPr>
          <p:cNvPr id="3" name="Plassholder for innhold 2"/>
          <p:cNvSpPr>
            <a:spLocks noGrp="1"/>
          </p:cNvSpPr>
          <p:nvPr>
            <p:ph idx="1"/>
          </p:nvPr>
        </p:nvSpPr>
        <p:spPr/>
        <p:txBody>
          <a:bodyPr/>
          <a:lstStyle/>
          <a:p>
            <a:r>
              <a:rPr lang="nb-NO" sz="1800" dirty="0" smtClean="0">
                <a:solidFill>
                  <a:schemeClr val="tx1"/>
                </a:solidFill>
              </a:rPr>
              <a:t>An </a:t>
            </a:r>
            <a:r>
              <a:rPr lang="nb-NO" sz="1800" dirty="0" err="1" smtClean="0">
                <a:solidFill>
                  <a:schemeClr val="tx1"/>
                </a:solidFill>
              </a:rPr>
              <a:t>Intersessional</a:t>
            </a:r>
            <a:r>
              <a:rPr lang="nb-NO" sz="1800" dirty="0" smtClean="0">
                <a:solidFill>
                  <a:schemeClr val="tx1"/>
                </a:solidFill>
              </a:rPr>
              <a:t> </a:t>
            </a:r>
            <a:r>
              <a:rPr lang="nb-NO" sz="1800" dirty="0" err="1" smtClean="0">
                <a:solidFill>
                  <a:schemeClr val="tx1"/>
                </a:solidFill>
              </a:rPr>
              <a:t>Correspondence</a:t>
            </a:r>
            <a:r>
              <a:rPr lang="nb-NO" sz="1800" dirty="0" smtClean="0">
                <a:solidFill>
                  <a:schemeClr val="tx1"/>
                </a:solidFill>
              </a:rPr>
              <a:t> Group – ICG DRILLEX is to </a:t>
            </a:r>
            <a:r>
              <a:rPr lang="en-US" sz="1800" dirty="0" smtClean="0">
                <a:solidFill>
                  <a:schemeClr val="tx1"/>
                </a:solidFill>
              </a:rPr>
              <a:t>assess the results of investigations of drilling in extreme conditions and their relevance to potential environmental impacts</a:t>
            </a:r>
          </a:p>
          <a:p>
            <a:r>
              <a:rPr lang="nb-NO" sz="1800" dirty="0" smtClean="0">
                <a:solidFill>
                  <a:schemeClr val="tx1"/>
                </a:solidFill>
              </a:rPr>
              <a:t>The terms of reference for this group are to present to OSPAR 2012:</a:t>
            </a:r>
            <a:endParaRPr lang="en-US" sz="1800" dirty="0" smtClean="0">
              <a:solidFill>
                <a:schemeClr val="tx1"/>
              </a:solidFill>
            </a:endParaRPr>
          </a:p>
          <a:p>
            <a:pPr marL="800100" lvl="1" indent="-342900">
              <a:buFont typeface="+mj-lt"/>
              <a:buAutoNum type="alphaLcPeriod"/>
            </a:pPr>
            <a:r>
              <a:rPr lang="en-US" sz="1800" dirty="0" smtClean="0">
                <a:solidFill>
                  <a:schemeClr val="tx1"/>
                </a:solidFill>
              </a:rPr>
              <a:t>a report based on Contracting Parties national reviews following the Deepwater Horizon accident;</a:t>
            </a:r>
            <a:endParaRPr lang="en-US" sz="2400" dirty="0" smtClean="0">
              <a:solidFill>
                <a:schemeClr val="tx1"/>
              </a:solidFill>
            </a:endParaRPr>
          </a:p>
          <a:p>
            <a:pPr marL="800100" lvl="1" indent="-342900">
              <a:buFont typeface="+mj-lt"/>
              <a:buAutoNum type="alphaLcPeriod"/>
            </a:pPr>
            <a:r>
              <a:rPr lang="en-US" sz="1800" dirty="0" smtClean="0">
                <a:solidFill>
                  <a:schemeClr val="tx1"/>
                </a:solidFill>
              </a:rPr>
              <a:t>a report based on external reviews including the North Sea Offshore Authorities Forum (NSOAF), European Commission, the International Regulators Forum (IRF) and the USA Presidential investigation; and</a:t>
            </a:r>
            <a:endParaRPr lang="en-US" sz="2400" dirty="0" smtClean="0">
              <a:solidFill>
                <a:schemeClr val="tx1"/>
              </a:solidFill>
            </a:endParaRPr>
          </a:p>
          <a:p>
            <a:pPr marL="800100" lvl="1" indent="-342900">
              <a:buFont typeface="+mj-lt"/>
              <a:buAutoNum type="alphaLcPeriod"/>
            </a:pPr>
            <a:r>
              <a:rPr lang="en-US" sz="1800" dirty="0" smtClean="0">
                <a:solidFill>
                  <a:schemeClr val="tx1"/>
                </a:solidFill>
              </a:rPr>
              <a:t>based on a and b, an assessment of their relevance to OSPAR with a view to taking additional action if needed. </a:t>
            </a:r>
            <a:endParaRPr lang="en-US" sz="2400" dirty="0" smtClean="0">
              <a:solidFill>
                <a:schemeClr val="tx1"/>
              </a:solidFill>
            </a:endParaRPr>
          </a:p>
          <a:p>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OSPAR process</a:t>
            </a:r>
            <a:endParaRPr lang="en-GB" dirty="0"/>
          </a:p>
        </p:txBody>
      </p:sp>
      <p:sp>
        <p:nvSpPr>
          <p:cNvPr id="3" name="Content Placeholder 2"/>
          <p:cNvSpPr>
            <a:spLocks noGrp="1"/>
          </p:cNvSpPr>
          <p:nvPr>
            <p:ph idx="1"/>
          </p:nvPr>
        </p:nvSpPr>
        <p:spPr/>
        <p:txBody>
          <a:bodyPr/>
          <a:lstStyle/>
          <a:p>
            <a:r>
              <a:rPr lang="en-GB" sz="2400" dirty="0" smtClean="0">
                <a:solidFill>
                  <a:schemeClr val="tx1"/>
                </a:solidFill>
              </a:rPr>
              <a:t>OSPAR’s Offshore Industry Committee (OIC) 2011 concluded in early March that further work would be needed in order to take on board any findings from other investigative processes.  Considered but did not reach agreement on the idea of  OSPAR Guidelines.</a:t>
            </a:r>
          </a:p>
          <a:p>
            <a:r>
              <a:rPr lang="en-GB" sz="2400" dirty="0" smtClean="0">
                <a:solidFill>
                  <a:schemeClr val="tx1"/>
                </a:solidFill>
              </a:rPr>
              <a:t>Preliminary report “Investigations of Drilling in Extreme Conditions and their Relevance to Potential Environmental Impacts” prepared.  This report was presented to OSPAR 2011 in June.</a:t>
            </a:r>
          </a:p>
          <a:p>
            <a:endParaRPr lang="en-GB"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OSPAR process</a:t>
            </a:r>
            <a:endParaRPr lang="en-GB" dirty="0"/>
          </a:p>
        </p:txBody>
      </p:sp>
      <p:sp>
        <p:nvSpPr>
          <p:cNvPr id="3" name="Content Placeholder 2"/>
          <p:cNvSpPr>
            <a:spLocks noGrp="1"/>
          </p:cNvSpPr>
          <p:nvPr>
            <p:ph idx="1"/>
          </p:nvPr>
        </p:nvSpPr>
        <p:spPr>
          <a:xfrm>
            <a:off x="900113" y="1989138"/>
            <a:ext cx="7488237" cy="4225944"/>
          </a:xfrm>
        </p:spPr>
        <p:txBody>
          <a:bodyPr/>
          <a:lstStyle/>
          <a:p>
            <a:r>
              <a:rPr lang="en-GB" sz="2400" dirty="0" smtClean="0">
                <a:solidFill>
                  <a:schemeClr val="tx1"/>
                </a:solidFill>
              </a:rPr>
              <a:t>DRILLEX examined CPs procedures / regulations for:</a:t>
            </a:r>
          </a:p>
          <a:p>
            <a:r>
              <a:rPr lang="en-GB" sz="2400" dirty="0" smtClean="0">
                <a:solidFill>
                  <a:schemeClr val="tx1"/>
                </a:solidFill>
              </a:rPr>
              <a:t>Rig assessment</a:t>
            </a:r>
          </a:p>
          <a:p>
            <a:r>
              <a:rPr lang="en-GB" sz="2400" dirty="0" smtClean="0">
                <a:solidFill>
                  <a:schemeClr val="tx1"/>
                </a:solidFill>
              </a:rPr>
              <a:t>Well design and control</a:t>
            </a:r>
          </a:p>
          <a:p>
            <a:r>
              <a:rPr lang="en-GB" sz="2400" dirty="0" smtClean="0">
                <a:solidFill>
                  <a:schemeClr val="tx1"/>
                </a:solidFill>
              </a:rPr>
              <a:t>Incident prevention</a:t>
            </a:r>
          </a:p>
          <a:p>
            <a:r>
              <a:rPr lang="en-GB" sz="2400" dirty="0" smtClean="0">
                <a:solidFill>
                  <a:schemeClr val="tx1"/>
                </a:solidFill>
              </a:rPr>
              <a:t>Contingency planning – scenarios / environmental risks / preparedness</a:t>
            </a:r>
          </a:p>
          <a:p>
            <a:r>
              <a:rPr lang="en-GB" sz="2400" dirty="0" smtClean="0">
                <a:solidFill>
                  <a:schemeClr val="tx1"/>
                </a:solidFill>
              </a:rPr>
              <a:t>Incident response – training / equipment / personnel</a:t>
            </a:r>
          </a:p>
          <a:p>
            <a:r>
              <a:rPr lang="en-GB" sz="2400" dirty="0" smtClean="0">
                <a:solidFill>
                  <a:schemeClr val="tx1"/>
                </a:solidFill>
              </a:rPr>
              <a:t>Defining “extreme conditions” or “high risk”</a:t>
            </a:r>
            <a:endParaRPr lang="en-GB" sz="2400" dirty="0">
              <a:solidFill>
                <a:schemeClr val="tx1"/>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OSPAR process</a:t>
            </a:r>
            <a:endParaRPr lang="en-GB" dirty="0"/>
          </a:p>
        </p:txBody>
      </p:sp>
      <p:sp>
        <p:nvSpPr>
          <p:cNvPr id="3" name="Content Placeholder 2"/>
          <p:cNvSpPr>
            <a:spLocks noGrp="1"/>
          </p:cNvSpPr>
          <p:nvPr>
            <p:ph idx="1"/>
          </p:nvPr>
        </p:nvSpPr>
        <p:spPr/>
        <p:txBody>
          <a:bodyPr/>
          <a:lstStyle/>
          <a:p>
            <a:r>
              <a:rPr lang="en-GB" dirty="0" smtClean="0">
                <a:solidFill>
                  <a:schemeClr val="tx1"/>
                </a:solidFill>
              </a:rPr>
              <a:t>DRILLEX preliminary report indicated and documented that a substantial amount of work had been undertaken by CPs in their own national review process but that more time would be needed to consider the outputs of some of the ongoing national and international processes.</a:t>
            </a:r>
          </a:p>
          <a:p>
            <a:r>
              <a:rPr lang="en-GB" dirty="0" smtClean="0">
                <a:solidFill>
                  <a:schemeClr val="tx1"/>
                </a:solidFill>
              </a:rPr>
              <a:t>OSPAR Commission agreed that DRILLEX continue its work and will hold a meeting to assist this process on 11</a:t>
            </a:r>
            <a:r>
              <a:rPr lang="en-GB" baseline="30000" dirty="0" smtClean="0">
                <a:solidFill>
                  <a:schemeClr val="tx1"/>
                </a:solidFill>
              </a:rPr>
              <a:t>th</a:t>
            </a:r>
            <a:r>
              <a:rPr lang="en-GB" dirty="0" smtClean="0">
                <a:solidFill>
                  <a:schemeClr val="tx1"/>
                </a:solidFill>
              </a:rPr>
              <a:t> October 2011.</a:t>
            </a:r>
          </a:p>
          <a:p>
            <a:r>
              <a:rPr lang="en-GB" dirty="0" smtClean="0">
                <a:solidFill>
                  <a:schemeClr val="tx1"/>
                </a:solidFill>
              </a:rPr>
              <a:t>Objective of the work is to:</a:t>
            </a:r>
          </a:p>
          <a:p>
            <a:r>
              <a:rPr lang="en-GB" b="1" dirty="0" smtClean="0">
                <a:solidFill>
                  <a:schemeClr val="tx1"/>
                </a:solidFill>
              </a:rPr>
              <a:t>“evaluate the need for, and suggest a way forward regarding possible new OSPAR recommendations, guidelines or other types of actions/measures.”</a:t>
            </a:r>
            <a:endParaRPr lang="en-GB" b="1" dirty="0">
              <a:solidFill>
                <a:schemeClr val="tx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OSPAR – future work and challenges</a:t>
            </a:r>
            <a:endParaRPr lang="en-GB" dirty="0"/>
          </a:p>
        </p:txBody>
      </p:sp>
      <p:sp>
        <p:nvSpPr>
          <p:cNvPr id="3" name="Content Placeholder 2"/>
          <p:cNvSpPr>
            <a:spLocks noGrp="1"/>
          </p:cNvSpPr>
          <p:nvPr>
            <p:ph idx="1"/>
          </p:nvPr>
        </p:nvSpPr>
        <p:spPr/>
        <p:txBody>
          <a:bodyPr/>
          <a:lstStyle/>
          <a:p>
            <a:r>
              <a:rPr lang="en-GB" dirty="0" smtClean="0">
                <a:solidFill>
                  <a:schemeClr val="tx1"/>
                </a:solidFill>
              </a:rPr>
              <a:t>As indicated, contracting parties will meet next week to continue the work of DRILLEX.</a:t>
            </a:r>
          </a:p>
          <a:p>
            <a:pPr>
              <a:buNone/>
            </a:pPr>
            <a:endParaRPr lang="en-GB" dirty="0" smtClean="0">
              <a:solidFill>
                <a:schemeClr val="tx1"/>
              </a:solidFill>
            </a:endParaRPr>
          </a:p>
          <a:p>
            <a:pPr>
              <a:buNone/>
            </a:pPr>
            <a:r>
              <a:rPr lang="en-GB" dirty="0" smtClean="0">
                <a:solidFill>
                  <a:schemeClr val="tx1"/>
                </a:solidFill>
              </a:rPr>
              <a:t>Challenges will include:</a:t>
            </a:r>
          </a:p>
          <a:p>
            <a:r>
              <a:rPr lang="en-GB" dirty="0" smtClean="0">
                <a:solidFill>
                  <a:schemeClr val="tx1"/>
                </a:solidFill>
              </a:rPr>
              <a:t>How to add value without duplicating other processes</a:t>
            </a:r>
          </a:p>
          <a:p>
            <a:r>
              <a:rPr lang="en-GB" dirty="0" smtClean="0">
                <a:solidFill>
                  <a:schemeClr val="tx1"/>
                </a:solidFill>
              </a:rPr>
              <a:t>To what extent OSPAR, which is a convention for the protection of the environment, should involve itself in safety issues.</a:t>
            </a:r>
          </a:p>
          <a:p>
            <a:r>
              <a:rPr lang="en-GB" dirty="0" smtClean="0">
                <a:solidFill>
                  <a:schemeClr val="tx1"/>
                </a:solidFill>
              </a:rPr>
              <a:t>How it is possible to protect the environment </a:t>
            </a:r>
            <a:r>
              <a:rPr lang="en-GB" u="sng" dirty="0" smtClean="0">
                <a:solidFill>
                  <a:schemeClr val="tx1"/>
                </a:solidFill>
              </a:rPr>
              <a:t>without</a:t>
            </a:r>
            <a:r>
              <a:rPr lang="en-GB" dirty="0" smtClean="0">
                <a:solidFill>
                  <a:schemeClr val="tx1"/>
                </a:solidFill>
              </a:rPr>
              <a:t> involving itself in safety issues to some extent!</a:t>
            </a:r>
          </a:p>
          <a:p>
            <a:r>
              <a:rPr lang="en-GB" dirty="0" smtClean="0">
                <a:solidFill>
                  <a:schemeClr val="tx1"/>
                </a:solidFill>
              </a:rPr>
              <a:t>If a measure is proposed resulting from the process, what form should it take – voluntary Agreement or Recommendation or binding Decision.</a:t>
            </a:r>
            <a:endParaRPr lang="en-GB" dirty="0">
              <a:solidFill>
                <a:schemeClr val="tx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OSPAR and global approaches</a:t>
            </a:r>
            <a:endParaRPr lang="en-GB" dirty="0"/>
          </a:p>
        </p:txBody>
      </p:sp>
      <p:sp>
        <p:nvSpPr>
          <p:cNvPr id="3" name="Content Placeholder 2"/>
          <p:cNvSpPr>
            <a:spLocks noGrp="1"/>
          </p:cNvSpPr>
          <p:nvPr>
            <p:ph idx="1"/>
          </p:nvPr>
        </p:nvSpPr>
        <p:spPr/>
        <p:txBody>
          <a:bodyPr/>
          <a:lstStyle/>
          <a:p>
            <a:r>
              <a:rPr lang="en-GB" dirty="0" smtClean="0">
                <a:solidFill>
                  <a:schemeClr val="tx1"/>
                </a:solidFill>
              </a:rPr>
              <a:t>OSPAR is one of several regional conventions.  For example the Helsinki and Barcelona conventions cover the Baltic and Mediterranean seas respectively.</a:t>
            </a:r>
          </a:p>
          <a:p>
            <a:r>
              <a:rPr lang="en-GB" dirty="0" smtClean="0">
                <a:solidFill>
                  <a:schemeClr val="tx1"/>
                </a:solidFill>
              </a:rPr>
              <a:t>The 2011 OIC meeting involved representatives from the Mediterranean and provided an opportunity to exchange information and experience on offshore oil and gas activities in both Regional Seas Conventions.</a:t>
            </a:r>
          </a:p>
          <a:p>
            <a:r>
              <a:rPr lang="en-GB" dirty="0" smtClean="0">
                <a:solidFill>
                  <a:schemeClr val="tx1"/>
                </a:solidFill>
              </a:rPr>
              <a:t>However, one reason that separate Conventions exist is that different regions may have different environmental sensitivities, cultural and regulatory backgrounds.  Oil spilled in the Arctic provides different challenges to oil spilled in the warmer waters of more southerly latitudes.</a:t>
            </a:r>
          </a:p>
          <a:p>
            <a:r>
              <a:rPr lang="en-GB" dirty="0" smtClean="0">
                <a:solidFill>
                  <a:schemeClr val="tx1"/>
                </a:solidFill>
              </a:rPr>
              <a:t>Any global initiative should recognise the competence and experience of the regional conventions in its consideration of potential measures.</a:t>
            </a:r>
            <a:endParaRPr lang="en-GB" dirty="0">
              <a:solidFill>
                <a:schemeClr val="tx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85813" y="274638"/>
            <a:ext cx="7900987" cy="1143000"/>
          </a:xfrm>
        </p:spPr>
        <p:txBody>
          <a:bodyPr/>
          <a:lstStyle/>
          <a:p>
            <a:pPr eaLnBrk="1" hangingPunct="1"/>
            <a:r>
              <a:rPr lang="en-GB" sz="2800" b="0" dirty="0" smtClean="0">
                <a:solidFill>
                  <a:schemeClr val="tx1"/>
                </a:solidFill>
              </a:rPr>
              <a:t>International Co-operation</a:t>
            </a:r>
          </a:p>
        </p:txBody>
      </p:sp>
      <p:pic>
        <p:nvPicPr>
          <p:cNvPr id="31747" name="Picture 7" descr="Exercise Bluewater 2006 (86)"/>
          <p:cNvPicPr>
            <a:picLocks noGrp="1" noChangeAspect="1" noChangeArrowheads="1"/>
          </p:cNvPicPr>
          <p:nvPr>
            <p:ph sz="half" idx="1"/>
          </p:nvPr>
        </p:nvPicPr>
        <p:blipFill>
          <a:blip r:embed="rId2" cstate="print"/>
          <a:srcRect/>
          <a:stretch>
            <a:fillRect/>
          </a:stretch>
        </p:blipFill>
        <p:spPr>
          <a:xfrm>
            <a:off x="971550" y="1500188"/>
            <a:ext cx="7416800" cy="5000625"/>
          </a:xfrm>
          <a:noFill/>
        </p:spPr>
      </p:pic>
      <p:sp>
        <p:nvSpPr>
          <p:cNvPr id="31748" name="Rectangle 4"/>
          <p:cNvSpPr>
            <a:spLocks noGrp="1" noChangeArrowheads="1"/>
          </p:cNvSpPr>
          <p:nvPr>
            <p:ph type="body" sz="half" idx="2"/>
          </p:nvPr>
        </p:nvSpPr>
        <p:spPr>
          <a:xfrm>
            <a:off x="1116013" y="1643063"/>
            <a:ext cx="6769100" cy="4378325"/>
          </a:xfrm>
        </p:spPr>
        <p:txBody>
          <a:bodyPr/>
          <a:lstStyle/>
          <a:p>
            <a:pPr eaLnBrk="1" hangingPunct="1">
              <a:buClr>
                <a:srgbClr val="BF071D"/>
              </a:buClr>
              <a:buSzPct val="80000"/>
              <a:buFontTx/>
              <a:buNone/>
            </a:pPr>
            <a:r>
              <a:rPr lang="en-GB" sz="2400" dirty="0" smtClean="0">
                <a:solidFill>
                  <a:schemeClr val="tx1"/>
                </a:solidFill>
              </a:rPr>
              <a:t>Bonn Agreement – North Sea States</a:t>
            </a:r>
          </a:p>
          <a:p>
            <a:pPr eaLnBrk="1" hangingPunct="1">
              <a:buClr>
                <a:srgbClr val="BF071D"/>
              </a:buClr>
              <a:buSzPct val="80000"/>
              <a:buFontTx/>
              <a:buNone/>
            </a:pPr>
            <a:r>
              <a:rPr lang="en-US" sz="2400" dirty="0" smtClean="0">
                <a:solidFill>
                  <a:schemeClr val="tx1"/>
                </a:solidFill>
              </a:rPr>
              <a:t>intergovernmental co-operation dealing with </a:t>
            </a:r>
          </a:p>
          <a:p>
            <a:pPr eaLnBrk="1" hangingPunct="1">
              <a:buClr>
                <a:srgbClr val="BF071D"/>
              </a:buClr>
              <a:buSzPct val="80000"/>
              <a:buFontTx/>
              <a:buNone/>
            </a:pPr>
            <a:r>
              <a:rPr lang="en-US" sz="2400" dirty="0" smtClean="0">
                <a:solidFill>
                  <a:schemeClr val="tx1"/>
                </a:solidFill>
              </a:rPr>
              <a:t>pollution and in particular aerial surveillance </a:t>
            </a:r>
          </a:p>
          <a:p>
            <a:pPr eaLnBrk="1" hangingPunct="1">
              <a:buClr>
                <a:srgbClr val="BF071D"/>
              </a:buClr>
              <a:buSzPct val="80000"/>
              <a:buFontTx/>
              <a:buNone/>
            </a:pPr>
            <a:r>
              <a:rPr lang="en-US" sz="2400" dirty="0" smtClean="0">
                <a:solidFill>
                  <a:schemeClr val="tx1"/>
                </a:solidFill>
              </a:rPr>
              <a:t>co-ordination  </a:t>
            </a:r>
            <a:endParaRPr lang="en-GB" sz="2400" dirty="0" smtClean="0">
              <a:solidFill>
                <a:schemeClr val="tx1"/>
              </a:solidFill>
            </a:endParaRPr>
          </a:p>
          <a:p>
            <a:pPr eaLnBrk="1" hangingPunct="1">
              <a:buClr>
                <a:srgbClr val="BF071D"/>
              </a:buClr>
              <a:buSzPct val="80000"/>
              <a:buFontTx/>
              <a:buNone/>
            </a:pPr>
            <a:r>
              <a:rPr lang="en-GB" sz="2400" dirty="0" err="1" smtClean="0">
                <a:solidFill>
                  <a:schemeClr val="tx1"/>
                </a:solidFill>
              </a:rPr>
              <a:t>Mancheplan</a:t>
            </a:r>
            <a:r>
              <a:rPr lang="en-GB" sz="2400" dirty="0" smtClean="0">
                <a:solidFill>
                  <a:schemeClr val="tx1"/>
                </a:solidFill>
              </a:rPr>
              <a:t> - </a:t>
            </a:r>
            <a:r>
              <a:rPr lang="en-US" sz="2400" dirty="0" smtClean="0">
                <a:solidFill>
                  <a:schemeClr val="tx1"/>
                </a:solidFill>
              </a:rPr>
              <a:t>France and UK</a:t>
            </a:r>
          </a:p>
          <a:p>
            <a:pPr eaLnBrk="1" hangingPunct="1">
              <a:buClr>
                <a:srgbClr val="BF071D"/>
              </a:buClr>
              <a:buSzPct val="80000"/>
              <a:buFontTx/>
              <a:buNone/>
            </a:pPr>
            <a:r>
              <a:rPr lang="en-US" sz="2400" dirty="0" smtClean="0">
                <a:solidFill>
                  <a:schemeClr val="tx1"/>
                </a:solidFill>
              </a:rPr>
              <a:t>provides for a joint response to SAR and </a:t>
            </a:r>
          </a:p>
          <a:p>
            <a:pPr eaLnBrk="1" hangingPunct="1">
              <a:buClr>
                <a:srgbClr val="BF071D"/>
              </a:buClr>
              <a:buSzPct val="80000"/>
              <a:buFontTx/>
              <a:buNone/>
            </a:pPr>
            <a:r>
              <a:rPr lang="en-US" sz="2400" dirty="0" smtClean="0">
                <a:solidFill>
                  <a:schemeClr val="tx1"/>
                </a:solidFill>
              </a:rPr>
              <a:t>counter pollution activities </a:t>
            </a:r>
            <a:endParaRPr lang="en-GB" sz="2400" dirty="0" smtClean="0">
              <a:solidFill>
                <a:schemeClr val="tx1"/>
              </a:solidFill>
            </a:endParaRPr>
          </a:p>
          <a:p>
            <a:pPr eaLnBrk="1" hangingPunct="1">
              <a:buClr>
                <a:srgbClr val="BF071D"/>
              </a:buClr>
              <a:buSzPct val="80000"/>
              <a:buFontTx/>
              <a:buNone/>
            </a:pPr>
            <a:r>
              <a:rPr lang="en-GB" sz="2400" dirty="0" smtClean="0">
                <a:solidFill>
                  <a:schemeClr val="tx1"/>
                </a:solidFill>
              </a:rPr>
              <a:t>NORBRIT – Norway and UK</a:t>
            </a:r>
          </a:p>
          <a:p>
            <a:pPr eaLnBrk="1" hangingPunct="1">
              <a:buClr>
                <a:srgbClr val="BF071D"/>
              </a:buClr>
              <a:buSzPct val="80000"/>
              <a:buFontTx/>
              <a:buNone/>
            </a:pPr>
            <a:r>
              <a:rPr lang="en-GB" sz="2400" dirty="0" smtClean="0">
                <a:solidFill>
                  <a:schemeClr val="tx1"/>
                </a:solidFill>
              </a:rPr>
              <a:t>J</a:t>
            </a:r>
            <a:r>
              <a:rPr lang="en-US" sz="2400" dirty="0" err="1" smtClean="0">
                <a:solidFill>
                  <a:schemeClr val="tx1"/>
                </a:solidFill>
              </a:rPr>
              <a:t>oint</a:t>
            </a:r>
            <a:r>
              <a:rPr lang="en-US" sz="2400" dirty="0" smtClean="0">
                <a:solidFill>
                  <a:schemeClr val="tx1"/>
                </a:solidFill>
              </a:rPr>
              <a:t> response, is more focused on counter </a:t>
            </a:r>
          </a:p>
          <a:p>
            <a:pPr eaLnBrk="1" hangingPunct="1">
              <a:buClr>
                <a:srgbClr val="BF071D"/>
              </a:buClr>
              <a:buSzPct val="80000"/>
              <a:buFontTx/>
              <a:buNone/>
            </a:pPr>
            <a:r>
              <a:rPr lang="en-US" sz="2400" dirty="0" smtClean="0">
                <a:solidFill>
                  <a:schemeClr val="tx1"/>
                </a:solidFill>
              </a:rPr>
              <a:t>pollution.</a:t>
            </a:r>
          </a:p>
          <a:p>
            <a:pPr eaLnBrk="1" hangingPunct="1"/>
            <a:endParaRPr lang="en-GB" sz="2800" dirty="0" smtClean="0">
              <a:solidFill>
                <a:schemeClr val="accent2"/>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OSPAR_maritime_area"/>
          <p:cNvPicPr>
            <a:picLocks noChangeAspect="1" noChangeArrowheads="1"/>
          </p:cNvPicPr>
          <p:nvPr/>
        </p:nvPicPr>
        <p:blipFill>
          <a:blip r:embed="rId2" cstate="print"/>
          <a:srcRect/>
          <a:stretch>
            <a:fillRect/>
          </a:stretch>
        </p:blipFill>
        <p:spPr bwMode="auto">
          <a:xfrm>
            <a:off x="1500166" y="2214554"/>
            <a:ext cx="6072230" cy="4311659"/>
          </a:xfrm>
          <a:prstGeom prst="rect">
            <a:avLst/>
          </a:prstGeom>
          <a:noFill/>
        </p:spPr>
      </p:pic>
      <p:sp>
        <p:nvSpPr>
          <p:cNvPr id="3" name="Title 2"/>
          <p:cNvSpPr>
            <a:spLocks noGrp="1"/>
          </p:cNvSpPr>
          <p:nvPr>
            <p:ph type="title"/>
          </p:nvPr>
        </p:nvSpPr>
        <p:spPr/>
        <p:txBody>
          <a:bodyPr/>
          <a:lstStyle/>
          <a:p>
            <a:r>
              <a:rPr lang="en-GB" dirty="0" smtClean="0"/>
              <a:t>OSPAR Convention Area (in  blue)</a:t>
            </a:r>
            <a:endParaRPr lang="en-GB"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OSPAR Structure</a:t>
            </a:r>
            <a:endParaRPr lang="en-GB" dirty="0"/>
          </a:p>
        </p:txBody>
      </p:sp>
      <p:pic>
        <p:nvPicPr>
          <p:cNvPr id="1026" name="Picture 2" descr="OSPAR_structure_700.jpg (153.5 K)"/>
          <p:cNvPicPr>
            <a:picLocks noChangeAspect="1" noChangeArrowheads="1"/>
          </p:cNvPicPr>
          <p:nvPr/>
        </p:nvPicPr>
        <p:blipFill>
          <a:blip r:embed="rId2" cstate="print"/>
          <a:srcRect/>
          <a:stretch>
            <a:fillRect/>
          </a:stretch>
        </p:blipFill>
        <p:spPr bwMode="auto">
          <a:xfrm>
            <a:off x="1285852" y="1914524"/>
            <a:ext cx="6667500" cy="4943476"/>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are the Contracting Parties?</a:t>
            </a:r>
            <a:endParaRPr lang="en-GB" dirty="0"/>
          </a:p>
        </p:txBody>
      </p:sp>
      <p:sp>
        <p:nvSpPr>
          <p:cNvPr id="3" name="Rectangle 2"/>
          <p:cNvSpPr/>
          <p:nvPr/>
        </p:nvSpPr>
        <p:spPr>
          <a:xfrm>
            <a:off x="1214414" y="2413338"/>
            <a:ext cx="6643734" cy="3539430"/>
          </a:xfrm>
          <a:prstGeom prst="rect">
            <a:avLst/>
          </a:prstGeom>
        </p:spPr>
        <p:txBody>
          <a:bodyPr wrap="square">
            <a:spAutoFit/>
          </a:bodyPr>
          <a:lstStyle/>
          <a:p>
            <a:r>
              <a:rPr lang="en-GB" sz="3200" dirty="0" smtClean="0"/>
              <a:t>Belgium, Denmark, Finland, France, Germany, Iceland, Ireland, Luxembourg, The Netherlands, Norway, Portugal, Spain, Sweden, Switzerland and United Kingdom, together with the European Community.</a:t>
            </a:r>
            <a:endParaRPr lang="en-GB" sz="32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the purpose of the Convention?</a:t>
            </a:r>
            <a:endParaRPr lang="en-GB" dirty="0"/>
          </a:p>
        </p:txBody>
      </p:sp>
      <p:sp>
        <p:nvSpPr>
          <p:cNvPr id="3" name="Rectangle 2"/>
          <p:cNvSpPr/>
          <p:nvPr/>
        </p:nvSpPr>
        <p:spPr>
          <a:xfrm>
            <a:off x="1000100" y="1859340"/>
            <a:ext cx="7215238" cy="4401205"/>
          </a:xfrm>
          <a:prstGeom prst="rect">
            <a:avLst/>
          </a:prstGeom>
        </p:spPr>
        <p:txBody>
          <a:bodyPr wrap="square">
            <a:spAutoFit/>
          </a:bodyPr>
          <a:lstStyle/>
          <a:p>
            <a:r>
              <a:rPr lang="en-GB" sz="2800" dirty="0" smtClean="0"/>
              <a:t>“The Contracting Parties shall, in accordance with the provisions of the Convention, take all possible steps to prevent and eliminate pollution and shall take the necessary measures to protect the maritime area against the adverse effects of human activities so as to safeguard human health and to conserve marine ecosystems and, when practicable, restore marine areas which have been adversely affected.“</a:t>
            </a:r>
            <a:endParaRPr lang="en-GB" sz="28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0" y="0"/>
            <a:ext cx="9144000" cy="68707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The incident</a:t>
            </a:r>
            <a:endParaRPr lang="en-GB" sz="2800" dirty="0"/>
          </a:p>
        </p:txBody>
      </p:sp>
      <p:sp>
        <p:nvSpPr>
          <p:cNvPr id="3" name="Content Placeholder 2"/>
          <p:cNvSpPr>
            <a:spLocks noGrp="1"/>
          </p:cNvSpPr>
          <p:nvPr>
            <p:ph idx="1"/>
          </p:nvPr>
        </p:nvSpPr>
        <p:spPr/>
        <p:txBody>
          <a:bodyPr/>
          <a:lstStyle/>
          <a:p>
            <a:r>
              <a:rPr lang="en-GB" sz="3200" dirty="0" smtClean="0">
                <a:solidFill>
                  <a:schemeClr val="tx1"/>
                </a:solidFill>
              </a:rPr>
              <a:t>The Deepwater Horizon Drilling rig suffered a catastrophic blowout on the 20</a:t>
            </a:r>
            <a:r>
              <a:rPr lang="en-GB" sz="3200" baseline="30000" dirty="0" smtClean="0">
                <a:solidFill>
                  <a:schemeClr val="tx1"/>
                </a:solidFill>
              </a:rPr>
              <a:t>th</a:t>
            </a:r>
            <a:r>
              <a:rPr lang="en-GB" sz="3200" dirty="0" smtClean="0">
                <a:solidFill>
                  <a:schemeClr val="tx1"/>
                </a:solidFill>
              </a:rPr>
              <a:t> of April 2010.  </a:t>
            </a:r>
          </a:p>
          <a:p>
            <a:r>
              <a:rPr lang="en-GB" sz="3200" dirty="0" smtClean="0">
                <a:solidFill>
                  <a:schemeClr val="tx1"/>
                </a:solidFill>
              </a:rPr>
              <a:t>11 men lost their lives and an estimated 4.9 million barrels of oil were spilled.</a:t>
            </a:r>
          </a:p>
          <a:p>
            <a:endParaRPr lang="en-GB" sz="32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investigations / reviews</a:t>
            </a:r>
            <a:endParaRPr lang="en-GB" dirty="0"/>
          </a:p>
        </p:txBody>
      </p:sp>
      <p:sp>
        <p:nvSpPr>
          <p:cNvPr id="3" name="Content Placeholder 2"/>
          <p:cNvSpPr>
            <a:spLocks noGrp="1"/>
          </p:cNvSpPr>
          <p:nvPr>
            <p:ph idx="1"/>
          </p:nvPr>
        </p:nvSpPr>
        <p:spPr/>
        <p:txBody>
          <a:bodyPr/>
          <a:lstStyle/>
          <a:p>
            <a:r>
              <a:rPr lang="en-GB" sz="3200" dirty="0" smtClean="0">
                <a:solidFill>
                  <a:schemeClr val="tx1"/>
                </a:solidFill>
              </a:rPr>
              <a:t>Several processes were initiated internationally to both check the current fitness of offshore regimes and, where appropriate, to initiate improvements with the objective of avoiding a reoccurrence of such a tragic event both in the United States and elsewhere</a:t>
            </a:r>
            <a:endParaRPr lang="en-GB" sz="3200" dirty="0">
              <a:solidFill>
                <a:schemeClr val="tx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investigations / reviews		</a:t>
            </a:r>
            <a:endParaRPr lang="en-GB" dirty="0"/>
          </a:p>
        </p:txBody>
      </p:sp>
      <p:sp>
        <p:nvSpPr>
          <p:cNvPr id="3" name="Content Placeholder 2"/>
          <p:cNvSpPr>
            <a:spLocks noGrp="1"/>
          </p:cNvSpPr>
          <p:nvPr>
            <p:ph idx="1"/>
          </p:nvPr>
        </p:nvSpPr>
        <p:spPr>
          <a:xfrm>
            <a:off x="900113" y="2071678"/>
            <a:ext cx="7488237" cy="4297382"/>
          </a:xfrm>
        </p:spPr>
        <p:txBody>
          <a:bodyPr/>
          <a:lstStyle/>
          <a:p>
            <a:pPr lvl="0"/>
            <a:r>
              <a:rPr lang="en-GB" sz="2800" dirty="0" smtClean="0">
                <a:solidFill>
                  <a:schemeClr val="tx1"/>
                </a:solidFill>
              </a:rPr>
              <a:t>The American Presidential Commission.</a:t>
            </a:r>
          </a:p>
          <a:p>
            <a:pPr lvl="0"/>
            <a:r>
              <a:rPr lang="en-GB" sz="2800" dirty="0" smtClean="0">
                <a:solidFill>
                  <a:schemeClr val="tx1"/>
                </a:solidFill>
              </a:rPr>
              <a:t>The US Joint Investigation Team of the Departments of the Interior and Homeland Security (USCG/BOEMRE).</a:t>
            </a:r>
          </a:p>
          <a:p>
            <a:pPr lvl="0"/>
            <a:r>
              <a:rPr lang="en-GB" sz="2800" dirty="0" smtClean="0">
                <a:solidFill>
                  <a:schemeClr val="tx1"/>
                </a:solidFill>
              </a:rPr>
              <a:t>The North Sea Offshore Authorities Forum (NSOAF).</a:t>
            </a:r>
          </a:p>
          <a:p>
            <a:pPr lvl="0"/>
            <a:r>
              <a:rPr lang="en-GB" sz="2800" dirty="0" smtClean="0">
                <a:solidFill>
                  <a:schemeClr val="tx1"/>
                </a:solidFill>
              </a:rPr>
              <a:t>The International Regulators Forum (IRF).</a:t>
            </a:r>
          </a:p>
          <a:p>
            <a:pPr lvl="0"/>
            <a:r>
              <a:rPr lang="en-GB" sz="2800" dirty="0" smtClean="0">
                <a:solidFill>
                  <a:schemeClr val="tx1"/>
                </a:solidFill>
              </a:rPr>
              <a:t>The European Union</a:t>
            </a:r>
          </a:p>
          <a:p>
            <a:pPr lvl="0"/>
            <a:r>
              <a:rPr lang="en-GB" sz="2800" dirty="0" smtClean="0">
                <a:solidFill>
                  <a:schemeClr val="tx1"/>
                </a:solidFill>
              </a:rPr>
              <a:t>G20</a:t>
            </a:r>
          </a:p>
          <a:p>
            <a:endParaRPr lang="en-GB"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cc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decc_ppt_template</Template>
  <TotalTime>2976</TotalTime>
  <Words>1222</Words>
  <Application>Microsoft Office PowerPoint</Application>
  <PresentationFormat>Skjermfremvisning (4:3)</PresentationFormat>
  <Paragraphs>88</Paragraphs>
  <Slides>19</Slides>
  <Notes>1</Notes>
  <HiddenSlides>0</HiddenSlides>
  <MMClips>0</MMClips>
  <ScaleCrop>false</ScaleCrop>
  <HeadingPairs>
    <vt:vector size="4" baseType="variant">
      <vt:variant>
        <vt:lpstr>Tema</vt:lpstr>
      </vt:variant>
      <vt:variant>
        <vt:i4>1</vt:i4>
      </vt:variant>
      <vt:variant>
        <vt:lpstr>Lysbildetitler</vt:lpstr>
      </vt:variant>
      <vt:variant>
        <vt:i4>19</vt:i4>
      </vt:variant>
    </vt:vector>
  </HeadingPairs>
  <TitlesOfParts>
    <vt:vector size="20" baseType="lpstr">
      <vt:lpstr>decc_ppt_template</vt:lpstr>
      <vt:lpstr>Lysbilde 1</vt:lpstr>
      <vt:lpstr>OSPAR Convention Area (in  blue)</vt:lpstr>
      <vt:lpstr>OSPAR Structure</vt:lpstr>
      <vt:lpstr>Who are the Contracting Parties?</vt:lpstr>
      <vt:lpstr>What is the purpose of the Convention?</vt:lpstr>
      <vt:lpstr>Lysbilde 6</vt:lpstr>
      <vt:lpstr>The incident</vt:lpstr>
      <vt:lpstr>The investigations / reviews</vt:lpstr>
      <vt:lpstr>The investigations / reviews  </vt:lpstr>
      <vt:lpstr>European Union </vt:lpstr>
      <vt:lpstr>OSPAR process</vt:lpstr>
      <vt:lpstr>Relationship between OSPAR and other processes</vt:lpstr>
      <vt:lpstr>What is expected?</vt:lpstr>
      <vt:lpstr>OSPAR process</vt:lpstr>
      <vt:lpstr>OSPAR process</vt:lpstr>
      <vt:lpstr>OSPAR process</vt:lpstr>
      <vt:lpstr>OSPAR – future work and challenges</vt:lpstr>
      <vt:lpstr>OSPAR and global approaches</vt:lpstr>
      <vt:lpstr>International Co-operation</vt:lpstr>
    </vt:vector>
  </TitlesOfParts>
  <Company>DECC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DECC Presentation</dc:title>
  <dc:creator>aktaylor</dc:creator>
  <cp:lastModifiedBy>obf</cp:lastModifiedBy>
  <cp:revision>287</cp:revision>
  <dcterms:created xsi:type="dcterms:W3CDTF">2010-07-02T10:26:52Z</dcterms:created>
  <dcterms:modified xsi:type="dcterms:W3CDTF">2011-09-27T18:36:19Z</dcterms:modified>
</cp:coreProperties>
</file>