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7" r:id="rId2"/>
    <p:sldId id="258" r:id="rId3"/>
    <p:sldId id="262" r:id="rId4"/>
    <p:sldId id="263" r:id="rId5"/>
    <p:sldId id="261" r:id="rId6"/>
    <p:sldId id="256" r:id="rId7"/>
    <p:sldId id="265" r:id="rId8"/>
    <p:sldId id="264" r:id="rId9"/>
    <p:sldId id="266" r:id="rId10"/>
    <p:sldId id="271" r:id="rId11"/>
    <p:sldId id="267" r:id="rId12"/>
    <p:sldId id="268" r:id="rId13"/>
    <p:sldId id="273" r:id="rId14"/>
    <p:sldId id="269" r:id="rId15"/>
    <p:sldId id="272" r:id="rId16"/>
    <p:sldId id="270"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9" autoAdjust="0"/>
    <p:restoredTop sz="94660"/>
  </p:normalViewPr>
  <p:slideViewPr>
    <p:cSldViewPr>
      <p:cViewPr varScale="1">
        <p:scale>
          <a:sx n="73" d="100"/>
          <a:sy n="73" d="100"/>
        </p:scale>
        <p:origin x="-1254" y="-102"/>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4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900E6D6A-E84E-4D55-82F0-D754330D5527}" type="datetimeFigureOut">
              <a:rPr lang="en-US"/>
              <a:pPr>
                <a:defRPr/>
              </a:pPr>
              <a:t>10/5/2011</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CA3B478-2024-4015-8D79-E967A680C932}" type="slidenum">
              <a:rPr lang="en-US"/>
              <a:pPr>
                <a:defRPr/>
              </a:pPr>
              <a:t>‹#›</a:t>
            </a:fld>
            <a:endParaRPr lang="en-US"/>
          </a:p>
        </p:txBody>
      </p:sp>
    </p:spTree>
    <p:extLst>
      <p:ext uri="{BB962C8B-B14F-4D97-AF65-F5344CB8AC3E}">
        <p14:creationId xmlns:p14="http://schemas.microsoft.com/office/powerpoint/2010/main" val="3603549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eaLnBrk="1" hangingPunct="1"/>
            <a:r>
              <a:rPr lang="en-US" sz="1600" b="1" smtClean="0"/>
              <a:t>Sports analogy.  Coach. Team colors. Orange lanyards.</a:t>
            </a:r>
          </a:p>
          <a:p>
            <a:pPr eaLnBrk="1" hangingPunct="1"/>
            <a:r>
              <a:rPr lang="en-US" sz="1600" b="1" smtClean="0"/>
              <a:t>So to continue with the sports analogy and the coaching we are approaching the end of the challenge- are we in the winning locker room or the loser locker room</a:t>
            </a:r>
          </a:p>
          <a:p>
            <a:pPr eaLnBrk="1" hangingPunct="1"/>
            <a:r>
              <a:rPr lang="en-US" sz="1600" b="1" smtClean="0"/>
              <a:t>Session 1- Welcome and Introduction</a:t>
            </a:r>
            <a:endParaRPr lang="en-US" sz="1600" u="sng" smtClean="0"/>
          </a:p>
          <a:p>
            <a:pPr eaLnBrk="1" hangingPunct="1"/>
            <a:r>
              <a:rPr lang="en-US" sz="1600" u="sng" smtClean="0"/>
              <a:t>Magne Ognedal</a:t>
            </a:r>
            <a:endParaRPr lang="en-US" sz="1600" smtClean="0"/>
          </a:p>
          <a:p>
            <a:pPr eaLnBrk="1" hangingPunct="1"/>
            <a:r>
              <a:rPr lang="en-US" sz="1600" smtClean="0"/>
              <a:t>Neither the petroleum industry nor government should be satisfied with the current situation. Continuous improvement must become a fundamental principle for the industry.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pPr eaLnBrk="1" hangingPunct="1"/>
            <a:r>
              <a:rPr lang="en-US" sz="1000" b="1" smtClean="0"/>
              <a:t>So, we are talking about risk management and continuous</a:t>
            </a:r>
            <a:r>
              <a:rPr lang="en-US" sz="1600" b="1" smtClean="0"/>
              <a:t> </a:t>
            </a:r>
            <a:r>
              <a:rPr lang="en-US" sz="1000" b="1" smtClean="0"/>
              <a:t>improvement.  We need to understand the risk profile and how it is evolving over time for various companies.  Aging infrastructure contributes to risk. So we need better information</a:t>
            </a:r>
            <a:r>
              <a:rPr lang="en-US" sz="1600" b="1" smtClean="0"/>
              <a:t> </a:t>
            </a:r>
            <a:r>
              <a:rPr lang="en-US" sz="1000" b="1" smtClean="0"/>
              <a:t>about risk development in companies. in platforms, regional level, global level., to define negative trends in risk contributors. In Norway</a:t>
            </a:r>
            <a:r>
              <a:rPr lang="en-US" sz="1600" b="1" smtClean="0"/>
              <a:t> </a:t>
            </a:r>
            <a:r>
              <a:rPr lang="en-US" sz="1000" b="1" smtClean="0"/>
              <a:t>PSA produces a yearly report “Norwegian Industry Risk Level report”.  We need knowledge in order to trigger improvement.</a:t>
            </a:r>
            <a:r>
              <a:rPr lang="en-US" sz="1000" smtClean="0"/>
              <a:t> </a:t>
            </a:r>
            <a:endParaRPr lang="en-US" sz="16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pPr eaLnBrk="1" hangingPunct="1"/>
            <a:r>
              <a:rPr lang="en-US" sz="1000" b="1" smtClean="0"/>
              <a:t>So, we are talking about risk management and continuous</a:t>
            </a:r>
            <a:r>
              <a:rPr lang="en-US" sz="1600" b="1" smtClean="0"/>
              <a:t> </a:t>
            </a:r>
            <a:r>
              <a:rPr lang="en-US" sz="1000" b="1" smtClean="0"/>
              <a:t>improvement.  We need to understand the risk profile and how it is evolving over time for various companies.  Aging infrastructure contributes to risk. So we need better information</a:t>
            </a:r>
            <a:r>
              <a:rPr lang="en-US" sz="1600" b="1" smtClean="0"/>
              <a:t> </a:t>
            </a:r>
            <a:r>
              <a:rPr lang="en-US" sz="1000" b="1" smtClean="0"/>
              <a:t>about risk development in companies. in platforms, regional level, global level., to define negative trends in risk contributors. In Norway</a:t>
            </a:r>
            <a:r>
              <a:rPr lang="en-US" sz="1600" b="1" smtClean="0"/>
              <a:t> </a:t>
            </a:r>
            <a:r>
              <a:rPr lang="en-US" sz="1000" b="1" smtClean="0"/>
              <a:t>PSA produces a yearly report “Norwegian Industry Risk Level report”.  We need knowledge in order to trigger improvement.</a:t>
            </a:r>
            <a:r>
              <a:rPr lang="en-US" sz="1000" smtClean="0"/>
              <a:t> </a:t>
            </a:r>
            <a:endParaRPr lang="en-US" sz="16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r>
              <a:rPr lang="en-US" sz="1200" kern="1200" dirty="0" smtClean="0">
                <a:solidFill>
                  <a:schemeClr val="tx1"/>
                </a:solidFill>
                <a:effectLst/>
                <a:latin typeface="Calibri" pitchFamily="34" charset="0"/>
                <a:ea typeface="+mn-ea"/>
                <a:cs typeface="+mn-cs"/>
              </a:rPr>
              <a:t>Referenced </a:t>
            </a:r>
            <a:r>
              <a:rPr lang="en-US" sz="1200" kern="1200" dirty="0" err="1" smtClean="0">
                <a:solidFill>
                  <a:schemeClr val="tx1"/>
                </a:solidFill>
                <a:effectLst/>
                <a:latin typeface="Calibri" pitchFamily="34" charset="0"/>
                <a:ea typeface="+mn-ea"/>
                <a:cs typeface="+mn-cs"/>
              </a:rPr>
              <a:t>Magne’s</a:t>
            </a:r>
            <a:r>
              <a:rPr lang="en-US" sz="1200" kern="1200" dirty="0" smtClean="0">
                <a:solidFill>
                  <a:schemeClr val="tx1"/>
                </a:solidFill>
                <a:effectLst/>
                <a:latin typeface="Calibri" pitchFamily="34" charset="0"/>
                <a:ea typeface="+mn-ea"/>
                <a:cs typeface="+mn-cs"/>
              </a:rPr>
              <a:t> letter on behalf of the IRF sent last December to IADC and OGP.</a:t>
            </a:r>
            <a:endParaRPr lang="en-CA" sz="1200" kern="1200" dirty="0" smtClean="0">
              <a:solidFill>
                <a:schemeClr val="tx1"/>
              </a:solidFill>
              <a:effectLst/>
              <a:latin typeface="Calibri" pitchFamily="34" charset="0"/>
              <a:ea typeface="+mn-ea"/>
              <a:cs typeface="+mn-cs"/>
            </a:endParaRPr>
          </a:p>
          <a:p>
            <a:r>
              <a:rPr lang="en-US" sz="1200" kern="1200" dirty="0" smtClean="0">
                <a:solidFill>
                  <a:schemeClr val="tx1"/>
                </a:solidFill>
                <a:effectLst/>
                <a:latin typeface="Calibri" pitchFamily="34" charset="0"/>
                <a:ea typeface="+mn-ea"/>
                <a:cs typeface="+mn-cs"/>
              </a:rPr>
              <a:t> Main findings of deep water well report published in May</a:t>
            </a:r>
            <a:endParaRPr lang="en-CA" sz="1200" kern="1200" dirty="0" smtClean="0">
              <a:solidFill>
                <a:schemeClr val="tx1"/>
              </a:solidFill>
              <a:effectLst/>
              <a:latin typeface="Calibri" pitchFamily="34" charset="0"/>
              <a:ea typeface="+mn-ea"/>
              <a:cs typeface="+mn-cs"/>
            </a:endParaRPr>
          </a:p>
          <a:p>
            <a:pPr lvl="0"/>
            <a:r>
              <a:rPr lang="en-US" sz="1200" kern="1200" dirty="0" smtClean="0">
                <a:solidFill>
                  <a:schemeClr val="tx1"/>
                </a:solidFill>
                <a:effectLst/>
                <a:latin typeface="Calibri" pitchFamily="34" charset="0"/>
                <a:ea typeface="+mn-ea"/>
                <a:cs typeface="+mn-cs"/>
              </a:rPr>
              <a:t>Improve technical and operational practices</a:t>
            </a:r>
            <a:endParaRPr lang="en-CA" sz="1200" kern="1200" dirty="0" smtClean="0">
              <a:solidFill>
                <a:schemeClr val="tx1"/>
              </a:solidFill>
              <a:effectLst/>
              <a:latin typeface="Calibri" pitchFamily="34" charset="0"/>
              <a:ea typeface="+mn-ea"/>
              <a:cs typeface="+mn-cs"/>
            </a:endParaRPr>
          </a:p>
          <a:p>
            <a:pPr lvl="0"/>
            <a:r>
              <a:rPr lang="en-US" sz="1200" kern="1200" dirty="0" smtClean="0">
                <a:solidFill>
                  <a:schemeClr val="tx1"/>
                </a:solidFill>
                <a:effectLst/>
                <a:latin typeface="Calibri" pitchFamily="34" charset="0"/>
                <a:ea typeface="+mn-ea"/>
                <a:cs typeface="+mn-cs"/>
              </a:rPr>
              <a:t>Well control incident database, to improve the sharing of lessons learned </a:t>
            </a:r>
          </a:p>
          <a:p>
            <a:pPr lvl="0"/>
            <a:endParaRPr lang="en-CA" sz="1200" kern="1200" dirty="0" smtClean="0">
              <a:solidFill>
                <a:schemeClr val="tx1"/>
              </a:solidFill>
              <a:effectLst/>
              <a:latin typeface="Calibri" pitchFamily="34" charset="0"/>
              <a:ea typeface="+mn-ea"/>
              <a:cs typeface="+mn-cs"/>
            </a:endParaRPr>
          </a:p>
          <a:p>
            <a:r>
              <a:rPr lang="en-US" sz="1200" kern="1200" dirty="0" smtClean="0">
                <a:solidFill>
                  <a:schemeClr val="tx1"/>
                </a:solidFill>
                <a:effectLst/>
                <a:latin typeface="Calibri" pitchFamily="34" charset="0"/>
                <a:ea typeface="+mn-ea"/>
                <a:cs typeface="+mn-cs"/>
              </a:rPr>
              <a:t>Objective: Make database available by end of 2012.  Biggest issue is legal (inhibit reporting). Human Factors: How many people have well control certificate? Doesn’t mean you can go out and be a driller.  Need the training.</a:t>
            </a:r>
          </a:p>
          <a:p>
            <a:endParaRPr lang="en-CA" sz="1200" kern="1200" dirty="0" smtClean="0">
              <a:solidFill>
                <a:schemeClr val="tx1"/>
              </a:solidFill>
              <a:effectLst/>
              <a:latin typeface="Calibri" pitchFamily="34" charset="0"/>
              <a:ea typeface="+mn-ea"/>
              <a:cs typeface="+mn-cs"/>
            </a:endParaRPr>
          </a:p>
          <a:p>
            <a:r>
              <a:rPr lang="en-US" dirty="0" err="1"/>
              <a:t>I</a:t>
            </a:r>
            <a:r>
              <a:rPr lang="en-US" sz="1200" kern="1200" dirty="0" err="1" smtClean="0">
                <a:solidFill>
                  <a:schemeClr val="tx1"/>
                </a:solidFill>
                <a:effectLst/>
                <a:latin typeface="Calibri" pitchFamily="34" charset="0"/>
                <a:ea typeface="+mn-ea"/>
                <a:cs typeface="+mn-cs"/>
              </a:rPr>
              <a:t>In</a:t>
            </a:r>
            <a:r>
              <a:rPr lang="en-US" sz="1200" kern="1200" dirty="0" smtClean="0">
                <a:solidFill>
                  <a:schemeClr val="tx1"/>
                </a:solidFill>
                <a:effectLst/>
                <a:latin typeface="Calibri" pitchFamily="34" charset="0"/>
                <a:ea typeface="+mn-ea"/>
                <a:cs typeface="+mn-cs"/>
              </a:rPr>
              <a:t> response to the IRF request, in Q1 2011, the BOP reliability task force (TF) was created (under the WEC) to identify BOP reliability and efficiency improvement opportunities.  A series of questionnaires will be issued. One to operators (by OGP) one to rig contractors (by IADC).</a:t>
            </a:r>
          </a:p>
          <a:p>
            <a:endParaRPr lang="en-US"/>
          </a:p>
          <a:p>
            <a:r>
              <a:rPr lang="en-US" sz="1200" kern="1200" smtClean="0">
                <a:solidFill>
                  <a:schemeClr val="tx1"/>
                </a:solidFill>
                <a:effectLst/>
                <a:latin typeface="Calibri" pitchFamily="34" charset="0"/>
                <a:ea typeface="+mn-ea"/>
                <a:cs typeface="+mn-cs"/>
              </a:rPr>
              <a:t>  </a:t>
            </a:r>
            <a:r>
              <a:rPr lang="en-US" sz="1200" kern="1200" dirty="0" smtClean="0">
                <a:solidFill>
                  <a:schemeClr val="tx1"/>
                </a:solidFill>
                <a:effectLst/>
                <a:latin typeface="Calibri" pitchFamily="34" charset="0"/>
                <a:ea typeface="+mn-ea"/>
                <a:cs typeface="+mn-cs"/>
              </a:rPr>
              <a:t>As requested by IRF, surveys will focus on Functionality, Integrity (are we getting the information we need at the surface to ensure the integrity of the BOP), Vulnerability. Questionnaires will be distributed to OGP and IADC members this month.  Expect to compile the responses in December.  Prepare summary report, ready by Q2, 2012.</a:t>
            </a:r>
            <a:endParaRPr lang="en-CA" sz="1200" kern="1200" dirty="0" smtClean="0">
              <a:solidFill>
                <a:schemeClr val="tx1"/>
              </a:solidFill>
              <a:effectLst/>
              <a:latin typeface="Calibri" pitchFamily="34" charset="0"/>
              <a:ea typeface="+mn-ea"/>
              <a:cs typeface="+mn-cs"/>
            </a:endParaRPr>
          </a:p>
          <a:p>
            <a:r>
              <a:rPr lang="en-US" sz="1200" kern="1200" dirty="0" smtClean="0">
                <a:solidFill>
                  <a:schemeClr val="tx1"/>
                </a:solidFill>
                <a:effectLst/>
                <a:latin typeface="Calibri" pitchFamily="34" charset="0"/>
                <a:ea typeface="+mn-ea"/>
                <a:cs typeface="+mn-cs"/>
              </a:rPr>
              <a:t> </a:t>
            </a:r>
            <a:endParaRPr lang="en-CA" sz="1200" kern="1200" dirty="0" smtClean="0">
              <a:solidFill>
                <a:schemeClr val="tx1"/>
              </a:solidFill>
              <a:effectLst/>
              <a:latin typeface="Calibri" pitchFamily="34" charset="0"/>
              <a:ea typeface="+mn-ea"/>
              <a:cs typeface="+mn-cs"/>
            </a:endParaRP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dirty="0"/>
              <a:t>Regulators should be involved in developing consensus standards to enhance technical integrity. Provide a “level playing field” between countries.  Enable cross border movement.  Easier for regulators to amend guidance than amend supporting legislation.   </a:t>
            </a:r>
            <a:endParaRPr lang="en-CA" dirty="0"/>
          </a:p>
          <a:p>
            <a:r>
              <a:rPr lang="en-US" dirty="0"/>
              <a:t>Standards are tools to organize technical world; quality improvement; ensure consistent and reliable engineering; compatibility and efficiency; global trade (promotes trading, facilitates partnership and international operation); sharing and dissemination of knowledge and experience; avoid duplication of effort.</a:t>
            </a:r>
            <a:endParaRPr lang="en-CA" dirty="0"/>
          </a:p>
          <a:p>
            <a:r>
              <a:rPr lang="en-US" dirty="0"/>
              <a:t> </a:t>
            </a:r>
            <a:r>
              <a:rPr lang="en-US" dirty="0" smtClean="0"/>
              <a:t>Need </a:t>
            </a:r>
            <a:r>
              <a:rPr lang="en-US" dirty="0"/>
              <a:t>greater harmonization by regulators in their use of standards. Example…Danish and Norway and UK reference a combined total of 465 standards in their regulatory documents, however only 6 are common to all 3.  </a:t>
            </a:r>
            <a:endParaRPr lang="en-CA" dirty="0"/>
          </a:p>
          <a:p>
            <a:r>
              <a:rPr lang="en-US" dirty="0"/>
              <a:t> </a:t>
            </a:r>
            <a:r>
              <a:rPr lang="en-US" dirty="0" smtClean="0"/>
              <a:t>ISO </a:t>
            </a:r>
            <a:r>
              <a:rPr lang="en-US" dirty="0"/>
              <a:t>question for the regulators…what standards do you want?  Have we scoped those standards to meet those needs?  For details which the regulators think is important, the regulators need to take part in the actual working group developing the text of the particular document. Get in early and participate rather than enter late in the game. IRF is welcome as member of the management committee.</a:t>
            </a:r>
            <a:endParaRPr lang="en-CA" dirty="0"/>
          </a:p>
          <a:p>
            <a:r>
              <a:rPr lang="en-US"/>
              <a:t> </a:t>
            </a:r>
            <a:r>
              <a:rPr lang="en-US" u="sng" smtClean="0"/>
              <a:t>Jan </a:t>
            </a:r>
            <a:r>
              <a:rPr lang="en-US" u="sng" dirty="0"/>
              <a:t>de Jong</a:t>
            </a:r>
            <a:r>
              <a:rPr lang="en-US" dirty="0"/>
              <a:t>: Concluding proposals: Create a standing IRF standards sub group (set clear priorities, monitor progress, engage with standards committees, influence standards management to meet IR needs). Develop questionnaire for IRF members (standards usage). Distinguish roles on “good practice” and “best practice”. And encourage good practice through standards use.</a:t>
            </a:r>
            <a:endParaRPr lang="en-CA" dirty="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eaLnBrk="1" hangingPunct="1"/>
            <a:r>
              <a:rPr lang="en-US" sz="1400" b="1" smtClean="0"/>
              <a:t>Safety and environmental protection…we thought there was a clear line in the past, however Montara/Macondo proved there shouldn’t be.  We need to determine where the gaps are, and the opportunities for further development of ideas. </a:t>
            </a:r>
          </a:p>
          <a:p>
            <a:pPr eaLnBrk="1" hangingPunct="1"/>
            <a:r>
              <a:rPr lang="en-US" sz="1400" b="1" smtClean="0"/>
              <a:t>The summit provides a good opportunity for networking between key players. The audience demonstrates a valuable mix of majors, drilling contractors, other contractors, and regulators from various countries.  Also includes key international organizations such as API, OGP, etc. and national energy associations.</a:t>
            </a:r>
          </a:p>
          <a:p>
            <a:pPr eaLnBrk="1" hangingPunct="1"/>
            <a:r>
              <a:rPr lang="en-US" sz="1400" b="1" smtClean="0"/>
              <a:t>What does the program deliver to the registrants?  Provides an opportunity to get up to speed on many initiatives. </a:t>
            </a:r>
          </a:p>
          <a:p>
            <a:pPr eaLnBrk="1" hangingPunct="1"/>
            <a:r>
              <a:rPr lang="en-US" sz="1400" b="1" smtClean="0"/>
              <a:t>Round tables are THE power house of the summit.  Intent is to identify future work, priorities, and gaps that need addressing.  The round tables segment the discussions to incorporate views from regulators, the industry, etc.</a:t>
            </a:r>
            <a:endParaRPr lang="en-US" sz="1400" b="1" u="sng" smtClean="0"/>
          </a:p>
          <a:p>
            <a:pPr eaLnBrk="1" hangingPunct="1"/>
            <a:endParaRPr lang="en-US" sz="14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r>
              <a:rPr lang="en-CA" dirty="0" smtClean="0"/>
              <a:t>What </a:t>
            </a:r>
            <a:r>
              <a:rPr lang="en-CA" dirty="0"/>
              <a:t>should we be doing as regulators to promote safety culture?</a:t>
            </a:r>
          </a:p>
          <a:p>
            <a:pPr lvl="0"/>
            <a:r>
              <a:rPr lang="en-CA" dirty="0" smtClean="0"/>
              <a:t>Learning </a:t>
            </a:r>
            <a:r>
              <a:rPr lang="en-CA" dirty="0"/>
              <a:t>is influenced by proximity to disaster both in time and space. </a:t>
            </a:r>
          </a:p>
          <a:p>
            <a:pPr lvl="0"/>
            <a:r>
              <a:rPr lang="en-CA" dirty="0"/>
              <a:t>Lack of risk assessment, lack of leadership commitment, </a:t>
            </a:r>
            <a:r>
              <a:rPr lang="en-CA" dirty="0" err="1"/>
              <a:t>etc</a:t>
            </a:r>
            <a:endParaRPr lang="en-CA" dirty="0"/>
          </a:p>
          <a:p>
            <a:pPr lvl="0"/>
            <a:r>
              <a:rPr lang="en-CA" dirty="0"/>
              <a:t>Safety culture is the product of individual and group values, attitudes, competencies and patters n of behaviour that determine the commitment to and the style and proficiency of an organizations health and safety programs.</a:t>
            </a:r>
          </a:p>
          <a:p>
            <a:pPr lvl="0"/>
            <a:r>
              <a:rPr lang="en-CA" dirty="0"/>
              <a:t>Model developed – 6 dimensions: leadership for safety is clear, safety is integrated into all activities, accountability for safety is clear, resiliency, safety is learning driven and safety is a clearly recognized value</a:t>
            </a:r>
          </a:p>
          <a:p>
            <a:pPr lvl="0"/>
            <a:r>
              <a:rPr lang="en-CA" dirty="0"/>
              <a:t>Used this model to look at 17 offshore disasters: 14 had cultural causes</a:t>
            </a:r>
          </a:p>
          <a:p>
            <a:pPr lvl="0"/>
            <a:r>
              <a:rPr lang="en-CA" dirty="0"/>
              <a:t>Offshore regulators should adopt a common safety culture definitions and conceptual framework, agree  on the attributes of a positive safety culture, develop guidance on safety culture eels assessment, conduct a review on now other regulators improve safety culture</a:t>
            </a:r>
          </a:p>
          <a:p>
            <a:pPr lvl="0"/>
            <a:r>
              <a:rPr lang="en-CA" dirty="0"/>
              <a:t>Need to work access industry to develop a shared expertise of safety culture: repository of safety culture documents, capture best practices and develop safety culture metrics.</a:t>
            </a:r>
          </a:p>
          <a:p>
            <a:pPr lvl="0"/>
            <a:r>
              <a:rPr lang="en-CA" dirty="0"/>
              <a:t>Send mark and email if you want to join forum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lvl="0"/>
            <a:r>
              <a:rPr lang="en-CA" sz="1200" kern="1200" dirty="0" smtClean="0">
                <a:solidFill>
                  <a:schemeClr val="tx1"/>
                </a:solidFill>
                <a:effectLst/>
                <a:latin typeface="Calibri" pitchFamily="34" charset="0"/>
                <a:ea typeface="+mn-ea"/>
                <a:cs typeface="+mn-cs"/>
              </a:rPr>
              <a:t>Task was to define criteria for operator competencies/capacity to undertake work.</a:t>
            </a:r>
          </a:p>
          <a:p>
            <a:pPr lvl="0"/>
            <a:r>
              <a:rPr lang="en-CA" sz="1200" kern="1200" dirty="0" smtClean="0">
                <a:solidFill>
                  <a:schemeClr val="tx1"/>
                </a:solidFill>
                <a:effectLst/>
                <a:latin typeface="Calibri" pitchFamily="34" charset="0"/>
                <a:ea typeface="+mn-ea"/>
                <a:cs typeface="+mn-cs"/>
              </a:rPr>
              <a:t>Need model that focuses on characteristics of the organization. Past performance may not be the best criteria to use. Need method to score and evaluate organization.</a:t>
            </a:r>
          </a:p>
          <a:p>
            <a:pPr lvl="0"/>
            <a:r>
              <a:rPr lang="en-CA" sz="1200" kern="1200" dirty="0" smtClean="0">
                <a:solidFill>
                  <a:schemeClr val="tx1"/>
                </a:solidFill>
                <a:effectLst/>
                <a:latin typeface="Calibri" pitchFamily="34" charset="0"/>
                <a:ea typeface="+mn-ea"/>
                <a:cs typeface="+mn-cs"/>
              </a:rPr>
              <a:t>NOPSA did initial literature review, small workshop and concept development.</a:t>
            </a:r>
          </a:p>
          <a:p>
            <a:pPr lvl="0"/>
            <a:r>
              <a:rPr lang="en-CA" sz="1200" kern="1200" dirty="0" smtClean="0">
                <a:solidFill>
                  <a:schemeClr val="tx1"/>
                </a:solidFill>
                <a:effectLst/>
                <a:latin typeface="Calibri" pitchFamily="34" charset="0"/>
                <a:ea typeface="+mn-ea"/>
                <a:cs typeface="+mn-cs"/>
              </a:rPr>
              <a:t>Clear, single definition needed</a:t>
            </a:r>
          </a:p>
          <a:p>
            <a:pPr lvl="0"/>
            <a:r>
              <a:rPr lang="en-CA" sz="1200" kern="1200" dirty="0" smtClean="0">
                <a:solidFill>
                  <a:schemeClr val="tx1"/>
                </a:solidFill>
                <a:effectLst/>
                <a:latin typeface="Calibri" pitchFamily="34" charset="0"/>
                <a:ea typeface="+mn-ea"/>
                <a:cs typeface="+mn-cs"/>
              </a:rPr>
              <a:t>University of Western Australia involved in model creation and validation</a:t>
            </a:r>
          </a:p>
          <a:p>
            <a:pPr lvl="0"/>
            <a:r>
              <a:rPr lang="en-CA" sz="1200" kern="1200" dirty="0" smtClean="0">
                <a:solidFill>
                  <a:schemeClr val="tx1"/>
                </a:solidFill>
                <a:effectLst/>
                <a:latin typeface="Calibri" pitchFamily="34" charset="0"/>
                <a:ea typeface="+mn-ea"/>
                <a:cs typeface="+mn-cs"/>
              </a:rPr>
              <a:t>Today, NOPSA wants more validation and proposals for improvement.</a:t>
            </a:r>
          </a:p>
          <a:p>
            <a:pPr lvl="0"/>
            <a:r>
              <a:rPr lang="en-CA" sz="1200" kern="1200" dirty="0" smtClean="0">
                <a:solidFill>
                  <a:schemeClr val="tx1"/>
                </a:solidFill>
                <a:effectLst/>
                <a:latin typeface="Calibri" pitchFamily="34" charset="0"/>
                <a:ea typeface="+mn-ea"/>
                <a:cs typeface="+mn-cs"/>
              </a:rPr>
              <a:t>Involves Psychology, business and engineering</a:t>
            </a:r>
          </a:p>
          <a:p>
            <a:pPr lvl="0"/>
            <a:r>
              <a:rPr lang="en-CA" sz="1200" kern="1200" dirty="0" smtClean="0">
                <a:solidFill>
                  <a:schemeClr val="tx1"/>
                </a:solidFill>
                <a:effectLst/>
                <a:latin typeface="Calibri" pitchFamily="34" charset="0"/>
                <a:ea typeface="+mn-ea"/>
                <a:cs typeface="+mn-cs"/>
              </a:rPr>
              <a:t>We need to measure human capital, social capital and organizational capital</a:t>
            </a:r>
          </a:p>
          <a:p>
            <a:pPr lvl="0"/>
            <a:r>
              <a:rPr lang="en-CA" sz="1200" kern="1200" dirty="0" smtClean="0">
                <a:solidFill>
                  <a:schemeClr val="tx1"/>
                </a:solidFill>
                <a:effectLst/>
                <a:latin typeface="Calibri" pitchFamily="34" charset="0"/>
                <a:ea typeface="+mn-ea"/>
                <a:cs typeface="+mn-cs"/>
              </a:rPr>
              <a:t>Next steps: getting into the detail, defining, etc.; what is needed over time to deal with various project life cycle stages,</a:t>
            </a:r>
          </a:p>
          <a:p>
            <a:pPr lvl="0"/>
            <a:r>
              <a:rPr lang="en-CA" sz="1200" kern="1200" dirty="0" smtClean="0">
                <a:solidFill>
                  <a:schemeClr val="tx1"/>
                </a:solidFill>
                <a:effectLst/>
                <a:latin typeface="Calibri" pitchFamily="34" charset="0"/>
                <a:ea typeface="+mn-ea"/>
                <a:cs typeface="+mn-cs"/>
              </a:rPr>
              <a:t>Key questions for IRF to discuss: when would you use an assessment tool? How would you use this tool? Is it only a tool to encourage improvement, could you use the tool in ongoing inspection programs&gt; could we use the tool to gather and share globally comparable date on operator capability?</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r>
              <a:rPr lang="en-US" sz="1400" b="1" smtClean="0"/>
              <a:t>Safety and environmental protection…we thought there was a clear line in the past, however Montara/Macondo proved there shouldn’t be.  We need to determine where the gaps are, and the opportunities for further development of ideas. </a:t>
            </a:r>
          </a:p>
          <a:p>
            <a:pPr eaLnBrk="1" hangingPunct="1"/>
            <a:r>
              <a:rPr lang="en-US" sz="1400" b="1" smtClean="0"/>
              <a:t>The summit provides a good opportunity for networking between key players. The audience demonstrates a valuable mix of majors, drilling contractors, other contractors, and regulators from various countries.  Also includes key international organizations such as API, OGP, etc. and national energy associations.</a:t>
            </a:r>
          </a:p>
          <a:p>
            <a:pPr eaLnBrk="1" hangingPunct="1"/>
            <a:r>
              <a:rPr lang="en-US" sz="1400" b="1" smtClean="0"/>
              <a:t>What does the program deliver to the registrants?  Provides an opportunity to get up to speed on many initiatives. </a:t>
            </a:r>
          </a:p>
          <a:p>
            <a:pPr eaLnBrk="1" hangingPunct="1"/>
            <a:r>
              <a:rPr lang="en-US" sz="1400" b="1" smtClean="0"/>
              <a:t>Round tables are THE power house of the summit.  Intent is to identify future work, priorities, and gaps that need addressing.  The round tables segment the discussions to incorporate views from regulators, the industry, etc.</a:t>
            </a:r>
            <a:endParaRPr lang="en-US" sz="1400" b="1" u="sng" smtClean="0"/>
          </a:p>
          <a:p>
            <a:pPr eaLnBrk="1" hangingPunct="1"/>
            <a:endParaRPr lang="en-US" sz="14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sz="1400" b="1" u="sng" smtClean="0"/>
              <a:t>Desired Summit Outcomes</a:t>
            </a:r>
            <a:r>
              <a:rPr lang="en-US" sz="1400" b="1" smtClean="0"/>
              <a:t>: Registrants leave more informed, both regulators and industry participants. </a:t>
            </a:r>
          </a:p>
          <a:p>
            <a:pPr eaLnBrk="1" hangingPunct="1"/>
            <a:endParaRPr lang="en-US" sz="1400" b="1" smtClean="0"/>
          </a:p>
          <a:p>
            <a:pPr eaLnBrk="1" hangingPunct="1"/>
            <a:endParaRPr lang="en-US" sz="1400" b="1" smtClean="0"/>
          </a:p>
          <a:p>
            <a:pPr eaLnBrk="1" hangingPunct="1"/>
            <a:endParaRPr lang="en-US" sz="1400" b="1" smtClean="0"/>
          </a:p>
          <a:p>
            <a:pPr eaLnBrk="1" hangingPunct="1"/>
            <a:r>
              <a:rPr lang="en-US" sz="1400" b="1" smtClean="0"/>
              <a:t> The discussions will be captured, and key concepts synthesized during the annual IRF meeting on Thursday. A summary will be disseminated to meeting participants</a:t>
            </a:r>
            <a:r>
              <a:rPr lang="en-US" sz="1400" smtClean="0"/>
              <a:t> </a:t>
            </a:r>
            <a:r>
              <a:rPr lang="en-US" sz="1400" b="1" smtClean="0"/>
              <a:t>Purposes of the summit and anticipated outcomes:</a:t>
            </a:r>
            <a:endParaRPr lang="en-US" sz="1400" u="sng" smtClean="0"/>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z="1600" b="1" smtClean="0"/>
              <a:t>Sports analogy.  Coach. Team colors. Orange lanyards.</a:t>
            </a:r>
          </a:p>
          <a:p>
            <a:pPr eaLnBrk="1" hangingPunct="1"/>
            <a:r>
              <a:rPr lang="en-US" sz="1600" b="1" smtClean="0"/>
              <a:t>So to continue with the sports analogy and the coaching we are approaching the end of the challenge- are we in the winning locker room or the loser locker room</a:t>
            </a:r>
          </a:p>
          <a:p>
            <a:pPr eaLnBrk="1" hangingPunct="1"/>
            <a:r>
              <a:rPr lang="en-US" sz="1600" b="1" smtClean="0"/>
              <a:t>Session 1- Welcome and Introduction</a:t>
            </a:r>
            <a:endParaRPr lang="en-US" sz="1600" u="sng" smtClean="0"/>
          </a:p>
          <a:p>
            <a:pPr eaLnBrk="1" hangingPunct="1"/>
            <a:r>
              <a:rPr lang="en-US" sz="1600" u="sng" smtClean="0"/>
              <a:t>Magne Ognedal</a:t>
            </a:r>
            <a:endParaRPr lang="en-US" sz="1600" smtClean="0"/>
          </a:p>
          <a:p>
            <a:pPr eaLnBrk="1" hangingPunct="1"/>
            <a:r>
              <a:rPr lang="en-US" sz="1600" smtClean="0"/>
              <a:t>Neither the petroleum industry nor government should be satisfied with the current situation. Continuous improvement must become a fundamental principle for the industry.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pPr eaLnBrk="1" hangingPunct="1"/>
            <a:r>
              <a:rPr lang="en-US" sz="1400" b="1" u="sng" smtClean="0"/>
              <a:t>Desired Summit Outcomes</a:t>
            </a:r>
            <a:r>
              <a:rPr lang="en-US" sz="1400" b="1" smtClean="0"/>
              <a:t>: Registrants leave more informed, both regulators and industry participants. </a:t>
            </a:r>
          </a:p>
          <a:p>
            <a:pPr eaLnBrk="1" hangingPunct="1"/>
            <a:endParaRPr lang="en-US" sz="1400" b="1" smtClean="0"/>
          </a:p>
          <a:p>
            <a:pPr eaLnBrk="1" hangingPunct="1"/>
            <a:endParaRPr lang="en-US" sz="1400" b="1" smtClean="0"/>
          </a:p>
          <a:p>
            <a:pPr eaLnBrk="1" hangingPunct="1"/>
            <a:endParaRPr lang="en-US" sz="1400" b="1" smtClean="0"/>
          </a:p>
          <a:p>
            <a:pPr eaLnBrk="1" hangingPunct="1"/>
            <a:r>
              <a:rPr lang="en-US" sz="1400" b="1" smtClean="0"/>
              <a:t> The discussions will be captured, and key concepts synthesized during the annual IRF meeting on Thursday. A summary will be disseminated to meeting participants</a:t>
            </a:r>
            <a:r>
              <a:rPr lang="en-US" sz="1400" smtClean="0"/>
              <a:t> </a:t>
            </a:r>
            <a:r>
              <a:rPr lang="en-US" sz="1400" b="1" smtClean="0"/>
              <a:t>Purposes of the summit and anticipated outcomes:</a:t>
            </a:r>
            <a:endParaRPr lang="en-US" sz="1400" u="sng"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pPr eaLnBrk="1" hangingPunct="1"/>
            <a:r>
              <a:rPr lang="en-US" smtClean="0"/>
              <a:t>For a company, systems, processes, and culture must work together. </a:t>
            </a:r>
          </a:p>
          <a:p>
            <a:pPr eaLnBrk="1" hangingPunct="1"/>
            <a:r>
              <a:rPr lang="en-US" smtClean="0"/>
              <a:t>Shell, one of the founders of Marine Well Containment Corporation</a:t>
            </a:r>
          </a:p>
          <a:p>
            <a:pPr eaLnBrk="1" hangingPunct="1"/>
            <a:r>
              <a:rPr lang="en-US" smtClean="0"/>
              <a:t>Shell, participant in Center for Offshore Safety. US initiative, but with global participants (international collaboration).</a:t>
            </a:r>
          </a:p>
          <a:p>
            <a:pPr eaLnBrk="1" hangingPunct="1"/>
            <a:r>
              <a:rPr lang="en-US" smtClean="0"/>
              <a:t>Shell, participant in subsea well containment effort with the goal of increasing intervention capability globally. </a:t>
            </a:r>
          </a:p>
          <a:p>
            <a:pPr eaLnBrk="1" hangingPunct="1"/>
            <a:r>
              <a:rPr lang="en-US" smtClean="0"/>
              <a:t>Companies need to share and incorporate lessons learned from prior applications.  Actively engage the bureau in the dialog.  Perfect permitting will improve interaction with the regulator.</a:t>
            </a:r>
          </a:p>
          <a:p>
            <a:pPr eaLnBrk="1" hangingPunct="1"/>
            <a:r>
              <a:rPr lang="en-US" smtClean="0"/>
              <a:t>Hallmarks of good regulations: Performance based, locally relevant, improved over time, based on best practices.</a:t>
            </a:r>
          </a:p>
          <a:p>
            <a:pPr eaLnBrk="1" hangingPunct="1"/>
            <a:r>
              <a:rPr lang="en-US" smtClean="0"/>
              <a:t>Shell believes the role of regulator is to challenge industry, hold them accountable, and spur innovation. </a:t>
            </a:r>
          </a:p>
          <a:p>
            <a:pPr eaLnBrk="1" hangingPunct="1"/>
            <a:r>
              <a:rPr lang="en-US" smtClean="0"/>
              <a:t>When regulators work with industry groups, they produce better regulations. Collaboration.</a:t>
            </a:r>
          </a:p>
          <a:p>
            <a:pPr eaLnBrk="1" hangingPunct="1"/>
            <a:r>
              <a:rPr lang="en-US" smtClean="0"/>
              <a:t>Industry is only as good as the weakest player. This is the issue. Dealing with it is the dilemma. Clear and firmly enforced set of standards is key.  Have to sufficiently resource the regulator.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pPr eaLnBrk="1" hangingPunct="1">
              <a:lnSpc>
                <a:spcPct val="80000"/>
              </a:lnSpc>
            </a:pPr>
            <a:r>
              <a:rPr lang="en-US" smtClean="0"/>
              <a:t>IADC has spent much of the last 18 months discussing its HSE case guidelines.</a:t>
            </a:r>
          </a:p>
          <a:p>
            <a:pPr eaLnBrk="1" hangingPunct="1">
              <a:lnSpc>
                <a:spcPct val="80000"/>
              </a:lnSpc>
            </a:pPr>
            <a:r>
              <a:rPr lang="en-US" smtClean="0"/>
              <a:t>Mentioned revised WellCAP program (announced  a month ago). Can find detail on the IADC website. Introduced tougher requirements for WellCAP instructors.  Qualified testing requirements. </a:t>
            </a:r>
          </a:p>
          <a:p>
            <a:pPr eaLnBrk="1" hangingPunct="1">
              <a:lnSpc>
                <a:spcPct val="80000"/>
              </a:lnSpc>
            </a:pPr>
            <a:r>
              <a:rPr lang="en-US" smtClean="0"/>
              <a:t>Working with API on Bulletin 97. Combines traditional bridging document plus other information such as well basis of design, well execution plan, critical well activity risk assessments.  Under development some time now.  </a:t>
            </a:r>
          </a:p>
          <a:p>
            <a:pPr eaLnBrk="1" hangingPunct="1">
              <a:lnSpc>
                <a:spcPct val="80000"/>
              </a:lnSpc>
            </a:pPr>
            <a:r>
              <a:rPr lang="en-US" smtClean="0"/>
              <a:t>IADC also working with International Well Control Forum on new International Alliance for Well Control (IAWC). </a:t>
            </a:r>
          </a:p>
          <a:p>
            <a:pPr eaLnBrk="1" hangingPunct="1">
              <a:lnSpc>
                <a:spcPct val="80000"/>
              </a:lnSpc>
            </a:pPr>
            <a:r>
              <a:rPr lang="en-US" smtClean="0"/>
              <a:t>Competence Assurance Accreditation Program. Revised IADC KSA’s.</a:t>
            </a:r>
          </a:p>
          <a:p>
            <a:pPr eaLnBrk="1" hangingPunct="1">
              <a:lnSpc>
                <a:spcPct val="80000"/>
              </a:lnSpc>
            </a:pPr>
            <a:endParaRPr lang="en-US" smtClean="0"/>
          </a:p>
          <a:p>
            <a:pPr eaLnBrk="1" hangingPunct="1">
              <a:lnSpc>
                <a:spcPct val="80000"/>
              </a:lnSpc>
            </a:pPr>
            <a:r>
              <a:rPr lang="en-US" smtClean="0"/>
              <a:t>More work needs to be done to effectively incorporate lessons learned. Transparency and information sharing…remains to be seen whether it will be applied on a broad basis. For their part, IADC issues safety alerts, 3-5 per month.  Encourage industry to do better in its reporting.</a:t>
            </a:r>
          </a:p>
          <a:p>
            <a:pPr eaLnBrk="1" hangingPunct="1">
              <a:lnSpc>
                <a:spcPct val="80000"/>
              </a:lnSpc>
            </a:pPr>
            <a:r>
              <a:rPr lang="en-US" smtClean="0"/>
              <a:t>Integration of HSE Management Systems. Competence and Training. This is challenging.  (1) significant crew change looming over many companies. (2) Following on that is the effect of new-builds…many with advanced technological capabilities. May reach critical levels for certain highly specialized rig positions.</a:t>
            </a:r>
          </a:p>
          <a:p>
            <a:pPr eaLnBrk="1" hangingPunct="1">
              <a:lnSpc>
                <a:spcPct val="80000"/>
              </a:lnSpc>
            </a:pPr>
            <a:endParaRPr lang="en-US" sz="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1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extLst/>
          </a:lstStyle>
          <a:p>
            <a:pPr>
              <a:defRPr/>
            </a:pPr>
            <a:fld id="{6A8583E4-34FF-4641-BF92-6A6E25BA7230}" type="datetimeFigureOut">
              <a:rPr lang="en-CA"/>
              <a:pPr>
                <a:defRPr/>
              </a:pPr>
              <a:t>05/10/2011</a:t>
            </a:fld>
            <a:endParaRPr lang="en-CA"/>
          </a:p>
        </p:txBody>
      </p:sp>
      <p:sp>
        <p:nvSpPr>
          <p:cNvPr id="8" name="Footer Placeholder 7"/>
          <p:cNvSpPr>
            <a:spLocks noGrp="1"/>
          </p:cNvSpPr>
          <p:nvPr>
            <p:ph type="ftr" sz="quarter" idx="11"/>
          </p:nvPr>
        </p:nvSpPr>
        <p:spPr/>
        <p:txBody>
          <a:bodyPr/>
          <a:lstStyle>
            <a:lvl1pPr>
              <a:defRPr/>
            </a:lvl1pPr>
            <a:extLst/>
          </a:lstStyle>
          <a:p>
            <a:pPr>
              <a:defRPr/>
            </a:pPr>
            <a:endParaRPr lang="en-CA"/>
          </a:p>
        </p:txBody>
      </p:sp>
      <p:sp>
        <p:nvSpPr>
          <p:cNvPr id="9" name="Slide Number Placeholder 10"/>
          <p:cNvSpPr>
            <a:spLocks noGrp="1"/>
          </p:cNvSpPr>
          <p:nvPr>
            <p:ph type="sldNum" sz="quarter" idx="12"/>
          </p:nvPr>
        </p:nvSpPr>
        <p:spPr/>
        <p:txBody>
          <a:bodyPr/>
          <a:lstStyle>
            <a:lvl1pPr>
              <a:defRPr/>
            </a:lvl1pPr>
            <a:extLst/>
          </a:lstStyle>
          <a:p>
            <a:pPr>
              <a:defRPr/>
            </a:pPr>
            <a:fld id="{AE988275-6CE4-4018-9843-C7DBF1EF84CE}" type="slidenum">
              <a:rPr lang="en-CA"/>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D8C9D40E-3A02-4FF8-AC1A-F1981906E383}" type="datetimeFigureOut">
              <a:rPr lang="en-CA"/>
              <a:pPr>
                <a:defRPr/>
              </a:pPr>
              <a:t>05/10/2011</a:t>
            </a:fld>
            <a:endParaRPr lang="en-CA"/>
          </a:p>
        </p:txBody>
      </p:sp>
      <p:sp>
        <p:nvSpPr>
          <p:cNvPr id="5" name="Footer Placeholder 17"/>
          <p:cNvSpPr>
            <a:spLocks noGrp="1"/>
          </p:cNvSpPr>
          <p:nvPr>
            <p:ph type="ftr" sz="quarter" idx="11"/>
          </p:nvPr>
        </p:nvSpPr>
        <p:spPr/>
        <p:txBody>
          <a:bodyPr/>
          <a:lstStyle>
            <a:lvl1pPr>
              <a:defRPr/>
            </a:lvl1pPr>
          </a:lstStyle>
          <a:p>
            <a:pPr>
              <a:defRPr/>
            </a:pPr>
            <a:endParaRPr lang="en-CA"/>
          </a:p>
        </p:txBody>
      </p:sp>
      <p:sp>
        <p:nvSpPr>
          <p:cNvPr id="6" name="Slide Number Placeholder 4"/>
          <p:cNvSpPr>
            <a:spLocks noGrp="1"/>
          </p:cNvSpPr>
          <p:nvPr>
            <p:ph type="sldNum" sz="quarter" idx="12"/>
          </p:nvPr>
        </p:nvSpPr>
        <p:spPr/>
        <p:txBody>
          <a:bodyPr/>
          <a:lstStyle>
            <a:lvl1pPr>
              <a:defRPr/>
            </a:lvl1pPr>
          </a:lstStyle>
          <a:p>
            <a:pPr>
              <a:defRPr/>
            </a:pPr>
            <a:fld id="{6F8775A2-B153-4FF3-82FD-C4068343160E}"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06857EC4-5694-4BBF-AFC0-95B0E7C61665}" type="datetimeFigureOut">
              <a:rPr lang="en-CA"/>
              <a:pPr>
                <a:defRPr/>
              </a:pPr>
              <a:t>05/10/2011</a:t>
            </a:fld>
            <a:endParaRPr lang="en-CA"/>
          </a:p>
        </p:txBody>
      </p:sp>
      <p:sp>
        <p:nvSpPr>
          <p:cNvPr id="5" name="Footer Placeholder 17"/>
          <p:cNvSpPr>
            <a:spLocks noGrp="1"/>
          </p:cNvSpPr>
          <p:nvPr>
            <p:ph type="ftr" sz="quarter" idx="11"/>
          </p:nvPr>
        </p:nvSpPr>
        <p:spPr/>
        <p:txBody>
          <a:bodyPr/>
          <a:lstStyle>
            <a:lvl1pPr>
              <a:defRPr/>
            </a:lvl1pPr>
          </a:lstStyle>
          <a:p>
            <a:pPr>
              <a:defRPr/>
            </a:pPr>
            <a:endParaRPr lang="en-CA"/>
          </a:p>
        </p:txBody>
      </p:sp>
      <p:sp>
        <p:nvSpPr>
          <p:cNvPr id="6" name="Slide Number Placeholder 4"/>
          <p:cNvSpPr>
            <a:spLocks noGrp="1"/>
          </p:cNvSpPr>
          <p:nvPr>
            <p:ph type="sldNum" sz="quarter" idx="12"/>
          </p:nvPr>
        </p:nvSpPr>
        <p:spPr/>
        <p:txBody>
          <a:bodyPr/>
          <a:lstStyle>
            <a:lvl1pPr>
              <a:defRPr/>
            </a:lvl1pPr>
          </a:lstStyle>
          <a:p>
            <a:pPr>
              <a:defRPr/>
            </a:pPr>
            <a:fld id="{34529E01-C20C-4732-8495-EF96798BEAAF}" type="slidenum">
              <a:rPr lang="en-CA"/>
              <a:pPr>
                <a:defRPr/>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76663" y="6111875"/>
            <a:ext cx="2286000" cy="365125"/>
          </a:xfrm>
        </p:spPr>
        <p:txBody>
          <a:bodyPr/>
          <a:lstStyle>
            <a:lvl1pPr>
              <a:defRPr/>
            </a:lvl1pPr>
          </a:lstStyle>
          <a:p>
            <a:pPr>
              <a:defRPr/>
            </a:pPr>
            <a:fld id="{6FCF38B1-12BA-46FD-BC31-AD123AFDC2EF}" type="datetimeFigureOut">
              <a:rPr lang="en-CA"/>
              <a:pPr>
                <a:defRPr/>
              </a:pPr>
              <a:t>05/10/2011</a:t>
            </a:fld>
            <a:endParaRPr lang="en-CA"/>
          </a:p>
        </p:txBody>
      </p:sp>
      <p:sp>
        <p:nvSpPr>
          <p:cNvPr id="3" name="Footer Placeholder 2"/>
          <p:cNvSpPr>
            <a:spLocks noGrp="1"/>
          </p:cNvSpPr>
          <p:nvPr>
            <p:ph type="ftr" sz="quarter" idx="11"/>
          </p:nvPr>
        </p:nvSpPr>
        <p:spPr>
          <a:xfrm>
            <a:off x="6062663" y="6111875"/>
            <a:ext cx="2286000" cy="365125"/>
          </a:xfrm>
        </p:spPr>
        <p:txBody>
          <a:bodyPr/>
          <a:lstStyle>
            <a:lvl1pPr>
              <a:defRPr/>
            </a:lvl1pPr>
          </a:lstStyle>
          <a:p>
            <a:pPr>
              <a:defRPr/>
            </a:pPr>
            <a:endParaRPr lang="en-CA"/>
          </a:p>
        </p:txBody>
      </p:sp>
      <p:sp>
        <p:nvSpPr>
          <p:cNvPr id="4" name="Slide Number Placeholder 3"/>
          <p:cNvSpPr>
            <a:spLocks noGrp="1"/>
          </p:cNvSpPr>
          <p:nvPr>
            <p:ph type="sldNum" sz="quarter" idx="12"/>
          </p:nvPr>
        </p:nvSpPr>
        <p:spPr>
          <a:xfrm>
            <a:off x="8348663" y="6111875"/>
            <a:ext cx="457200" cy="365125"/>
          </a:xfrm>
        </p:spPr>
        <p:txBody>
          <a:bodyPr/>
          <a:lstStyle>
            <a:lvl1pPr>
              <a:defRPr/>
            </a:lvl1pPr>
          </a:lstStyle>
          <a:p>
            <a:pPr>
              <a:defRPr/>
            </a:pPr>
            <a:fld id="{BF8FF2CC-27D5-415D-B57F-778649FE75A5}"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25277696-86EF-4CFA-A51B-3E1B901E6EA6}" type="datetimeFigureOut">
              <a:rPr lang="en-CA"/>
              <a:pPr>
                <a:defRPr/>
              </a:pPr>
              <a:t>05/10/2011</a:t>
            </a:fld>
            <a:endParaRPr lang="en-CA"/>
          </a:p>
        </p:txBody>
      </p:sp>
      <p:sp>
        <p:nvSpPr>
          <p:cNvPr id="5" name="Footer Placeholder 17"/>
          <p:cNvSpPr>
            <a:spLocks noGrp="1"/>
          </p:cNvSpPr>
          <p:nvPr>
            <p:ph type="ftr" sz="quarter" idx="11"/>
          </p:nvPr>
        </p:nvSpPr>
        <p:spPr/>
        <p:txBody>
          <a:bodyPr/>
          <a:lstStyle>
            <a:lvl1pPr>
              <a:defRPr/>
            </a:lvl1pPr>
          </a:lstStyle>
          <a:p>
            <a:pPr>
              <a:defRPr/>
            </a:pPr>
            <a:endParaRPr lang="en-CA"/>
          </a:p>
        </p:txBody>
      </p:sp>
      <p:sp>
        <p:nvSpPr>
          <p:cNvPr id="6" name="Slide Number Placeholder 4"/>
          <p:cNvSpPr>
            <a:spLocks noGrp="1"/>
          </p:cNvSpPr>
          <p:nvPr>
            <p:ph type="sldNum" sz="quarter" idx="12"/>
          </p:nvPr>
        </p:nvSpPr>
        <p:spPr/>
        <p:txBody>
          <a:bodyPr/>
          <a:lstStyle>
            <a:lvl1pPr>
              <a:defRPr/>
            </a:lvl1pPr>
          </a:lstStyle>
          <a:p>
            <a:pPr>
              <a:defRPr/>
            </a:pPr>
            <a:fld id="{AEA68664-C205-49C8-8912-EECFBBAAC78D}"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1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FBB6D469-A6A8-4EBA-845A-9D8E2ECEC220}" type="datetimeFigureOut">
              <a:rPr lang="en-CA"/>
              <a:pPr>
                <a:defRPr/>
              </a:pPr>
              <a:t>05/10/2011</a:t>
            </a:fld>
            <a:endParaRPr lang="en-CA"/>
          </a:p>
        </p:txBody>
      </p:sp>
      <p:sp>
        <p:nvSpPr>
          <p:cNvPr id="7" name="Footer Placeholder 4"/>
          <p:cNvSpPr>
            <a:spLocks noGrp="1"/>
          </p:cNvSpPr>
          <p:nvPr>
            <p:ph type="ftr" sz="quarter" idx="11"/>
          </p:nvPr>
        </p:nvSpPr>
        <p:spPr/>
        <p:txBody>
          <a:bodyPr/>
          <a:lstStyle>
            <a:lvl1pPr>
              <a:defRPr/>
            </a:lvl1pPr>
            <a:extLst/>
          </a:lstStyle>
          <a:p>
            <a:pPr>
              <a:defRPr/>
            </a:pPr>
            <a:endParaRPr lang="en-CA"/>
          </a:p>
        </p:txBody>
      </p:sp>
      <p:sp>
        <p:nvSpPr>
          <p:cNvPr id="8" name="Slide Number Placeholder 5"/>
          <p:cNvSpPr>
            <a:spLocks noGrp="1"/>
          </p:cNvSpPr>
          <p:nvPr>
            <p:ph type="sldNum" sz="quarter" idx="12"/>
          </p:nvPr>
        </p:nvSpPr>
        <p:spPr/>
        <p:txBody>
          <a:bodyPr/>
          <a:lstStyle>
            <a:lvl1pPr>
              <a:defRPr/>
            </a:lvl1pPr>
            <a:extLst/>
          </a:lstStyle>
          <a:p>
            <a:pPr>
              <a:defRPr/>
            </a:pPr>
            <a:fld id="{3CDC24CE-FD84-4332-A8CA-E6B4CD885D65}" type="slidenum">
              <a:rPr lang="en-CA"/>
              <a:pPr>
                <a:defRPr/>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9EFEBDA6-0528-43E8-86DE-23C3391678CF}" type="datetimeFigureOut">
              <a:rPr lang="en-CA"/>
              <a:pPr>
                <a:defRPr/>
              </a:pPr>
              <a:t>05/10/2011</a:t>
            </a:fld>
            <a:endParaRPr lang="en-CA"/>
          </a:p>
        </p:txBody>
      </p:sp>
      <p:sp>
        <p:nvSpPr>
          <p:cNvPr id="6" name="Footer Placeholder 17"/>
          <p:cNvSpPr>
            <a:spLocks noGrp="1"/>
          </p:cNvSpPr>
          <p:nvPr>
            <p:ph type="ftr" sz="quarter" idx="11"/>
          </p:nvPr>
        </p:nvSpPr>
        <p:spPr/>
        <p:txBody>
          <a:bodyPr/>
          <a:lstStyle>
            <a:lvl1pPr>
              <a:defRPr/>
            </a:lvl1pPr>
          </a:lstStyle>
          <a:p>
            <a:pPr>
              <a:defRPr/>
            </a:pPr>
            <a:endParaRPr lang="en-CA"/>
          </a:p>
        </p:txBody>
      </p:sp>
      <p:sp>
        <p:nvSpPr>
          <p:cNvPr id="7" name="Slide Number Placeholder 4"/>
          <p:cNvSpPr>
            <a:spLocks noGrp="1"/>
          </p:cNvSpPr>
          <p:nvPr>
            <p:ph type="sldNum" sz="quarter" idx="12"/>
          </p:nvPr>
        </p:nvSpPr>
        <p:spPr/>
        <p:txBody>
          <a:bodyPr/>
          <a:lstStyle>
            <a:lvl1pPr>
              <a:defRPr/>
            </a:lvl1pPr>
          </a:lstStyle>
          <a:p>
            <a:pPr>
              <a:defRPr/>
            </a:pPr>
            <a:fld id="{7B095344-ABF3-45C5-BF1D-36A5C47E198A}"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fld id="{4C2DC0E7-58F2-4DE7-9C31-60D171CE6585}" type="datetimeFigureOut">
              <a:rPr lang="en-CA"/>
              <a:pPr>
                <a:defRPr/>
              </a:pPr>
              <a:t>05/10/2011</a:t>
            </a:fld>
            <a:endParaRPr lang="en-CA"/>
          </a:p>
        </p:txBody>
      </p:sp>
      <p:sp>
        <p:nvSpPr>
          <p:cNvPr id="8" name="Footer Placeholder 17"/>
          <p:cNvSpPr>
            <a:spLocks noGrp="1"/>
          </p:cNvSpPr>
          <p:nvPr>
            <p:ph type="ftr" sz="quarter" idx="11"/>
          </p:nvPr>
        </p:nvSpPr>
        <p:spPr/>
        <p:txBody>
          <a:bodyPr/>
          <a:lstStyle>
            <a:lvl1pPr>
              <a:defRPr/>
            </a:lvl1pPr>
          </a:lstStyle>
          <a:p>
            <a:pPr>
              <a:defRPr/>
            </a:pPr>
            <a:endParaRPr lang="en-CA"/>
          </a:p>
        </p:txBody>
      </p:sp>
      <p:sp>
        <p:nvSpPr>
          <p:cNvPr id="9" name="Slide Number Placeholder 4"/>
          <p:cNvSpPr>
            <a:spLocks noGrp="1"/>
          </p:cNvSpPr>
          <p:nvPr>
            <p:ph type="sldNum" sz="quarter" idx="12"/>
          </p:nvPr>
        </p:nvSpPr>
        <p:spPr/>
        <p:txBody>
          <a:bodyPr/>
          <a:lstStyle>
            <a:lvl1pPr>
              <a:defRPr/>
            </a:lvl1pPr>
          </a:lstStyle>
          <a:p>
            <a:pPr>
              <a:defRPr/>
            </a:pPr>
            <a:fld id="{CDBB66FB-66A3-45C8-8D99-E290362EAF22}"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fld id="{87A3F9F3-A061-4794-B612-F56CE083F4A1}" type="datetimeFigureOut">
              <a:rPr lang="en-CA"/>
              <a:pPr>
                <a:defRPr/>
              </a:pPr>
              <a:t>05/10/2011</a:t>
            </a:fld>
            <a:endParaRPr lang="en-CA"/>
          </a:p>
        </p:txBody>
      </p:sp>
      <p:sp>
        <p:nvSpPr>
          <p:cNvPr id="4" name="Footer Placeholder 17"/>
          <p:cNvSpPr>
            <a:spLocks noGrp="1"/>
          </p:cNvSpPr>
          <p:nvPr>
            <p:ph type="ftr" sz="quarter" idx="11"/>
          </p:nvPr>
        </p:nvSpPr>
        <p:spPr/>
        <p:txBody>
          <a:bodyPr/>
          <a:lstStyle>
            <a:lvl1pPr>
              <a:defRPr/>
            </a:lvl1pPr>
          </a:lstStyle>
          <a:p>
            <a:pPr>
              <a:defRPr/>
            </a:pPr>
            <a:endParaRPr lang="en-CA"/>
          </a:p>
        </p:txBody>
      </p:sp>
      <p:sp>
        <p:nvSpPr>
          <p:cNvPr id="5" name="Slide Number Placeholder 4"/>
          <p:cNvSpPr>
            <a:spLocks noGrp="1"/>
          </p:cNvSpPr>
          <p:nvPr>
            <p:ph type="sldNum" sz="quarter" idx="12"/>
          </p:nvPr>
        </p:nvSpPr>
        <p:spPr/>
        <p:txBody>
          <a:bodyPr/>
          <a:lstStyle>
            <a:lvl1pPr>
              <a:defRPr/>
            </a:lvl1pPr>
          </a:lstStyle>
          <a:p>
            <a:pPr>
              <a:defRPr/>
            </a:pPr>
            <a:fld id="{EB0279E5-E4E9-4120-A8F0-DBFBBC8F1F0B}"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extLst/>
          </a:lstStyle>
          <a:p>
            <a:pPr>
              <a:defRPr/>
            </a:pPr>
            <a:fld id="{B137F60A-C2A5-41CF-932D-4AD4494C22EA}" type="datetimeFigureOut">
              <a:rPr lang="en-CA"/>
              <a:pPr>
                <a:defRPr/>
              </a:pPr>
              <a:t>05/10/2011</a:t>
            </a:fld>
            <a:endParaRPr lang="en-CA"/>
          </a:p>
        </p:txBody>
      </p:sp>
      <p:sp>
        <p:nvSpPr>
          <p:cNvPr id="4" name="Footer Placeholder 2"/>
          <p:cNvSpPr>
            <a:spLocks noGrp="1"/>
          </p:cNvSpPr>
          <p:nvPr>
            <p:ph type="ftr" sz="quarter" idx="11"/>
          </p:nvPr>
        </p:nvSpPr>
        <p:spPr/>
        <p:txBody>
          <a:bodyPr/>
          <a:lstStyle>
            <a:lvl1pPr>
              <a:defRPr/>
            </a:lvl1pPr>
            <a:extLst/>
          </a:lstStyle>
          <a:p>
            <a:pPr>
              <a:defRPr/>
            </a:pPr>
            <a:endParaRPr lang="en-CA"/>
          </a:p>
        </p:txBody>
      </p:sp>
      <p:sp>
        <p:nvSpPr>
          <p:cNvPr id="5" name="Slide Number Placeholder 3"/>
          <p:cNvSpPr>
            <a:spLocks noGrp="1"/>
          </p:cNvSpPr>
          <p:nvPr>
            <p:ph type="sldNum" sz="quarter" idx="12"/>
          </p:nvPr>
        </p:nvSpPr>
        <p:spPr/>
        <p:txBody>
          <a:bodyPr/>
          <a:lstStyle>
            <a:lvl1pPr>
              <a:defRPr/>
            </a:lvl1pPr>
            <a:extLst/>
          </a:lstStyle>
          <a:p>
            <a:pPr>
              <a:defRPr/>
            </a:pPr>
            <a:fld id="{EB38D53D-B79C-40D2-A83A-344B0E7C3E99}"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7B674A38-7F43-4DB4-BB03-2F1FE2194ED0}" type="datetimeFigureOut">
              <a:rPr lang="en-CA"/>
              <a:pPr>
                <a:defRPr/>
              </a:pPr>
              <a:t>05/10/2011</a:t>
            </a:fld>
            <a:endParaRPr lang="en-CA"/>
          </a:p>
        </p:txBody>
      </p:sp>
      <p:sp>
        <p:nvSpPr>
          <p:cNvPr id="6" name="Footer Placeholder 17"/>
          <p:cNvSpPr>
            <a:spLocks noGrp="1"/>
          </p:cNvSpPr>
          <p:nvPr>
            <p:ph type="ftr" sz="quarter" idx="11"/>
          </p:nvPr>
        </p:nvSpPr>
        <p:spPr/>
        <p:txBody>
          <a:bodyPr/>
          <a:lstStyle>
            <a:lvl1pPr>
              <a:defRPr/>
            </a:lvl1pPr>
          </a:lstStyle>
          <a:p>
            <a:pPr>
              <a:defRPr/>
            </a:pPr>
            <a:endParaRPr lang="en-CA"/>
          </a:p>
        </p:txBody>
      </p:sp>
      <p:sp>
        <p:nvSpPr>
          <p:cNvPr id="7" name="Slide Number Placeholder 4"/>
          <p:cNvSpPr>
            <a:spLocks noGrp="1"/>
          </p:cNvSpPr>
          <p:nvPr>
            <p:ph type="sldNum" sz="quarter" idx="12"/>
          </p:nvPr>
        </p:nvSpPr>
        <p:spPr/>
        <p:txBody>
          <a:bodyPr/>
          <a:lstStyle>
            <a:lvl1pPr>
              <a:defRPr/>
            </a:lvl1pPr>
          </a:lstStyle>
          <a:p>
            <a:pPr>
              <a:defRPr/>
            </a:pPr>
            <a:fld id="{4173DC96-734C-4208-B6F2-8D0EF13EC5BF}"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1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ound Single Corner Rectangle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extLst/>
          </a:lstStyle>
          <a:p>
            <a:pPr>
              <a:defRPr/>
            </a:pPr>
            <a:fld id="{89286A46-5A58-46CA-8D52-11D428F0918B}" type="datetimeFigureOut">
              <a:rPr lang="en-CA"/>
              <a:pPr>
                <a:defRPr/>
              </a:pPr>
              <a:t>05/10/2011</a:t>
            </a:fld>
            <a:endParaRPr lang="en-CA"/>
          </a:p>
        </p:txBody>
      </p:sp>
      <p:sp>
        <p:nvSpPr>
          <p:cNvPr id="8" name="Footer Placeholder 5"/>
          <p:cNvSpPr>
            <a:spLocks noGrp="1"/>
          </p:cNvSpPr>
          <p:nvPr>
            <p:ph type="ftr" sz="quarter" idx="11"/>
          </p:nvPr>
        </p:nvSpPr>
        <p:spPr/>
        <p:txBody>
          <a:bodyPr/>
          <a:lstStyle>
            <a:lvl1pPr>
              <a:defRPr/>
            </a:lvl1pPr>
            <a:extLst/>
          </a:lstStyle>
          <a:p>
            <a:pPr>
              <a:defRPr/>
            </a:pPr>
            <a:endParaRPr lang="en-CA"/>
          </a:p>
        </p:txBody>
      </p:sp>
      <p:sp>
        <p:nvSpPr>
          <p:cNvPr id="9" name="Slide Number Placeholder 6"/>
          <p:cNvSpPr>
            <a:spLocks noGrp="1"/>
          </p:cNvSpPr>
          <p:nvPr>
            <p:ph type="sldNum" sz="quarter" idx="12"/>
          </p:nvPr>
        </p:nvSpPr>
        <p:spPr/>
        <p:txBody>
          <a:bodyPr/>
          <a:lstStyle>
            <a:lvl1pPr>
              <a:defRPr/>
            </a:lvl1pPr>
            <a:extLst/>
          </a:lstStyle>
          <a:p>
            <a:pPr>
              <a:defRPr/>
            </a:pPr>
            <a:fld id="{622E0E60-2F3C-4EDD-A94F-4ED7E73B0E46}"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extLst/>
          </a:lstStyle>
          <a:p>
            <a:r>
              <a:rPr lang="en-US" smtClean="0"/>
              <a:t>Click to edit Master title style</a:t>
            </a:r>
            <a:endParaRPr lang="en-US"/>
          </a:p>
        </p:txBody>
      </p:sp>
      <p:sp>
        <p:nvSpPr>
          <p:cNvPr id="1031" name="Text Placeholder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C89E8B8A-9965-4A7E-ADE0-54B1C5244EA5}" type="datetimeFigureOut">
              <a:rPr lang="en-CA"/>
              <a:pPr>
                <a:defRPr/>
              </a:pPr>
              <a:t>05/10/2011</a:t>
            </a:fld>
            <a:endParaRPr lang="en-CA"/>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endParaRPr lang="en-CA"/>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D8B6F873-E650-4B4F-812B-155B1A28681A}"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3" r:id="rId2"/>
    <p:sldLayoutId id="2147483686" r:id="rId3"/>
    <p:sldLayoutId id="2147483682" r:id="rId4"/>
    <p:sldLayoutId id="2147483681" r:id="rId5"/>
    <p:sldLayoutId id="2147483680" r:id="rId6"/>
    <p:sldLayoutId id="2147483687" r:id="rId7"/>
    <p:sldLayoutId id="2147483679" r:id="rId8"/>
    <p:sldLayoutId id="2147483688" r:id="rId9"/>
    <p:sldLayoutId id="2147483678" r:id="rId10"/>
    <p:sldLayoutId id="2147483677" r:id="rId11"/>
    <p:sldLayoutId id="2147483684" r:id="rId12"/>
  </p:sldLayoutIdLst>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5"/>
          <p:cNvSpPr>
            <a:spLocks noGrp="1"/>
          </p:cNvSpPr>
          <p:nvPr>
            <p:ph type="ctrTitle" idx="4294967295"/>
          </p:nvPr>
        </p:nvSpPr>
        <p:spPr bwMode="auto">
          <a:xfrm>
            <a:off x="685800" y="2130425"/>
            <a:ext cx="7772400" cy="1470025"/>
          </a:xfrm>
          <a:noFill/>
        </p:spPr>
        <p:txBody>
          <a:bodyPr wrap="square" lIns="91440" tIns="45720" rIns="91440" bIns="45720" numCol="1" anchorCtr="0" compatLnSpc="1">
            <a:prstTxWarp prst="textNoShape">
              <a:avLst/>
            </a:prstTxWarp>
          </a:bodyPr>
          <a:lstStyle/>
          <a:p>
            <a:pPr algn="ctr" eaLnBrk="1" hangingPunct="1"/>
            <a:r>
              <a:rPr lang="en-US" sz="4400" smtClean="0">
                <a:effectLst/>
              </a:rPr>
              <a:t>2011 IRF Summit Conference Summary</a:t>
            </a:r>
          </a:p>
        </p:txBody>
      </p:sp>
      <p:sp>
        <p:nvSpPr>
          <p:cNvPr id="16386" name="Rectangle 6"/>
          <p:cNvSpPr>
            <a:spLocks noGrp="1"/>
          </p:cNvSpPr>
          <p:nvPr>
            <p:ph type="subTitle" idx="4294967295"/>
          </p:nvPr>
        </p:nvSpPr>
        <p:spPr>
          <a:xfrm>
            <a:off x="1371600" y="3886200"/>
            <a:ext cx="6400800" cy="1752600"/>
          </a:xfrm>
        </p:spPr>
        <p:txBody>
          <a:bodyPr/>
          <a:lstStyle/>
          <a:p>
            <a:pPr marL="0" indent="0" algn="ctr" eaLnBrk="1" hangingPunct="1">
              <a:buFont typeface="Wingdings 2" pitchFamily="18" charset="2"/>
              <a:buNone/>
            </a:pPr>
            <a:r>
              <a:rPr lang="en-US" smtClean="0"/>
              <a:t>Lars Herbst</a:t>
            </a:r>
          </a:p>
          <a:p>
            <a:pPr marL="0" indent="0" algn="ctr" eaLnBrk="1" hangingPunct="1">
              <a:buFont typeface="Wingdings 2" pitchFamily="18" charset="2"/>
              <a:buNone/>
            </a:pPr>
            <a:r>
              <a:rPr lang="en-US" smtClean="0"/>
              <a:t>GOM Regional Director</a:t>
            </a:r>
          </a:p>
          <a:p>
            <a:pPr marL="0" indent="0" algn="ctr" eaLnBrk="1" hangingPunct="1">
              <a:buFont typeface="Wingdings 2" pitchFamily="18" charset="2"/>
              <a:buNone/>
            </a:pPr>
            <a:r>
              <a:rPr lang="en-US" smtClean="0"/>
              <a:t>BSEE</a:t>
            </a:r>
          </a:p>
        </p:txBody>
      </p:sp>
      <p:pic>
        <p:nvPicPr>
          <p:cNvPr id="16387"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Industry and Trade Assoc.</a:t>
            </a:r>
          </a:p>
        </p:txBody>
      </p:sp>
      <p:sp>
        <p:nvSpPr>
          <p:cNvPr id="34818" name="Rectangle 3"/>
          <p:cNvSpPr>
            <a:spLocks noGrp="1"/>
          </p:cNvSpPr>
          <p:nvPr>
            <p:ph type="body" idx="1"/>
          </p:nvPr>
        </p:nvSpPr>
        <p:spPr>
          <a:xfrm>
            <a:off x="503238" y="530225"/>
            <a:ext cx="8183562" cy="4483100"/>
          </a:xfrm>
        </p:spPr>
        <p:txBody>
          <a:bodyPr/>
          <a:lstStyle/>
          <a:p>
            <a:pPr>
              <a:lnSpc>
                <a:spcPct val="80000"/>
              </a:lnSpc>
              <a:buFont typeface="Wingdings 2" pitchFamily="18" charset="2"/>
              <a:buNone/>
            </a:pPr>
            <a:r>
              <a:rPr lang="en-US" sz="1800" b="1" smtClean="0"/>
              <a:t>Regional Perspective- Industry Association-</a:t>
            </a:r>
          </a:p>
          <a:p>
            <a:pPr>
              <a:lnSpc>
                <a:spcPct val="80000"/>
              </a:lnSpc>
              <a:buFont typeface="Wingdings 2" pitchFamily="18" charset="2"/>
              <a:buNone/>
            </a:pPr>
            <a:r>
              <a:rPr lang="en-US" sz="1800" b="1" smtClean="0"/>
              <a:t>APPEA</a:t>
            </a:r>
          </a:p>
          <a:p>
            <a:pPr>
              <a:lnSpc>
                <a:spcPct val="80000"/>
              </a:lnSpc>
              <a:buFont typeface="Wingdings 2" pitchFamily="18" charset="2"/>
              <a:buNone/>
            </a:pPr>
            <a:endParaRPr lang="en-US" sz="1400" b="1" smtClean="0"/>
          </a:p>
          <a:p>
            <a:pPr>
              <a:lnSpc>
                <a:spcPct val="80000"/>
              </a:lnSpc>
              <a:buFontTx/>
              <a:buChar char="•"/>
            </a:pPr>
            <a:r>
              <a:rPr lang="en-US" sz="1800" smtClean="0"/>
              <a:t>Recognize importance of maintaining “social license to operate”. </a:t>
            </a:r>
          </a:p>
          <a:p>
            <a:pPr>
              <a:lnSpc>
                <a:spcPct val="80000"/>
              </a:lnSpc>
              <a:buFontTx/>
              <a:buChar char="•"/>
            </a:pPr>
            <a:r>
              <a:rPr lang="en-US" sz="1800" smtClean="0"/>
              <a:t>Focus of efforts is: Prevention, intervention, and response capability. </a:t>
            </a:r>
          </a:p>
          <a:p>
            <a:pPr>
              <a:lnSpc>
                <a:spcPct val="80000"/>
              </a:lnSpc>
              <a:buFontTx/>
              <a:buChar char="•"/>
            </a:pPr>
            <a:r>
              <a:rPr lang="en-US" sz="1800" smtClean="0"/>
              <a:t>Self Audit Tool Components - Intended to address Operational, Planning and site personnel. Management of change, risk management processes, competency and training requirements. Barrier definition and integrity, emergency response, well control and contingency planning.  </a:t>
            </a:r>
          </a:p>
          <a:p>
            <a:pPr>
              <a:lnSpc>
                <a:spcPct val="80000"/>
              </a:lnSpc>
              <a:buFontTx/>
              <a:buChar char="•"/>
            </a:pPr>
            <a:r>
              <a:rPr lang="en-US" sz="1800" smtClean="0"/>
              <a:t>Discussion on MOU for Mutual Assistance.</a:t>
            </a:r>
          </a:p>
          <a:p>
            <a:pPr>
              <a:lnSpc>
                <a:spcPct val="80000"/>
              </a:lnSpc>
              <a:buFontTx/>
              <a:buChar char="•"/>
            </a:pPr>
            <a:r>
              <a:rPr lang="en-US" sz="1800" smtClean="0"/>
              <a:t> Working with OGP and others on International Capping Strategy to incorporates a regional component---local well capping solution—that can be deployed without wasting a single day of intervention work. </a:t>
            </a:r>
            <a:endParaRPr lang="en-US" sz="1400" smtClean="0"/>
          </a:p>
          <a:p>
            <a:pPr>
              <a:lnSpc>
                <a:spcPct val="80000"/>
              </a:lnSpc>
              <a:buFont typeface="Wingdings 2" pitchFamily="18" charset="2"/>
              <a:buNone/>
            </a:pPr>
            <a:endParaRPr lang="en-US" sz="1800" smtClean="0"/>
          </a:p>
        </p:txBody>
      </p:sp>
      <p:pic>
        <p:nvPicPr>
          <p:cNvPr id="34819"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Safety Regulators/ GOV</a:t>
            </a:r>
          </a:p>
        </p:txBody>
      </p:sp>
      <p:sp>
        <p:nvSpPr>
          <p:cNvPr id="36866" name="Rectangle 3"/>
          <p:cNvSpPr>
            <a:spLocks noGrp="1"/>
          </p:cNvSpPr>
          <p:nvPr>
            <p:ph type="body" idx="1"/>
          </p:nvPr>
        </p:nvSpPr>
        <p:spPr>
          <a:xfrm>
            <a:off x="503238" y="530225"/>
            <a:ext cx="8183562" cy="4483100"/>
          </a:xfrm>
        </p:spPr>
        <p:txBody>
          <a:bodyPr/>
          <a:lstStyle/>
          <a:p>
            <a:pPr>
              <a:lnSpc>
                <a:spcPct val="80000"/>
              </a:lnSpc>
              <a:buFont typeface="Wingdings 2" pitchFamily="18" charset="2"/>
              <a:buNone/>
            </a:pPr>
            <a:r>
              <a:rPr lang="en-US" sz="1800" b="1" smtClean="0"/>
              <a:t>Safety Regulator Presentation- BSEE</a:t>
            </a:r>
          </a:p>
          <a:p>
            <a:pPr>
              <a:lnSpc>
                <a:spcPct val="80000"/>
              </a:lnSpc>
              <a:buFont typeface="Wingdings 2" pitchFamily="18" charset="2"/>
              <a:buNone/>
            </a:pPr>
            <a:endParaRPr lang="en-US" sz="1800" b="1" smtClean="0"/>
          </a:p>
          <a:p>
            <a:pPr>
              <a:lnSpc>
                <a:spcPct val="80000"/>
              </a:lnSpc>
              <a:buFontTx/>
              <a:buChar char="•"/>
            </a:pPr>
            <a:r>
              <a:rPr lang="en-US" sz="1800" smtClean="0"/>
              <a:t>Discussed reorganization of current Bureau into two distinct Bureaus with clear missions</a:t>
            </a:r>
          </a:p>
          <a:p>
            <a:pPr>
              <a:lnSpc>
                <a:spcPct val="80000"/>
              </a:lnSpc>
              <a:buFontTx/>
              <a:buChar char="•"/>
            </a:pPr>
            <a:r>
              <a:rPr lang="en-US" sz="1800" smtClean="0"/>
              <a:t>Addressed the need to increase resources to address these missions</a:t>
            </a:r>
          </a:p>
          <a:p>
            <a:pPr>
              <a:lnSpc>
                <a:spcPct val="80000"/>
              </a:lnSpc>
              <a:buFontTx/>
              <a:buChar char="•"/>
            </a:pPr>
            <a:r>
              <a:rPr lang="en-US" sz="1800" smtClean="0"/>
              <a:t>Implemented new prescriptive regulations through “Drilling Safety Rule”</a:t>
            </a:r>
          </a:p>
          <a:p>
            <a:pPr>
              <a:lnSpc>
                <a:spcPct val="80000"/>
              </a:lnSpc>
              <a:buFontTx/>
              <a:buChar char="•"/>
            </a:pPr>
            <a:r>
              <a:rPr lang="en-US" sz="1800" smtClean="0"/>
              <a:t>Added new performance based “Workplace Safety Rule”- SEMS</a:t>
            </a:r>
          </a:p>
          <a:p>
            <a:pPr>
              <a:lnSpc>
                <a:spcPct val="80000"/>
              </a:lnSpc>
              <a:buFontTx/>
              <a:buChar char="•"/>
            </a:pPr>
            <a:r>
              <a:rPr lang="en-US" sz="1800" smtClean="0"/>
              <a:t>Implemented performance based system for demonstrating well containment plan</a:t>
            </a:r>
          </a:p>
          <a:p>
            <a:pPr>
              <a:lnSpc>
                <a:spcPct val="80000"/>
              </a:lnSpc>
              <a:buFontTx/>
              <a:buChar char="•"/>
            </a:pPr>
            <a:r>
              <a:rPr lang="en-US" sz="1800" smtClean="0"/>
              <a:t>Worked collaboratively with Industry to develop Well Containment Screening Tool- Likely a global solution</a:t>
            </a:r>
          </a:p>
          <a:p>
            <a:pPr>
              <a:lnSpc>
                <a:spcPct val="80000"/>
              </a:lnSpc>
              <a:buFontTx/>
              <a:buChar char="•"/>
            </a:pPr>
            <a:r>
              <a:rPr lang="en-US" sz="1800" smtClean="0"/>
              <a:t>Supporting Ocean Energy Safety Advisory Committee consisting of Government, Industry and Academia</a:t>
            </a:r>
          </a:p>
          <a:p>
            <a:pPr>
              <a:lnSpc>
                <a:spcPct val="80000"/>
              </a:lnSpc>
              <a:buFontTx/>
              <a:buChar char="•"/>
            </a:pPr>
            <a:r>
              <a:rPr lang="en-US" sz="1800" smtClean="0"/>
              <a:t>Supporting Ministerial Forum </a:t>
            </a:r>
          </a:p>
          <a:p>
            <a:pPr>
              <a:lnSpc>
                <a:spcPct val="80000"/>
              </a:lnSpc>
              <a:buFont typeface="Wingdings 2" pitchFamily="18" charset="2"/>
              <a:buNone/>
            </a:pPr>
            <a:r>
              <a:rPr lang="en-US" sz="1800" smtClean="0"/>
              <a:t> </a:t>
            </a:r>
            <a:endParaRPr lang="en-US" sz="1400" smtClean="0"/>
          </a:p>
          <a:p>
            <a:pPr>
              <a:lnSpc>
                <a:spcPct val="80000"/>
              </a:lnSpc>
            </a:pPr>
            <a:endParaRPr lang="en-US" sz="1800" smtClean="0"/>
          </a:p>
          <a:p>
            <a:pPr>
              <a:lnSpc>
                <a:spcPct val="80000"/>
              </a:lnSpc>
              <a:buFont typeface="Wingdings 2" pitchFamily="18" charset="2"/>
              <a:buNone/>
            </a:pPr>
            <a:endParaRPr lang="en-US" sz="1800" smtClean="0"/>
          </a:p>
          <a:p>
            <a:pPr>
              <a:lnSpc>
                <a:spcPct val="80000"/>
              </a:lnSpc>
              <a:buFont typeface="Wingdings 2" pitchFamily="18" charset="2"/>
              <a:buNone/>
            </a:pPr>
            <a:endParaRPr lang="en-US" sz="1800" smtClean="0"/>
          </a:p>
        </p:txBody>
      </p:sp>
      <p:pic>
        <p:nvPicPr>
          <p:cNvPr id="36867"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Safety Regulator/GOV</a:t>
            </a:r>
          </a:p>
        </p:txBody>
      </p:sp>
      <p:sp>
        <p:nvSpPr>
          <p:cNvPr id="38914" name="Rectangle 3"/>
          <p:cNvSpPr>
            <a:spLocks noGrp="1"/>
          </p:cNvSpPr>
          <p:nvPr>
            <p:ph type="body" idx="1"/>
          </p:nvPr>
        </p:nvSpPr>
        <p:spPr>
          <a:xfrm>
            <a:off x="503238" y="530225"/>
            <a:ext cx="8183562" cy="4483100"/>
          </a:xfrm>
        </p:spPr>
        <p:txBody>
          <a:bodyPr/>
          <a:lstStyle/>
          <a:p>
            <a:pPr>
              <a:lnSpc>
                <a:spcPct val="80000"/>
              </a:lnSpc>
              <a:buFont typeface="Wingdings 2" pitchFamily="18" charset="2"/>
              <a:buNone/>
            </a:pPr>
            <a:r>
              <a:rPr lang="en-US" sz="2000" b="1" smtClean="0"/>
              <a:t>Safety Regulator – North Sea Regulators</a:t>
            </a:r>
          </a:p>
          <a:p>
            <a:pPr>
              <a:lnSpc>
                <a:spcPct val="80000"/>
              </a:lnSpc>
              <a:buFont typeface="Wingdings 2" pitchFamily="18" charset="2"/>
              <a:buNone/>
            </a:pPr>
            <a:endParaRPr lang="en-US" sz="2000" smtClean="0"/>
          </a:p>
          <a:p>
            <a:pPr>
              <a:lnSpc>
                <a:spcPct val="80000"/>
              </a:lnSpc>
              <a:buFont typeface="Wingdings 2" pitchFamily="18" charset="2"/>
              <a:buNone/>
            </a:pPr>
            <a:endParaRPr lang="en-CA" sz="1600" smtClean="0"/>
          </a:p>
          <a:p>
            <a:pPr>
              <a:lnSpc>
                <a:spcPct val="80000"/>
              </a:lnSpc>
            </a:pPr>
            <a:r>
              <a:rPr lang="en-CA" sz="1600" smtClean="0"/>
              <a:t>General high demand for regulatory reassurance by Ministers/politicians- social licence to operate? Need for moratorium assessesed in UK</a:t>
            </a:r>
          </a:p>
          <a:p>
            <a:pPr>
              <a:lnSpc>
                <a:spcPct val="80000"/>
              </a:lnSpc>
            </a:pPr>
            <a:r>
              <a:rPr lang="en-CA" sz="1600" smtClean="0"/>
              <a:t>Analyzed reports arising from Macondo &amp; Montarra events</a:t>
            </a:r>
          </a:p>
          <a:p>
            <a:pPr>
              <a:lnSpc>
                <a:spcPct val="80000"/>
              </a:lnSpc>
            </a:pPr>
            <a:r>
              <a:rPr lang="en-CA" sz="1600" smtClean="0"/>
              <a:t>Improved coordination between safety and environmental regulators (few north sea countries have joint regulators)</a:t>
            </a:r>
          </a:p>
          <a:p>
            <a:pPr>
              <a:lnSpc>
                <a:spcPct val="80000"/>
              </a:lnSpc>
            </a:pPr>
            <a:r>
              <a:rPr lang="en-CA" sz="1600" smtClean="0"/>
              <a:t>North sea offshore authorities forum (NSOAF): founded in 1989. Regional cooperation among regulators. Shared responses to Macondo. Main outstanding concerns include human barriers and organizational barrier</a:t>
            </a:r>
          </a:p>
          <a:p>
            <a:pPr>
              <a:lnSpc>
                <a:spcPct val="80000"/>
              </a:lnSpc>
            </a:pPr>
            <a:r>
              <a:rPr lang="en-CA" sz="1600" smtClean="0"/>
              <a:t>Proposed multi national audit in north sea in 2012</a:t>
            </a:r>
          </a:p>
          <a:p>
            <a:pPr>
              <a:lnSpc>
                <a:spcPct val="80000"/>
              </a:lnSpc>
            </a:pPr>
            <a:r>
              <a:rPr lang="en-CA" sz="1600" smtClean="0"/>
              <a:t>Priorities for north sea regulators in future: learn from lessons, ensure industry continue to take forward and improvement improvements, improve coordination fo safety and environmental issues, improved consistency of regulation with north seas and respond to drives for greater transparency.</a:t>
            </a:r>
          </a:p>
          <a:p>
            <a:pPr>
              <a:lnSpc>
                <a:spcPct val="80000"/>
              </a:lnSpc>
            </a:pPr>
            <a:r>
              <a:rPr lang="en-CA" sz="1600" smtClean="0"/>
              <a:t>North sea pillars for acceptable regulation of offshore safety standards: legislative and standards framework, strong and competent regulator, a committed industry.</a:t>
            </a:r>
            <a:endParaRPr lang="en-US" sz="1200" smtClean="0"/>
          </a:p>
          <a:p>
            <a:pPr>
              <a:lnSpc>
                <a:spcPct val="80000"/>
              </a:lnSpc>
              <a:buFont typeface="Wingdings 2" pitchFamily="18" charset="2"/>
              <a:buNone/>
            </a:pPr>
            <a:endParaRPr lang="en-US" sz="1200" smtClean="0"/>
          </a:p>
          <a:p>
            <a:pPr>
              <a:lnSpc>
                <a:spcPct val="80000"/>
              </a:lnSpc>
              <a:buFont typeface="Wingdings 2" pitchFamily="18" charset="2"/>
              <a:buNone/>
            </a:pPr>
            <a:endParaRPr lang="en-US" sz="1600" smtClean="0"/>
          </a:p>
          <a:p>
            <a:pPr>
              <a:lnSpc>
                <a:spcPct val="80000"/>
              </a:lnSpc>
              <a:buFont typeface="Wingdings 2" pitchFamily="18" charset="2"/>
              <a:buNone/>
            </a:pPr>
            <a:endParaRPr lang="en-US" sz="1600" smtClean="0"/>
          </a:p>
        </p:txBody>
      </p:sp>
      <p:pic>
        <p:nvPicPr>
          <p:cNvPr id="38915"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Safety Regulator/GOV</a:t>
            </a:r>
          </a:p>
        </p:txBody>
      </p:sp>
      <p:sp>
        <p:nvSpPr>
          <p:cNvPr id="40962" name="Rectangle 3"/>
          <p:cNvSpPr>
            <a:spLocks noGrp="1"/>
          </p:cNvSpPr>
          <p:nvPr>
            <p:ph type="body" idx="1"/>
          </p:nvPr>
        </p:nvSpPr>
        <p:spPr>
          <a:xfrm>
            <a:off x="503238" y="530225"/>
            <a:ext cx="8183562" cy="4483100"/>
          </a:xfrm>
        </p:spPr>
        <p:txBody>
          <a:bodyPr/>
          <a:lstStyle/>
          <a:p>
            <a:pPr>
              <a:buFont typeface="Wingdings 2" pitchFamily="18" charset="2"/>
              <a:buNone/>
            </a:pPr>
            <a:r>
              <a:rPr lang="en-US" sz="2000" b="1" smtClean="0"/>
              <a:t>Government- OSPAR Commission</a:t>
            </a:r>
          </a:p>
          <a:p>
            <a:pPr>
              <a:buFont typeface="Wingdings 2" pitchFamily="18" charset="2"/>
              <a:buNone/>
            </a:pPr>
            <a:endParaRPr lang="en-US" sz="2000" b="1" smtClean="0"/>
          </a:p>
          <a:p>
            <a:r>
              <a:rPr lang="en-CA" sz="1800" smtClean="0"/>
              <a:t>Bonn agreement to respond to large events</a:t>
            </a:r>
          </a:p>
          <a:p>
            <a:r>
              <a:rPr lang="en-CA" sz="1800" smtClean="0"/>
              <a:t>Commission +5 main committees: permanent secretariat very small</a:t>
            </a:r>
          </a:p>
          <a:p>
            <a:r>
              <a:rPr lang="en-CA" sz="1800" smtClean="0"/>
              <a:t>Oslo and Paris convention married to form OSPAR</a:t>
            </a:r>
          </a:p>
          <a:p>
            <a:r>
              <a:rPr lang="en-CA" sz="1800" smtClean="0"/>
              <a:t>No support for moratoria but support for prevention of significant acute oil pollution from offshore drilling.</a:t>
            </a:r>
            <a:endParaRPr lang="en-US" sz="1800" smtClean="0"/>
          </a:p>
          <a:p>
            <a:pPr>
              <a:buFont typeface="Wingdings 2" pitchFamily="18" charset="2"/>
              <a:buNone/>
            </a:pPr>
            <a:r>
              <a:rPr lang="en-US" sz="1800" smtClean="0"/>
              <a:t> </a:t>
            </a:r>
          </a:p>
          <a:p>
            <a:endParaRPr lang="en-US" sz="1800" smtClean="0"/>
          </a:p>
          <a:p>
            <a:pPr>
              <a:buFont typeface="Wingdings 2" pitchFamily="18" charset="2"/>
              <a:buNone/>
            </a:pPr>
            <a:endParaRPr lang="en-US" smtClean="0"/>
          </a:p>
          <a:p>
            <a:pPr>
              <a:buFont typeface="Wingdings 2" pitchFamily="18" charset="2"/>
              <a:buNone/>
            </a:pPr>
            <a:endParaRPr lang="en-US" smtClean="0"/>
          </a:p>
        </p:txBody>
      </p:sp>
      <p:pic>
        <p:nvPicPr>
          <p:cNvPr id="40963"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Safety Regulator/GOV</a:t>
            </a:r>
          </a:p>
        </p:txBody>
      </p:sp>
      <p:sp>
        <p:nvSpPr>
          <p:cNvPr id="43010" name="Rectangle 3"/>
          <p:cNvSpPr>
            <a:spLocks noGrp="1"/>
          </p:cNvSpPr>
          <p:nvPr>
            <p:ph type="body" idx="1"/>
          </p:nvPr>
        </p:nvSpPr>
        <p:spPr>
          <a:xfrm>
            <a:off x="503238" y="530225"/>
            <a:ext cx="8183562" cy="4483100"/>
          </a:xfrm>
        </p:spPr>
        <p:txBody>
          <a:bodyPr/>
          <a:lstStyle/>
          <a:p>
            <a:pPr>
              <a:buFont typeface="Wingdings 2" pitchFamily="18" charset="2"/>
              <a:buNone/>
            </a:pPr>
            <a:r>
              <a:rPr lang="en-US" sz="2000" b="1" smtClean="0"/>
              <a:t>Government- European Commission</a:t>
            </a:r>
          </a:p>
          <a:p>
            <a:pPr>
              <a:buFont typeface="Wingdings 2" pitchFamily="18" charset="2"/>
              <a:buNone/>
            </a:pPr>
            <a:endParaRPr lang="en-US" sz="2000" b="1" smtClean="0"/>
          </a:p>
          <a:p>
            <a:r>
              <a:rPr lang="en-CA" sz="2000" smtClean="0"/>
              <a:t>Offshore safety challenged in many ways</a:t>
            </a:r>
          </a:p>
          <a:p>
            <a:r>
              <a:rPr lang="en-CA" sz="2000" smtClean="0"/>
              <a:t>EU action after Macondo: commission communication of October 2010 and policy initiative 2011.</a:t>
            </a:r>
          </a:p>
          <a:p>
            <a:r>
              <a:rPr lang="en-CA" sz="2000" smtClean="0"/>
              <a:t>Full scale consequences of an EU major incident not acceptable</a:t>
            </a:r>
          </a:p>
          <a:p>
            <a:r>
              <a:rPr lang="en-CA" sz="2000" smtClean="0"/>
              <a:t>Provisions for financial liability are incomplete</a:t>
            </a:r>
          </a:p>
          <a:p>
            <a:r>
              <a:rPr lang="en-CA" sz="2000" smtClean="0"/>
              <a:t>Objectives: prevent major incident  and deal with a major emergency should one occur</a:t>
            </a:r>
          </a:p>
          <a:p>
            <a:r>
              <a:rPr lang="en-CA" sz="2000" smtClean="0"/>
              <a:t>Fill void in Europe through legislative and non legislative measures</a:t>
            </a:r>
            <a:endParaRPr lang="en-US" sz="2000" smtClean="0"/>
          </a:p>
          <a:p>
            <a:pPr>
              <a:buFont typeface="Wingdings 2" pitchFamily="18" charset="2"/>
              <a:buNone/>
            </a:pPr>
            <a:r>
              <a:rPr lang="en-US" b="1" smtClean="0"/>
              <a:t> </a:t>
            </a:r>
            <a:endParaRPr lang="en-US" sz="2000" smtClean="0"/>
          </a:p>
          <a:p>
            <a:endParaRPr lang="en-US" smtClean="0"/>
          </a:p>
          <a:p>
            <a:pPr>
              <a:buFont typeface="Wingdings 2" pitchFamily="18" charset="2"/>
              <a:buNone/>
            </a:pPr>
            <a:endParaRPr lang="en-US" smtClean="0"/>
          </a:p>
          <a:p>
            <a:pPr>
              <a:buFont typeface="Wingdings 2" pitchFamily="18" charset="2"/>
              <a:buNone/>
            </a:pPr>
            <a:endParaRPr lang="en-US" smtClean="0"/>
          </a:p>
        </p:txBody>
      </p:sp>
      <p:pic>
        <p:nvPicPr>
          <p:cNvPr id="43011"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Safety Regulator/GOV</a:t>
            </a:r>
          </a:p>
        </p:txBody>
      </p:sp>
      <p:sp>
        <p:nvSpPr>
          <p:cNvPr id="45058" name="Rectangle 3"/>
          <p:cNvSpPr>
            <a:spLocks noGrp="1"/>
          </p:cNvSpPr>
          <p:nvPr>
            <p:ph type="body" idx="1"/>
          </p:nvPr>
        </p:nvSpPr>
        <p:spPr>
          <a:xfrm>
            <a:off x="503238" y="530225"/>
            <a:ext cx="8183562" cy="4483100"/>
          </a:xfrm>
        </p:spPr>
        <p:txBody>
          <a:bodyPr/>
          <a:lstStyle/>
          <a:p>
            <a:pPr>
              <a:buFont typeface="Wingdings 2" pitchFamily="18" charset="2"/>
              <a:buNone/>
            </a:pPr>
            <a:r>
              <a:rPr lang="en-US" sz="2000" b="1" smtClean="0"/>
              <a:t>Government- G20</a:t>
            </a:r>
          </a:p>
          <a:p>
            <a:pPr>
              <a:buFont typeface="Wingdings 2" pitchFamily="18" charset="2"/>
              <a:buNone/>
            </a:pPr>
            <a:endParaRPr lang="en-US" sz="2000" b="1" smtClean="0"/>
          </a:p>
          <a:p>
            <a:r>
              <a:rPr lang="en-US" sz="1800" smtClean="0"/>
              <a:t>Establishment of Global Marine Environmental Protection Working Group</a:t>
            </a:r>
          </a:p>
          <a:p>
            <a:r>
              <a:rPr lang="en-US" sz="1800" smtClean="0"/>
              <a:t>Believed to be a mechanism for sharing best practices</a:t>
            </a:r>
          </a:p>
          <a:p>
            <a:r>
              <a:rPr lang="en-US" sz="1800" smtClean="0"/>
              <a:t>High interest in working with IRF</a:t>
            </a:r>
          </a:p>
          <a:p>
            <a:pPr>
              <a:buFont typeface="Wingdings 2" pitchFamily="18" charset="2"/>
              <a:buNone/>
            </a:pPr>
            <a:endParaRPr lang="en-US" sz="1800" smtClean="0"/>
          </a:p>
          <a:p>
            <a:pPr>
              <a:buFont typeface="Wingdings 2" pitchFamily="18" charset="2"/>
              <a:buNone/>
            </a:pPr>
            <a:endParaRPr lang="en-US" sz="1800" smtClean="0"/>
          </a:p>
          <a:p>
            <a:pPr>
              <a:buFont typeface="Wingdings 2" pitchFamily="18" charset="2"/>
              <a:buNone/>
            </a:pPr>
            <a:endParaRPr lang="en-US" smtClean="0"/>
          </a:p>
        </p:txBody>
      </p:sp>
      <p:pic>
        <p:nvPicPr>
          <p:cNvPr id="45059"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Safety Regulator/GOV</a:t>
            </a:r>
          </a:p>
        </p:txBody>
      </p:sp>
      <p:sp>
        <p:nvSpPr>
          <p:cNvPr id="47106" name="Rectangle 3"/>
          <p:cNvSpPr>
            <a:spLocks noGrp="1"/>
          </p:cNvSpPr>
          <p:nvPr>
            <p:ph type="body" idx="1"/>
          </p:nvPr>
        </p:nvSpPr>
        <p:spPr>
          <a:xfrm>
            <a:off x="503238" y="530225"/>
            <a:ext cx="8183562" cy="4483100"/>
          </a:xfrm>
        </p:spPr>
        <p:txBody>
          <a:bodyPr/>
          <a:lstStyle/>
          <a:p>
            <a:pPr>
              <a:buFont typeface="Wingdings 2" pitchFamily="18" charset="2"/>
              <a:buNone/>
            </a:pPr>
            <a:r>
              <a:rPr lang="en-US" sz="2000" b="1" smtClean="0"/>
              <a:t>General observations –Day one</a:t>
            </a:r>
          </a:p>
          <a:p>
            <a:pPr>
              <a:buFont typeface="Wingdings 2" pitchFamily="18" charset="2"/>
              <a:buNone/>
            </a:pPr>
            <a:endParaRPr lang="en-US" sz="1800" b="1" smtClean="0"/>
          </a:p>
          <a:p>
            <a:r>
              <a:rPr lang="en-US" sz="1800" smtClean="0"/>
              <a:t>Why do we need a catastrophe to move forward?  It is an industry with inherent risks. </a:t>
            </a:r>
          </a:p>
          <a:p>
            <a:pPr>
              <a:buFont typeface="Wingdings 2" pitchFamily="18" charset="2"/>
              <a:buNone/>
            </a:pPr>
            <a:endParaRPr lang="en-US" sz="1800" smtClean="0"/>
          </a:p>
          <a:p>
            <a:r>
              <a:rPr lang="en-US" sz="1800" smtClean="0"/>
              <a:t>Need to reduce duplication</a:t>
            </a:r>
          </a:p>
          <a:p>
            <a:pPr>
              <a:buFont typeface="Wingdings 2" pitchFamily="18" charset="2"/>
              <a:buNone/>
            </a:pPr>
            <a:endParaRPr lang="en-US" sz="1800" smtClean="0"/>
          </a:p>
          <a:p>
            <a:r>
              <a:rPr lang="en-US" sz="1800" smtClean="0"/>
              <a:t>Common theme of well resourced and competent regulator, industry and contractors</a:t>
            </a:r>
          </a:p>
          <a:p>
            <a:pPr>
              <a:buFont typeface="Wingdings 2" pitchFamily="18" charset="2"/>
              <a:buNone/>
            </a:pPr>
            <a:endParaRPr lang="en-US" sz="1800" smtClean="0"/>
          </a:p>
          <a:p>
            <a:r>
              <a:rPr lang="en-US" sz="1800" smtClean="0"/>
              <a:t>Sharing of lessons learned</a:t>
            </a:r>
          </a:p>
          <a:p>
            <a:pPr>
              <a:buFont typeface="Wingdings 2" pitchFamily="18" charset="2"/>
              <a:buNone/>
            </a:pPr>
            <a:endParaRPr lang="en-US" sz="1800" smtClean="0"/>
          </a:p>
          <a:p>
            <a:r>
              <a:rPr lang="en-US" sz="1800" smtClean="0"/>
              <a:t>Common focus areas of Prevention ,Intervention, and Oil Spill response</a:t>
            </a:r>
          </a:p>
          <a:p>
            <a:pPr>
              <a:buFont typeface="Wingdings 2" pitchFamily="18" charset="2"/>
              <a:buNone/>
            </a:pPr>
            <a:endParaRPr lang="en-US" sz="1800" smtClean="0"/>
          </a:p>
          <a:p>
            <a:endParaRPr lang="en-US" smtClean="0"/>
          </a:p>
        </p:txBody>
      </p:sp>
      <p:pic>
        <p:nvPicPr>
          <p:cNvPr id="47107"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Safety Regulator/GOV</a:t>
            </a:r>
          </a:p>
        </p:txBody>
      </p:sp>
      <p:sp>
        <p:nvSpPr>
          <p:cNvPr id="49154" name="Rectangle 3"/>
          <p:cNvSpPr>
            <a:spLocks noGrp="1"/>
          </p:cNvSpPr>
          <p:nvPr>
            <p:ph type="body" idx="1"/>
          </p:nvPr>
        </p:nvSpPr>
        <p:spPr>
          <a:xfrm>
            <a:off x="503238" y="530225"/>
            <a:ext cx="8183562" cy="4483100"/>
          </a:xfrm>
        </p:spPr>
        <p:txBody>
          <a:bodyPr/>
          <a:lstStyle/>
          <a:p>
            <a:pPr>
              <a:buFont typeface="Wingdings 2" pitchFamily="18" charset="2"/>
              <a:buNone/>
            </a:pPr>
            <a:r>
              <a:rPr lang="en-US" sz="1600" b="1" smtClean="0"/>
              <a:t>General observations –Day one</a:t>
            </a:r>
          </a:p>
          <a:p>
            <a:pPr>
              <a:buFont typeface="Wingdings 2" pitchFamily="18" charset="2"/>
              <a:buNone/>
            </a:pPr>
            <a:endParaRPr lang="en-US" sz="1400" b="1" smtClean="0"/>
          </a:p>
          <a:p>
            <a:r>
              <a:rPr lang="en-US" sz="1800" smtClean="0"/>
              <a:t>Need for clear roles and responsibilities between operators and contractors</a:t>
            </a:r>
          </a:p>
          <a:p>
            <a:r>
              <a:rPr lang="en-US" sz="1800" smtClean="0"/>
              <a:t>Share best practices</a:t>
            </a:r>
          </a:p>
          <a:p>
            <a:r>
              <a:rPr lang="en-US" sz="1800" smtClean="0"/>
              <a:t>Making Management accountable for management of change</a:t>
            </a:r>
          </a:p>
          <a:p>
            <a:r>
              <a:rPr lang="en-US" sz="1800" smtClean="0"/>
              <a:t>Look into KPIs for risk management( what you measure, you monitor)</a:t>
            </a:r>
          </a:p>
          <a:p>
            <a:r>
              <a:rPr lang="en-US" sz="1800" smtClean="0"/>
              <a:t>Information overload coming from Industry, Trade Associations, Regulators, and other government entities and investigative bodies.</a:t>
            </a:r>
          </a:p>
          <a:p>
            <a:pPr>
              <a:buFont typeface="Wingdings 2" pitchFamily="18" charset="2"/>
              <a:buNone/>
            </a:pPr>
            <a:endParaRPr lang="en-US" sz="1800" smtClean="0"/>
          </a:p>
          <a:p>
            <a:r>
              <a:rPr lang="en-US" sz="2400" b="1" smtClean="0"/>
              <a:t>WE are doomed for failure if we do not coordinate and prioritize efforts</a:t>
            </a:r>
          </a:p>
        </p:txBody>
      </p:sp>
      <p:pic>
        <p:nvPicPr>
          <p:cNvPr id="49155"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r>
              <a:rPr lang="en-CA" sz="3200" smtClean="0">
                <a:effectLst>
                  <a:outerShdw blurRad="38100" dist="38100" dir="2700000" algn="tl">
                    <a:srgbClr val="000000"/>
                  </a:outerShdw>
                </a:effectLst>
              </a:rPr>
              <a:t>Day 2 Summary- Updates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on IRF Strategic Agenda</a:t>
            </a:r>
          </a:p>
        </p:txBody>
      </p:sp>
      <p:sp>
        <p:nvSpPr>
          <p:cNvPr id="55299" name="Rectangle 3"/>
          <p:cNvSpPr>
            <a:spLocks noGrp="1"/>
          </p:cNvSpPr>
          <p:nvPr>
            <p:ph type="body" idx="4294967295"/>
          </p:nvPr>
        </p:nvSpPr>
        <p:spPr>
          <a:xfrm>
            <a:off x="503238" y="530225"/>
            <a:ext cx="8183562" cy="4483100"/>
          </a:xfrm>
        </p:spPr>
        <p:txBody>
          <a:bodyPr/>
          <a:lstStyle/>
          <a:p>
            <a:pPr>
              <a:buFont typeface="Wingdings 2" pitchFamily="18" charset="2"/>
              <a:buNone/>
            </a:pPr>
            <a:r>
              <a:rPr lang="en-US" sz="2000" b="1" dirty="0" smtClean="0"/>
              <a:t>BOP and Well Control Issues</a:t>
            </a:r>
          </a:p>
          <a:p>
            <a:pPr>
              <a:buFont typeface="Wingdings 2" pitchFamily="18" charset="2"/>
              <a:buNone/>
            </a:pPr>
            <a:endParaRPr lang="en-US" sz="2000" b="1" dirty="0" smtClean="0"/>
          </a:p>
          <a:p>
            <a:r>
              <a:rPr lang="en-US" sz="1800" dirty="0" smtClean="0"/>
              <a:t>OGP Wells Expert Committee released report in May with key findings</a:t>
            </a:r>
          </a:p>
          <a:p>
            <a:pPr marL="0" indent="0">
              <a:buNone/>
            </a:pPr>
            <a:endParaRPr lang="en-US" sz="1800" dirty="0" smtClean="0"/>
          </a:p>
          <a:p>
            <a:r>
              <a:rPr lang="en-US" sz="1800" dirty="0" smtClean="0"/>
              <a:t>Well control incident data base needed</a:t>
            </a:r>
          </a:p>
          <a:p>
            <a:pPr marL="0" indent="0">
              <a:buNone/>
            </a:pPr>
            <a:endParaRPr lang="en-US" sz="1800" dirty="0" smtClean="0"/>
          </a:p>
          <a:p>
            <a:r>
              <a:rPr lang="en-US" sz="1800" dirty="0" smtClean="0"/>
              <a:t>Certification does not mean qualified</a:t>
            </a:r>
          </a:p>
          <a:p>
            <a:pPr marL="0" indent="0">
              <a:buNone/>
            </a:pPr>
            <a:endParaRPr lang="en-US" sz="1800" dirty="0"/>
          </a:p>
          <a:p>
            <a:r>
              <a:rPr lang="en-US" sz="1800" dirty="0" smtClean="0"/>
              <a:t>Are lessons really learned?</a:t>
            </a:r>
          </a:p>
          <a:p>
            <a:pPr marL="0" indent="0">
              <a:buNone/>
            </a:pPr>
            <a:endParaRPr lang="en-US" sz="1800" dirty="0" smtClean="0"/>
          </a:p>
          <a:p>
            <a:r>
              <a:rPr lang="en-US" sz="1800" dirty="0" smtClean="0"/>
              <a:t>BOP Reliability Team formed</a:t>
            </a:r>
          </a:p>
          <a:p>
            <a:pPr marL="0" indent="0">
              <a:buNone/>
            </a:pPr>
            <a:endParaRPr lang="en-US" sz="1800" dirty="0" smtClean="0"/>
          </a:p>
          <a:p>
            <a:r>
              <a:rPr lang="en-US" sz="1800" dirty="0" smtClean="0"/>
              <a:t>IADC conducting surveys to determine path forward</a:t>
            </a:r>
          </a:p>
          <a:p>
            <a:endParaRPr lang="en-US" sz="1800" i="1" dirty="0" smtClean="0"/>
          </a:p>
          <a:p>
            <a:pPr>
              <a:buFont typeface="Wingdings 2" pitchFamily="18" charset="2"/>
              <a:buNone/>
            </a:pPr>
            <a:endParaRPr lang="en-US" sz="1800" dirty="0" smtClean="0"/>
          </a:p>
          <a:p>
            <a:pPr>
              <a:buFont typeface="Wingdings 2" pitchFamily="18" charset="2"/>
              <a:buNone/>
            </a:pPr>
            <a:endParaRPr lang="en-US" dirty="0" smtClean="0"/>
          </a:p>
        </p:txBody>
      </p:sp>
      <p:pic>
        <p:nvPicPr>
          <p:cNvPr id="55300"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r>
              <a:rPr lang="en-CA" sz="3200" smtClean="0">
                <a:effectLst>
                  <a:outerShdw blurRad="38100" dist="38100" dir="2700000" algn="tl">
                    <a:srgbClr val="000000"/>
                  </a:outerShdw>
                </a:effectLst>
              </a:rPr>
              <a:t>Day 2 Summary- Updates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on IRF Strategic Agenda</a:t>
            </a:r>
          </a:p>
        </p:txBody>
      </p:sp>
      <p:sp>
        <p:nvSpPr>
          <p:cNvPr id="57347" name="Rectangle 3"/>
          <p:cNvSpPr>
            <a:spLocks noGrp="1"/>
          </p:cNvSpPr>
          <p:nvPr>
            <p:ph type="body" idx="4294967295"/>
          </p:nvPr>
        </p:nvSpPr>
        <p:spPr>
          <a:xfrm>
            <a:off x="503238" y="530225"/>
            <a:ext cx="8183562" cy="4483100"/>
          </a:xfrm>
        </p:spPr>
        <p:txBody>
          <a:bodyPr/>
          <a:lstStyle/>
          <a:p>
            <a:pPr>
              <a:buFont typeface="Wingdings 2" pitchFamily="18" charset="2"/>
              <a:buNone/>
            </a:pPr>
            <a:r>
              <a:rPr lang="en-US" sz="2000" b="1" dirty="0" smtClean="0"/>
              <a:t>Use of Standards</a:t>
            </a:r>
          </a:p>
          <a:p>
            <a:pPr>
              <a:buFont typeface="Wingdings 2" pitchFamily="18" charset="2"/>
              <a:buNone/>
            </a:pPr>
            <a:endParaRPr lang="en-US" sz="2000" b="1" dirty="0" smtClean="0"/>
          </a:p>
          <a:p>
            <a:r>
              <a:rPr lang="en-US" sz="1800" dirty="0" smtClean="0"/>
              <a:t>Promote international standards – avoid duplication</a:t>
            </a:r>
          </a:p>
          <a:p>
            <a:pPr marL="0" indent="0">
              <a:buNone/>
            </a:pPr>
            <a:endParaRPr lang="en-US" sz="1800" dirty="0" smtClean="0"/>
          </a:p>
          <a:p>
            <a:r>
              <a:rPr lang="en-US" sz="1800" dirty="0" smtClean="0"/>
              <a:t>Harmonization of standards</a:t>
            </a:r>
          </a:p>
          <a:p>
            <a:pPr marL="0" indent="0">
              <a:buNone/>
            </a:pPr>
            <a:endParaRPr lang="en-US" sz="1800" dirty="0" smtClean="0"/>
          </a:p>
          <a:p>
            <a:r>
              <a:rPr lang="en-US" sz="1800" dirty="0" smtClean="0"/>
              <a:t>Use standards as baseline for industry improvement</a:t>
            </a:r>
          </a:p>
          <a:p>
            <a:pPr marL="0" indent="0">
              <a:buNone/>
            </a:pPr>
            <a:endParaRPr lang="en-US" sz="1800" dirty="0" smtClean="0"/>
          </a:p>
          <a:p>
            <a:r>
              <a:rPr lang="en-US" sz="1800" dirty="0" smtClean="0"/>
              <a:t>Create IRF Standards sub group</a:t>
            </a:r>
          </a:p>
          <a:p>
            <a:endParaRPr lang="en-US" sz="1800" dirty="0" smtClean="0"/>
          </a:p>
          <a:p>
            <a:pPr>
              <a:buFont typeface="Wingdings 2" pitchFamily="18" charset="2"/>
              <a:buNone/>
            </a:pPr>
            <a:endParaRPr lang="en-US" sz="1800" dirty="0" smtClean="0"/>
          </a:p>
          <a:p>
            <a:pPr>
              <a:buFont typeface="Wingdings 2" pitchFamily="18" charset="2"/>
              <a:buNone/>
            </a:pPr>
            <a:endParaRPr lang="en-US" sz="1800" dirty="0" smtClean="0"/>
          </a:p>
          <a:p>
            <a:pPr>
              <a:buFont typeface="Wingdings 2" pitchFamily="18" charset="2"/>
              <a:buNone/>
            </a:pPr>
            <a:endParaRPr lang="en-US" dirty="0" smtClean="0"/>
          </a:p>
        </p:txBody>
      </p:sp>
      <p:pic>
        <p:nvPicPr>
          <p:cNvPr id="57348"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bwMode="auto">
          <a:xfrm>
            <a:off x="503238" y="4986338"/>
            <a:ext cx="8183562" cy="1050925"/>
          </a:xfrm>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Summit Purposes and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Expected Outcomes</a:t>
            </a:r>
          </a:p>
        </p:txBody>
      </p:sp>
      <p:sp>
        <p:nvSpPr>
          <p:cNvPr id="18434" name="Rectangle 5"/>
          <p:cNvSpPr>
            <a:spLocks noGrp="1"/>
          </p:cNvSpPr>
          <p:nvPr>
            <p:ph type="body" idx="4294967295"/>
          </p:nvPr>
        </p:nvSpPr>
        <p:spPr>
          <a:xfrm>
            <a:off x="503238" y="530225"/>
            <a:ext cx="8183562" cy="4483100"/>
          </a:xfrm>
        </p:spPr>
        <p:txBody>
          <a:bodyPr/>
          <a:lstStyle/>
          <a:p>
            <a:pPr>
              <a:lnSpc>
                <a:spcPct val="90000"/>
              </a:lnSpc>
              <a:buFont typeface="Wingdings 2" pitchFamily="18" charset="2"/>
              <a:buNone/>
            </a:pPr>
            <a:r>
              <a:rPr lang="en-US" b="1" smtClean="0"/>
              <a:t>As Attendees:</a:t>
            </a:r>
          </a:p>
          <a:p>
            <a:pPr>
              <a:lnSpc>
                <a:spcPct val="90000"/>
              </a:lnSpc>
              <a:buFont typeface="Wingdings" pitchFamily="2" charset="2"/>
              <a:buChar char="q"/>
            </a:pPr>
            <a:r>
              <a:rPr lang="en-US" sz="2400" smtClean="0"/>
              <a:t>Obtain an understanding of regulatory impacts from Montara and Macondo.</a:t>
            </a:r>
          </a:p>
          <a:p>
            <a:pPr>
              <a:lnSpc>
                <a:spcPct val="90000"/>
              </a:lnSpc>
              <a:buFont typeface="Wingdings" pitchFamily="2" charset="2"/>
              <a:buNone/>
            </a:pPr>
            <a:endParaRPr lang="en-US" sz="2400" smtClean="0"/>
          </a:p>
          <a:p>
            <a:pPr>
              <a:lnSpc>
                <a:spcPct val="90000"/>
              </a:lnSpc>
              <a:buFont typeface="Wingdings" pitchFamily="2" charset="2"/>
              <a:buChar char="q"/>
            </a:pPr>
            <a:r>
              <a:rPr lang="en-US" sz="2400" smtClean="0"/>
              <a:t>Obtain an understanding of the “avalanche” of response from industry, trade associations, regulators, and other government entities.</a:t>
            </a:r>
          </a:p>
          <a:p>
            <a:pPr>
              <a:lnSpc>
                <a:spcPct val="90000"/>
              </a:lnSpc>
              <a:buFont typeface="Wingdings" pitchFamily="2" charset="2"/>
              <a:buNone/>
            </a:pPr>
            <a:endParaRPr lang="en-US" sz="2400" smtClean="0"/>
          </a:p>
          <a:p>
            <a:pPr>
              <a:lnSpc>
                <a:spcPct val="90000"/>
              </a:lnSpc>
              <a:buFont typeface="Wingdings" pitchFamily="2" charset="2"/>
              <a:buChar char="q"/>
            </a:pPr>
            <a:r>
              <a:rPr lang="en-US" sz="2400" smtClean="0"/>
              <a:t>Obtain an understanding of the tie in between safety integrity and environmental protection</a:t>
            </a:r>
          </a:p>
          <a:p>
            <a:pPr>
              <a:lnSpc>
                <a:spcPct val="90000"/>
              </a:lnSpc>
              <a:buFont typeface="Wingdings" pitchFamily="2" charset="2"/>
              <a:buNone/>
            </a:pPr>
            <a:endParaRPr lang="en-US" sz="2400" smtClean="0"/>
          </a:p>
          <a:p>
            <a:pPr>
              <a:lnSpc>
                <a:spcPct val="90000"/>
              </a:lnSpc>
              <a:buFont typeface="Wingdings" pitchFamily="2" charset="2"/>
              <a:buChar char="q"/>
            </a:pPr>
            <a:r>
              <a:rPr lang="en-US" sz="2400" smtClean="0"/>
              <a:t>Identify gaps that should be followed up on. </a:t>
            </a:r>
          </a:p>
        </p:txBody>
      </p:sp>
      <p:pic>
        <p:nvPicPr>
          <p:cNvPr id="18435"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r>
              <a:rPr lang="en-CA" sz="3200" smtClean="0">
                <a:effectLst>
                  <a:outerShdw blurRad="38100" dist="38100" dir="2700000" algn="tl">
                    <a:srgbClr val="000000"/>
                  </a:outerShdw>
                </a:effectLst>
              </a:rPr>
              <a:t>Day 2 Summary- Updates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on IRF Strategic Agenda</a:t>
            </a:r>
          </a:p>
        </p:txBody>
      </p:sp>
      <p:sp>
        <p:nvSpPr>
          <p:cNvPr id="59395" name="Rectangle 3"/>
          <p:cNvSpPr>
            <a:spLocks noGrp="1"/>
          </p:cNvSpPr>
          <p:nvPr>
            <p:ph type="body" idx="4294967295"/>
          </p:nvPr>
        </p:nvSpPr>
        <p:spPr>
          <a:xfrm>
            <a:off x="503238" y="530225"/>
            <a:ext cx="8183562" cy="4483100"/>
          </a:xfrm>
        </p:spPr>
        <p:txBody>
          <a:bodyPr/>
          <a:lstStyle/>
          <a:p>
            <a:pPr>
              <a:buFont typeface="Wingdings 2" pitchFamily="18" charset="2"/>
              <a:buNone/>
            </a:pPr>
            <a:r>
              <a:rPr lang="en-US" sz="2000" b="1" dirty="0" smtClean="0"/>
              <a:t>Safety Culture and Leadership</a:t>
            </a:r>
          </a:p>
          <a:p>
            <a:pPr>
              <a:buFont typeface="Wingdings 2" pitchFamily="18" charset="2"/>
              <a:buNone/>
            </a:pPr>
            <a:endParaRPr lang="en-US" sz="2000" b="1" dirty="0" smtClean="0"/>
          </a:p>
          <a:p>
            <a:pPr lvl="0"/>
            <a:r>
              <a:rPr lang="en-CA" sz="1800" dirty="0"/>
              <a:t>Lessons not learned! Horizon disaster occurred 20 years after Cullen report. Issues and recommendations are similar – doing same things over and over again and hoping for a different outcome. </a:t>
            </a:r>
            <a:endParaRPr lang="en-CA" sz="1800" dirty="0" smtClean="0"/>
          </a:p>
          <a:p>
            <a:pPr marL="0" lvl="0" indent="0">
              <a:buNone/>
            </a:pPr>
            <a:endParaRPr lang="en-CA" sz="1800" dirty="0" smtClean="0"/>
          </a:p>
          <a:p>
            <a:r>
              <a:rPr lang="en-CA" sz="1800" dirty="0"/>
              <a:t>Offshore regulators should adopt a common safety culture definitions and conceptual framework, agree  on the attributes of a positive safety culture, develop guidance on safety culture eels assessment, conduct a review on now other regulators improve safety culture</a:t>
            </a:r>
          </a:p>
          <a:p>
            <a:pPr lvl="0"/>
            <a:endParaRPr lang="en-US" sz="1800" dirty="0" smtClean="0"/>
          </a:p>
          <a:p>
            <a:pPr>
              <a:buFont typeface="Wingdings 2" pitchFamily="18" charset="2"/>
              <a:buNone/>
            </a:pPr>
            <a:endParaRPr lang="en-US" sz="1800" dirty="0" smtClean="0"/>
          </a:p>
          <a:p>
            <a:pPr>
              <a:buFont typeface="Wingdings 2" pitchFamily="18" charset="2"/>
              <a:buNone/>
            </a:pPr>
            <a:endParaRPr lang="en-US" dirty="0" smtClean="0"/>
          </a:p>
        </p:txBody>
      </p:sp>
      <p:pic>
        <p:nvPicPr>
          <p:cNvPr id="59396"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r>
              <a:rPr lang="en-CA" sz="3200" smtClean="0">
                <a:effectLst>
                  <a:outerShdw blurRad="38100" dist="38100" dir="2700000" algn="tl">
                    <a:srgbClr val="000000"/>
                  </a:outerShdw>
                </a:effectLst>
              </a:rPr>
              <a:t>Day 2 Summary- Updates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on IRF Strategic Agenda</a:t>
            </a:r>
          </a:p>
        </p:txBody>
      </p:sp>
      <p:sp>
        <p:nvSpPr>
          <p:cNvPr id="61443" name="Rectangle 3"/>
          <p:cNvSpPr>
            <a:spLocks noGrp="1"/>
          </p:cNvSpPr>
          <p:nvPr>
            <p:ph type="body" idx="4294967295"/>
          </p:nvPr>
        </p:nvSpPr>
        <p:spPr>
          <a:xfrm>
            <a:off x="503238" y="530225"/>
            <a:ext cx="8183562" cy="4483100"/>
          </a:xfrm>
        </p:spPr>
        <p:txBody>
          <a:bodyPr/>
          <a:lstStyle/>
          <a:p>
            <a:pPr>
              <a:buFont typeface="Wingdings 2" pitchFamily="18" charset="2"/>
              <a:buNone/>
            </a:pPr>
            <a:r>
              <a:rPr lang="en-US" sz="2000" b="1" dirty="0" smtClean="0"/>
              <a:t>Fitness to Operate</a:t>
            </a:r>
          </a:p>
          <a:p>
            <a:pPr>
              <a:buFont typeface="Wingdings 2" pitchFamily="18" charset="2"/>
              <a:buNone/>
            </a:pPr>
            <a:endParaRPr lang="en-US" sz="2000" b="1" dirty="0" smtClean="0"/>
          </a:p>
          <a:p>
            <a:pPr lvl="0"/>
            <a:r>
              <a:rPr lang="en-CA" sz="1800" dirty="0"/>
              <a:t>Need model that focuses on characteristics of the organization. Past performance may not be the best criteria to use. Need method to score and evaluate </a:t>
            </a:r>
            <a:r>
              <a:rPr lang="en-CA" sz="1800" dirty="0" smtClean="0"/>
              <a:t>organization</a:t>
            </a:r>
          </a:p>
          <a:p>
            <a:pPr marL="0" lvl="0" indent="0">
              <a:buNone/>
            </a:pPr>
            <a:endParaRPr lang="en-CA" sz="1800" dirty="0"/>
          </a:p>
          <a:p>
            <a:r>
              <a:rPr lang="en-CA" sz="1800" dirty="0"/>
              <a:t>Key questions for IRF to discuss: when would you use an assessment tool? How would you use this tool? Is it only a tool to encourage improvement, could you use the tool in ongoing inspection </a:t>
            </a:r>
            <a:r>
              <a:rPr lang="en-CA" sz="1800" dirty="0" smtClean="0"/>
              <a:t>programs? </a:t>
            </a:r>
            <a:r>
              <a:rPr lang="en-CA" sz="1800" dirty="0"/>
              <a:t>C</a:t>
            </a:r>
            <a:r>
              <a:rPr lang="en-CA" sz="1800" dirty="0" smtClean="0"/>
              <a:t>ould </a:t>
            </a:r>
            <a:r>
              <a:rPr lang="en-CA" sz="1800" dirty="0"/>
              <a:t>we use the tool to gather and share globally comparable date on operator capability?</a:t>
            </a:r>
            <a:endParaRPr lang="en-US" sz="1800" dirty="0" smtClean="0"/>
          </a:p>
          <a:p>
            <a:pPr>
              <a:buFont typeface="Wingdings 2" pitchFamily="18" charset="2"/>
              <a:buNone/>
            </a:pPr>
            <a:endParaRPr lang="en-US" sz="1800" dirty="0" smtClean="0"/>
          </a:p>
          <a:p>
            <a:pPr>
              <a:buFont typeface="Wingdings 2" pitchFamily="18" charset="2"/>
              <a:buNone/>
            </a:pPr>
            <a:endParaRPr lang="en-US" sz="1800" dirty="0" smtClean="0"/>
          </a:p>
          <a:p>
            <a:pPr>
              <a:buFont typeface="Wingdings 2" pitchFamily="18" charset="2"/>
              <a:buNone/>
            </a:pPr>
            <a:endParaRPr lang="en-US" dirty="0" smtClean="0"/>
          </a:p>
        </p:txBody>
      </p:sp>
      <p:pic>
        <p:nvPicPr>
          <p:cNvPr id="61444"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r>
              <a:rPr lang="en-CA" sz="3200" smtClean="0">
                <a:effectLst>
                  <a:outerShdw blurRad="38100" dist="38100" dir="2700000" algn="tl">
                    <a:srgbClr val="000000"/>
                  </a:outerShdw>
                </a:effectLst>
              </a:rPr>
              <a:t>Day 2 Summary- Updates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on IRF Strategic Agenda</a:t>
            </a:r>
          </a:p>
        </p:txBody>
      </p:sp>
      <p:sp>
        <p:nvSpPr>
          <p:cNvPr id="63491" name="Rectangle 3"/>
          <p:cNvSpPr>
            <a:spLocks noGrp="1"/>
          </p:cNvSpPr>
          <p:nvPr>
            <p:ph type="body" idx="4294967295"/>
          </p:nvPr>
        </p:nvSpPr>
        <p:spPr>
          <a:xfrm>
            <a:off x="468313" y="549275"/>
            <a:ext cx="8183562" cy="4483100"/>
          </a:xfrm>
        </p:spPr>
        <p:txBody>
          <a:bodyPr/>
          <a:lstStyle/>
          <a:p>
            <a:pPr>
              <a:buFont typeface="Wingdings 2" pitchFamily="18" charset="2"/>
              <a:buNone/>
            </a:pPr>
            <a:r>
              <a:rPr lang="en-US" sz="2000" b="1" dirty="0" smtClean="0"/>
              <a:t>General Observations – Day Two</a:t>
            </a:r>
          </a:p>
          <a:p>
            <a:pPr>
              <a:buFont typeface="Wingdings 2" pitchFamily="18" charset="2"/>
              <a:buNone/>
            </a:pPr>
            <a:endParaRPr lang="en-US" sz="2000" b="1" dirty="0" smtClean="0"/>
          </a:p>
          <a:p>
            <a:endParaRPr lang="en-US" sz="1800" dirty="0" smtClean="0"/>
          </a:p>
          <a:p>
            <a:pPr>
              <a:buFont typeface="Wingdings 2" pitchFamily="18" charset="2"/>
              <a:buNone/>
            </a:pPr>
            <a:endParaRPr lang="en-US" sz="1800" dirty="0" smtClean="0"/>
          </a:p>
          <a:p>
            <a:r>
              <a:rPr lang="en-US" sz="1800" dirty="0" smtClean="0"/>
              <a:t>Are lessons really learned</a:t>
            </a:r>
            <a:r>
              <a:rPr lang="en-CA" sz="1800" dirty="0" smtClean="0"/>
              <a:t>?</a:t>
            </a:r>
          </a:p>
          <a:p>
            <a:pPr>
              <a:buFont typeface="Wingdings 2" pitchFamily="18" charset="2"/>
              <a:buNone/>
            </a:pPr>
            <a:endParaRPr lang="en-CA" sz="1800" dirty="0"/>
          </a:p>
          <a:p>
            <a:r>
              <a:rPr lang="en-CA" sz="1800" dirty="0" smtClean="0"/>
              <a:t>Avoid duplication</a:t>
            </a:r>
          </a:p>
          <a:p>
            <a:pPr>
              <a:buFont typeface="Wingdings 2" pitchFamily="18" charset="2"/>
              <a:buNone/>
            </a:pPr>
            <a:endParaRPr lang="en-CA" sz="1800" dirty="0"/>
          </a:p>
          <a:p>
            <a:pPr>
              <a:buFont typeface="Wingdings 2" pitchFamily="18" charset="2"/>
              <a:buNone/>
            </a:pPr>
            <a:endParaRPr lang="en-US" sz="1800" dirty="0" smtClean="0"/>
          </a:p>
          <a:p>
            <a:pPr>
              <a:buFont typeface="Wingdings 2" pitchFamily="18" charset="2"/>
              <a:buNone/>
            </a:pPr>
            <a:endParaRPr lang="en-US" dirty="0" smtClean="0"/>
          </a:p>
        </p:txBody>
      </p:sp>
      <p:pic>
        <p:nvPicPr>
          <p:cNvPr id="63492"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r>
              <a:rPr lang="en-CA" sz="3200" smtClean="0">
                <a:effectLst>
                  <a:outerShdw blurRad="38100" dist="38100" dir="2700000" algn="tl">
                    <a:srgbClr val="000000"/>
                  </a:outerShdw>
                </a:effectLst>
              </a:rPr>
              <a:t>Day 2 Summary- Updates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on IRF Strategic Agenda</a:t>
            </a:r>
          </a:p>
        </p:txBody>
      </p:sp>
      <p:sp>
        <p:nvSpPr>
          <p:cNvPr id="65539" name="Rectangle 3"/>
          <p:cNvSpPr>
            <a:spLocks noGrp="1"/>
          </p:cNvSpPr>
          <p:nvPr>
            <p:ph type="body" idx="4294967295"/>
          </p:nvPr>
        </p:nvSpPr>
        <p:spPr>
          <a:xfrm>
            <a:off x="468313" y="549275"/>
            <a:ext cx="8183562" cy="4483100"/>
          </a:xfrm>
        </p:spPr>
        <p:txBody>
          <a:bodyPr/>
          <a:lstStyle/>
          <a:p>
            <a:pPr>
              <a:buFont typeface="Wingdings 2" pitchFamily="18" charset="2"/>
              <a:buNone/>
            </a:pPr>
            <a:r>
              <a:rPr lang="en-US" sz="2000" b="1" smtClean="0"/>
              <a:t>Actions:</a:t>
            </a:r>
          </a:p>
          <a:p>
            <a:pPr>
              <a:buFont typeface="Wingdings 2" pitchFamily="18" charset="2"/>
              <a:buNone/>
            </a:pPr>
            <a:endParaRPr lang="en-US" sz="2000" b="1" smtClean="0"/>
          </a:p>
          <a:p>
            <a:pPr>
              <a:buFontTx/>
              <a:buChar char="•"/>
            </a:pPr>
            <a:r>
              <a:rPr lang="en-US" sz="2000" b="1" smtClean="0"/>
              <a:t>IRF will post presentations to IRF website</a:t>
            </a:r>
          </a:p>
          <a:p>
            <a:pPr>
              <a:buFontTx/>
              <a:buChar char="•"/>
            </a:pPr>
            <a:r>
              <a:rPr lang="en-US" sz="2000" b="1" smtClean="0"/>
              <a:t>IRF will summarize key Roundtable discussion points and post to IRF website</a:t>
            </a:r>
          </a:p>
          <a:p>
            <a:pPr>
              <a:buFontTx/>
              <a:buChar char="•"/>
            </a:pPr>
            <a:r>
              <a:rPr lang="en-US" sz="2000" b="1" smtClean="0"/>
              <a:t>IRF will take up various suggestion at its regular IRF meeting</a:t>
            </a:r>
          </a:p>
          <a:p>
            <a:pPr>
              <a:buFont typeface="Wingdings 2" pitchFamily="18" charset="2"/>
              <a:buNone/>
            </a:pPr>
            <a:endParaRPr lang="en-US" sz="2000" b="1" smtClean="0"/>
          </a:p>
          <a:p>
            <a:endParaRPr lang="en-US" sz="1800" smtClean="0"/>
          </a:p>
          <a:p>
            <a:pPr>
              <a:buFont typeface="Wingdings 2" pitchFamily="18" charset="2"/>
              <a:buNone/>
            </a:pPr>
            <a:endParaRPr lang="en-US" sz="1800" smtClean="0"/>
          </a:p>
          <a:p>
            <a:pPr>
              <a:buFont typeface="Wingdings 2" pitchFamily="18" charset="2"/>
              <a:buNone/>
            </a:pPr>
            <a:endParaRPr lang="en-US" sz="1800" smtClean="0"/>
          </a:p>
          <a:p>
            <a:pPr>
              <a:buFont typeface="Wingdings 2" pitchFamily="18" charset="2"/>
              <a:buNone/>
            </a:pPr>
            <a:endParaRPr lang="en-US" smtClean="0"/>
          </a:p>
        </p:txBody>
      </p:sp>
      <p:pic>
        <p:nvPicPr>
          <p:cNvPr id="65540"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bwMode="auto"/>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Summit Purposes and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Expected Outcomes</a:t>
            </a:r>
          </a:p>
        </p:txBody>
      </p:sp>
      <p:sp>
        <p:nvSpPr>
          <p:cNvPr id="67587" name="Rectangle 5"/>
          <p:cNvSpPr>
            <a:spLocks noGrp="1"/>
          </p:cNvSpPr>
          <p:nvPr>
            <p:ph type="body" idx="4294967295"/>
          </p:nvPr>
        </p:nvSpPr>
        <p:spPr>
          <a:xfrm>
            <a:off x="503238" y="530225"/>
            <a:ext cx="8183562" cy="4483100"/>
          </a:xfrm>
        </p:spPr>
        <p:txBody>
          <a:bodyPr/>
          <a:lstStyle/>
          <a:p>
            <a:pPr>
              <a:lnSpc>
                <a:spcPct val="90000"/>
              </a:lnSpc>
              <a:buFont typeface="Wingdings 2" pitchFamily="18" charset="2"/>
              <a:buNone/>
            </a:pPr>
            <a:r>
              <a:rPr lang="en-US" b="1" smtClean="0"/>
              <a:t>As Attendees:</a:t>
            </a:r>
          </a:p>
          <a:p>
            <a:pPr>
              <a:lnSpc>
                <a:spcPct val="90000"/>
              </a:lnSpc>
              <a:buFont typeface="Wingdings" pitchFamily="2" charset="2"/>
              <a:buChar char="ü"/>
            </a:pPr>
            <a:r>
              <a:rPr lang="en-US" sz="2400" smtClean="0"/>
              <a:t>Obtain an understanding of regulatory impacts from Montara and Macondo.</a:t>
            </a:r>
          </a:p>
          <a:p>
            <a:pPr>
              <a:lnSpc>
                <a:spcPct val="90000"/>
              </a:lnSpc>
              <a:buFont typeface="Wingdings" pitchFamily="2" charset="2"/>
              <a:buNone/>
            </a:pPr>
            <a:endParaRPr lang="en-US" sz="2400" smtClean="0"/>
          </a:p>
          <a:p>
            <a:pPr>
              <a:lnSpc>
                <a:spcPct val="90000"/>
              </a:lnSpc>
              <a:buFont typeface="Wingdings" pitchFamily="2" charset="2"/>
              <a:buChar char="ü"/>
            </a:pPr>
            <a:r>
              <a:rPr lang="en-US" sz="2400" smtClean="0"/>
              <a:t>Obtain an understanding of the “avalanche” of response from industry, trade associations, regulators, and other government entities.</a:t>
            </a:r>
          </a:p>
          <a:p>
            <a:pPr>
              <a:lnSpc>
                <a:spcPct val="90000"/>
              </a:lnSpc>
              <a:buFont typeface="Wingdings" pitchFamily="2" charset="2"/>
              <a:buNone/>
            </a:pPr>
            <a:endParaRPr lang="en-US" sz="2400" smtClean="0"/>
          </a:p>
          <a:p>
            <a:pPr>
              <a:lnSpc>
                <a:spcPct val="90000"/>
              </a:lnSpc>
              <a:buFont typeface="Wingdings" pitchFamily="2" charset="2"/>
              <a:buChar char="ü"/>
            </a:pPr>
            <a:r>
              <a:rPr lang="en-US" sz="2400" smtClean="0"/>
              <a:t>Obtain an understanding of the tie in between safety integrity and environmental protection</a:t>
            </a:r>
          </a:p>
          <a:p>
            <a:pPr>
              <a:lnSpc>
                <a:spcPct val="90000"/>
              </a:lnSpc>
              <a:buFont typeface="Wingdings" pitchFamily="2" charset="2"/>
              <a:buNone/>
            </a:pPr>
            <a:endParaRPr lang="en-US" sz="2400" smtClean="0"/>
          </a:p>
          <a:p>
            <a:pPr>
              <a:lnSpc>
                <a:spcPct val="90000"/>
              </a:lnSpc>
              <a:buFont typeface="Wingdings" pitchFamily="2" charset="2"/>
              <a:buChar char="ü"/>
            </a:pPr>
            <a:r>
              <a:rPr lang="en-US" sz="2400" smtClean="0"/>
              <a:t>Identify gaps that should be followed up on. </a:t>
            </a:r>
          </a:p>
        </p:txBody>
      </p:sp>
      <p:pic>
        <p:nvPicPr>
          <p:cNvPr id="67588"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bwMode="auto"/>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Summit Purposes and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Expected Outcomes</a:t>
            </a:r>
          </a:p>
        </p:txBody>
      </p:sp>
      <p:sp>
        <p:nvSpPr>
          <p:cNvPr id="69635" name="Rectangle 3"/>
          <p:cNvSpPr>
            <a:spLocks noGrp="1"/>
          </p:cNvSpPr>
          <p:nvPr>
            <p:ph type="body" idx="4294967295"/>
          </p:nvPr>
        </p:nvSpPr>
        <p:spPr>
          <a:xfrm>
            <a:off x="503238" y="530225"/>
            <a:ext cx="8183562" cy="4483100"/>
          </a:xfrm>
        </p:spPr>
        <p:txBody>
          <a:bodyPr/>
          <a:lstStyle/>
          <a:p>
            <a:pPr>
              <a:buFont typeface="Wingdings 2" pitchFamily="18" charset="2"/>
              <a:buNone/>
            </a:pPr>
            <a:r>
              <a:rPr lang="en-US" sz="3200" b="1" smtClean="0"/>
              <a:t>An Expectation As Attendees:</a:t>
            </a:r>
          </a:p>
          <a:p>
            <a:pPr>
              <a:buFont typeface="Wingdings" pitchFamily="2" charset="2"/>
              <a:buChar char="q"/>
            </a:pPr>
            <a:endParaRPr lang="en-US" smtClean="0"/>
          </a:p>
          <a:p>
            <a:pPr>
              <a:buFont typeface="Wingdings" pitchFamily="2" charset="2"/>
              <a:buNone/>
            </a:pPr>
            <a:endParaRPr lang="en-US" smtClean="0"/>
          </a:p>
          <a:p>
            <a:pPr>
              <a:buFont typeface="Wingdings" pitchFamily="2" charset="2"/>
              <a:buChar char="ü"/>
            </a:pPr>
            <a:r>
              <a:rPr lang="en-US" smtClean="0"/>
              <a:t>As an informed participant, use influence as industry, trade associations, and regulators to push for the common agenda of safety </a:t>
            </a:r>
          </a:p>
        </p:txBody>
      </p:sp>
      <p:pic>
        <p:nvPicPr>
          <p:cNvPr id="69636"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bwMode="auto"/>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Summit Purposes and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Expected Outcomes</a:t>
            </a:r>
          </a:p>
        </p:txBody>
      </p:sp>
      <p:sp>
        <p:nvSpPr>
          <p:cNvPr id="71683" name="Rectangle 3"/>
          <p:cNvSpPr>
            <a:spLocks noGrp="1"/>
          </p:cNvSpPr>
          <p:nvPr>
            <p:ph type="body" idx="4294967295"/>
          </p:nvPr>
        </p:nvSpPr>
        <p:spPr>
          <a:xfrm>
            <a:off x="503238" y="530225"/>
            <a:ext cx="8183562" cy="4483100"/>
          </a:xfrm>
        </p:spPr>
        <p:txBody>
          <a:bodyPr/>
          <a:lstStyle/>
          <a:p>
            <a:pPr>
              <a:buFont typeface="Wingdings 2" pitchFamily="18" charset="2"/>
              <a:buNone/>
            </a:pPr>
            <a:r>
              <a:rPr lang="en-US" sz="3200" b="1" smtClean="0"/>
              <a:t>An Expectation for IRF:</a:t>
            </a:r>
          </a:p>
          <a:p>
            <a:pPr>
              <a:buFont typeface="Wingdings" pitchFamily="2" charset="2"/>
              <a:buNone/>
            </a:pPr>
            <a:endParaRPr lang="en-US" smtClean="0"/>
          </a:p>
          <a:p>
            <a:pPr>
              <a:buFont typeface="Wingdings" pitchFamily="2" charset="2"/>
              <a:buChar char="ü"/>
            </a:pPr>
            <a:r>
              <a:rPr lang="en-US" smtClean="0"/>
              <a:t>Continue to work with fellow regulators </a:t>
            </a:r>
          </a:p>
          <a:p>
            <a:pPr>
              <a:buFont typeface="Wingdings" pitchFamily="2" charset="2"/>
              <a:buNone/>
            </a:pPr>
            <a:r>
              <a:rPr lang="en-US" smtClean="0"/>
              <a:t>( IRF and non-IRF) to establish equivalent safety standards and share learnings in an effort to reduce risk globally.</a:t>
            </a:r>
          </a:p>
        </p:txBody>
      </p:sp>
      <p:pic>
        <p:nvPicPr>
          <p:cNvPr id="71684"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bwMode="auto"/>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Summit Purposes and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Expected Outcomes</a:t>
            </a:r>
          </a:p>
        </p:txBody>
      </p:sp>
      <p:sp>
        <p:nvSpPr>
          <p:cNvPr id="73731" name="Rectangle 3"/>
          <p:cNvSpPr>
            <a:spLocks noGrp="1"/>
          </p:cNvSpPr>
          <p:nvPr>
            <p:ph type="body" idx="4294967295"/>
          </p:nvPr>
        </p:nvSpPr>
        <p:spPr>
          <a:xfrm>
            <a:off x="468313" y="549275"/>
            <a:ext cx="8183562" cy="4483100"/>
          </a:xfrm>
        </p:spPr>
        <p:txBody>
          <a:bodyPr/>
          <a:lstStyle/>
          <a:p>
            <a:pPr>
              <a:buFont typeface="Wingdings 2" pitchFamily="18" charset="2"/>
              <a:buNone/>
            </a:pPr>
            <a:r>
              <a:rPr lang="en-US" b="1" smtClean="0"/>
              <a:t>IRF:</a:t>
            </a:r>
          </a:p>
          <a:p>
            <a:pPr>
              <a:buFont typeface="Wingdings" pitchFamily="2" charset="2"/>
              <a:buNone/>
            </a:pPr>
            <a:r>
              <a:rPr lang="en-US" sz="2400" smtClean="0">
                <a:solidFill>
                  <a:schemeClr val="accent1"/>
                </a:solidFill>
              </a:rPr>
              <a:t>? </a:t>
            </a:r>
            <a:r>
              <a:rPr lang="en-US" sz="2400" smtClean="0"/>
              <a:t>Determine the IRF role as facilitator and coordination</a:t>
            </a:r>
          </a:p>
          <a:p>
            <a:pPr>
              <a:buFont typeface="Wingdings" pitchFamily="2" charset="2"/>
              <a:buNone/>
            </a:pPr>
            <a:endParaRPr lang="en-US" sz="1800" smtClean="0"/>
          </a:p>
          <a:p>
            <a:pPr>
              <a:buFont typeface="Wingdings" pitchFamily="2" charset="2"/>
              <a:buChar char="ü"/>
            </a:pPr>
            <a:r>
              <a:rPr lang="en-US" sz="2400" smtClean="0"/>
              <a:t>Relay information on progress on IRF strategic agenda items</a:t>
            </a:r>
          </a:p>
          <a:p>
            <a:pPr>
              <a:buFont typeface="Wingdings" pitchFamily="2" charset="2"/>
              <a:buNone/>
            </a:pPr>
            <a:endParaRPr lang="en-US" sz="1800" smtClean="0"/>
          </a:p>
          <a:p>
            <a:pPr>
              <a:buFont typeface="Wingdings" pitchFamily="2" charset="2"/>
              <a:buNone/>
            </a:pPr>
            <a:r>
              <a:rPr lang="en-US" sz="2400" smtClean="0">
                <a:solidFill>
                  <a:schemeClr val="accent1"/>
                </a:solidFill>
              </a:rPr>
              <a:t>? </a:t>
            </a:r>
            <a:r>
              <a:rPr lang="en-US" sz="2400" smtClean="0"/>
              <a:t>Obtain an understanding of the tie in between safety integrity and environmental protection</a:t>
            </a:r>
          </a:p>
          <a:p>
            <a:pPr>
              <a:buFont typeface="Wingdings" pitchFamily="2" charset="2"/>
              <a:buNone/>
            </a:pPr>
            <a:endParaRPr lang="en-US" sz="1800" smtClean="0"/>
          </a:p>
          <a:p>
            <a:pPr>
              <a:buFont typeface="Wingdings" pitchFamily="2" charset="2"/>
              <a:buNone/>
            </a:pPr>
            <a:r>
              <a:rPr lang="en-US" sz="2400" smtClean="0">
                <a:solidFill>
                  <a:schemeClr val="accent1"/>
                </a:solidFill>
              </a:rPr>
              <a:t>? </a:t>
            </a:r>
            <a:r>
              <a:rPr lang="en-US" sz="2400" smtClean="0"/>
              <a:t>Identify gaps that should be followed up on. </a:t>
            </a:r>
          </a:p>
        </p:txBody>
      </p:sp>
      <p:pic>
        <p:nvPicPr>
          <p:cNvPr id="73732"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p:cNvSpPr>
          <p:nvPr>
            <p:ph type="ctrTitle" idx="4294967295"/>
          </p:nvPr>
        </p:nvSpPr>
        <p:spPr bwMode="auto">
          <a:xfrm>
            <a:off x="684213" y="3429000"/>
            <a:ext cx="7772400" cy="1470025"/>
          </a:xfrm>
          <a:noFill/>
        </p:spPr>
        <p:txBody>
          <a:bodyPr wrap="square" lIns="91440" tIns="45720" rIns="91440" bIns="45720" numCol="1" anchorCtr="0" compatLnSpc="1">
            <a:prstTxWarp prst="textNoShape">
              <a:avLst/>
            </a:prstTxWarp>
            <a:normAutofit fontScale="90000"/>
          </a:bodyPr>
          <a:lstStyle/>
          <a:p>
            <a:pPr algn="ctr" eaLnBrk="1" hangingPunct="1"/>
            <a:r>
              <a:rPr lang="en-US" sz="4000" smtClean="0">
                <a:solidFill>
                  <a:schemeClr val="tx1"/>
                </a:solidFill>
                <a:effectLst/>
              </a:rPr>
              <a:t>Thank you for your attendance and more importantly your participation in the</a:t>
            </a:r>
            <a:r>
              <a:rPr lang="en-US" sz="4000" smtClean="0">
                <a:effectLst/>
              </a:rPr>
              <a:t/>
            </a:r>
            <a:br>
              <a:rPr lang="en-US" sz="4000" smtClean="0">
                <a:effectLst/>
              </a:rPr>
            </a:br>
            <a:r>
              <a:rPr lang="en-US" sz="4000" smtClean="0">
                <a:effectLst/>
              </a:rPr>
              <a:t/>
            </a:r>
            <a:br>
              <a:rPr lang="en-US" sz="4000" smtClean="0">
                <a:effectLst/>
              </a:rPr>
            </a:br>
            <a:r>
              <a:rPr lang="en-US" sz="4000" smtClean="0">
                <a:effectLst/>
              </a:rPr>
              <a:t> 2011 IRF Summit Conference </a:t>
            </a:r>
          </a:p>
        </p:txBody>
      </p:sp>
      <p:sp>
        <p:nvSpPr>
          <p:cNvPr id="75779" name="Rectangle 6"/>
          <p:cNvSpPr>
            <a:spLocks noGrp="1"/>
          </p:cNvSpPr>
          <p:nvPr>
            <p:ph type="subTitle" idx="4294967295"/>
          </p:nvPr>
        </p:nvSpPr>
        <p:spPr>
          <a:xfrm>
            <a:off x="1371600" y="3886200"/>
            <a:ext cx="6400800" cy="1752600"/>
          </a:xfrm>
        </p:spPr>
        <p:txBody>
          <a:bodyPr/>
          <a:lstStyle/>
          <a:p>
            <a:pPr marL="0" indent="0" algn="ctr" eaLnBrk="1" hangingPunct="1">
              <a:buFont typeface="Wingdings 2" pitchFamily="18" charset="2"/>
              <a:buNone/>
            </a:pPr>
            <a:endParaRPr lang="en-US" smtClean="0"/>
          </a:p>
        </p:txBody>
      </p:sp>
      <p:pic>
        <p:nvPicPr>
          <p:cNvPr id="75780"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bwMode="auto">
          <a:xfrm>
            <a:off x="503238" y="4986338"/>
            <a:ext cx="8183562" cy="1050925"/>
          </a:xfrm>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Summit Purposes and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Expected Outcomes</a:t>
            </a:r>
          </a:p>
        </p:txBody>
      </p:sp>
      <p:sp>
        <p:nvSpPr>
          <p:cNvPr id="20482" name="Rectangle 3"/>
          <p:cNvSpPr>
            <a:spLocks noGrp="1"/>
          </p:cNvSpPr>
          <p:nvPr>
            <p:ph type="body" idx="1"/>
          </p:nvPr>
        </p:nvSpPr>
        <p:spPr>
          <a:xfrm>
            <a:off x="503238" y="530225"/>
            <a:ext cx="8183562" cy="4483100"/>
          </a:xfrm>
        </p:spPr>
        <p:txBody>
          <a:bodyPr/>
          <a:lstStyle/>
          <a:p>
            <a:pPr>
              <a:buFont typeface="Wingdings 2" pitchFamily="18" charset="2"/>
              <a:buNone/>
            </a:pPr>
            <a:r>
              <a:rPr lang="en-US" sz="3200" b="1" smtClean="0"/>
              <a:t>An Expectation As Attendees:</a:t>
            </a:r>
          </a:p>
          <a:p>
            <a:pPr>
              <a:buFont typeface="Wingdings" pitchFamily="2" charset="2"/>
              <a:buChar char="q"/>
            </a:pPr>
            <a:endParaRPr lang="en-US" smtClean="0"/>
          </a:p>
          <a:p>
            <a:pPr>
              <a:buFont typeface="Wingdings" pitchFamily="2" charset="2"/>
              <a:buNone/>
            </a:pPr>
            <a:endParaRPr lang="en-US" smtClean="0"/>
          </a:p>
          <a:p>
            <a:pPr>
              <a:buFont typeface="Wingdings" pitchFamily="2" charset="2"/>
              <a:buChar char="q"/>
            </a:pPr>
            <a:r>
              <a:rPr lang="en-US" smtClean="0"/>
              <a:t>As an informed participant, use influence as industry, trade associations, and regulators to push for the common agenda of safety </a:t>
            </a:r>
          </a:p>
        </p:txBody>
      </p:sp>
      <p:pic>
        <p:nvPicPr>
          <p:cNvPr id="20483"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bwMode="auto">
          <a:xfrm>
            <a:off x="503238" y="4986338"/>
            <a:ext cx="8183562" cy="1050925"/>
          </a:xfrm>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Summit Purposes and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Expected Outcomes</a:t>
            </a:r>
          </a:p>
        </p:txBody>
      </p:sp>
      <p:sp>
        <p:nvSpPr>
          <p:cNvPr id="22530" name="Rectangle 3"/>
          <p:cNvSpPr>
            <a:spLocks noGrp="1"/>
          </p:cNvSpPr>
          <p:nvPr>
            <p:ph type="body" idx="1"/>
          </p:nvPr>
        </p:nvSpPr>
        <p:spPr>
          <a:xfrm>
            <a:off x="503238" y="530225"/>
            <a:ext cx="8183562" cy="4483100"/>
          </a:xfrm>
        </p:spPr>
        <p:txBody>
          <a:bodyPr/>
          <a:lstStyle/>
          <a:p>
            <a:pPr>
              <a:buFont typeface="Wingdings 2" pitchFamily="18" charset="2"/>
              <a:buNone/>
            </a:pPr>
            <a:r>
              <a:rPr lang="en-US" sz="3200" b="1" smtClean="0"/>
              <a:t>An Expectation for IRF:</a:t>
            </a:r>
          </a:p>
          <a:p>
            <a:pPr>
              <a:buFont typeface="Wingdings" pitchFamily="2" charset="2"/>
              <a:buChar char="q"/>
            </a:pPr>
            <a:endParaRPr lang="en-US" smtClean="0"/>
          </a:p>
          <a:p>
            <a:pPr>
              <a:buFont typeface="Wingdings" pitchFamily="2" charset="2"/>
              <a:buChar char="q"/>
            </a:pPr>
            <a:r>
              <a:rPr lang="en-US" smtClean="0"/>
              <a:t>Continue to work with fellow regulators </a:t>
            </a:r>
          </a:p>
          <a:p>
            <a:pPr>
              <a:buFont typeface="Wingdings" pitchFamily="2" charset="2"/>
              <a:buNone/>
            </a:pPr>
            <a:r>
              <a:rPr lang="en-US" smtClean="0"/>
              <a:t>( IRF and non-IRF) to establish equivalent safety standards and share learnings in an effort to reduce risk globally.</a:t>
            </a:r>
          </a:p>
        </p:txBody>
      </p:sp>
      <p:pic>
        <p:nvPicPr>
          <p:cNvPr id="22531"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bwMode="auto">
          <a:xfrm>
            <a:off x="503238" y="4986338"/>
            <a:ext cx="8183562" cy="1050925"/>
          </a:xfrm>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Summit Purposes and </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Expected Outcomes</a:t>
            </a:r>
          </a:p>
        </p:txBody>
      </p:sp>
      <p:sp>
        <p:nvSpPr>
          <p:cNvPr id="24578" name="Rectangle 3"/>
          <p:cNvSpPr>
            <a:spLocks noGrp="1"/>
          </p:cNvSpPr>
          <p:nvPr>
            <p:ph type="body" idx="1"/>
          </p:nvPr>
        </p:nvSpPr>
        <p:spPr>
          <a:xfrm>
            <a:off x="503238" y="530225"/>
            <a:ext cx="8183562" cy="4483100"/>
          </a:xfrm>
        </p:spPr>
        <p:txBody>
          <a:bodyPr/>
          <a:lstStyle/>
          <a:p>
            <a:pPr>
              <a:buFont typeface="Wingdings 2" pitchFamily="18" charset="2"/>
              <a:buNone/>
            </a:pPr>
            <a:r>
              <a:rPr lang="en-US" b="1" smtClean="0"/>
              <a:t>IRF:</a:t>
            </a:r>
          </a:p>
          <a:p>
            <a:pPr>
              <a:buFont typeface="Wingdings" pitchFamily="2" charset="2"/>
              <a:buChar char="q"/>
            </a:pPr>
            <a:r>
              <a:rPr lang="en-US" sz="2400" smtClean="0"/>
              <a:t>Determine the IRF role as facilitator and coordination</a:t>
            </a:r>
          </a:p>
          <a:p>
            <a:pPr>
              <a:buFont typeface="Wingdings" pitchFamily="2" charset="2"/>
              <a:buNone/>
            </a:pPr>
            <a:endParaRPr lang="en-US" sz="1800" smtClean="0"/>
          </a:p>
          <a:p>
            <a:pPr>
              <a:buFont typeface="Wingdings" pitchFamily="2" charset="2"/>
              <a:buChar char="q"/>
            </a:pPr>
            <a:r>
              <a:rPr lang="en-US" sz="2400" smtClean="0"/>
              <a:t>Relay information on progress on IRF strategic agenda items</a:t>
            </a:r>
          </a:p>
          <a:p>
            <a:pPr>
              <a:buFont typeface="Wingdings" pitchFamily="2" charset="2"/>
              <a:buNone/>
            </a:pPr>
            <a:endParaRPr lang="en-US" sz="1800" smtClean="0"/>
          </a:p>
          <a:p>
            <a:pPr>
              <a:buFont typeface="Wingdings" pitchFamily="2" charset="2"/>
              <a:buChar char="q"/>
            </a:pPr>
            <a:r>
              <a:rPr lang="en-US" sz="2400" smtClean="0"/>
              <a:t>Obtain an understanding of the tie in between safety integrity and environmental protection</a:t>
            </a:r>
          </a:p>
          <a:p>
            <a:pPr>
              <a:buFont typeface="Wingdings" pitchFamily="2" charset="2"/>
              <a:buNone/>
            </a:pPr>
            <a:endParaRPr lang="en-US" sz="1800" smtClean="0"/>
          </a:p>
          <a:p>
            <a:pPr>
              <a:buFont typeface="Wingdings" pitchFamily="2" charset="2"/>
              <a:buChar char="q"/>
            </a:pPr>
            <a:r>
              <a:rPr lang="en-US" sz="2400" smtClean="0"/>
              <a:t>Identify gaps that should be followed up on. </a:t>
            </a:r>
          </a:p>
        </p:txBody>
      </p:sp>
      <p:pic>
        <p:nvPicPr>
          <p:cNvPr id="24579"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6338"/>
            <a:ext cx="8183562" cy="1050925"/>
          </a:xfrm>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Industry and Trade Assoc.</a:t>
            </a:r>
          </a:p>
        </p:txBody>
      </p:sp>
      <p:sp>
        <p:nvSpPr>
          <p:cNvPr id="26626" name="Rectangle 5"/>
          <p:cNvSpPr>
            <a:spLocks noGrp="1"/>
          </p:cNvSpPr>
          <p:nvPr>
            <p:ph type="body" idx="4294967295"/>
          </p:nvPr>
        </p:nvSpPr>
        <p:spPr>
          <a:xfrm>
            <a:off x="503238" y="530225"/>
            <a:ext cx="8183562" cy="4483100"/>
          </a:xfrm>
        </p:spPr>
        <p:txBody>
          <a:bodyPr/>
          <a:lstStyle/>
          <a:p>
            <a:pPr>
              <a:lnSpc>
                <a:spcPct val="80000"/>
              </a:lnSpc>
              <a:buFont typeface="Wingdings 2" pitchFamily="18" charset="2"/>
              <a:buNone/>
            </a:pPr>
            <a:r>
              <a:rPr lang="en-US" sz="1400" b="1" smtClean="0"/>
              <a:t>Industry Presentation-  Shell</a:t>
            </a:r>
          </a:p>
          <a:p>
            <a:pPr>
              <a:lnSpc>
                <a:spcPct val="80000"/>
              </a:lnSpc>
              <a:buFont typeface="Wingdings 2" pitchFamily="18" charset="2"/>
              <a:buNone/>
            </a:pPr>
            <a:endParaRPr lang="en-US" sz="1400" b="1" smtClean="0"/>
          </a:p>
          <a:p>
            <a:pPr>
              <a:lnSpc>
                <a:spcPct val="80000"/>
              </a:lnSpc>
              <a:buFontTx/>
              <a:buChar char="•"/>
            </a:pPr>
            <a:r>
              <a:rPr lang="en-US" sz="1400" smtClean="0"/>
              <a:t>For a company, systems, processes, and culture must work together. </a:t>
            </a:r>
          </a:p>
          <a:p>
            <a:pPr>
              <a:lnSpc>
                <a:spcPct val="80000"/>
              </a:lnSpc>
              <a:buFontTx/>
              <a:buNone/>
            </a:pPr>
            <a:endParaRPr lang="en-US" sz="1400" smtClean="0"/>
          </a:p>
          <a:p>
            <a:pPr>
              <a:lnSpc>
                <a:spcPct val="80000"/>
              </a:lnSpc>
            </a:pPr>
            <a:r>
              <a:rPr lang="en-US" sz="1400" smtClean="0"/>
              <a:t>Shell, one of the founders of Marine Well Containment Corporation, a participant in Center for Offshore Safety. US initiative, but with global participants (international collaboration).</a:t>
            </a:r>
          </a:p>
          <a:p>
            <a:pPr>
              <a:lnSpc>
                <a:spcPct val="80000"/>
              </a:lnSpc>
              <a:buFont typeface="Wingdings 2" pitchFamily="18" charset="2"/>
              <a:buNone/>
            </a:pPr>
            <a:endParaRPr lang="en-US" sz="1400" smtClean="0"/>
          </a:p>
          <a:p>
            <a:pPr>
              <a:lnSpc>
                <a:spcPct val="80000"/>
              </a:lnSpc>
            </a:pPr>
            <a:r>
              <a:rPr lang="en-US" sz="1400" smtClean="0"/>
              <a:t>Hallmarks of good regulations: Performance based, locally relevant, improved over time, based on best practices.</a:t>
            </a:r>
          </a:p>
          <a:p>
            <a:pPr>
              <a:lnSpc>
                <a:spcPct val="80000"/>
              </a:lnSpc>
              <a:buFont typeface="Wingdings 2" pitchFamily="18" charset="2"/>
              <a:buNone/>
            </a:pPr>
            <a:endParaRPr lang="en-US" sz="1400" smtClean="0"/>
          </a:p>
          <a:p>
            <a:pPr>
              <a:lnSpc>
                <a:spcPct val="80000"/>
              </a:lnSpc>
            </a:pPr>
            <a:r>
              <a:rPr lang="en-US" sz="1400" smtClean="0"/>
              <a:t>Shell believes the role of regulator is to challenge industry, hold them accountable, and spur innovation. </a:t>
            </a:r>
          </a:p>
          <a:p>
            <a:pPr>
              <a:lnSpc>
                <a:spcPct val="80000"/>
              </a:lnSpc>
              <a:buFont typeface="Wingdings 2" pitchFamily="18" charset="2"/>
              <a:buNone/>
            </a:pPr>
            <a:endParaRPr lang="en-US" sz="1400" smtClean="0"/>
          </a:p>
          <a:p>
            <a:pPr>
              <a:lnSpc>
                <a:spcPct val="80000"/>
              </a:lnSpc>
            </a:pPr>
            <a:r>
              <a:rPr lang="en-US" sz="1400" smtClean="0"/>
              <a:t>When regulators work with industry groups, they produce better regulations. Collaboration.</a:t>
            </a:r>
          </a:p>
          <a:p>
            <a:pPr>
              <a:lnSpc>
                <a:spcPct val="80000"/>
              </a:lnSpc>
              <a:buFont typeface="Wingdings 2" pitchFamily="18" charset="2"/>
              <a:buNone/>
            </a:pPr>
            <a:endParaRPr lang="en-US" sz="1400" smtClean="0"/>
          </a:p>
          <a:p>
            <a:pPr>
              <a:lnSpc>
                <a:spcPct val="80000"/>
              </a:lnSpc>
            </a:pPr>
            <a:r>
              <a:rPr lang="en-US" sz="1400" smtClean="0"/>
              <a:t>Industry is only as good as the weakest player. This is the issue. Dealing with it is the dilemma. Clear and firmly enforced set of standards is key.  Have to sufficiently resource the regulator.</a:t>
            </a:r>
          </a:p>
          <a:p>
            <a:pPr>
              <a:lnSpc>
                <a:spcPct val="80000"/>
              </a:lnSpc>
              <a:buFont typeface="Wingdings 2" pitchFamily="18" charset="2"/>
              <a:buNone/>
            </a:pPr>
            <a:endParaRPr lang="en-US" sz="1400" smtClean="0"/>
          </a:p>
          <a:p>
            <a:pPr>
              <a:lnSpc>
                <a:spcPct val="80000"/>
              </a:lnSpc>
            </a:pPr>
            <a:r>
              <a:rPr lang="en-US" sz="1400" smtClean="0"/>
              <a:t>Continue application of technology to improve safety</a:t>
            </a:r>
          </a:p>
          <a:p>
            <a:pPr>
              <a:lnSpc>
                <a:spcPct val="80000"/>
              </a:lnSpc>
            </a:pPr>
            <a:endParaRPr lang="en-US" sz="1400" smtClean="0"/>
          </a:p>
          <a:p>
            <a:pPr>
              <a:lnSpc>
                <a:spcPct val="80000"/>
              </a:lnSpc>
              <a:buFont typeface="Wingdings 2" pitchFamily="18" charset="2"/>
              <a:buNone/>
            </a:pPr>
            <a:endParaRPr lang="en-US" sz="1400" smtClean="0"/>
          </a:p>
          <a:p>
            <a:pPr>
              <a:lnSpc>
                <a:spcPct val="80000"/>
              </a:lnSpc>
              <a:buFont typeface="Wingdings 2" pitchFamily="18" charset="2"/>
              <a:buNone/>
            </a:pPr>
            <a:endParaRPr lang="en-US" sz="1400" smtClean="0"/>
          </a:p>
        </p:txBody>
      </p:sp>
      <p:pic>
        <p:nvPicPr>
          <p:cNvPr id="26627"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Industry and Trade Assoc.</a:t>
            </a:r>
          </a:p>
        </p:txBody>
      </p:sp>
      <p:sp>
        <p:nvSpPr>
          <p:cNvPr id="28674" name="Rectangle 3"/>
          <p:cNvSpPr>
            <a:spLocks noGrp="1"/>
          </p:cNvSpPr>
          <p:nvPr>
            <p:ph type="body" idx="1"/>
          </p:nvPr>
        </p:nvSpPr>
        <p:spPr>
          <a:xfrm>
            <a:off x="503238" y="530225"/>
            <a:ext cx="8183562" cy="4483100"/>
          </a:xfrm>
        </p:spPr>
        <p:txBody>
          <a:bodyPr/>
          <a:lstStyle/>
          <a:p>
            <a:pPr>
              <a:buFont typeface="Wingdings 2" pitchFamily="18" charset="2"/>
              <a:buNone/>
            </a:pPr>
            <a:r>
              <a:rPr lang="en-US" sz="2000" b="1" smtClean="0"/>
              <a:t>Trade Assoc. Presentation</a:t>
            </a:r>
            <a:r>
              <a:rPr lang="en-US" sz="2000" b="1" u="sng" smtClean="0"/>
              <a:t>- OGP</a:t>
            </a:r>
            <a:endParaRPr lang="en-US" sz="2000" b="1" smtClean="0"/>
          </a:p>
          <a:p>
            <a:endParaRPr lang="en-US" b="1" smtClean="0"/>
          </a:p>
          <a:p>
            <a:pPr>
              <a:buFont typeface="Wingdings 2" pitchFamily="18" charset="2"/>
              <a:buNone/>
            </a:pPr>
            <a:r>
              <a:rPr lang="en-US" b="1" smtClean="0"/>
              <a:t> </a:t>
            </a:r>
            <a:r>
              <a:rPr lang="en-US" sz="2000" smtClean="0"/>
              <a:t>3 main initiatives:</a:t>
            </a:r>
          </a:p>
          <a:p>
            <a:r>
              <a:rPr lang="en-US" sz="2000" smtClean="0"/>
              <a:t>(1)Prevention- Wells Expert Committee (WEC)</a:t>
            </a:r>
          </a:p>
          <a:p>
            <a:r>
              <a:rPr lang="en-US" sz="2000" smtClean="0"/>
              <a:t>(2) Subsea Well Response Project (SWRP), formed by 9 leading global companies.  Team is located in Stavanger. </a:t>
            </a:r>
          </a:p>
          <a:p>
            <a:r>
              <a:rPr lang="en-US" sz="2000" smtClean="0"/>
              <a:t>(3) Oil Spill Response--joint industry project.</a:t>
            </a:r>
          </a:p>
          <a:p>
            <a:pPr>
              <a:buFont typeface="Wingdings 2" pitchFamily="18" charset="2"/>
              <a:buNone/>
            </a:pPr>
            <a:endParaRPr lang="en-US" sz="2000" smtClean="0"/>
          </a:p>
          <a:p>
            <a:pPr>
              <a:buFont typeface="Wingdings 2" pitchFamily="18" charset="2"/>
              <a:buNone/>
            </a:pPr>
            <a:r>
              <a:rPr lang="en-US" sz="2000" smtClean="0"/>
              <a:t>  Work related to prevention can provide the most effective outcomes.</a:t>
            </a:r>
          </a:p>
          <a:p>
            <a:pPr>
              <a:buFont typeface="Wingdings 2" pitchFamily="18" charset="2"/>
              <a:buNone/>
            </a:pPr>
            <a:endParaRPr lang="en-US" sz="2000" smtClean="0"/>
          </a:p>
          <a:p>
            <a:pPr>
              <a:buFont typeface="Wingdings 2" pitchFamily="18" charset="2"/>
              <a:buNone/>
            </a:pPr>
            <a:endParaRPr lang="en-US" sz="2000" smtClean="0"/>
          </a:p>
          <a:p>
            <a:endParaRPr lang="en-US" smtClean="0"/>
          </a:p>
          <a:p>
            <a:pPr>
              <a:buFont typeface="Wingdings 2" pitchFamily="18" charset="2"/>
              <a:buNone/>
            </a:pPr>
            <a:endParaRPr lang="en-US" smtClean="0"/>
          </a:p>
          <a:p>
            <a:pPr>
              <a:buFont typeface="Wingdings 2" pitchFamily="18" charset="2"/>
              <a:buNone/>
            </a:pPr>
            <a:endParaRPr lang="en-US" smtClean="0"/>
          </a:p>
        </p:txBody>
      </p:sp>
      <p:pic>
        <p:nvPicPr>
          <p:cNvPr id="28675"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Industry and Trade Assoc.</a:t>
            </a:r>
          </a:p>
        </p:txBody>
      </p:sp>
      <p:sp>
        <p:nvSpPr>
          <p:cNvPr id="30722" name="Rectangle 3"/>
          <p:cNvSpPr>
            <a:spLocks noGrp="1"/>
          </p:cNvSpPr>
          <p:nvPr>
            <p:ph type="body" idx="1"/>
          </p:nvPr>
        </p:nvSpPr>
        <p:spPr>
          <a:xfrm>
            <a:off x="503238" y="530225"/>
            <a:ext cx="8183562" cy="4483100"/>
          </a:xfrm>
        </p:spPr>
        <p:txBody>
          <a:bodyPr/>
          <a:lstStyle/>
          <a:p>
            <a:pPr>
              <a:lnSpc>
                <a:spcPct val="80000"/>
              </a:lnSpc>
              <a:buFont typeface="Wingdings 2" pitchFamily="18" charset="2"/>
              <a:buNone/>
            </a:pPr>
            <a:r>
              <a:rPr lang="en-US" sz="1800" b="1" smtClean="0"/>
              <a:t>Trade Assoc. Presentation- IADC</a:t>
            </a:r>
          </a:p>
          <a:p>
            <a:pPr>
              <a:lnSpc>
                <a:spcPct val="80000"/>
              </a:lnSpc>
            </a:pPr>
            <a:r>
              <a:rPr lang="en-US" sz="1800" smtClean="0"/>
              <a:t>IADC revising and strengthening WellCap training </a:t>
            </a:r>
          </a:p>
          <a:p>
            <a:pPr>
              <a:lnSpc>
                <a:spcPct val="80000"/>
              </a:lnSpc>
            </a:pPr>
            <a:r>
              <a:rPr lang="en-US" sz="1800" smtClean="0"/>
              <a:t>IADC Working with API on Bulletin 97. Combines traditional bridging document plus other information such as well basis of design, well execution plan, critical well activity risk assessments.    </a:t>
            </a:r>
          </a:p>
          <a:p>
            <a:pPr>
              <a:lnSpc>
                <a:spcPct val="80000"/>
              </a:lnSpc>
            </a:pPr>
            <a:r>
              <a:rPr lang="en-US" sz="1800" smtClean="0"/>
              <a:t>IADC also working with International Well Control Forum on new International Alliance for Well Control (IAWC). </a:t>
            </a:r>
          </a:p>
          <a:p>
            <a:pPr>
              <a:lnSpc>
                <a:spcPct val="80000"/>
              </a:lnSpc>
            </a:pPr>
            <a:r>
              <a:rPr lang="en-US" sz="1800" smtClean="0"/>
              <a:t>Competence Assurance Accreditation Program. Revised IADC KSA’s.</a:t>
            </a:r>
          </a:p>
          <a:p>
            <a:pPr>
              <a:lnSpc>
                <a:spcPct val="80000"/>
              </a:lnSpc>
            </a:pPr>
            <a:r>
              <a:rPr lang="en-US" sz="1800" smtClean="0"/>
              <a:t>More work needs to be done to effectively incorporate lessons learned. Transparency and information sharing. For their part, IADC issues safety alerts, 3-5 per month.  Encourage industry to do better in its reporting.</a:t>
            </a:r>
          </a:p>
          <a:p>
            <a:pPr>
              <a:lnSpc>
                <a:spcPct val="80000"/>
              </a:lnSpc>
            </a:pPr>
            <a:r>
              <a:rPr lang="en-US" sz="1800" smtClean="0"/>
              <a:t>IADC concerns: Competence and Training. This is challenging.  (1) significant crew change looming over many companies. (2) Following on that is the effect of new-builds…many with advanced technological capabilities. May reach critical levels for certain highly specialized rig positions.</a:t>
            </a:r>
          </a:p>
          <a:p>
            <a:pPr>
              <a:lnSpc>
                <a:spcPct val="80000"/>
              </a:lnSpc>
            </a:pPr>
            <a:endParaRPr lang="en-US" sz="1200" smtClean="0"/>
          </a:p>
          <a:p>
            <a:pPr>
              <a:lnSpc>
                <a:spcPct val="80000"/>
              </a:lnSpc>
              <a:buFont typeface="Wingdings 2" pitchFamily="18" charset="2"/>
              <a:buNone/>
            </a:pPr>
            <a:endParaRPr lang="en-US" sz="1200" smtClean="0"/>
          </a:p>
          <a:p>
            <a:pPr>
              <a:lnSpc>
                <a:spcPct val="80000"/>
              </a:lnSpc>
              <a:buFont typeface="Wingdings 2" pitchFamily="18" charset="2"/>
              <a:buNone/>
            </a:pPr>
            <a:endParaRPr lang="en-US" sz="1200" smtClean="0"/>
          </a:p>
        </p:txBody>
      </p:sp>
      <p:pic>
        <p:nvPicPr>
          <p:cNvPr id="30723"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normAutofit fontScale="90000"/>
          </a:bodyPr>
          <a:lstStyle/>
          <a:p>
            <a:pPr eaLnBrk="1" hangingPunct="1">
              <a:defRPr/>
            </a:pPr>
            <a:r>
              <a:rPr lang="en-CA" sz="3200" smtClean="0">
                <a:effectLst>
                  <a:outerShdw blurRad="38100" dist="38100" dir="2700000" algn="tl">
                    <a:srgbClr val="000000"/>
                  </a:outerShdw>
                </a:effectLst>
              </a:rPr>
              <a:t>Day 1 Summary-</a:t>
            </a:r>
            <a:br>
              <a:rPr lang="en-CA" sz="3200" smtClean="0">
                <a:effectLst>
                  <a:outerShdw blurRad="38100" dist="38100" dir="2700000" algn="tl">
                    <a:srgbClr val="000000"/>
                  </a:outerShdw>
                </a:effectLst>
              </a:rPr>
            </a:br>
            <a:r>
              <a:rPr lang="en-CA" sz="3200" smtClean="0">
                <a:effectLst>
                  <a:outerShdw blurRad="38100" dist="38100" dir="2700000" algn="tl">
                    <a:srgbClr val="000000"/>
                  </a:outerShdw>
                </a:effectLst>
              </a:rPr>
              <a:t>Industry and Trade Assoc.</a:t>
            </a:r>
          </a:p>
        </p:txBody>
      </p:sp>
      <p:sp>
        <p:nvSpPr>
          <p:cNvPr id="32770" name="Rectangle 3"/>
          <p:cNvSpPr>
            <a:spLocks noGrp="1"/>
          </p:cNvSpPr>
          <p:nvPr>
            <p:ph type="body" idx="1"/>
          </p:nvPr>
        </p:nvSpPr>
        <p:spPr>
          <a:xfrm>
            <a:off x="503238" y="530225"/>
            <a:ext cx="8183562" cy="4483100"/>
          </a:xfrm>
        </p:spPr>
        <p:txBody>
          <a:bodyPr/>
          <a:lstStyle/>
          <a:p>
            <a:pPr>
              <a:lnSpc>
                <a:spcPct val="90000"/>
              </a:lnSpc>
              <a:buFont typeface="Wingdings 2" pitchFamily="18" charset="2"/>
              <a:buNone/>
            </a:pPr>
            <a:r>
              <a:rPr lang="en-US" sz="2000" b="1" smtClean="0"/>
              <a:t>Regional Perspective- Industry Associations-</a:t>
            </a:r>
          </a:p>
          <a:p>
            <a:pPr>
              <a:lnSpc>
                <a:spcPct val="90000"/>
              </a:lnSpc>
              <a:buFont typeface="Wingdings 2" pitchFamily="18" charset="2"/>
              <a:buNone/>
            </a:pPr>
            <a:r>
              <a:rPr lang="en-US" sz="2000" b="1" smtClean="0"/>
              <a:t>O&amp;G UK , OLF , NOGEPA</a:t>
            </a:r>
          </a:p>
          <a:p>
            <a:pPr>
              <a:lnSpc>
                <a:spcPct val="90000"/>
              </a:lnSpc>
              <a:buFont typeface="Wingdings 2" pitchFamily="18" charset="2"/>
              <a:buNone/>
            </a:pPr>
            <a:endParaRPr lang="en-US" sz="2000" b="1" smtClean="0"/>
          </a:p>
          <a:p>
            <a:pPr>
              <a:lnSpc>
                <a:spcPct val="90000"/>
              </a:lnSpc>
              <a:buFontTx/>
              <a:buChar char="•"/>
            </a:pPr>
            <a:r>
              <a:rPr lang="en-US" sz="2000" smtClean="0"/>
              <a:t>Expressed that there are differences regionally and regulations should be determined based on local challenges, legal systems, and societal differences.</a:t>
            </a:r>
          </a:p>
          <a:p>
            <a:pPr>
              <a:lnSpc>
                <a:spcPct val="90000"/>
              </a:lnSpc>
              <a:buFontTx/>
              <a:buChar char="•"/>
            </a:pPr>
            <a:r>
              <a:rPr lang="en-US" sz="2000" smtClean="0"/>
              <a:t>Work is being conducted in three main areas of Prevention ( well design), Intervention (capping system), and Response ( oil spill cleanup)</a:t>
            </a:r>
          </a:p>
          <a:p>
            <a:pPr>
              <a:lnSpc>
                <a:spcPct val="90000"/>
              </a:lnSpc>
              <a:buFontTx/>
              <a:buChar char="•"/>
            </a:pPr>
            <a:r>
              <a:rPr lang="en-US" sz="2000" smtClean="0"/>
              <a:t>Pointed out work done by OSPRAG on capping stack</a:t>
            </a:r>
          </a:p>
          <a:p>
            <a:pPr>
              <a:lnSpc>
                <a:spcPct val="90000"/>
              </a:lnSpc>
              <a:buFontTx/>
              <a:buChar char="•"/>
            </a:pPr>
            <a:r>
              <a:rPr lang="en-US" sz="2000" smtClean="0"/>
              <a:t>Suggest that regulators need to be competent and well resourced, regulators to inspect and verify.</a:t>
            </a:r>
          </a:p>
          <a:p>
            <a:pPr>
              <a:lnSpc>
                <a:spcPct val="90000"/>
              </a:lnSpc>
              <a:buFontTx/>
              <a:buChar char="•"/>
            </a:pPr>
            <a:r>
              <a:rPr lang="en-US" sz="2000" smtClean="0"/>
              <a:t>Believe safety case, NSOAF type organization and NW Europe model is a good one</a:t>
            </a:r>
          </a:p>
          <a:p>
            <a:pPr>
              <a:lnSpc>
                <a:spcPct val="90000"/>
              </a:lnSpc>
            </a:pPr>
            <a:endParaRPr lang="en-US" smtClean="0"/>
          </a:p>
          <a:p>
            <a:pPr>
              <a:lnSpc>
                <a:spcPct val="90000"/>
              </a:lnSpc>
              <a:buFont typeface="Wingdings 2" pitchFamily="18" charset="2"/>
              <a:buNone/>
            </a:pPr>
            <a:endParaRPr lang="en-US" smtClean="0"/>
          </a:p>
          <a:p>
            <a:pPr>
              <a:lnSpc>
                <a:spcPct val="90000"/>
              </a:lnSpc>
              <a:buFont typeface="Wingdings 2" pitchFamily="18" charset="2"/>
              <a:buNone/>
            </a:pPr>
            <a:endParaRPr lang="en-US" smtClean="0"/>
          </a:p>
        </p:txBody>
      </p:sp>
      <p:pic>
        <p:nvPicPr>
          <p:cNvPr id="32771" name="Picture 2"/>
          <p:cNvPicPr>
            <a:picLocks noChangeAspect="1" noChangeArrowheads="1"/>
          </p:cNvPicPr>
          <p:nvPr/>
        </p:nvPicPr>
        <p:blipFill>
          <a:blip r:embed="rId3"/>
          <a:srcRect/>
          <a:stretch>
            <a:fillRect/>
          </a:stretch>
        </p:blipFill>
        <p:spPr bwMode="auto">
          <a:xfrm>
            <a:off x="7092950" y="5013325"/>
            <a:ext cx="1668463"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283</TotalTime>
  <Words>3352</Words>
  <Application>Microsoft Office PowerPoint</Application>
  <PresentationFormat>On-screen Show (4:3)</PresentationFormat>
  <Paragraphs>333</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Aspect</vt:lpstr>
      <vt:lpstr>2011 IRF Summit Conference Summary</vt:lpstr>
      <vt:lpstr>Summit Purposes and  Expected Outcomes</vt:lpstr>
      <vt:lpstr>Summit Purposes and  Expected Outcomes</vt:lpstr>
      <vt:lpstr>Summit Purposes and  Expected Outcomes</vt:lpstr>
      <vt:lpstr>Summit Purposes and  Expected Outcomes</vt:lpstr>
      <vt:lpstr>Day 1 Summary- Industry and Trade Assoc.</vt:lpstr>
      <vt:lpstr>Day 1 Summary- Industry and Trade Assoc.</vt:lpstr>
      <vt:lpstr>Day 1 Summary- Industry and Trade Assoc.</vt:lpstr>
      <vt:lpstr>Day 1 Summary- Industry and Trade Assoc.</vt:lpstr>
      <vt:lpstr>Day 1 Summary- Industry and Trade Assoc.</vt:lpstr>
      <vt:lpstr>Day 1 Summary- Safety Regulators/ GOV</vt:lpstr>
      <vt:lpstr>Day 1 Summary- Safety Regulator/GOV</vt:lpstr>
      <vt:lpstr>Day 1 Summary- Safety Regulator/GOV</vt:lpstr>
      <vt:lpstr>Day 1 Summary- Safety Regulator/GOV</vt:lpstr>
      <vt:lpstr>Day 1 Summary- Safety Regulator/GOV</vt:lpstr>
      <vt:lpstr>Day 1 Summary- Safety Regulator/GOV</vt:lpstr>
      <vt:lpstr>Day 1 Summary- Safety Regulator/GOV</vt:lpstr>
      <vt:lpstr>Day 2 Summary- Updates  on IRF Strategic Agenda</vt:lpstr>
      <vt:lpstr>Day 2 Summary- Updates  on IRF Strategic Agenda</vt:lpstr>
      <vt:lpstr>Day 2 Summary- Updates  on IRF Strategic Agenda</vt:lpstr>
      <vt:lpstr>Day 2 Summary- Updates  on IRF Strategic Agenda</vt:lpstr>
      <vt:lpstr>Day 2 Summary- Updates  on IRF Strategic Agenda</vt:lpstr>
      <vt:lpstr>Day 2 Summary- Updates  on IRF Strategic Agenda</vt:lpstr>
      <vt:lpstr>Summit Purposes and  Expected Outcomes</vt:lpstr>
      <vt:lpstr>Summit Purposes and  Expected Outcomes</vt:lpstr>
      <vt:lpstr>Summit Purposes and  Expected Outcomes</vt:lpstr>
      <vt:lpstr>Summit Purposes and  Expected Outcomes</vt:lpstr>
      <vt:lpstr>Thank you for your attendance and more importantly your participation in the   2011 IRF Summit Conference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twhite</dc:creator>
  <cp:lastModifiedBy>twhite</cp:lastModifiedBy>
  <cp:revision>20</cp:revision>
  <dcterms:created xsi:type="dcterms:W3CDTF">2011-10-04T06:56:56Z</dcterms:created>
  <dcterms:modified xsi:type="dcterms:W3CDTF">2011-10-05T09:25:46Z</dcterms:modified>
</cp:coreProperties>
</file>