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ppt" ContentType="application/vnd.ms-powerpoi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8"/>
  </p:notesMasterIdLst>
  <p:handoutMasterIdLst>
    <p:handoutMasterId r:id="rId29"/>
  </p:handoutMasterIdLst>
  <p:sldIdLst>
    <p:sldId id="323" r:id="rId2"/>
    <p:sldId id="453" r:id="rId3"/>
    <p:sldId id="517" r:id="rId4"/>
    <p:sldId id="273" r:id="rId5"/>
    <p:sldId id="523" r:id="rId6"/>
    <p:sldId id="519" r:id="rId7"/>
    <p:sldId id="518" r:id="rId8"/>
    <p:sldId id="457" r:id="rId9"/>
    <p:sldId id="458" r:id="rId10"/>
    <p:sldId id="460" r:id="rId11"/>
    <p:sldId id="459" r:id="rId12"/>
    <p:sldId id="461" r:id="rId13"/>
    <p:sldId id="495" r:id="rId14"/>
    <p:sldId id="524" r:id="rId15"/>
    <p:sldId id="513" r:id="rId16"/>
    <p:sldId id="514" r:id="rId17"/>
    <p:sldId id="516" r:id="rId18"/>
    <p:sldId id="515" r:id="rId19"/>
    <p:sldId id="525" r:id="rId20"/>
    <p:sldId id="526" r:id="rId21"/>
    <p:sldId id="527" r:id="rId22"/>
    <p:sldId id="520" r:id="rId23"/>
    <p:sldId id="521" r:id="rId24"/>
    <p:sldId id="522" r:id="rId25"/>
    <p:sldId id="473" r:id="rId26"/>
    <p:sldId id="511" r:id="rId27"/>
  </p:sldIdLst>
  <p:sldSz cx="9144000" cy="6858000" type="overhead"/>
  <p:notesSz cx="7102475" cy="8991600"/>
  <p:kinsoku lang="ja-JP" invalStChars="、。，．・：；？！゛゜ヽヾゝゞ々ー’”）〕］｝〉》」』】°‰′″℃￠％ぁぃぅぇぉっゃゅょゎァィゥェォッャュョヮヵヶ!%),.:;?]}｡｣､･ｧｨｩｪｫｬｭｮｯｰﾞﾟ" invalEndChars="‘“（〔［｛〈《「『【￥＄$([\{｢￡"/>
  <p:defaultTextStyle>
    <a:defPPr>
      <a:defRPr lang="en-GB"/>
    </a:defPPr>
    <a:lvl1pPr algn="ctr" rtl="0" fontAlgn="base">
      <a:spcBef>
        <a:spcPct val="0"/>
      </a:spcBef>
      <a:spcAft>
        <a:spcPct val="0"/>
      </a:spcAft>
      <a:defRPr sz="3200" kern="1200">
        <a:solidFill>
          <a:schemeClr val="tx1"/>
        </a:solidFill>
        <a:latin typeface="Times New Roman" pitchFamily="18" charset="0"/>
        <a:ea typeface="+mn-ea"/>
        <a:cs typeface="+mn-cs"/>
      </a:defRPr>
    </a:lvl1pPr>
    <a:lvl2pPr marL="457200" algn="ctr" rtl="0" fontAlgn="base">
      <a:spcBef>
        <a:spcPct val="0"/>
      </a:spcBef>
      <a:spcAft>
        <a:spcPct val="0"/>
      </a:spcAft>
      <a:defRPr sz="3200" kern="1200">
        <a:solidFill>
          <a:schemeClr val="tx1"/>
        </a:solidFill>
        <a:latin typeface="Times New Roman" pitchFamily="18" charset="0"/>
        <a:ea typeface="+mn-ea"/>
        <a:cs typeface="+mn-cs"/>
      </a:defRPr>
    </a:lvl2pPr>
    <a:lvl3pPr marL="914400" algn="ctr" rtl="0" fontAlgn="base">
      <a:spcBef>
        <a:spcPct val="0"/>
      </a:spcBef>
      <a:spcAft>
        <a:spcPct val="0"/>
      </a:spcAft>
      <a:defRPr sz="3200" kern="1200">
        <a:solidFill>
          <a:schemeClr val="tx1"/>
        </a:solidFill>
        <a:latin typeface="Times New Roman" pitchFamily="18" charset="0"/>
        <a:ea typeface="+mn-ea"/>
        <a:cs typeface="+mn-cs"/>
      </a:defRPr>
    </a:lvl3pPr>
    <a:lvl4pPr marL="1371600" algn="ctr" rtl="0" fontAlgn="base">
      <a:spcBef>
        <a:spcPct val="0"/>
      </a:spcBef>
      <a:spcAft>
        <a:spcPct val="0"/>
      </a:spcAft>
      <a:defRPr sz="3200" kern="1200">
        <a:solidFill>
          <a:schemeClr val="tx1"/>
        </a:solidFill>
        <a:latin typeface="Times New Roman" pitchFamily="18" charset="0"/>
        <a:ea typeface="+mn-ea"/>
        <a:cs typeface="+mn-cs"/>
      </a:defRPr>
    </a:lvl4pPr>
    <a:lvl5pPr marL="1828800" algn="ctr" rtl="0" fontAlgn="base">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80630"/>
    <a:srgbClr val="33CCFF"/>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94660"/>
  </p:normalViewPr>
  <p:slideViewPr>
    <p:cSldViewPr>
      <p:cViewPr varScale="1">
        <p:scale>
          <a:sx n="74" d="100"/>
          <a:sy n="74" d="100"/>
        </p:scale>
        <p:origin x="-900" y="-90"/>
      </p:cViewPr>
      <p:guideLst>
        <p:guide orient="horz" pos="230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5" d="100"/>
          <a:sy n="35" d="100"/>
        </p:scale>
        <p:origin x="-1560" y="-66"/>
      </p:cViewPr>
      <p:guideLst>
        <p:guide orient="horz" pos="2832"/>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450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47738" y="4275138"/>
            <a:ext cx="5207000" cy="3794125"/>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smtClean="0"/>
              <a:t>Click to edit Master notes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051" name="Rectangle 3"/>
          <p:cNvSpPr>
            <a:spLocks noGrp="1" noRot="1" noChangeAspect="1" noChangeArrowheads="1" noTextEdit="1"/>
          </p:cNvSpPr>
          <p:nvPr>
            <p:ph type="sldImg" idx="2"/>
          </p:nvPr>
        </p:nvSpPr>
        <p:spPr bwMode="auto">
          <a:xfrm>
            <a:off x="1446213" y="781050"/>
            <a:ext cx="4211637" cy="3159125"/>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11543309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Rot="1" noChangeAspect="1" noChangeArrowheads="1" noTextEdit="1"/>
          </p:cNvSpPr>
          <p:nvPr>
            <p:ph type="sldImg"/>
          </p:nvPr>
        </p:nvSpPr>
        <p:spPr>
          <a:ln/>
        </p:spPr>
      </p:sp>
      <p:sp>
        <p:nvSpPr>
          <p:cNvPr id="473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022725" y="9525"/>
            <a:ext cx="3079750" cy="420688"/>
          </a:xfrm>
          <a:prstGeom prst="rect">
            <a:avLst/>
          </a:prstGeom>
          <a:noFill/>
          <a:ln w="12700">
            <a:noFill/>
            <a:miter lim="800000"/>
            <a:headEnd/>
            <a:tailEnd/>
          </a:ln>
          <a:effectLst/>
        </p:spPr>
        <p:txBody>
          <a:bodyPr wrap="none" anchor="ctr"/>
          <a:lstStyle/>
          <a:p>
            <a:endParaRPr lang="en-US"/>
          </a:p>
        </p:txBody>
      </p:sp>
      <p:sp>
        <p:nvSpPr>
          <p:cNvPr id="129027" name="Rectangle 3"/>
          <p:cNvSpPr>
            <a:spLocks noChangeArrowheads="1"/>
          </p:cNvSpPr>
          <p:nvPr/>
        </p:nvSpPr>
        <p:spPr bwMode="auto">
          <a:xfrm>
            <a:off x="4022725" y="8561388"/>
            <a:ext cx="3079750" cy="419100"/>
          </a:xfrm>
          <a:prstGeom prst="rect">
            <a:avLst/>
          </a:prstGeom>
          <a:noFill/>
          <a:ln w="12700">
            <a:noFill/>
            <a:miter lim="800000"/>
            <a:headEnd/>
            <a:tailEnd/>
          </a:ln>
          <a:effectLst/>
        </p:spPr>
        <p:txBody>
          <a:bodyPr lIns="19050" tIns="0" rIns="19050" bIns="0" anchor="b"/>
          <a:lstStyle/>
          <a:p>
            <a:pPr algn="r" defTabSz="762000" eaLnBrk="0" hangingPunct="0"/>
            <a:r>
              <a:rPr lang="en-GB" sz="1000" i="1"/>
              <a:t>7</a:t>
            </a:r>
          </a:p>
        </p:txBody>
      </p:sp>
      <p:sp>
        <p:nvSpPr>
          <p:cNvPr id="129028" name="Rectangle 4"/>
          <p:cNvSpPr>
            <a:spLocks noChangeArrowheads="1"/>
          </p:cNvSpPr>
          <p:nvPr/>
        </p:nvSpPr>
        <p:spPr bwMode="auto">
          <a:xfrm>
            <a:off x="-1588" y="8561388"/>
            <a:ext cx="3078163" cy="419100"/>
          </a:xfrm>
          <a:prstGeom prst="rect">
            <a:avLst/>
          </a:prstGeom>
          <a:noFill/>
          <a:ln w="12700">
            <a:noFill/>
            <a:miter lim="800000"/>
            <a:headEnd/>
            <a:tailEnd/>
          </a:ln>
          <a:effectLst/>
        </p:spPr>
        <p:txBody>
          <a:bodyPr wrap="none" anchor="ctr"/>
          <a:lstStyle/>
          <a:p>
            <a:endParaRPr lang="en-US"/>
          </a:p>
        </p:txBody>
      </p:sp>
      <p:sp>
        <p:nvSpPr>
          <p:cNvPr id="129029" name="Rectangle 5"/>
          <p:cNvSpPr>
            <a:spLocks noChangeArrowheads="1"/>
          </p:cNvSpPr>
          <p:nvPr/>
        </p:nvSpPr>
        <p:spPr bwMode="auto">
          <a:xfrm>
            <a:off x="-1588" y="9525"/>
            <a:ext cx="3078163" cy="420688"/>
          </a:xfrm>
          <a:prstGeom prst="rect">
            <a:avLst/>
          </a:prstGeom>
          <a:noFill/>
          <a:ln w="12700">
            <a:noFill/>
            <a:miter lim="800000"/>
            <a:headEnd/>
            <a:tailEnd/>
          </a:ln>
          <a:effectLst/>
        </p:spPr>
        <p:txBody>
          <a:bodyPr wrap="none" anchor="ctr"/>
          <a:lstStyle/>
          <a:p>
            <a:endParaRPr lang="en-US"/>
          </a:p>
        </p:txBody>
      </p:sp>
      <p:sp>
        <p:nvSpPr>
          <p:cNvPr id="129030" name="Rectangle 6"/>
          <p:cNvSpPr>
            <a:spLocks noGrp="1" noRot="1" noChangeAspect="1" noChangeArrowheads="1"/>
          </p:cNvSpPr>
          <p:nvPr>
            <p:ph type="sldImg"/>
          </p:nvPr>
        </p:nvSpPr>
        <p:spPr bwMode="auto">
          <a:xfrm>
            <a:off x="1452563" y="785813"/>
            <a:ext cx="4200525" cy="3151187"/>
          </a:xfrm>
          <a:prstGeom prst="rect">
            <a:avLst/>
          </a:prstGeom>
          <a:noFill/>
          <a:ln w="12700" cap="flat">
            <a:solidFill>
              <a:schemeClr val="tx1"/>
            </a:solidFill>
            <a:miter lim="800000"/>
            <a:headEnd/>
            <a:tailEnd/>
          </a:ln>
        </p:spPr>
      </p:sp>
      <p:sp>
        <p:nvSpPr>
          <p:cNvPr id="129031" name="Rectangle 7"/>
          <p:cNvSpPr>
            <a:spLocks noGrp="1" noChangeArrowheads="1"/>
          </p:cNvSpPr>
          <p:nvPr>
            <p:ph type="body" idx="1"/>
          </p:nvPr>
        </p:nvSpPr>
        <p:spPr bwMode="auto">
          <a:xfrm>
            <a:off x="947738" y="4273550"/>
            <a:ext cx="5207000" cy="3783013"/>
          </a:xfrm>
          <a:prstGeom prst="rect">
            <a:avLst/>
          </a:prstGeom>
          <a:noFill/>
          <a:ln w="12700">
            <a:miter lim="800000"/>
            <a:headEnd/>
            <a:tailEnd/>
          </a:ln>
        </p:spPr>
        <p:txBody>
          <a:bodyPr lIns="90488" tIns="44450" rIns="90488" bIns="44450"/>
          <a:lstStyle/>
          <a:p>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Rot="1" noChangeAspect="1" noChangeArrowheads="1" noTextEdit="1"/>
          </p:cNvSpPr>
          <p:nvPr>
            <p:ph type="sldImg"/>
          </p:nvPr>
        </p:nvSpPr>
        <p:spPr>
          <a:xfrm>
            <a:off x="1458913" y="785813"/>
            <a:ext cx="4189412" cy="3141662"/>
          </a:xfrm>
          <a:noFill/>
          <a:ln cap="flat"/>
        </p:spPr>
      </p:sp>
      <p:sp>
        <p:nvSpPr>
          <p:cNvPr id="566275" name="Rectangle 3"/>
          <p:cNvSpPr>
            <a:spLocks noGrp="1" noChangeArrowheads="1"/>
          </p:cNvSpPr>
          <p:nvPr>
            <p:ph type="body" idx="1"/>
          </p:nvPr>
        </p:nvSpPr>
        <p:spPr>
          <a:xfrm>
            <a:off x="947320" y="4282373"/>
            <a:ext cx="5207838" cy="4067409"/>
          </a:xfrm>
          <a:noFill/>
          <a:ln/>
        </p:spPr>
        <p:txBody>
          <a:bodyPr lIns="92075" tIns="46038" rIns="92075" bIns="46038"/>
          <a:lstStyle/>
          <a:p>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03338" y="674688"/>
            <a:ext cx="4495800" cy="3371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4023092" y="8540459"/>
            <a:ext cx="3077739" cy="449580"/>
          </a:xfrm>
          <a:prstGeom prst="rect">
            <a:avLst/>
          </a:prstGeom>
        </p:spPr>
        <p:txBody>
          <a:bodyPr/>
          <a:lstStyle/>
          <a:p>
            <a:fld id="{6AC86F8C-F550-4E3A-B64F-1E9D0BB49200}"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xfrm>
            <a:off x="1304925" y="676275"/>
            <a:ext cx="4494213" cy="3370263"/>
          </a:xfrm>
          <a:ln/>
        </p:spPr>
      </p:sp>
      <p:sp>
        <p:nvSpPr>
          <p:cNvPr id="43010" name="Rectangle 3"/>
          <p:cNvSpPr>
            <a:spLocks noGrp="1" noChangeArrowheads="1"/>
          </p:cNvSpPr>
          <p:nvPr>
            <p:ph type="body" idx="1"/>
          </p:nvPr>
        </p:nvSpPr>
        <p:spPr>
          <a:xfrm>
            <a:off x="472855" y="4271625"/>
            <a:ext cx="6235575" cy="4044377"/>
          </a:xfrm>
          <a:noFill/>
          <a:ln w="9525"/>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jpeg"/><Relationship Id="rId7"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oleObject" Target="../embeddings/Microsoft_PowerPoint_97-2003_Presentation1.ppt"/><Relationship Id="rId5" Type="http://schemas.openxmlformats.org/officeDocument/2006/relationships/oleObject" Target="../embeddings/oleObject2.bin"/><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2" name="Picture 3" descr="logo-CNCOHS-rgb"/>
          <p:cNvPicPr>
            <a:picLocks noChangeAspect="1" noChangeArrowheads="1"/>
          </p:cNvPicPr>
          <p:nvPr userDrawn="1"/>
        </p:nvPicPr>
        <p:blipFill>
          <a:blip r:embed="rId3" cstate="print">
            <a:clrChange>
              <a:clrFrom>
                <a:srgbClr val="808080"/>
              </a:clrFrom>
              <a:clrTo>
                <a:srgbClr val="808080">
                  <a:alpha val="0"/>
                </a:srgbClr>
              </a:clrTo>
            </a:clrChange>
            <a:lum bright="30000" contrast="-30000"/>
          </a:blip>
          <a:stretch>
            <a:fillRect/>
          </a:stretch>
        </p:blipFill>
        <p:spPr bwMode="auto">
          <a:xfrm>
            <a:off x="1219200" y="1752600"/>
            <a:ext cx="6714996" cy="4756170"/>
          </a:xfrm>
          <a:prstGeom prst="rect">
            <a:avLst/>
          </a:prstGeom>
          <a:noFill/>
        </p:spPr>
      </p:pic>
      <p:pic>
        <p:nvPicPr>
          <p:cNvPr id="285698" name="Picture 2" descr="logo-CNCOHS-rgb"/>
          <p:cNvPicPr>
            <a:picLocks noChangeAspect="1" noChangeArrowheads="1"/>
          </p:cNvPicPr>
          <p:nvPr/>
        </p:nvPicPr>
        <p:blipFill>
          <a:blip r:embed="rId4" cstate="print"/>
          <a:srcRect/>
          <a:stretch>
            <a:fillRect/>
          </a:stretch>
        </p:blipFill>
        <p:spPr bwMode="auto">
          <a:xfrm>
            <a:off x="6946900" y="128588"/>
            <a:ext cx="1816100" cy="1211262"/>
          </a:xfrm>
          <a:prstGeom prst="rect">
            <a:avLst/>
          </a:prstGeom>
          <a:noFill/>
        </p:spPr>
      </p:pic>
      <p:sp>
        <p:nvSpPr>
          <p:cNvPr id="285700" name="Line 4"/>
          <p:cNvSpPr>
            <a:spLocks noChangeShapeType="1"/>
          </p:cNvSpPr>
          <p:nvPr/>
        </p:nvSpPr>
        <p:spPr bwMode="auto">
          <a:xfrm>
            <a:off x="101600" y="1400175"/>
            <a:ext cx="8948738" cy="0"/>
          </a:xfrm>
          <a:prstGeom prst="line">
            <a:avLst/>
          </a:prstGeom>
          <a:noFill/>
          <a:ln w="101600" cmpd="thickThin">
            <a:solidFill>
              <a:srgbClr val="800000"/>
            </a:solidFill>
            <a:round/>
            <a:headEnd/>
            <a:tailEnd/>
          </a:ln>
          <a:effectLst/>
        </p:spPr>
        <p:txBody>
          <a:bodyPr wrap="none" anchor="ctr"/>
          <a:lstStyle/>
          <a:p>
            <a:endParaRPr lang="en-US"/>
          </a:p>
        </p:txBody>
      </p:sp>
      <p:sp>
        <p:nvSpPr>
          <p:cNvPr id="285701" name="Rectangle 5"/>
          <p:cNvSpPr>
            <a:spLocks noGrp="1" noChangeArrowheads="1"/>
          </p:cNvSpPr>
          <p:nvPr>
            <p:ph type="ctrTitle"/>
          </p:nvPr>
        </p:nvSpPr>
        <p:spPr>
          <a:xfrm>
            <a:off x="609600" y="1752600"/>
            <a:ext cx="7772400" cy="1470025"/>
          </a:xfrm>
        </p:spPr>
        <p:txBody>
          <a:bodyPr/>
          <a:lstStyle>
            <a:lvl1pPr algn="ctr">
              <a:defRPr/>
            </a:lvl1pPr>
          </a:lstStyle>
          <a:p>
            <a:r>
              <a:rPr lang="en-CA" dirty="0"/>
              <a:t>Click to edit Master title style</a:t>
            </a:r>
          </a:p>
        </p:txBody>
      </p:sp>
      <p:sp>
        <p:nvSpPr>
          <p:cNvPr id="285702" name="Rectangle 6"/>
          <p:cNvSpPr>
            <a:spLocks noGrp="1" noChangeArrowheads="1"/>
          </p:cNvSpPr>
          <p:nvPr>
            <p:ph type="subTitle" idx="1"/>
          </p:nvPr>
        </p:nvSpPr>
        <p:spPr>
          <a:xfrm>
            <a:off x="1371600" y="4724400"/>
            <a:ext cx="6400800" cy="1752600"/>
          </a:xfrm>
        </p:spPr>
        <p:txBody>
          <a:bodyPr/>
          <a:lstStyle>
            <a:lvl1pPr marL="0" indent="0" algn="ctr">
              <a:buFont typeface="Wingdings" pitchFamily="2" charset="2"/>
              <a:buNone/>
              <a:defRPr/>
            </a:lvl1pPr>
          </a:lstStyle>
          <a:p>
            <a:r>
              <a:rPr lang="en-CA" dirty="0"/>
              <a:t>Click to edit Master subtitle style</a:t>
            </a:r>
          </a:p>
        </p:txBody>
      </p:sp>
      <p:sp>
        <p:nvSpPr>
          <p:cNvPr id="285703" name="Rectangle 7"/>
          <p:cNvSpPr>
            <a:spLocks noChangeArrowheads="1"/>
          </p:cNvSpPr>
          <p:nvPr/>
        </p:nvSpPr>
        <p:spPr bwMode="auto">
          <a:xfrm>
            <a:off x="82550" y="82550"/>
            <a:ext cx="8978900" cy="6692900"/>
          </a:xfrm>
          <a:prstGeom prst="rect">
            <a:avLst/>
          </a:prstGeom>
          <a:noFill/>
          <a:ln w="12700">
            <a:solidFill>
              <a:schemeClr val="tx1"/>
            </a:solidFill>
            <a:miter lim="800000"/>
            <a:headEnd/>
            <a:tailEnd/>
          </a:ln>
          <a:effectLst/>
        </p:spPr>
        <p:txBody>
          <a:bodyPr wrap="none" anchor="ctr"/>
          <a:lstStyle/>
          <a:p>
            <a:endParaRPr lang="en-US"/>
          </a:p>
        </p:txBody>
      </p:sp>
      <p:sp>
        <p:nvSpPr>
          <p:cNvPr id="285704" name="Rectangle 8"/>
          <p:cNvSpPr>
            <a:spLocks noChangeArrowheads="1"/>
          </p:cNvSpPr>
          <p:nvPr/>
        </p:nvSpPr>
        <p:spPr bwMode="auto">
          <a:xfrm>
            <a:off x="8520113" y="200025"/>
            <a:ext cx="481012" cy="271463"/>
          </a:xfrm>
          <a:prstGeom prst="rect">
            <a:avLst/>
          </a:prstGeom>
          <a:noFill/>
          <a:ln w="12700">
            <a:noFill/>
            <a:miter lim="800000"/>
            <a:headEnd/>
            <a:tailEnd/>
          </a:ln>
          <a:effectLst/>
        </p:spPr>
        <p:txBody>
          <a:bodyPr wrap="none" lIns="90469" tIns="44441" rIns="90469" bIns="44441">
            <a:spAutoFit/>
          </a:bodyPr>
          <a:lstStyle/>
          <a:p>
            <a:pPr algn="l" eaLnBrk="0" hangingPunct="0"/>
            <a:r>
              <a:rPr lang="en-CA" sz="1200">
                <a:solidFill>
                  <a:schemeClr val="bg1"/>
                </a:solidFill>
              </a:rPr>
              <a:t>V1.2</a:t>
            </a:r>
          </a:p>
        </p:txBody>
      </p:sp>
      <p:graphicFrame>
        <p:nvGraphicFramePr>
          <p:cNvPr id="285705" name="Base" hidden="1"/>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85707" r:id="rId6" imgW="0" imgH="0" progId="PowerPoint.Show.8">
                  <p:embed/>
                </p:oleObj>
              </mc:Choice>
              <mc:Fallback>
                <p:oleObj r:id="rId6" imgW="0" imgH="0" progId="PowerPoint.Show.8">
                  <p:embed/>
                  <p:pic>
                    <p:nvPicPr>
                      <p:cNvPr id="0" name="Base"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5706" name="Object 10"/>
          <p:cNvGraphicFramePr>
            <a:graphicFrameLocks noChangeAspect="1"/>
          </p:cNvGraphicFramePr>
          <p:nvPr/>
        </p:nvGraphicFramePr>
        <p:xfrm>
          <a:off x="152400" y="228600"/>
          <a:ext cx="2743200" cy="1041400"/>
        </p:xfrm>
        <a:graphic>
          <a:graphicData uri="http://schemas.openxmlformats.org/presentationml/2006/ole">
            <mc:AlternateContent xmlns:mc="http://schemas.openxmlformats.org/markup-compatibility/2006">
              <mc:Choice xmlns:v="urn:schemas-microsoft-com:vml" Requires="v">
                <p:oleObj spid="_x0000_s285708" r:id="rId7" imgW="2000000" imgH="676369" progId="">
                  <p:embed/>
                </p:oleObj>
              </mc:Choice>
              <mc:Fallback>
                <p:oleObj r:id="rId7" imgW="2000000" imgH="676369" progId="">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228600"/>
                        <a:ext cx="2743200" cy="104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86500" y="228600"/>
            <a:ext cx="1943100" cy="5562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56769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11049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7772400" cy="4114800"/>
          </a:xfrm>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764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419600" y="1676400"/>
            <a:ext cx="3810000" cy="41148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96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4674" name="Picture 2" descr="logo-CNCOHS-rgb"/>
          <p:cNvPicPr>
            <a:picLocks noChangeAspect="1" noChangeArrowheads="1"/>
          </p:cNvPicPr>
          <p:nvPr/>
        </p:nvPicPr>
        <p:blipFill>
          <a:blip r:embed="rId16" cstate="print"/>
          <a:srcRect/>
          <a:stretch>
            <a:fillRect/>
          </a:stretch>
        </p:blipFill>
        <p:spPr bwMode="auto">
          <a:xfrm>
            <a:off x="7661275" y="5862638"/>
            <a:ext cx="1371600" cy="914400"/>
          </a:xfrm>
          <a:prstGeom prst="rect">
            <a:avLst/>
          </a:prstGeom>
          <a:noFill/>
        </p:spPr>
      </p:pic>
      <p:sp>
        <p:nvSpPr>
          <p:cNvPr id="284675" name="Rectangle 3"/>
          <p:cNvSpPr>
            <a:spLocks noGrp="1" noChangeArrowheads="1"/>
          </p:cNvSpPr>
          <p:nvPr>
            <p:ph type="title"/>
          </p:nvPr>
        </p:nvSpPr>
        <p:spPr bwMode="auto">
          <a:xfrm>
            <a:off x="457200" y="228600"/>
            <a:ext cx="7772400" cy="1104900"/>
          </a:xfrm>
          <a:prstGeom prst="rect">
            <a:avLst/>
          </a:prstGeom>
          <a:noFill/>
          <a:ln w="12700">
            <a:noFill/>
            <a:miter lim="800000"/>
            <a:headEnd/>
            <a:tailEnd/>
          </a:ln>
          <a:effectLst/>
        </p:spPr>
        <p:txBody>
          <a:bodyPr vert="horz" wrap="square" lIns="90469" tIns="44441" rIns="90469" bIns="44441" numCol="1" anchor="b" anchorCtr="0" compatLnSpc="1">
            <a:prstTxWarp prst="textNoShape">
              <a:avLst/>
            </a:prstTxWarp>
          </a:bodyPr>
          <a:lstStyle/>
          <a:p>
            <a:pPr lvl="0"/>
            <a:r>
              <a:rPr lang="en-CA" smtClean="0"/>
              <a:t>Click to edit Master title style</a:t>
            </a:r>
          </a:p>
        </p:txBody>
      </p:sp>
      <p:sp>
        <p:nvSpPr>
          <p:cNvPr id="284676" name="Rectangle 4"/>
          <p:cNvSpPr>
            <a:spLocks noGrp="1" noChangeArrowheads="1"/>
          </p:cNvSpPr>
          <p:nvPr>
            <p:ph type="body" idx="1"/>
          </p:nvPr>
        </p:nvSpPr>
        <p:spPr bwMode="auto">
          <a:xfrm>
            <a:off x="457200" y="1676400"/>
            <a:ext cx="7772400" cy="4114800"/>
          </a:xfrm>
          <a:prstGeom prst="rect">
            <a:avLst/>
          </a:prstGeom>
          <a:noFill/>
          <a:ln w="12700">
            <a:noFill/>
            <a:miter lim="800000"/>
            <a:headEnd/>
            <a:tailEnd/>
          </a:ln>
          <a:effectLst/>
        </p:spPr>
        <p:txBody>
          <a:bodyPr vert="horz" wrap="square" lIns="90469" tIns="44441" rIns="90469" bIns="44441" numCol="1" anchor="t" anchorCtr="0" compatLnSpc="1">
            <a:prstTxWarp prst="textNoShape">
              <a:avLst/>
            </a:prstTxWarp>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p>
        </p:txBody>
      </p:sp>
      <p:sp>
        <p:nvSpPr>
          <p:cNvPr id="284677" name="Rectangle 5"/>
          <p:cNvSpPr>
            <a:spLocks noChangeArrowheads="1"/>
          </p:cNvSpPr>
          <p:nvPr/>
        </p:nvSpPr>
        <p:spPr bwMode="auto">
          <a:xfrm>
            <a:off x="82550" y="82550"/>
            <a:ext cx="8978900" cy="6692900"/>
          </a:xfrm>
          <a:prstGeom prst="rect">
            <a:avLst/>
          </a:prstGeom>
          <a:noFill/>
          <a:ln w="12700">
            <a:solidFill>
              <a:schemeClr val="tx1"/>
            </a:solidFill>
            <a:miter lim="800000"/>
            <a:headEnd/>
            <a:tailEnd/>
          </a:ln>
          <a:effectLst/>
        </p:spPr>
        <p:txBody>
          <a:bodyPr wrap="none" anchor="ctr"/>
          <a:lstStyle/>
          <a:p>
            <a:endParaRPr lang="en-US"/>
          </a:p>
        </p:txBody>
      </p:sp>
      <p:sp>
        <p:nvSpPr>
          <p:cNvPr id="284678" name="Rectangle 6"/>
          <p:cNvSpPr>
            <a:spLocks noChangeArrowheads="1"/>
          </p:cNvSpPr>
          <p:nvPr/>
        </p:nvSpPr>
        <p:spPr bwMode="auto">
          <a:xfrm>
            <a:off x="8520113" y="200025"/>
            <a:ext cx="481012" cy="271463"/>
          </a:xfrm>
          <a:prstGeom prst="rect">
            <a:avLst/>
          </a:prstGeom>
          <a:noFill/>
          <a:ln w="12700">
            <a:noFill/>
            <a:miter lim="800000"/>
            <a:headEnd/>
            <a:tailEnd/>
          </a:ln>
          <a:effectLst/>
        </p:spPr>
        <p:txBody>
          <a:bodyPr wrap="none" lIns="90469" tIns="44441" rIns="90469" bIns="44441">
            <a:spAutoFit/>
          </a:bodyPr>
          <a:lstStyle/>
          <a:p>
            <a:pPr algn="l" eaLnBrk="0" hangingPunct="0"/>
            <a:r>
              <a:rPr lang="en-CA" sz="1200">
                <a:solidFill>
                  <a:schemeClr val="bg1"/>
                </a:solidFill>
              </a:rPr>
              <a:t>V1.2</a:t>
            </a:r>
          </a:p>
        </p:txBody>
      </p:sp>
      <p:sp>
        <p:nvSpPr>
          <p:cNvPr id="284679" name="Line 7"/>
          <p:cNvSpPr>
            <a:spLocks noChangeShapeType="1"/>
          </p:cNvSpPr>
          <p:nvPr/>
        </p:nvSpPr>
        <p:spPr bwMode="auto">
          <a:xfrm>
            <a:off x="71438" y="5824538"/>
            <a:ext cx="8991600" cy="0"/>
          </a:xfrm>
          <a:prstGeom prst="line">
            <a:avLst/>
          </a:prstGeom>
          <a:noFill/>
          <a:ln w="101600" cmpd="thickThin">
            <a:solidFill>
              <a:schemeClr val="tx1"/>
            </a:solidFill>
            <a:round/>
            <a:headEnd/>
            <a:tailEnd/>
          </a:ln>
          <a:effectLst/>
        </p:spPr>
        <p:txBody>
          <a:bodyPr wrap="none" anchor="ctr"/>
          <a:lstStyle/>
          <a:p>
            <a:endParaRPr lang="en-US"/>
          </a:p>
        </p:txBody>
      </p:sp>
      <p:sp>
        <p:nvSpPr>
          <p:cNvPr id="284680" name="Line 8"/>
          <p:cNvSpPr>
            <a:spLocks noChangeShapeType="1"/>
          </p:cNvSpPr>
          <p:nvPr/>
        </p:nvSpPr>
        <p:spPr bwMode="auto">
          <a:xfrm>
            <a:off x="76200" y="1447800"/>
            <a:ext cx="9004300" cy="0"/>
          </a:xfrm>
          <a:prstGeom prst="line">
            <a:avLst/>
          </a:prstGeom>
          <a:noFill/>
          <a:ln w="57150" cmpd="thinThick">
            <a:solidFill>
              <a:schemeClr val="tx1"/>
            </a:solidFill>
            <a:round/>
            <a:headEnd/>
            <a:tailEnd/>
          </a:ln>
          <a:effectLst/>
        </p:spPr>
        <p:txBody>
          <a:bodyPr/>
          <a:lstStyle/>
          <a:p>
            <a:endParaRPr lang="en-US"/>
          </a:p>
        </p:txBody>
      </p:sp>
      <p:graphicFrame>
        <p:nvGraphicFramePr>
          <p:cNvPr id="284681" name="Object 9"/>
          <p:cNvGraphicFramePr>
            <a:graphicFrameLocks noChangeAspect="1"/>
          </p:cNvGraphicFramePr>
          <p:nvPr/>
        </p:nvGraphicFramePr>
        <p:xfrm>
          <a:off x="152400" y="5943600"/>
          <a:ext cx="2133600" cy="809625"/>
        </p:xfrm>
        <a:graphic>
          <a:graphicData uri="http://schemas.openxmlformats.org/presentationml/2006/ole">
            <mc:AlternateContent xmlns:mc="http://schemas.openxmlformats.org/markup-compatibility/2006">
              <mc:Choice xmlns:v="urn:schemas-microsoft-com:vml" Requires="v">
                <p:oleObj spid="_x0000_s284682" r:id="rId17" imgW="2000000" imgH="676369" progId="">
                  <p:embed/>
                </p:oleObj>
              </mc:Choice>
              <mc:Fallback>
                <p:oleObj r:id="rId17" imgW="2000000" imgH="676369" progId="">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2400" y="5943600"/>
                        <a:ext cx="2133600"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l" rtl="0" eaLnBrk="0" fontAlgn="base" hangingPunct="0">
        <a:spcBef>
          <a:spcPct val="0"/>
        </a:spcBef>
        <a:spcAft>
          <a:spcPct val="0"/>
        </a:spcAft>
        <a:defRPr sz="4000" b="1">
          <a:solidFill>
            <a:srgbClr val="990033"/>
          </a:solidFill>
          <a:latin typeface="+mj-lt"/>
          <a:ea typeface="+mj-ea"/>
          <a:cs typeface="+mj-cs"/>
        </a:defRPr>
      </a:lvl1pPr>
      <a:lvl2pPr algn="l" rtl="0" eaLnBrk="0" fontAlgn="base" hangingPunct="0">
        <a:spcBef>
          <a:spcPct val="0"/>
        </a:spcBef>
        <a:spcAft>
          <a:spcPct val="0"/>
        </a:spcAft>
        <a:defRPr sz="4000" b="1">
          <a:solidFill>
            <a:srgbClr val="990033"/>
          </a:solidFill>
          <a:latin typeface="Arial" charset="0"/>
        </a:defRPr>
      </a:lvl2pPr>
      <a:lvl3pPr algn="l" rtl="0" eaLnBrk="0" fontAlgn="base" hangingPunct="0">
        <a:spcBef>
          <a:spcPct val="0"/>
        </a:spcBef>
        <a:spcAft>
          <a:spcPct val="0"/>
        </a:spcAft>
        <a:defRPr sz="4000" b="1">
          <a:solidFill>
            <a:srgbClr val="990033"/>
          </a:solidFill>
          <a:latin typeface="Arial" charset="0"/>
        </a:defRPr>
      </a:lvl3pPr>
      <a:lvl4pPr algn="l" rtl="0" eaLnBrk="0" fontAlgn="base" hangingPunct="0">
        <a:spcBef>
          <a:spcPct val="0"/>
        </a:spcBef>
        <a:spcAft>
          <a:spcPct val="0"/>
        </a:spcAft>
        <a:defRPr sz="4000" b="1">
          <a:solidFill>
            <a:srgbClr val="990033"/>
          </a:solidFill>
          <a:latin typeface="Arial" charset="0"/>
        </a:defRPr>
      </a:lvl4pPr>
      <a:lvl5pPr algn="l" rtl="0" eaLnBrk="0" fontAlgn="base" hangingPunct="0">
        <a:spcBef>
          <a:spcPct val="0"/>
        </a:spcBef>
        <a:spcAft>
          <a:spcPct val="0"/>
        </a:spcAft>
        <a:defRPr sz="4000" b="1">
          <a:solidFill>
            <a:srgbClr val="990033"/>
          </a:solidFill>
          <a:latin typeface="Arial" charset="0"/>
        </a:defRPr>
      </a:lvl5pPr>
      <a:lvl6pPr marL="457200" algn="l" rtl="0" eaLnBrk="0" fontAlgn="base" hangingPunct="0">
        <a:spcBef>
          <a:spcPct val="0"/>
        </a:spcBef>
        <a:spcAft>
          <a:spcPct val="0"/>
        </a:spcAft>
        <a:defRPr sz="4000" b="1">
          <a:solidFill>
            <a:srgbClr val="990033"/>
          </a:solidFill>
          <a:latin typeface="Arial" charset="0"/>
        </a:defRPr>
      </a:lvl6pPr>
      <a:lvl7pPr marL="914400" algn="l" rtl="0" eaLnBrk="0" fontAlgn="base" hangingPunct="0">
        <a:spcBef>
          <a:spcPct val="0"/>
        </a:spcBef>
        <a:spcAft>
          <a:spcPct val="0"/>
        </a:spcAft>
        <a:defRPr sz="4000" b="1">
          <a:solidFill>
            <a:srgbClr val="990033"/>
          </a:solidFill>
          <a:latin typeface="Arial" charset="0"/>
        </a:defRPr>
      </a:lvl7pPr>
      <a:lvl8pPr marL="1371600" algn="l" rtl="0" eaLnBrk="0" fontAlgn="base" hangingPunct="0">
        <a:spcBef>
          <a:spcPct val="0"/>
        </a:spcBef>
        <a:spcAft>
          <a:spcPct val="0"/>
        </a:spcAft>
        <a:defRPr sz="4000" b="1">
          <a:solidFill>
            <a:srgbClr val="990033"/>
          </a:solidFill>
          <a:latin typeface="Arial" charset="0"/>
        </a:defRPr>
      </a:lvl8pPr>
      <a:lvl9pPr marL="1828800" algn="l" rtl="0" eaLnBrk="0" fontAlgn="base" hangingPunct="0">
        <a:spcBef>
          <a:spcPct val="0"/>
        </a:spcBef>
        <a:spcAft>
          <a:spcPct val="0"/>
        </a:spcAft>
        <a:defRPr sz="4000" b="1">
          <a:solidFill>
            <a:srgbClr val="990033"/>
          </a:solidFill>
          <a:latin typeface="Arial" charset="0"/>
        </a:defRPr>
      </a:lvl9pPr>
    </p:titleStyle>
    <p:bodyStyle>
      <a:lvl1pPr marL="342900" indent="-342900" algn="l" rtl="0" eaLnBrk="0" fontAlgn="base" hangingPunct="0">
        <a:spcBef>
          <a:spcPct val="20000"/>
        </a:spcBef>
        <a:spcAft>
          <a:spcPct val="0"/>
        </a:spcAft>
        <a:buClr>
          <a:schemeClr val="accent2"/>
        </a:buClr>
        <a:buSzPct val="75000"/>
        <a:buFont typeface="Wingdings" pitchFamily="2" charset="2"/>
        <a:buChar char="Ø"/>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00000"/>
        <a:buFont typeface="Times New Roman" pitchFamily="18" charset="0"/>
        <a:buChar char="–"/>
        <a:defRPr sz="2800" b="1">
          <a:solidFill>
            <a:schemeClr val="tx1"/>
          </a:solidFill>
          <a:latin typeface="Times New Roman" pitchFamily="18" charset="0"/>
        </a:defRPr>
      </a:lvl2pPr>
      <a:lvl3pPr marL="1143000" indent="-228600" algn="l" rtl="0" eaLnBrk="0" fontAlgn="base" hangingPunct="0">
        <a:spcBef>
          <a:spcPct val="20000"/>
        </a:spcBef>
        <a:spcAft>
          <a:spcPct val="0"/>
        </a:spcAft>
        <a:buClr>
          <a:schemeClr val="tx1"/>
        </a:buClr>
        <a:buSzPct val="100000"/>
        <a:buChar char="•"/>
        <a:defRPr sz="2400">
          <a:solidFill>
            <a:schemeClr val="tx1"/>
          </a:solidFill>
          <a:latin typeface="Times New Roman" pitchFamily="18" charset="0"/>
        </a:defRPr>
      </a:lvl3pPr>
      <a:lvl4pPr marL="1600200" indent="-228600" algn="l" rtl="0" eaLnBrk="0" fontAlgn="base" hangingPunct="0">
        <a:spcBef>
          <a:spcPct val="20000"/>
        </a:spcBef>
        <a:spcAft>
          <a:spcPct val="0"/>
        </a:spcAft>
        <a:buClr>
          <a:schemeClr val="accent2"/>
        </a:buClr>
        <a:buSzPct val="65000"/>
        <a:buFont typeface="Monotype Sorts" charset="2"/>
        <a:buChar char="u"/>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type="subTitle" idx="1"/>
          </p:nvPr>
        </p:nvSpPr>
        <p:spPr>
          <a:xfrm>
            <a:off x="1066800" y="5181600"/>
            <a:ext cx="7086600" cy="1752600"/>
          </a:xfrm>
        </p:spPr>
        <p:txBody>
          <a:bodyPr/>
          <a:lstStyle/>
          <a:p>
            <a:r>
              <a:rPr lang="en-GB" cap="small" dirty="0">
                <a:solidFill>
                  <a:srgbClr val="990033"/>
                </a:solidFill>
              </a:rPr>
              <a:t>Dr. Mark Fleming</a:t>
            </a:r>
            <a:br>
              <a:rPr lang="en-GB" cap="small" dirty="0">
                <a:solidFill>
                  <a:srgbClr val="990033"/>
                </a:solidFill>
              </a:rPr>
            </a:br>
            <a:r>
              <a:rPr lang="en-GB" cap="small" dirty="0">
                <a:solidFill>
                  <a:srgbClr val="990033"/>
                </a:solidFill>
              </a:rPr>
              <a:t>Saint Mary’s University</a:t>
            </a:r>
            <a:br>
              <a:rPr lang="en-GB" cap="small" dirty="0">
                <a:solidFill>
                  <a:srgbClr val="990033"/>
                </a:solidFill>
              </a:rPr>
            </a:br>
            <a:r>
              <a:rPr lang="en-GB" cap="small" dirty="0" smtClean="0">
                <a:solidFill>
                  <a:srgbClr val="990033"/>
                </a:solidFill>
              </a:rPr>
              <a:t>mark.fleming@smu.ca</a:t>
            </a:r>
            <a:endParaRPr lang="en-GB" cap="small" dirty="0">
              <a:solidFill>
                <a:srgbClr val="990033"/>
              </a:solidFill>
            </a:endParaRPr>
          </a:p>
        </p:txBody>
      </p:sp>
      <p:sp>
        <p:nvSpPr>
          <p:cNvPr id="190466" name="Rectangle 2"/>
          <p:cNvSpPr>
            <a:spLocks noGrp="1" noChangeArrowheads="1"/>
          </p:cNvSpPr>
          <p:nvPr>
            <p:ph type="ctrTitle"/>
          </p:nvPr>
        </p:nvSpPr>
        <p:spPr>
          <a:xfrm>
            <a:off x="457200" y="1524000"/>
            <a:ext cx="8229600" cy="3352800"/>
          </a:xfrm>
        </p:spPr>
        <p:txBody>
          <a:bodyPr/>
          <a:lstStyle/>
          <a:p>
            <a:r>
              <a:rPr lang="en-US" sz="4400" cap="small" dirty="0" smtClean="0"/>
              <a:t>Safety Culture &amp; Leadership</a:t>
            </a:r>
            <a:br>
              <a:rPr lang="en-US" sz="4400" cap="small" dirty="0" smtClean="0"/>
            </a:br>
            <a:r>
              <a:rPr lang="en-US" sz="4400" cap="small" dirty="0" smtClean="0"/>
              <a:t>Improvement</a:t>
            </a:r>
            <a:br>
              <a:rPr lang="en-US" sz="4400" cap="small" dirty="0" smtClean="0"/>
            </a:br>
            <a:r>
              <a:rPr lang="en-US" sz="4400" cap="small" dirty="0" smtClean="0"/>
              <a:t/>
            </a:r>
            <a:br>
              <a:rPr lang="en-US" sz="4400" cap="small" dirty="0" smtClean="0"/>
            </a:br>
            <a:r>
              <a:rPr lang="en-US" sz="4400" cap="small" dirty="0" smtClean="0"/>
              <a:t> </a:t>
            </a:r>
            <a:br>
              <a:rPr lang="en-US" sz="4400" cap="small" dirty="0" smtClean="0"/>
            </a:br>
            <a:r>
              <a:rPr lang="en-US" sz="4400" cap="small" dirty="0" smtClean="0"/>
              <a:t> Modern day Alchemy</a:t>
            </a:r>
            <a:endParaRPr lang="en-GB" sz="4400" cap="smal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P spid="190466" grpId="0"/>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457200" y="228600"/>
            <a:ext cx="8153400" cy="1104900"/>
          </a:xfrm>
        </p:spPr>
        <p:txBody>
          <a:bodyPr/>
          <a:lstStyle/>
          <a:p>
            <a:r>
              <a:rPr lang="en-CA"/>
              <a:t>Safety is integrated into everything</a:t>
            </a:r>
          </a:p>
        </p:txBody>
      </p:sp>
      <p:sp>
        <p:nvSpPr>
          <p:cNvPr id="556035" name="Rectangle 3"/>
          <p:cNvSpPr>
            <a:spLocks noGrp="1" noChangeArrowheads="1"/>
          </p:cNvSpPr>
          <p:nvPr>
            <p:ph type="body" idx="1"/>
          </p:nvPr>
        </p:nvSpPr>
        <p:spPr/>
        <p:txBody>
          <a:bodyPr/>
          <a:lstStyle/>
          <a:p>
            <a:r>
              <a:rPr lang="en-US"/>
              <a:t>Safety is an approach to doing things rather than an activity; therefore it is part of all activities.  </a:t>
            </a:r>
          </a:p>
          <a:p>
            <a:r>
              <a:rPr lang="en-US"/>
              <a:t>An operation or task is only a success if completed safely.  </a:t>
            </a:r>
          </a:p>
          <a:p>
            <a:r>
              <a:rPr lang="en-US"/>
              <a:t>Factors that influence performance such as motivation are acknowledged to influence safety outcomes </a:t>
            </a:r>
            <a:endParaRPr lang="en-CA"/>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457200" y="228600"/>
            <a:ext cx="8077200" cy="1104900"/>
          </a:xfrm>
        </p:spPr>
        <p:txBody>
          <a:bodyPr/>
          <a:lstStyle/>
          <a:p>
            <a:r>
              <a:rPr lang="en-CA"/>
              <a:t>Accountability for safety is clear </a:t>
            </a:r>
          </a:p>
        </p:txBody>
      </p:sp>
      <p:sp>
        <p:nvSpPr>
          <p:cNvPr id="555011" name="Rectangle 3"/>
          <p:cNvSpPr>
            <a:spLocks noGrp="1" noChangeArrowheads="1"/>
          </p:cNvSpPr>
          <p:nvPr>
            <p:ph type="body" idx="1"/>
          </p:nvPr>
        </p:nvSpPr>
        <p:spPr/>
        <p:txBody>
          <a:bodyPr/>
          <a:lstStyle/>
          <a:p>
            <a:r>
              <a:rPr lang="en-US"/>
              <a:t>There are clear lines of authority for safety</a:t>
            </a:r>
          </a:p>
          <a:p>
            <a:r>
              <a:rPr lang="en-US"/>
              <a:t>Everyone is aware of their specific tasks and responsibilities.  </a:t>
            </a:r>
          </a:p>
          <a:p>
            <a:r>
              <a:rPr lang="en-US"/>
              <a:t>Everyone feels ownership for safety within their span of control.  </a:t>
            </a:r>
          </a:p>
          <a:p>
            <a:r>
              <a:rPr lang="en-US"/>
              <a:t>The independent and distinct role of the regulator is understood and respected. </a:t>
            </a:r>
            <a:endParaRPr lang="en-CA"/>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CA"/>
              <a:t>Safety is learning driven</a:t>
            </a:r>
          </a:p>
        </p:txBody>
      </p:sp>
      <p:sp>
        <p:nvSpPr>
          <p:cNvPr id="557059" name="Rectangle 3"/>
          <p:cNvSpPr>
            <a:spLocks noGrp="1" noChangeArrowheads="1"/>
          </p:cNvSpPr>
          <p:nvPr>
            <p:ph type="body" idx="1"/>
          </p:nvPr>
        </p:nvSpPr>
        <p:spPr/>
        <p:txBody>
          <a:bodyPr/>
          <a:lstStyle/>
          <a:p>
            <a:r>
              <a:rPr lang="en-US"/>
              <a:t>Striving for continuous improvement.  </a:t>
            </a:r>
          </a:p>
          <a:p>
            <a:r>
              <a:rPr lang="en-US"/>
              <a:t>Learning drives improvement.  </a:t>
            </a:r>
          </a:p>
          <a:p>
            <a:r>
              <a:rPr lang="en-US"/>
              <a:t>Actively seeking out lessons from operational experience and conducting self assessments. </a:t>
            </a:r>
          </a:p>
          <a:p>
            <a:r>
              <a:rPr lang="en-US"/>
              <a:t>Seeking to understand both failure and success in order to improve.  </a:t>
            </a:r>
          </a:p>
          <a:p>
            <a:r>
              <a:rPr lang="en-US"/>
              <a:t>Encouraging reporting all failures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Resilience </a:t>
            </a:r>
            <a:endParaRPr lang="en-US" dirty="0"/>
          </a:p>
        </p:txBody>
      </p:sp>
      <p:sp>
        <p:nvSpPr>
          <p:cNvPr id="3" name="Content Placeholder 2"/>
          <p:cNvSpPr>
            <a:spLocks noGrp="1"/>
          </p:cNvSpPr>
          <p:nvPr>
            <p:ph idx="1"/>
          </p:nvPr>
        </p:nvSpPr>
        <p:spPr/>
        <p:txBody>
          <a:bodyPr/>
          <a:lstStyle/>
          <a:p>
            <a:r>
              <a:rPr lang="en-CA" dirty="0" smtClean="0"/>
              <a:t>In a positive safety culture, employees are encouraged to develop a questioning attitude. </a:t>
            </a:r>
          </a:p>
          <a:p>
            <a:r>
              <a:rPr lang="en-CA" dirty="0" smtClean="0"/>
              <a:t>Employees are supported and rewarded for raising safety concerns or challenging management decisions</a:t>
            </a:r>
          </a:p>
          <a:p>
            <a:r>
              <a:rPr lang="en-US" dirty="0" smtClean="0"/>
              <a:t>Diverse workforce</a:t>
            </a:r>
          </a:p>
          <a:p>
            <a:r>
              <a:rPr lang="en-US" dirty="0" smtClean="0"/>
              <a:t>Teams contain team members with different backgrounds and skills</a:t>
            </a:r>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culture and disasters</a:t>
            </a:r>
            <a:endParaRPr lang="en-US" dirty="0"/>
          </a:p>
        </p:txBody>
      </p:sp>
      <p:sp>
        <p:nvSpPr>
          <p:cNvPr id="3" name="Content Placeholder 2"/>
          <p:cNvSpPr>
            <a:spLocks noGrp="1"/>
          </p:cNvSpPr>
          <p:nvPr>
            <p:ph idx="1"/>
          </p:nvPr>
        </p:nvSpPr>
        <p:spPr>
          <a:xfrm>
            <a:off x="457200" y="1676400"/>
            <a:ext cx="8077200" cy="4114800"/>
          </a:xfrm>
        </p:spPr>
        <p:txBody>
          <a:bodyPr/>
          <a:lstStyle/>
          <a:p>
            <a:r>
              <a:rPr lang="en-US" dirty="0" smtClean="0"/>
              <a:t>Reviewed 17 offshore disasters to identify cultural causal factors</a:t>
            </a:r>
          </a:p>
          <a:p>
            <a:r>
              <a:rPr lang="en-US" dirty="0" smtClean="0"/>
              <a:t>14 disasters contained cultural causes</a:t>
            </a:r>
          </a:p>
          <a:p>
            <a:pPr lvl="1"/>
            <a:r>
              <a:rPr lang="en-CA" dirty="0" smtClean="0"/>
              <a:t>Tolerance of inadequate systems and resources (identified 10 times)</a:t>
            </a:r>
            <a:endParaRPr lang="en-US" sz="2400" dirty="0" smtClean="0"/>
          </a:p>
          <a:p>
            <a:pPr lvl="1"/>
            <a:r>
              <a:rPr lang="en-CA" dirty="0" smtClean="0"/>
              <a:t>Normalization of deviance, (identified 9 times)</a:t>
            </a:r>
            <a:endParaRPr lang="en-US" sz="2400" dirty="0" smtClean="0"/>
          </a:p>
          <a:p>
            <a:pPr lvl="1"/>
            <a:r>
              <a:rPr lang="en-CA" dirty="0" smtClean="0"/>
              <a:t>Complacency, (identified 8 times)</a:t>
            </a:r>
            <a:endParaRPr lang="en-US" sz="2400" dirty="0" smtClean="0"/>
          </a:p>
          <a:p>
            <a:pPr lvl="1"/>
            <a:r>
              <a:rPr lang="en-CA" dirty="0" smtClean="0"/>
              <a:t>Work pressure/ cost (identified 4 times)</a:t>
            </a:r>
            <a:endParaRPr lang="en-US" sz="2400" dirty="0" smtClean="0"/>
          </a:p>
          <a:p>
            <a:pPr lvl="1"/>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Tolerance of inadequate systems</a:t>
            </a:r>
            <a:endParaRPr lang="en-US" dirty="0"/>
          </a:p>
        </p:txBody>
      </p:sp>
      <p:sp>
        <p:nvSpPr>
          <p:cNvPr id="3" name="Content Placeholder 2"/>
          <p:cNvSpPr>
            <a:spLocks noGrp="1"/>
          </p:cNvSpPr>
          <p:nvPr>
            <p:ph idx="1"/>
          </p:nvPr>
        </p:nvSpPr>
        <p:spPr/>
        <p:txBody>
          <a:bodyPr/>
          <a:lstStyle/>
          <a:p>
            <a:r>
              <a:rPr lang="en-US" dirty="0" smtClean="0"/>
              <a:t>Some crew members had dubbed </a:t>
            </a:r>
            <a:r>
              <a:rPr lang="en-US" dirty="0" err="1" smtClean="0"/>
              <a:t>Macondo</a:t>
            </a:r>
            <a:r>
              <a:rPr lang="en-US" dirty="0" smtClean="0"/>
              <a:t> well “the well from hell.”</a:t>
            </a:r>
          </a:p>
          <a:p>
            <a:r>
              <a:rPr lang="en-US" dirty="0" smtClean="0"/>
              <a:t>“this has been [a] nightmare well which has everyone all over the place”</a:t>
            </a:r>
          </a:p>
          <a:p>
            <a:r>
              <a:rPr lang="en-US" dirty="0" smtClean="0"/>
              <a:t>Wheeler (</a:t>
            </a:r>
            <a:r>
              <a:rPr lang="en-US" dirty="0" err="1" smtClean="0"/>
              <a:t>toolpusher</a:t>
            </a:r>
            <a:r>
              <a:rPr lang="en-US" dirty="0" smtClean="0"/>
              <a:t>) was “convinced that something wasn’t right,” . Wheeler couldn’t believe the explanations he was hearing. But his shift was up.</a:t>
            </a:r>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Complacency </a:t>
            </a:r>
            <a:endParaRPr lang="en-US" dirty="0"/>
          </a:p>
        </p:txBody>
      </p:sp>
      <p:sp>
        <p:nvSpPr>
          <p:cNvPr id="3" name="Content Placeholder 2"/>
          <p:cNvSpPr>
            <a:spLocks noGrp="1"/>
          </p:cNvSpPr>
          <p:nvPr>
            <p:ph idx="1"/>
          </p:nvPr>
        </p:nvSpPr>
        <p:spPr/>
        <p:txBody>
          <a:bodyPr/>
          <a:lstStyle/>
          <a:p>
            <a:r>
              <a:rPr lang="en-US" dirty="0" smtClean="0"/>
              <a:t>The Transocean managers discussed with their BP counterparts the backlog of rig maintenance. A September 2009 BP safety audit had produced a 30-page list of 390 items requiring 3,545 man-hours of work. </a:t>
            </a:r>
          </a:p>
          <a:p>
            <a:pPr>
              <a:buNone/>
            </a:pPr>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Work/cost pressure</a:t>
            </a:r>
            <a:endParaRPr lang="en-US" dirty="0"/>
          </a:p>
        </p:txBody>
      </p:sp>
      <p:sp>
        <p:nvSpPr>
          <p:cNvPr id="3" name="Content Placeholder 2"/>
          <p:cNvSpPr>
            <a:spLocks noGrp="1"/>
          </p:cNvSpPr>
          <p:nvPr>
            <p:ph idx="1"/>
          </p:nvPr>
        </p:nvSpPr>
        <p:spPr/>
        <p:txBody>
          <a:bodyPr/>
          <a:lstStyle/>
          <a:p>
            <a:r>
              <a:rPr lang="en-US" dirty="0" smtClean="0"/>
              <a:t>BP’s original designs had called for 16 or more centralizers to be placed along the long string. But on April 1, team member Brian Morel learned that BP’s supplier (Weatherford) had in stock only six “subs. </a:t>
            </a:r>
          </a:p>
          <a:p>
            <a:r>
              <a:rPr lang="en-US" dirty="0" smtClean="0"/>
              <a:t>Even after modeling raises concerns about using only 6 increased risk and that in fact 21 were required. Only 6 were used.</a:t>
            </a:r>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 of deviance</a:t>
            </a:r>
            <a:endParaRPr lang="en-US" dirty="0"/>
          </a:p>
        </p:txBody>
      </p:sp>
      <p:sp>
        <p:nvSpPr>
          <p:cNvPr id="3" name="Content Placeholder 2"/>
          <p:cNvSpPr>
            <a:spLocks noGrp="1"/>
          </p:cNvSpPr>
          <p:nvPr>
            <p:ph idx="1"/>
          </p:nvPr>
        </p:nvSpPr>
        <p:spPr/>
        <p:txBody>
          <a:bodyPr/>
          <a:lstStyle/>
          <a:p>
            <a:r>
              <a:rPr lang="en-US" dirty="0" smtClean="0"/>
              <a:t>But, who cares, it’s done, end of story, [we] will probably be fine and we’ll get a good cement job. I would rather have to squeeze [remediate the cement job] than get stuck above the WH [wellhead]. So Guide is right on the risk/reward equation</a:t>
            </a:r>
            <a:endParaRPr 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a:xfrm>
            <a:off x="457200" y="1600200"/>
            <a:ext cx="8305800" cy="4114800"/>
          </a:xfrm>
        </p:spPr>
        <p:txBody>
          <a:bodyPr/>
          <a:lstStyle/>
          <a:p>
            <a:r>
              <a:rPr lang="en-CA" dirty="0" smtClean="0"/>
              <a:t>Offshore regulators should: </a:t>
            </a:r>
          </a:p>
          <a:p>
            <a:pPr lvl="1"/>
            <a:r>
              <a:rPr lang="en-CA" i="1" dirty="0" smtClean="0"/>
              <a:t>adopt a common safety culture definition and conceptual framework</a:t>
            </a:r>
          </a:p>
          <a:p>
            <a:pPr lvl="1"/>
            <a:r>
              <a:rPr lang="en-CA" i="1" dirty="0" smtClean="0"/>
              <a:t>agree on the attributes of a positive safety culture</a:t>
            </a:r>
          </a:p>
          <a:p>
            <a:pPr lvl="1"/>
            <a:r>
              <a:rPr lang="en-CA" i="1" dirty="0" smtClean="0"/>
              <a:t>develop guidance on safety culture self assessment methodologies</a:t>
            </a:r>
          </a:p>
          <a:p>
            <a:pPr lvl="1"/>
            <a:r>
              <a:rPr lang="en-CA" i="1" dirty="0" smtClean="0"/>
              <a:t>should hold annual meetings to share experience in promoting a positive safety culture.</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GB"/>
              <a:t>Outline</a:t>
            </a:r>
          </a:p>
        </p:txBody>
      </p:sp>
      <p:sp>
        <p:nvSpPr>
          <p:cNvPr id="472067" name="Rectangle 3"/>
          <p:cNvSpPr>
            <a:spLocks noGrp="1" noChangeArrowheads="1"/>
          </p:cNvSpPr>
          <p:nvPr>
            <p:ph type="body" idx="1"/>
          </p:nvPr>
        </p:nvSpPr>
        <p:spPr>
          <a:xfrm>
            <a:off x="533400" y="1524000"/>
            <a:ext cx="8153400" cy="4191000"/>
          </a:xfrm>
        </p:spPr>
        <p:txBody>
          <a:bodyPr/>
          <a:lstStyle/>
          <a:p>
            <a:r>
              <a:rPr lang="en-GB" dirty="0"/>
              <a:t>Introduction and overview</a:t>
            </a:r>
          </a:p>
          <a:p>
            <a:r>
              <a:rPr lang="en-GB" dirty="0" smtClean="0"/>
              <a:t>Safety culture and leadership report for IRF (funded by CNSOPB &amp; CNLOPB)</a:t>
            </a:r>
            <a:endParaRPr lang="en-GB" dirty="0"/>
          </a:p>
          <a:p>
            <a:r>
              <a:rPr lang="en-GB" dirty="0" smtClean="0"/>
              <a:t>Integrated model of safety culture</a:t>
            </a:r>
          </a:p>
          <a:p>
            <a:r>
              <a:rPr lang="en-GB" dirty="0" smtClean="0"/>
              <a:t>Results of public reports into offshore disasters</a:t>
            </a:r>
          </a:p>
          <a:p>
            <a:r>
              <a:rPr lang="en-GB" dirty="0" smtClean="0"/>
              <a:t>Recommendations</a:t>
            </a:r>
          </a:p>
          <a:p>
            <a:r>
              <a:rPr lang="en-GB" i="1" dirty="0" err="1" smtClean="0">
                <a:latin typeface="Lucida Sans" pitchFamily="34" charset="0"/>
              </a:rPr>
              <a:t>i</a:t>
            </a:r>
            <a:r>
              <a:rPr lang="en-GB" i="1" dirty="0" smtClean="0">
                <a:latin typeface="Lucida Sans" pitchFamily="34" charset="0"/>
              </a:rPr>
              <a:t> SCIN</a:t>
            </a:r>
            <a:endParaRPr lang="en-GB" i="1" dirty="0">
              <a:latin typeface="Lucida Sans"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a:xfrm>
            <a:off x="457200" y="1600200"/>
            <a:ext cx="8305800" cy="4114800"/>
          </a:xfrm>
        </p:spPr>
        <p:txBody>
          <a:bodyPr/>
          <a:lstStyle/>
          <a:p>
            <a:r>
              <a:rPr lang="en-CA" dirty="0" smtClean="0"/>
              <a:t>Offshore regulators should: </a:t>
            </a:r>
          </a:p>
          <a:p>
            <a:pPr lvl="1"/>
            <a:r>
              <a:rPr lang="en-CA" i="1" dirty="0" smtClean="0"/>
              <a:t>conduct a review of how offshore regulators and other similar bodies (e.g., nuclear regulators, healthcare) influence safety culture.</a:t>
            </a:r>
          </a:p>
          <a:p>
            <a:pPr lvl="1"/>
            <a:r>
              <a:rPr lang="en-CA" i="1" dirty="0" smtClean="0"/>
              <a:t>develop a safety culture inspection toolkit (including guidance on use) and training material for inspectors.</a:t>
            </a:r>
          </a:p>
          <a:p>
            <a:pPr lvl="1"/>
            <a:r>
              <a:rPr lang="en-CA" i="1" dirty="0" smtClean="0"/>
              <a:t>develop guidance on safety culture improvement strategies. </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 Safety Culture Improvement Network</a:t>
            </a:r>
            <a:endParaRPr lang="en-US" dirty="0"/>
          </a:p>
        </p:txBody>
      </p:sp>
      <p:sp>
        <p:nvSpPr>
          <p:cNvPr id="3" name="Content Placeholder 2"/>
          <p:cNvSpPr>
            <a:spLocks noGrp="1"/>
          </p:cNvSpPr>
          <p:nvPr>
            <p:ph idx="1"/>
          </p:nvPr>
        </p:nvSpPr>
        <p:spPr/>
        <p:txBody>
          <a:bodyPr/>
          <a:lstStyle/>
          <a:p>
            <a:r>
              <a:rPr lang="en-US" dirty="0" smtClean="0"/>
              <a:t>Cross-industry collaborative (offshore, nuclear, construction and healthcare)</a:t>
            </a:r>
          </a:p>
          <a:p>
            <a:pPr lvl="1"/>
            <a:r>
              <a:rPr lang="en-US" dirty="0" smtClean="0"/>
              <a:t>Create a repository of safety culture documents</a:t>
            </a:r>
          </a:p>
          <a:p>
            <a:pPr lvl="1"/>
            <a:r>
              <a:rPr lang="en-US" dirty="0" smtClean="0"/>
              <a:t>Capture best practice </a:t>
            </a:r>
          </a:p>
          <a:p>
            <a:pPr lvl="1"/>
            <a:r>
              <a:rPr lang="en-US" dirty="0" smtClean="0"/>
              <a:t>Develop safety culture metrics</a:t>
            </a:r>
          </a:p>
          <a:p>
            <a:r>
              <a:rPr lang="en-US" dirty="0" smtClean="0"/>
              <a:t>If interested in joining then send me an email</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Where alchemists went wrong</a:t>
            </a:r>
            <a:endParaRPr lang="en-US" dirty="0"/>
          </a:p>
        </p:txBody>
      </p:sp>
      <p:sp>
        <p:nvSpPr>
          <p:cNvPr id="6" name="Content Placeholder 5"/>
          <p:cNvSpPr>
            <a:spLocks noGrp="1"/>
          </p:cNvSpPr>
          <p:nvPr>
            <p:ph idx="1"/>
          </p:nvPr>
        </p:nvSpPr>
        <p:spPr/>
        <p:txBody>
          <a:bodyPr/>
          <a:lstStyle/>
          <a:p>
            <a:r>
              <a:rPr lang="en-US" dirty="0" smtClean="0"/>
              <a:t>Alchemy was an applied science rather than philosophical  </a:t>
            </a:r>
          </a:p>
          <a:p>
            <a:r>
              <a:rPr lang="en-US" dirty="0" smtClean="0"/>
              <a:t>Alchemists were not critical of their own theories</a:t>
            </a:r>
          </a:p>
          <a:p>
            <a:r>
              <a:rPr lang="en-US" dirty="0" smtClean="0"/>
              <a:t>They interpreted their data to fit with their theories</a:t>
            </a:r>
          </a:p>
          <a:p>
            <a:r>
              <a:rPr lang="en-US" dirty="0" smtClean="0"/>
              <a:t>It was difficult to disprove some of their theories</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day alchemy?</a:t>
            </a:r>
            <a:endParaRPr lang="en-US" dirty="0"/>
          </a:p>
        </p:txBody>
      </p:sp>
      <p:sp>
        <p:nvSpPr>
          <p:cNvPr id="3" name="Text Placeholder 2"/>
          <p:cNvSpPr>
            <a:spLocks noGrp="1"/>
          </p:cNvSpPr>
          <p:nvPr>
            <p:ph type="body" idx="1"/>
          </p:nvPr>
        </p:nvSpPr>
        <p:spPr/>
        <p:txBody>
          <a:bodyPr/>
          <a:lstStyle/>
          <a:p>
            <a:r>
              <a:rPr lang="en-US" dirty="0" smtClean="0"/>
              <a:t>Similarities</a:t>
            </a:r>
            <a:endParaRPr lang="en-US" dirty="0"/>
          </a:p>
        </p:txBody>
      </p:sp>
      <p:sp>
        <p:nvSpPr>
          <p:cNvPr id="4" name="Content Placeholder 3"/>
          <p:cNvSpPr>
            <a:spLocks noGrp="1"/>
          </p:cNvSpPr>
          <p:nvPr>
            <p:ph sz="half" idx="2"/>
          </p:nvPr>
        </p:nvSpPr>
        <p:spPr/>
        <p:txBody>
          <a:bodyPr/>
          <a:lstStyle/>
          <a:p>
            <a:r>
              <a:rPr lang="en-US" dirty="0" smtClean="0"/>
              <a:t>Importance of safety culture accepted without question</a:t>
            </a:r>
          </a:p>
          <a:p>
            <a:r>
              <a:rPr lang="en-US" dirty="0" smtClean="0"/>
              <a:t>Poorly defined</a:t>
            </a:r>
          </a:p>
          <a:p>
            <a:r>
              <a:rPr lang="en-US" dirty="0" smtClean="0"/>
              <a:t>Difficult to test causal relationship between culture and disaster</a:t>
            </a:r>
          </a:p>
          <a:p>
            <a:r>
              <a:rPr lang="en-US" dirty="0" smtClean="0"/>
              <a:t>Applied </a:t>
            </a:r>
            <a:r>
              <a:rPr lang="en-US" dirty="0" err="1" smtClean="0"/>
              <a:t>vs</a:t>
            </a:r>
            <a:r>
              <a:rPr lang="en-US" dirty="0" smtClean="0"/>
              <a:t> academic </a:t>
            </a:r>
            <a:endParaRPr lang="en-US" dirty="0"/>
          </a:p>
        </p:txBody>
      </p:sp>
      <p:sp>
        <p:nvSpPr>
          <p:cNvPr id="5" name="Text Placeholder 4"/>
          <p:cNvSpPr>
            <a:spLocks noGrp="1"/>
          </p:cNvSpPr>
          <p:nvPr>
            <p:ph type="body" sz="quarter" idx="3"/>
          </p:nvPr>
        </p:nvSpPr>
        <p:spPr/>
        <p:txBody>
          <a:bodyPr/>
          <a:lstStyle/>
          <a:p>
            <a:r>
              <a:rPr lang="en-US" dirty="0" smtClean="0"/>
              <a:t>Differences</a:t>
            </a:r>
            <a:endParaRPr lang="en-US" dirty="0"/>
          </a:p>
        </p:txBody>
      </p:sp>
      <p:sp>
        <p:nvSpPr>
          <p:cNvPr id="6" name="Content Placeholder 5"/>
          <p:cNvSpPr>
            <a:spLocks noGrp="1"/>
          </p:cNvSpPr>
          <p:nvPr>
            <p:ph sz="quarter" idx="4"/>
          </p:nvPr>
        </p:nvSpPr>
        <p:spPr>
          <a:xfrm>
            <a:off x="4645025" y="2174875"/>
            <a:ext cx="4194175" cy="3951288"/>
          </a:xfrm>
        </p:spPr>
        <p:txBody>
          <a:bodyPr/>
          <a:lstStyle/>
          <a:p>
            <a:r>
              <a:rPr lang="en-US" dirty="0" smtClean="0"/>
              <a:t>Much of the research is subject to peer review</a:t>
            </a:r>
          </a:p>
          <a:p>
            <a:r>
              <a:rPr lang="en-US" dirty="0" smtClean="0"/>
              <a:t>Evidence supporting parts of the causal relationship</a:t>
            </a:r>
          </a:p>
          <a:p>
            <a:r>
              <a:rPr lang="en-US" dirty="0" smtClean="0"/>
              <a:t>Research using different frameworks reaching similar conclusions (e.g. HRO’s)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28600"/>
            <a:ext cx="8458200" cy="1104900"/>
          </a:xfrm>
        </p:spPr>
        <p:txBody>
          <a:bodyPr/>
          <a:lstStyle/>
          <a:p>
            <a:r>
              <a:rPr lang="en-US" dirty="0" smtClean="0"/>
              <a:t>What can we learn from Alchemy? </a:t>
            </a:r>
            <a:endParaRPr lang="en-US" dirty="0"/>
          </a:p>
        </p:txBody>
      </p:sp>
      <p:sp>
        <p:nvSpPr>
          <p:cNvPr id="8" name="Content Placeholder 7"/>
          <p:cNvSpPr>
            <a:spLocks noGrp="1"/>
          </p:cNvSpPr>
          <p:nvPr>
            <p:ph idx="1"/>
          </p:nvPr>
        </p:nvSpPr>
        <p:spPr>
          <a:xfrm>
            <a:off x="304800" y="1676400"/>
            <a:ext cx="8305800" cy="4114800"/>
          </a:xfrm>
        </p:spPr>
        <p:txBody>
          <a:bodyPr/>
          <a:lstStyle/>
          <a:p>
            <a:r>
              <a:rPr lang="en-US" dirty="0" smtClean="0"/>
              <a:t>Do not accept the importance of safety culture as a given, but based on the evidence</a:t>
            </a:r>
          </a:p>
          <a:p>
            <a:r>
              <a:rPr lang="en-US" dirty="0" smtClean="0"/>
              <a:t>If new evidence emerges then be willing to change </a:t>
            </a:r>
          </a:p>
          <a:p>
            <a:r>
              <a:rPr lang="en-US" dirty="0" smtClean="0"/>
              <a:t>Continue to examine causal relationship between culture and outcomes</a:t>
            </a:r>
          </a:p>
          <a:p>
            <a:r>
              <a:rPr lang="en-US" dirty="0" smtClean="0"/>
              <a:t>Even if current theories are wrong we have identified an important dimension of safety</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We need to be more critical about safety culture</a:t>
            </a:r>
          </a:p>
          <a:p>
            <a:r>
              <a:rPr lang="en-US" dirty="0" smtClean="0"/>
              <a:t>Regulators have an important role in promoting a positive safety culture</a:t>
            </a:r>
          </a:p>
          <a:p>
            <a:r>
              <a:rPr lang="en-US" dirty="0" smtClean="0"/>
              <a:t>Our understanding of safety culture is changing quickly</a:t>
            </a:r>
          </a:p>
          <a:p>
            <a:r>
              <a:rPr lang="en-US" dirty="0" smtClean="0"/>
              <a:t>The offshore industry can learn from other domains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GB" i="1" smtClean="0"/>
              <a:t>It won’t happen to me....</a:t>
            </a:r>
            <a:endParaRPr lang="en-CA" i="1" smtClean="0"/>
          </a:p>
        </p:txBody>
      </p:sp>
      <p:sp>
        <p:nvSpPr>
          <p:cNvPr id="567299" name="Rectangle 3"/>
          <p:cNvSpPr>
            <a:spLocks noGrp="1" noChangeArrowheads="1"/>
          </p:cNvSpPr>
          <p:nvPr>
            <p:ph type="body" sz="half" idx="1"/>
          </p:nvPr>
        </p:nvSpPr>
        <p:spPr>
          <a:xfrm>
            <a:off x="812800" y="1714500"/>
            <a:ext cx="7797800" cy="3390900"/>
          </a:xfrm>
        </p:spPr>
        <p:txBody>
          <a:bodyPr/>
          <a:lstStyle/>
          <a:p>
            <a:pPr>
              <a:lnSpc>
                <a:spcPct val="110000"/>
              </a:lnSpc>
              <a:spcBef>
                <a:spcPct val="0"/>
              </a:spcBef>
              <a:buFont typeface="Wingdings" pitchFamily="2" charset="2"/>
              <a:buNone/>
            </a:pPr>
            <a:r>
              <a:rPr lang="en-GB" sz="2400" smtClean="0">
                <a:latin typeface="Times New Roman" pitchFamily="18" charset="0"/>
              </a:rPr>
              <a:t>When anyone asks me how I can best describe my experiences of nearly forty years at sea, I merely say uneventful.  I have never been in an accident of any sort worth speaking about....I never saw a wreck and have never been wrecked, nor was I ever in any predicament that threatened to end in disaster of any sort."</a:t>
            </a:r>
          </a:p>
          <a:p>
            <a:endParaRPr lang="en-CA" sz="2400" smtClean="0"/>
          </a:p>
        </p:txBody>
      </p:sp>
      <p:pic>
        <p:nvPicPr>
          <p:cNvPr id="567300" name="Picture 4"/>
          <p:cNvPicPr>
            <a:picLocks noGrp="1" noChangeArrowheads="1"/>
          </p:cNvPicPr>
          <p:nvPr>
            <p:ph type="clipArt" sz="half" idx="2"/>
          </p:nvPr>
        </p:nvPicPr>
        <p:blipFill>
          <a:blip r:embed="rId3" cstate="print"/>
          <a:srcRect/>
          <a:stretch>
            <a:fillRect/>
          </a:stretch>
        </p:blipFill>
        <p:spPr>
          <a:xfrm>
            <a:off x="6273800" y="4098925"/>
            <a:ext cx="2260600" cy="2454275"/>
          </a:xfrm>
        </p:spPr>
      </p:pic>
      <p:sp>
        <p:nvSpPr>
          <p:cNvPr id="567301" name="Rectangle 5"/>
          <p:cNvSpPr>
            <a:spLocks noChangeArrowheads="1"/>
          </p:cNvSpPr>
          <p:nvPr/>
        </p:nvSpPr>
        <p:spPr bwMode="auto">
          <a:xfrm>
            <a:off x="381000" y="4724400"/>
            <a:ext cx="4465638" cy="942975"/>
          </a:xfrm>
          <a:prstGeom prst="rect">
            <a:avLst/>
          </a:prstGeom>
          <a:noFill/>
          <a:ln w="12700">
            <a:noFill/>
            <a:miter lim="800000"/>
            <a:headEnd/>
            <a:tailEnd/>
          </a:ln>
        </p:spPr>
        <p:txBody>
          <a:bodyPr lIns="90488" tIns="44450" rIns="90488" bIns="44450">
            <a:spAutoFit/>
          </a:bodyPr>
          <a:lstStyle/>
          <a:p>
            <a:pPr algn="ctr" eaLnBrk="0" hangingPunct="0"/>
            <a:r>
              <a:rPr lang="en-GB" sz="2800">
                <a:solidFill>
                  <a:srgbClr val="00279F"/>
                </a:solidFill>
              </a:rPr>
              <a:t>Edward J. Smith </a:t>
            </a:r>
          </a:p>
          <a:p>
            <a:pPr algn="ctr" eaLnBrk="0" hangingPunct="0"/>
            <a:r>
              <a:rPr lang="en-GB" sz="2800">
                <a:solidFill>
                  <a:srgbClr val="00279F"/>
                </a:solidFill>
              </a:rPr>
              <a:t>(Captain of the Titanic)</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7298"/>
                                        </p:tgtEl>
                                        <p:attrNameLst>
                                          <p:attrName>style.visibility</p:attrName>
                                        </p:attrNameLst>
                                      </p:cBhvr>
                                      <p:to>
                                        <p:strVal val="visible"/>
                                      </p:to>
                                    </p:set>
                                    <p:anim calcmode="lin" valueType="num">
                                      <p:cBhvr additive="base">
                                        <p:cTn id="7" dur="500" fill="hold"/>
                                        <p:tgtEl>
                                          <p:spTgt spid="567298"/>
                                        </p:tgtEl>
                                        <p:attrNameLst>
                                          <p:attrName>ppt_x</p:attrName>
                                        </p:attrNameLst>
                                      </p:cBhvr>
                                      <p:tavLst>
                                        <p:tav tm="0">
                                          <p:val>
                                            <p:strVal val="0-#ppt_w/2"/>
                                          </p:val>
                                        </p:tav>
                                        <p:tav tm="100000">
                                          <p:val>
                                            <p:strVal val="#ppt_x"/>
                                          </p:val>
                                        </p:tav>
                                      </p:tavLst>
                                    </p:anim>
                                    <p:anim calcmode="lin" valueType="num">
                                      <p:cBhvr additive="base">
                                        <p:cTn id="8" dur="500" fill="hold"/>
                                        <p:tgtEl>
                                          <p:spTgt spid="5672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6729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67300"/>
                                        </p:tgtEl>
                                        <p:attrNameLst>
                                          <p:attrName>style.visibility</p:attrName>
                                        </p:attrNameLst>
                                      </p:cBhvr>
                                      <p:to>
                                        <p:strVal val="visible"/>
                                      </p:to>
                                    </p:set>
                                    <p:anim calcmode="lin" valueType="num">
                                      <p:cBhvr additive="base">
                                        <p:cTn id="17" dur="500" fill="hold"/>
                                        <p:tgtEl>
                                          <p:spTgt spid="567300"/>
                                        </p:tgtEl>
                                        <p:attrNameLst>
                                          <p:attrName>ppt_x</p:attrName>
                                        </p:attrNameLst>
                                      </p:cBhvr>
                                      <p:tavLst>
                                        <p:tav tm="0">
                                          <p:val>
                                            <p:strVal val="0-#ppt_w/2"/>
                                          </p:val>
                                        </p:tav>
                                        <p:tav tm="100000">
                                          <p:val>
                                            <p:strVal val="#ppt_x"/>
                                          </p:val>
                                        </p:tav>
                                      </p:tavLst>
                                    </p:anim>
                                    <p:anim calcmode="lin" valueType="num">
                                      <p:cBhvr additive="base">
                                        <p:cTn id="18" dur="500" fill="hold"/>
                                        <p:tgtEl>
                                          <p:spTgt spid="56730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67301"/>
                                        </p:tgtEl>
                                        <p:attrNameLst>
                                          <p:attrName>style.visibility</p:attrName>
                                        </p:attrNameLst>
                                      </p:cBhvr>
                                      <p:to>
                                        <p:strVal val="visible"/>
                                      </p:to>
                                    </p:set>
                                    <p:anim calcmode="lin" valueType="num">
                                      <p:cBhvr additive="base">
                                        <p:cTn id="23" dur="500" fill="hold"/>
                                        <p:tgtEl>
                                          <p:spTgt spid="567301"/>
                                        </p:tgtEl>
                                        <p:attrNameLst>
                                          <p:attrName>ppt_x</p:attrName>
                                        </p:attrNameLst>
                                      </p:cBhvr>
                                      <p:tavLst>
                                        <p:tav tm="0">
                                          <p:val>
                                            <p:strVal val="0-#ppt_w/2"/>
                                          </p:val>
                                        </p:tav>
                                        <p:tav tm="100000">
                                          <p:val>
                                            <p:strVal val="#ppt_x"/>
                                          </p:val>
                                        </p:tav>
                                      </p:tavLst>
                                    </p:anim>
                                    <p:anim calcmode="lin" valueType="num">
                                      <p:cBhvr additive="base">
                                        <p:cTn id="24" dur="500" fill="hold"/>
                                        <p:tgtEl>
                                          <p:spTgt spid="5673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298" grpId="0" autoUpdateAnimBg="0"/>
      <p:bldP spid="567299" grpId="0" build="p" autoUpdateAnimBg="0"/>
      <p:bldP spid="56730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srcRect l="4082" t="15214" r="5439" b="6838"/>
          <a:stretch/>
        </p:blipFill>
        <p:spPr>
          <a:xfrm>
            <a:off x="103030" y="76200"/>
            <a:ext cx="9040969" cy="5841610"/>
          </a:xfrm>
          <a:prstGeom prst="rect">
            <a:avLst/>
          </a:prstGeom>
          <a:ln>
            <a:noFill/>
          </a:ln>
          <a:effectLst>
            <a:softEdge rad="112500"/>
          </a:effectLst>
        </p:spPr>
      </p:pic>
      <p:sp>
        <p:nvSpPr>
          <p:cNvPr id="6" name="Rectangle 5"/>
          <p:cNvSpPr/>
          <p:nvPr/>
        </p:nvSpPr>
        <p:spPr bwMode="auto">
          <a:xfrm>
            <a:off x="520521" y="609600"/>
            <a:ext cx="8153400" cy="685800"/>
          </a:xfrm>
          <a:prstGeom prst="rect">
            <a:avLst/>
          </a:prstGeom>
          <a:solidFill>
            <a:schemeClr val="bg1">
              <a:alpha val="58000"/>
            </a:schemeClr>
          </a:solidFill>
          <a:ln w="1270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nb-NO" sz="3200" b="0" i="0" u="none" strike="noStrike" cap="none" normalizeH="0" baseline="0" smtClean="0">
              <a:ln>
                <a:noFill/>
              </a:ln>
              <a:solidFill>
                <a:schemeClr val="tx1"/>
              </a:solidFill>
              <a:effectLst/>
              <a:latin typeface="Times New Roman" pitchFamily="18" charset="0"/>
            </a:endParaRPr>
          </a:p>
        </p:txBody>
      </p:sp>
      <p:sp>
        <p:nvSpPr>
          <p:cNvPr id="5" name="Rectangle 4"/>
          <p:cNvSpPr/>
          <p:nvPr/>
        </p:nvSpPr>
        <p:spPr bwMode="auto">
          <a:xfrm>
            <a:off x="520520" y="1752600"/>
            <a:ext cx="8153400" cy="3429000"/>
          </a:xfrm>
          <a:prstGeom prst="rect">
            <a:avLst/>
          </a:prstGeom>
          <a:solidFill>
            <a:schemeClr val="bg1">
              <a:alpha val="58000"/>
            </a:schemeClr>
          </a:solidFill>
          <a:ln w="1270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nb-NO" sz="3200" b="0" i="0" u="none" strike="noStrike" cap="none" normalizeH="0" baseline="0" smtClean="0">
              <a:ln>
                <a:noFill/>
              </a:ln>
              <a:solidFill>
                <a:schemeClr val="tx1"/>
              </a:solidFill>
              <a:effectLst/>
              <a:latin typeface="Times New Roman" pitchFamily="18" charset="0"/>
            </a:endParaRPr>
          </a:p>
        </p:txBody>
      </p:sp>
      <p:sp>
        <p:nvSpPr>
          <p:cNvPr id="2" name="Title 1"/>
          <p:cNvSpPr>
            <a:spLocks noGrp="1"/>
          </p:cNvSpPr>
          <p:nvPr>
            <p:ph type="title"/>
          </p:nvPr>
        </p:nvSpPr>
        <p:spPr>
          <a:xfrm>
            <a:off x="749120" y="228600"/>
            <a:ext cx="7772400" cy="1104900"/>
          </a:xfrm>
        </p:spPr>
        <p:txBody>
          <a:bodyPr/>
          <a:lstStyle/>
          <a:p>
            <a:r>
              <a:rPr lang="en-US" dirty="0" smtClean="0"/>
              <a:t>Lessons not learned!</a:t>
            </a:r>
            <a:endParaRPr lang="en-US" dirty="0"/>
          </a:p>
        </p:txBody>
      </p:sp>
      <p:sp>
        <p:nvSpPr>
          <p:cNvPr id="3" name="Content Placeholder 2"/>
          <p:cNvSpPr>
            <a:spLocks noGrp="1"/>
          </p:cNvSpPr>
          <p:nvPr>
            <p:ph idx="1"/>
          </p:nvPr>
        </p:nvSpPr>
        <p:spPr>
          <a:xfrm>
            <a:off x="1053920" y="1981200"/>
            <a:ext cx="7391400" cy="3962400"/>
          </a:xfrm>
        </p:spPr>
        <p:txBody>
          <a:bodyPr/>
          <a:lstStyle/>
          <a:p>
            <a:r>
              <a:rPr lang="en-US" sz="2400" dirty="0" smtClean="0"/>
              <a:t>The deepwater horizon disaster occurred 20 years after the Cullen report was published </a:t>
            </a:r>
          </a:p>
          <a:p>
            <a:r>
              <a:rPr lang="en-US" sz="2400" dirty="0" smtClean="0"/>
              <a:t>My immediate reaction to the deepwater report was “did we learn nothing!” </a:t>
            </a:r>
          </a:p>
          <a:p>
            <a:r>
              <a:rPr lang="en-US" sz="2400" dirty="0" smtClean="0"/>
              <a:t>On reflection I think learning is influenced by:</a:t>
            </a:r>
          </a:p>
          <a:p>
            <a:pPr lvl="1"/>
            <a:r>
              <a:rPr lang="en-US" sz="2400" dirty="0" smtClean="0"/>
              <a:t>Proximity to the disaster both in time and space</a:t>
            </a:r>
          </a:p>
          <a:p>
            <a:pPr lvl="1"/>
            <a:r>
              <a:rPr lang="en-US" sz="2400" dirty="0" smtClean="0"/>
              <a:t>Codifying lessons into new practices/ regulations</a:t>
            </a:r>
          </a:p>
          <a:p>
            <a:pPr lvl="1"/>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711200" y="6248400"/>
            <a:ext cx="1897063" cy="457200"/>
          </a:xfrm>
          <a:prstGeom prst="rect">
            <a:avLst/>
          </a:prstGeom>
          <a:noFill/>
          <a:ln w="12700">
            <a:noFill/>
            <a:miter lim="800000"/>
            <a:headEnd/>
            <a:tailEnd/>
          </a:ln>
          <a:effectLst/>
        </p:spPr>
        <p:txBody>
          <a:bodyPr wrap="none" anchor="ctr"/>
          <a:lstStyle/>
          <a:p>
            <a:endParaRPr lang="en-US"/>
          </a:p>
        </p:txBody>
      </p:sp>
      <p:sp>
        <p:nvSpPr>
          <p:cNvPr id="128003" name="Rectangle 3"/>
          <p:cNvSpPr>
            <a:spLocks noChangeArrowheads="1"/>
          </p:cNvSpPr>
          <p:nvPr/>
        </p:nvSpPr>
        <p:spPr bwMode="auto">
          <a:xfrm>
            <a:off x="3149600" y="6248400"/>
            <a:ext cx="2844800" cy="457200"/>
          </a:xfrm>
          <a:prstGeom prst="rect">
            <a:avLst/>
          </a:prstGeom>
          <a:noFill/>
          <a:ln w="12700">
            <a:noFill/>
            <a:miter lim="800000"/>
            <a:headEnd/>
            <a:tailEnd/>
          </a:ln>
          <a:effectLst/>
        </p:spPr>
        <p:txBody>
          <a:bodyPr wrap="none" anchor="ctr"/>
          <a:lstStyle/>
          <a:p>
            <a:endParaRPr lang="en-US"/>
          </a:p>
        </p:txBody>
      </p:sp>
      <p:sp>
        <p:nvSpPr>
          <p:cNvPr id="128004" name="Rectangle 4"/>
          <p:cNvSpPr>
            <a:spLocks noGrp="1" noChangeArrowheads="1"/>
          </p:cNvSpPr>
          <p:nvPr>
            <p:ph type="title"/>
          </p:nvPr>
        </p:nvSpPr>
        <p:spPr>
          <a:xfrm>
            <a:off x="152400" y="457200"/>
            <a:ext cx="8763000" cy="838200"/>
          </a:xfrm>
          <a:noFill/>
          <a:ln/>
        </p:spPr>
        <p:txBody>
          <a:bodyPr/>
          <a:lstStyle/>
          <a:p>
            <a:r>
              <a:rPr lang="en-GB"/>
              <a:t>Organisational Failure</a:t>
            </a:r>
          </a:p>
        </p:txBody>
      </p:sp>
      <p:sp>
        <p:nvSpPr>
          <p:cNvPr id="128005" name="Rectangle 5"/>
          <p:cNvSpPr>
            <a:spLocks noGrp="1" noChangeArrowheads="1"/>
          </p:cNvSpPr>
          <p:nvPr>
            <p:ph type="body" idx="1"/>
          </p:nvPr>
        </p:nvSpPr>
        <p:spPr>
          <a:xfrm>
            <a:off x="381000" y="1524000"/>
            <a:ext cx="8610600" cy="4114800"/>
          </a:xfrm>
          <a:noFill/>
          <a:ln/>
        </p:spPr>
        <p:txBody>
          <a:bodyPr/>
          <a:lstStyle/>
          <a:p>
            <a:pPr>
              <a:buSzPct val="80000"/>
            </a:pPr>
            <a:r>
              <a:rPr lang="en-GB" sz="2400"/>
              <a:t>Failures occur, even though organisations have adopted of a full range of engineering and management systems, </a:t>
            </a:r>
          </a:p>
          <a:p>
            <a:pPr>
              <a:buSzPct val="80000"/>
            </a:pPr>
            <a:r>
              <a:rPr lang="en-GB" sz="2400"/>
              <a:t>These complex systems break down because the people running them failed to do what they were supposed to</a:t>
            </a:r>
          </a:p>
          <a:p>
            <a:pPr>
              <a:buSzPct val="80000"/>
            </a:pPr>
            <a:r>
              <a:rPr lang="en-GB" sz="2400"/>
              <a:t>They are not due to simple individual errors but malpractices that corrupt the social system that make the organisation function</a:t>
            </a:r>
          </a:p>
          <a:p>
            <a:pPr>
              <a:buSzPct val="80000"/>
            </a:pPr>
            <a:r>
              <a:rPr lang="en-GB" sz="2400"/>
              <a:t>Blaming “human error” and hoping  that a cure can be found for these random frailties is unlikely to work</a:t>
            </a:r>
          </a:p>
        </p:txBody>
      </p:sp>
      <p:sp>
        <p:nvSpPr>
          <p:cNvPr id="6" name="TextBox 5"/>
          <p:cNvSpPr txBox="1"/>
          <p:nvPr/>
        </p:nvSpPr>
        <p:spPr>
          <a:xfrm>
            <a:off x="3443370" y="6019800"/>
            <a:ext cx="1542410" cy="461665"/>
          </a:xfrm>
          <a:prstGeom prst="rect">
            <a:avLst/>
          </a:prstGeom>
          <a:noFill/>
        </p:spPr>
        <p:txBody>
          <a:bodyPr wrap="none" rtlCol="0">
            <a:spAutoFit/>
          </a:bodyPr>
          <a:lstStyle/>
          <a:p>
            <a:r>
              <a:rPr lang="en-US" sz="2400" dirty="0" smtClean="0"/>
              <a:t>Lee (1998)</a:t>
            </a:r>
            <a:endParaRPr lang="en-US" sz="2400" dirty="0"/>
          </a:p>
        </p:txBody>
      </p:sp>
    </p:spTree>
  </p:cSld>
  <p:clrMapOvr>
    <a:masterClrMapping/>
  </p:clrMapOvr>
  <p:transition advTm="13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review</a:t>
            </a:r>
            <a:endParaRPr lang="en-US" dirty="0"/>
          </a:p>
        </p:txBody>
      </p:sp>
      <p:sp>
        <p:nvSpPr>
          <p:cNvPr id="3" name="Content Placeholder 2"/>
          <p:cNvSpPr>
            <a:spLocks noGrp="1"/>
          </p:cNvSpPr>
          <p:nvPr>
            <p:ph idx="1"/>
          </p:nvPr>
        </p:nvSpPr>
        <p:spPr>
          <a:xfrm>
            <a:off x="457200" y="1524000"/>
            <a:ext cx="8229600" cy="4114800"/>
          </a:xfrm>
        </p:spPr>
        <p:txBody>
          <a:bodyPr/>
          <a:lstStyle/>
          <a:p>
            <a:pPr lvl="0"/>
            <a:r>
              <a:rPr lang="en-US" sz="2400" dirty="0" smtClean="0"/>
              <a:t>theory underpinning safety culture, </a:t>
            </a:r>
          </a:p>
          <a:p>
            <a:pPr lvl="0"/>
            <a:r>
              <a:rPr lang="en-US" sz="2400" dirty="0" smtClean="0"/>
              <a:t>main components of safety culture,</a:t>
            </a:r>
          </a:p>
          <a:p>
            <a:pPr lvl="0"/>
            <a:r>
              <a:rPr lang="en-US" sz="2400" dirty="0" smtClean="0"/>
              <a:t>attributes of a positive safety culture,</a:t>
            </a:r>
          </a:p>
          <a:p>
            <a:pPr lvl="0"/>
            <a:r>
              <a:rPr lang="en-US" sz="2400" dirty="0" smtClean="0"/>
              <a:t>relationship between culture and leadership,</a:t>
            </a:r>
          </a:p>
          <a:p>
            <a:pPr lvl="0"/>
            <a:r>
              <a:rPr lang="en-US" sz="2400" dirty="0" smtClean="0"/>
              <a:t>evidence of a relationship between safety culture and safety outcomes, </a:t>
            </a:r>
          </a:p>
          <a:p>
            <a:pPr lvl="0"/>
            <a:r>
              <a:rPr lang="en-US" sz="2400" dirty="0" smtClean="0"/>
              <a:t>ways to assess or measure safety culture,</a:t>
            </a:r>
          </a:p>
          <a:p>
            <a:pPr lvl="0"/>
            <a:r>
              <a:rPr lang="en-US" sz="2400" dirty="0" smtClean="0"/>
              <a:t>potential ways that the regulator might influence the safety culture on installations within their jurisdiction.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body" idx="4294967295"/>
          </p:nvPr>
        </p:nvSpPr>
        <p:spPr>
          <a:xfrm>
            <a:off x="304800" y="1447800"/>
            <a:ext cx="8534400" cy="4419600"/>
          </a:xfrm>
        </p:spPr>
        <p:txBody>
          <a:bodyPr lIns="92075" tIns="46038" rIns="92075" bIns="46038"/>
          <a:lstStyle/>
          <a:p>
            <a:pPr marL="377825" indent="-377825" algn="ctr">
              <a:buNone/>
            </a:pPr>
            <a:r>
              <a:rPr lang="en-CA" sz="3200" dirty="0" smtClean="0"/>
              <a:t>“Safety culture is the product of individual and group values, attitudes, competencies and patterns of behaviour that determine the commitment to, and the style and proficiency of an organization’s health and safety programmes.” </a:t>
            </a:r>
            <a:r>
              <a:rPr lang="en-CA" sz="2400" dirty="0" smtClean="0"/>
              <a:t>(Advisory Committee for Safety in Nuclear Installations, 1993; p. 23)</a:t>
            </a:r>
            <a:endParaRPr lang="en-GB" sz="2400" dirty="0"/>
          </a:p>
        </p:txBody>
      </p:sp>
      <p:sp>
        <p:nvSpPr>
          <p:cNvPr id="565251" name="Rectangle 3"/>
          <p:cNvSpPr>
            <a:spLocks noGrp="1" noChangeArrowheads="1"/>
          </p:cNvSpPr>
          <p:nvPr>
            <p:ph type="title" idx="4294967295"/>
          </p:nvPr>
        </p:nvSpPr>
        <p:spPr>
          <a:xfrm>
            <a:off x="609600" y="228600"/>
            <a:ext cx="7315200" cy="1143000"/>
          </a:xfrm>
        </p:spPr>
        <p:txBody>
          <a:bodyPr lIns="92075" tIns="46038" rIns="92075" bIns="46038"/>
          <a:lstStyle/>
          <a:p>
            <a:r>
              <a:rPr lang="en-GB" dirty="0"/>
              <a:t>Safety </a:t>
            </a:r>
            <a:r>
              <a:rPr lang="en-GB" dirty="0" smtClean="0"/>
              <a:t>Culture Definition</a:t>
            </a:r>
            <a:endParaRPr lang="en-GB" b="0" dirty="0"/>
          </a:p>
        </p:txBody>
      </p:sp>
    </p:spTree>
  </p:cSld>
  <p:clrMapOvr>
    <a:masterClrMapping/>
  </p:clrMapOvr>
  <p:transition advTm="12417"/>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5" name="Group 54"/>
          <p:cNvGrpSpPr/>
          <p:nvPr/>
        </p:nvGrpSpPr>
        <p:grpSpPr>
          <a:xfrm>
            <a:off x="698951" y="76201"/>
            <a:ext cx="7730674" cy="6781799"/>
            <a:chOff x="698951" y="76201"/>
            <a:chExt cx="7730674" cy="6781799"/>
          </a:xfrm>
        </p:grpSpPr>
        <p:sp>
          <p:nvSpPr>
            <p:cNvPr id="1026" name="Oval 3" descr="Wide upward diagonal"/>
            <p:cNvSpPr>
              <a:spLocks noChangeAspect="1"/>
            </p:cNvSpPr>
            <p:nvPr/>
          </p:nvSpPr>
          <p:spPr bwMode="auto">
            <a:xfrm>
              <a:off x="698951" y="76201"/>
              <a:ext cx="7730674" cy="6781799"/>
            </a:xfrm>
            <a:prstGeom prst="ellipse">
              <a:avLst/>
            </a:prstGeom>
            <a:pattFill prst="wdUpDiag">
              <a:fgClr>
                <a:srgbClr val="C6D9F1">
                  <a:alpha val="25098"/>
                </a:srgbClr>
              </a:fgClr>
              <a:bgClr>
                <a:srgbClr val="FFFFFF">
                  <a:alpha val="25098"/>
                </a:srgbClr>
              </a:bgClr>
            </a:pattFill>
            <a:ln w="19050">
              <a:solidFill>
                <a:schemeClr val="tx1"/>
              </a:solidFill>
              <a:round/>
              <a:headEnd/>
              <a:tailEnd/>
            </a:ln>
            <a:effectLst>
              <a:outerShdw dist="23000" dir="5400000" rotWithShape="0">
                <a:srgbClr val="808080">
                  <a:alpha val="34999"/>
                </a:srgbClr>
              </a:outerShdw>
            </a:effectLst>
          </p:spPr>
          <p:txBody>
            <a:bodyPr vert="horz" wrap="square" lIns="91432" tIns="45716" rIns="91432" bIns="45716" numCol="1" anchor="ctr" anchorCtr="0" compatLnSpc="1">
              <a:prstTxWarp prst="textNoShape">
                <a:avLst/>
              </a:prstTxWarp>
            </a:bodyPr>
            <a:lstStyle/>
            <a:p>
              <a:endParaRPr lang="en-US" dirty="0"/>
            </a:p>
          </p:txBody>
        </p:sp>
        <p:sp>
          <p:nvSpPr>
            <p:cNvPr id="1027" name="Oval 4"/>
            <p:cNvSpPr>
              <a:spLocks noChangeAspect="1"/>
            </p:cNvSpPr>
            <p:nvPr/>
          </p:nvSpPr>
          <p:spPr bwMode="auto">
            <a:xfrm>
              <a:off x="2057401" y="1066801"/>
              <a:ext cx="4953000" cy="4724400"/>
            </a:xfrm>
            <a:prstGeom prst="ellipse">
              <a:avLst/>
            </a:prstGeom>
            <a:solidFill>
              <a:srgbClr val="9BBB59">
                <a:alpha val="50195"/>
              </a:srgbClr>
            </a:solidFill>
            <a:ln w="9525">
              <a:solidFill>
                <a:schemeClr val="tx1"/>
              </a:solidFill>
              <a:round/>
              <a:headEnd/>
              <a:tailEnd/>
            </a:ln>
            <a:effectLst>
              <a:outerShdw dist="23000" dir="5400000" rotWithShape="0">
                <a:srgbClr val="808080">
                  <a:alpha val="34999"/>
                </a:srgbClr>
              </a:outerShdw>
            </a:effectLst>
          </p:spPr>
          <p:txBody>
            <a:bodyPr vert="horz" wrap="square" lIns="91432" tIns="45716" rIns="91432" bIns="45716" numCol="1" anchor="ctr" anchorCtr="0" compatLnSpc="1">
              <a:prstTxWarp prst="textNoShape">
                <a:avLst/>
              </a:prstTxWarp>
            </a:bodyPr>
            <a:lstStyle/>
            <a:p>
              <a:endParaRPr lang="en-US"/>
            </a:p>
          </p:txBody>
        </p:sp>
        <p:sp>
          <p:nvSpPr>
            <p:cNvPr id="6" name="Oval 5"/>
            <p:cNvSpPr/>
            <p:nvPr/>
          </p:nvSpPr>
          <p:spPr>
            <a:xfrm>
              <a:off x="3276600" y="2209800"/>
              <a:ext cx="2514600" cy="2438400"/>
            </a:xfrm>
            <a:prstGeom prst="ellipse">
              <a:avLst/>
            </a:prstGeom>
            <a:solidFill>
              <a:srgbClr val="FF000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r>
                <a:rPr lang="en-US" sz="1600" b="1" dirty="0">
                  <a:latin typeface="Times New Roman" pitchFamily="18" charset="0"/>
                  <a:cs typeface="Times New Roman" pitchFamily="18" charset="0"/>
                </a:rPr>
                <a:t>Shared values that guide decisions about what behaviours are acceptable and the desirability of different outcomes</a:t>
              </a:r>
            </a:p>
          </p:txBody>
        </p:sp>
      </p:grpSp>
      <p:grpSp>
        <p:nvGrpSpPr>
          <p:cNvPr id="65" name="Group 64"/>
          <p:cNvGrpSpPr/>
          <p:nvPr/>
        </p:nvGrpSpPr>
        <p:grpSpPr>
          <a:xfrm>
            <a:off x="1143000" y="118427"/>
            <a:ext cx="6748096" cy="6739573"/>
            <a:chOff x="1143000" y="118427"/>
            <a:chExt cx="6748096" cy="6739573"/>
          </a:xfrm>
        </p:grpSpPr>
        <p:sp>
          <p:nvSpPr>
            <p:cNvPr id="1028" name="Straight Connector 18"/>
            <p:cNvSpPr>
              <a:spLocks noChangeShapeType="1"/>
            </p:cNvSpPr>
            <p:nvPr/>
          </p:nvSpPr>
          <p:spPr bwMode="auto">
            <a:xfrm>
              <a:off x="4572000" y="118427"/>
              <a:ext cx="0" cy="2099388"/>
            </a:xfrm>
            <a:prstGeom prst="line">
              <a:avLst/>
            </a:prstGeom>
            <a:noFill/>
            <a:ln w="57150">
              <a:solidFill>
                <a:srgbClr val="002060"/>
              </a:solidFill>
              <a:round/>
              <a:headEnd/>
              <a:tailEnd/>
            </a:ln>
            <a:effectLst>
              <a:outerShdw dist="20000" dir="5400000" rotWithShape="0">
                <a:srgbClr val="808080">
                  <a:alpha val="37999"/>
                </a:srgbClr>
              </a:outerShdw>
            </a:effectLst>
          </p:spPr>
          <p:txBody>
            <a:bodyPr vert="horz" wrap="square" lIns="91432" tIns="45716" rIns="91432" bIns="45716" numCol="1" anchor="t" anchorCtr="0" compatLnSpc="1">
              <a:prstTxWarp prst="textNoShape">
                <a:avLst/>
              </a:prstTxWarp>
            </a:bodyPr>
            <a:lstStyle/>
            <a:p>
              <a:endParaRPr lang="en-US"/>
            </a:p>
          </p:txBody>
        </p:sp>
        <p:sp>
          <p:nvSpPr>
            <p:cNvPr id="1029" name="Straight Connector 20"/>
            <p:cNvSpPr>
              <a:spLocks noChangeShapeType="1"/>
            </p:cNvSpPr>
            <p:nvPr/>
          </p:nvSpPr>
          <p:spPr bwMode="auto">
            <a:xfrm flipH="1">
              <a:off x="5654553" y="1738724"/>
              <a:ext cx="2214563" cy="1119673"/>
            </a:xfrm>
            <a:prstGeom prst="line">
              <a:avLst/>
            </a:prstGeom>
            <a:noFill/>
            <a:ln w="57150">
              <a:solidFill>
                <a:srgbClr val="002060"/>
              </a:solidFill>
              <a:round/>
              <a:headEnd/>
              <a:tailEnd/>
            </a:ln>
            <a:effectLst>
              <a:outerShdw dist="20000" dir="5400000" rotWithShape="0">
                <a:srgbClr val="808080">
                  <a:alpha val="37999"/>
                </a:srgbClr>
              </a:outerShdw>
            </a:effectLst>
          </p:spPr>
          <p:txBody>
            <a:bodyPr vert="horz" wrap="square" lIns="91432" tIns="45716" rIns="91432" bIns="45716" numCol="1" anchor="t" anchorCtr="0" compatLnSpc="1">
              <a:prstTxWarp prst="textNoShape">
                <a:avLst/>
              </a:prstTxWarp>
            </a:bodyPr>
            <a:lstStyle/>
            <a:p>
              <a:endParaRPr lang="en-US"/>
            </a:p>
          </p:txBody>
        </p:sp>
        <p:sp>
          <p:nvSpPr>
            <p:cNvPr id="1030" name="Straight Connector 22"/>
            <p:cNvSpPr>
              <a:spLocks noChangeShapeType="1"/>
            </p:cNvSpPr>
            <p:nvPr/>
          </p:nvSpPr>
          <p:spPr bwMode="auto">
            <a:xfrm>
              <a:off x="1143000" y="1959429"/>
              <a:ext cx="2286000" cy="839756"/>
            </a:xfrm>
            <a:prstGeom prst="line">
              <a:avLst/>
            </a:prstGeom>
            <a:noFill/>
            <a:ln w="57150">
              <a:solidFill>
                <a:srgbClr val="002060"/>
              </a:solidFill>
              <a:round/>
              <a:headEnd/>
              <a:tailEnd/>
            </a:ln>
            <a:effectLst>
              <a:outerShdw dist="20000" dir="5400000" rotWithShape="0">
                <a:srgbClr val="808080">
                  <a:alpha val="37999"/>
                </a:srgbClr>
              </a:outerShdw>
            </a:effectLst>
          </p:spPr>
          <p:txBody>
            <a:bodyPr vert="horz" wrap="square" lIns="91432" tIns="45716" rIns="91432" bIns="45716" numCol="1" anchor="t" anchorCtr="0" compatLnSpc="1">
              <a:prstTxWarp prst="textNoShape">
                <a:avLst/>
              </a:prstTxWarp>
            </a:bodyPr>
            <a:lstStyle/>
            <a:p>
              <a:endParaRPr lang="en-US"/>
            </a:p>
          </p:txBody>
        </p:sp>
        <p:sp>
          <p:nvSpPr>
            <p:cNvPr id="10" name="Straight Connector 18"/>
            <p:cNvSpPr>
              <a:spLocks noChangeShapeType="1"/>
            </p:cNvSpPr>
            <p:nvPr/>
          </p:nvSpPr>
          <p:spPr bwMode="auto">
            <a:xfrm>
              <a:off x="4572000" y="4648201"/>
              <a:ext cx="0" cy="2209799"/>
            </a:xfrm>
            <a:prstGeom prst="line">
              <a:avLst/>
            </a:prstGeom>
            <a:ln w="57150">
              <a:solidFill>
                <a:srgbClr val="002060"/>
              </a:solidFill>
              <a:headEnd/>
              <a:tailEnd/>
            </a:ln>
          </p:spPr>
          <p:style>
            <a:lnRef idx="3">
              <a:schemeClr val="accent1"/>
            </a:lnRef>
            <a:fillRef idx="0">
              <a:schemeClr val="accent1"/>
            </a:fillRef>
            <a:effectRef idx="2">
              <a:schemeClr val="accent1"/>
            </a:effectRef>
            <a:fontRef idx="minor">
              <a:schemeClr val="tx1"/>
            </a:fontRef>
          </p:style>
          <p:txBody>
            <a:bodyPr vert="horz" wrap="square" lIns="91432" tIns="45716" rIns="91432" bIns="45716" numCol="1" anchor="t" anchorCtr="0" compatLnSpc="1">
              <a:prstTxWarp prst="textNoShape">
                <a:avLst/>
              </a:prstTxWarp>
            </a:bodyPr>
            <a:lstStyle/>
            <a:p>
              <a:endParaRPr lang="en-US"/>
            </a:p>
          </p:txBody>
        </p:sp>
        <p:sp>
          <p:nvSpPr>
            <p:cNvPr id="1031" name="Straight Connector 23"/>
            <p:cNvSpPr>
              <a:spLocks noChangeShapeType="1"/>
            </p:cNvSpPr>
            <p:nvPr/>
          </p:nvSpPr>
          <p:spPr bwMode="auto">
            <a:xfrm flipH="1" flipV="1">
              <a:off x="5595571" y="4125564"/>
              <a:ext cx="2295525" cy="993712"/>
            </a:xfrm>
            <a:prstGeom prst="line">
              <a:avLst/>
            </a:prstGeom>
            <a:noFill/>
            <a:ln w="57150">
              <a:solidFill>
                <a:srgbClr val="002060"/>
              </a:solidFill>
              <a:round/>
              <a:headEnd/>
              <a:tailEnd/>
            </a:ln>
            <a:effectLst>
              <a:outerShdw dist="20000" dir="5400000" rotWithShape="0">
                <a:srgbClr val="808080">
                  <a:alpha val="37999"/>
                </a:srgbClr>
              </a:outerShdw>
            </a:effectLst>
          </p:spPr>
          <p:txBody>
            <a:bodyPr vert="horz" wrap="square" lIns="91432" tIns="45716" rIns="91432" bIns="45716" numCol="1" anchor="t" anchorCtr="0" compatLnSpc="1">
              <a:prstTxWarp prst="textNoShape">
                <a:avLst/>
              </a:prstTxWarp>
            </a:bodyPr>
            <a:lstStyle/>
            <a:p>
              <a:endParaRPr lang="en-US"/>
            </a:p>
          </p:txBody>
        </p:sp>
        <p:sp>
          <p:nvSpPr>
            <p:cNvPr id="1032" name="Straight Connector 21"/>
            <p:cNvSpPr>
              <a:spLocks noChangeShapeType="1"/>
            </p:cNvSpPr>
            <p:nvPr/>
          </p:nvSpPr>
          <p:spPr bwMode="auto">
            <a:xfrm flipV="1">
              <a:off x="1143000" y="4114798"/>
              <a:ext cx="2362200" cy="853753"/>
            </a:xfrm>
            <a:prstGeom prst="line">
              <a:avLst/>
            </a:prstGeom>
            <a:noFill/>
            <a:ln w="57150">
              <a:solidFill>
                <a:srgbClr val="002060"/>
              </a:solidFill>
              <a:round/>
              <a:headEnd/>
              <a:tailEnd/>
            </a:ln>
            <a:effectLst>
              <a:outerShdw dist="20000" dir="5400000" rotWithShape="0">
                <a:srgbClr val="808080">
                  <a:alpha val="37999"/>
                </a:srgbClr>
              </a:outerShdw>
            </a:effectLst>
          </p:spPr>
          <p:txBody>
            <a:bodyPr vert="horz" wrap="square" lIns="91432" tIns="45716" rIns="91432" bIns="45716" numCol="1" anchor="t" anchorCtr="0" compatLnSpc="1">
              <a:prstTxWarp prst="textNoShape">
                <a:avLst/>
              </a:prstTxWarp>
            </a:bodyPr>
            <a:lstStyle/>
            <a:p>
              <a:endParaRPr lang="en-US"/>
            </a:p>
          </p:txBody>
        </p:sp>
      </p:grpSp>
      <p:sp>
        <p:nvSpPr>
          <p:cNvPr id="15" name="TextBox 14"/>
          <p:cNvSpPr txBox="1"/>
          <p:nvPr/>
        </p:nvSpPr>
        <p:spPr>
          <a:xfrm>
            <a:off x="2662237" y="1371600"/>
            <a:ext cx="1909763" cy="923322"/>
          </a:xfrm>
          <a:prstGeom prst="rect">
            <a:avLst/>
          </a:prstGeom>
          <a:noFill/>
        </p:spPr>
        <p:txBody>
          <a:bodyPr wrap="square" lIns="91432" tIns="45716" rIns="91432" bIns="45716" rtlCol="0">
            <a:spAutoFit/>
          </a:bodyPr>
          <a:lstStyle/>
          <a:p>
            <a:pPr algn="ctr"/>
            <a:r>
              <a:rPr lang="en-US" sz="1800" b="1" dirty="0">
                <a:cs typeface="Times New Roman" pitchFamily="18" charset="0"/>
              </a:rPr>
              <a:t>Safety is a </a:t>
            </a:r>
            <a:endParaRPr lang="en-US" sz="1800" b="1" dirty="0" smtClean="0">
              <a:cs typeface="Times New Roman" pitchFamily="18" charset="0"/>
            </a:endParaRPr>
          </a:p>
          <a:p>
            <a:pPr algn="ctr"/>
            <a:r>
              <a:rPr lang="en-US" sz="1800" b="1" dirty="0" smtClean="0">
                <a:cs typeface="Times New Roman" pitchFamily="18" charset="0"/>
              </a:rPr>
              <a:t>clearly </a:t>
            </a:r>
            <a:r>
              <a:rPr lang="en-US" sz="1800" b="1" dirty="0">
                <a:cs typeface="Times New Roman" pitchFamily="18" charset="0"/>
              </a:rPr>
              <a:t>recognized value</a:t>
            </a:r>
          </a:p>
        </p:txBody>
      </p:sp>
      <p:sp>
        <p:nvSpPr>
          <p:cNvPr id="1036" name="Text Box 25"/>
          <p:cNvSpPr txBox="1">
            <a:spLocks noChangeArrowheads="1"/>
          </p:cNvSpPr>
          <p:nvPr/>
        </p:nvSpPr>
        <p:spPr bwMode="auto">
          <a:xfrm>
            <a:off x="4876801" y="1582738"/>
            <a:ext cx="1346200" cy="931863"/>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p>
            <a:pPr>
              <a:spcAft>
                <a:spcPts val="1000"/>
              </a:spcAft>
            </a:pPr>
            <a:r>
              <a:rPr lang="en-US" sz="1800" b="1" dirty="0">
                <a:cs typeface="Times New Roman" pitchFamily="18" charset="0"/>
              </a:rPr>
              <a:t>Leadership for safety is clear</a:t>
            </a:r>
            <a:endParaRPr lang="en-US" sz="1800" dirty="0">
              <a:latin typeface="Times New Roman" pitchFamily="18" charset="0"/>
              <a:cs typeface="Times New Roman" pitchFamily="18" charset="0"/>
            </a:endParaRPr>
          </a:p>
        </p:txBody>
      </p:sp>
      <p:sp>
        <p:nvSpPr>
          <p:cNvPr id="1037" name="Text Box 27"/>
          <p:cNvSpPr txBox="1">
            <a:spLocks noChangeArrowheads="1"/>
          </p:cNvSpPr>
          <p:nvPr/>
        </p:nvSpPr>
        <p:spPr bwMode="auto">
          <a:xfrm>
            <a:off x="5715001" y="2928387"/>
            <a:ext cx="1346200" cy="1060450"/>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p>
            <a:pPr>
              <a:spcAft>
                <a:spcPts val="1000"/>
              </a:spcAft>
            </a:pPr>
            <a:r>
              <a:rPr lang="en-US" sz="1800" b="1" dirty="0">
                <a:cs typeface="Times New Roman" pitchFamily="18" charset="0"/>
              </a:rPr>
              <a:t>Safety is integrated into all activities </a:t>
            </a:r>
            <a:endParaRPr lang="en-US" sz="1800" dirty="0">
              <a:latin typeface="Times New Roman" pitchFamily="18" charset="0"/>
              <a:cs typeface="Times New Roman" pitchFamily="18" charset="0"/>
            </a:endParaRPr>
          </a:p>
        </p:txBody>
      </p:sp>
      <p:sp>
        <p:nvSpPr>
          <p:cNvPr id="1038" name="Text Box 29"/>
          <p:cNvSpPr txBox="1">
            <a:spLocks noChangeArrowheads="1"/>
          </p:cNvSpPr>
          <p:nvPr/>
        </p:nvSpPr>
        <p:spPr bwMode="auto">
          <a:xfrm>
            <a:off x="4648200" y="4572000"/>
            <a:ext cx="1752600" cy="1060450"/>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p>
            <a:pPr>
              <a:spcAft>
                <a:spcPts val="1000"/>
              </a:spcAft>
            </a:pPr>
            <a:r>
              <a:rPr lang="en-US" sz="1800" b="1" dirty="0">
                <a:cs typeface="Times New Roman" pitchFamily="18" charset="0"/>
              </a:rPr>
              <a:t>Accountability for safety is clear</a:t>
            </a:r>
            <a:endParaRPr lang="en-US" sz="1800" dirty="0">
              <a:latin typeface="Times New Roman" pitchFamily="18" charset="0"/>
              <a:cs typeface="Times New Roman" pitchFamily="18" charset="0"/>
            </a:endParaRPr>
          </a:p>
        </p:txBody>
      </p:sp>
      <p:sp>
        <p:nvSpPr>
          <p:cNvPr id="1039" name="Text Box 28"/>
          <p:cNvSpPr txBox="1">
            <a:spLocks noChangeArrowheads="1"/>
          </p:cNvSpPr>
          <p:nvPr/>
        </p:nvSpPr>
        <p:spPr bwMode="auto">
          <a:xfrm>
            <a:off x="2863850" y="4578350"/>
            <a:ext cx="1708150" cy="1060450"/>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p>
            <a:pPr algn="ctr" fontAlgn="base">
              <a:spcBef>
                <a:spcPct val="0"/>
              </a:spcBef>
            </a:pPr>
            <a:r>
              <a:rPr lang="en-CA" sz="1800" b="1" dirty="0">
                <a:cs typeface="Times New Roman" pitchFamily="18" charset="0"/>
              </a:rPr>
              <a:t>Resiliency </a:t>
            </a:r>
          </a:p>
          <a:p>
            <a:pPr>
              <a:spcAft>
                <a:spcPts val="1000"/>
              </a:spcAft>
            </a:pPr>
            <a:r>
              <a:rPr lang="en-CA" sz="1400" b="1" dirty="0">
                <a:cs typeface="Times New Roman" pitchFamily="18" charset="0"/>
              </a:rPr>
              <a:t>(</a:t>
            </a:r>
            <a:r>
              <a:rPr lang="en-US" sz="1400" b="1" dirty="0">
                <a:cs typeface="Times New Roman" pitchFamily="18" charset="0"/>
              </a:rPr>
              <a:t>Safety conscious environment</a:t>
            </a:r>
            <a:r>
              <a:rPr lang="en-US" sz="1400" dirty="0">
                <a:cs typeface="Times New Roman" pitchFamily="18" charset="0"/>
              </a:rPr>
              <a:t>)</a:t>
            </a:r>
          </a:p>
        </p:txBody>
      </p:sp>
      <p:grpSp>
        <p:nvGrpSpPr>
          <p:cNvPr id="64" name="Group 63"/>
          <p:cNvGrpSpPr/>
          <p:nvPr/>
        </p:nvGrpSpPr>
        <p:grpSpPr>
          <a:xfrm>
            <a:off x="1285875" y="266700"/>
            <a:ext cx="3290888" cy="2042627"/>
            <a:chOff x="1285875" y="266700"/>
            <a:chExt cx="3290888" cy="2042627"/>
          </a:xfrm>
        </p:grpSpPr>
        <p:sp>
          <p:nvSpPr>
            <p:cNvPr id="1035" name="Text Box 34"/>
            <p:cNvSpPr txBox="1">
              <a:spLocks noChangeArrowheads="1"/>
            </p:cNvSpPr>
            <p:nvPr/>
          </p:nvSpPr>
          <p:spPr bwMode="auto">
            <a:xfrm>
              <a:off x="3143250" y="266700"/>
              <a:ext cx="1433513" cy="800100"/>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p>
              <a:pPr algn="ctr" fontAlgn="base">
                <a:spcBef>
                  <a:spcPct val="0"/>
                </a:spcBef>
              </a:pPr>
              <a:r>
                <a:rPr lang="en-US" sz="1600" b="1" i="1" dirty="0">
                  <a:solidFill>
                    <a:srgbClr val="FF0000"/>
                  </a:solidFill>
                  <a:cs typeface="Times New Roman" pitchFamily="18" charset="0"/>
                </a:rPr>
                <a:t>Normalization</a:t>
              </a:r>
            </a:p>
            <a:p>
              <a:pPr algn="ctr" fontAlgn="base">
                <a:spcBef>
                  <a:spcPct val="0"/>
                </a:spcBef>
              </a:pPr>
              <a:r>
                <a:rPr lang="en-US" sz="1600" b="1" i="1" dirty="0">
                  <a:solidFill>
                    <a:srgbClr val="FF0000"/>
                  </a:solidFill>
                  <a:cs typeface="Times New Roman" pitchFamily="18" charset="0"/>
                </a:rPr>
                <a:t>of</a:t>
              </a:r>
            </a:p>
            <a:p>
              <a:pPr algn="ctr" fontAlgn="base">
                <a:spcBef>
                  <a:spcPct val="0"/>
                </a:spcBef>
              </a:pPr>
              <a:r>
                <a:rPr lang="en-US" sz="1600" b="1" i="1" dirty="0">
                  <a:solidFill>
                    <a:srgbClr val="FF0000"/>
                  </a:solidFill>
                  <a:cs typeface="Times New Roman" pitchFamily="18" charset="0"/>
                </a:rPr>
                <a:t>deviance  </a:t>
              </a:r>
              <a:endParaRPr lang="en-US" sz="1600" dirty="0">
                <a:cs typeface="Times New Roman" pitchFamily="18" charset="0"/>
              </a:endParaRPr>
            </a:p>
          </p:txBody>
        </p:sp>
        <p:sp>
          <p:nvSpPr>
            <p:cNvPr id="1041" name="Text Box 33"/>
            <p:cNvSpPr txBox="1">
              <a:spLocks noChangeArrowheads="1"/>
            </p:cNvSpPr>
            <p:nvPr/>
          </p:nvSpPr>
          <p:spPr bwMode="auto">
            <a:xfrm>
              <a:off x="2428876" y="479101"/>
              <a:ext cx="1019517" cy="1060450"/>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p>
              <a:pPr>
                <a:spcAft>
                  <a:spcPts val="1000"/>
                </a:spcAft>
              </a:pPr>
              <a:r>
                <a:rPr lang="en-US" sz="1600" dirty="0">
                  <a:cs typeface="Times New Roman" pitchFamily="18" charset="0"/>
                </a:rPr>
                <a:t>Strong focus on safety by all</a:t>
              </a:r>
            </a:p>
          </p:txBody>
        </p:sp>
        <p:sp>
          <p:nvSpPr>
            <p:cNvPr id="1042" name="Text Box 32"/>
            <p:cNvSpPr txBox="1">
              <a:spLocks noChangeArrowheads="1"/>
            </p:cNvSpPr>
            <p:nvPr/>
          </p:nvSpPr>
          <p:spPr bwMode="auto">
            <a:xfrm>
              <a:off x="1738314" y="1049694"/>
              <a:ext cx="976312" cy="644525"/>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p>
              <a:pPr algn="ctr" fontAlgn="base">
                <a:spcBef>
                  <a:spcPct val="0"/>
                </a:spcBef>
              </a:pPr>
              <a:r>
                <a:rPr lang="en-US" sz="1600" dirty="0">
                  <a:cs typeface="Times New Roman" pitchFamily="18" charset="0"/>
                </a:rPr>
                <a:t>Safety </a:t>
              </a:r>
            </a:p>
            <a:p>
              <a:pPr algn="ctr" fontAlgn="base">
                <a:spcBef>
                  <a:spcPct val="0"/>
                </a:spcBef>
              </a:pPr>
              <a:r>
                <a:rPr lang="en-US" sz="1600" dirty="0">
                  <a:cs typeface="Times New Roman" pitchFamily="18" charset="0"/>
                </a:rPr>
                <a:t>systems</a:t>
              </a:r>
            </a:p>
          </p:txBody>
        </p:sp>
        <p:sp>
          <p:nvSpPr>
            <p:cNvPr id="1043" name="Text Box 31"/>
            <p:cNvSpPr txBox="1">
              <a:spLocks noChangeArrowheads="1"/>
            </p:cNvSpPr>
            <p:nvPr/>
          </p:nvSpPr>
          <p:spPr bwMode="auto">
            <a:xfrm>
              <a:off x="1285875" y="1609531"/>
              <a:ext cx="1214438" cy="699796"/>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p>
              <a:pPr algn="ctr" fontAlgn="base">
                <a:spcBef>
                  <a:spcPct val="0"/>
                </a:spcBef>
              </a:pPr>
              <a:r>
                <a:rPr lang="en-US" sz="1600" dirty="0">
                  <a:cs typeface="Times New Roman" pitchFamily="18" charset="0"/>
                </a:rPr>
                <a:t>Level </a:t>
              </a:r>
            </a:p>
            <a:p>
              <a:pPr algn="ctr" fontAlgn="base">
                <a:spcBef>
                  <a:spcPct val="0"/>
                </a:spcBef>
              </a:pPr>
              <a:r>
                <a:rPr lang="en-US" sz="1600" dirty="0" smtClean="0">
                  <a:cs typeface="Times New Roman" pitchFamily="18" charset="0"/>
                </a:rPr>
                <a:t>of risk </a:t>
              </a:r>
              <a:endParaRPr lang="en-US" sz="1600" dirty="0">
                <a:cs typeface="Times New Roman" pitchFamily="18" charset="0"/>
              </a:endParaRPr>
            </a:p>
          </p:txBody>
        </p:sp>
      </p:grpSp>
      <p:grpSp>
        <p:nvGrpSpPr>
          <p:cNvPr id="59" name="Group 58"/>
          <p:cNvGrpSpPr/>
          <p:nvPr/>
        </p:nvGrpSpPr>
        <p:grpSpPr>
          <a:xfrm>
            <a:off x="4714875" y="349898"/>
            <a:ext cx="2784576" cy="1693361"/>
            <a:chOff x="4714875" y="349898"/>
            <a:chExt cx="2784576" cy="1693361"/>
          </a:xfrm>
        </p:grpSpPr>
        <p:sp>
          <p:nvSpPr>
            <p:cNvPr id="2" name="Text Box 35"/>
            <p:cNvSpPr txBox="1">
              <a:spLocks noChangeArrowheads="1"/>
            </p:cNvSpPr>
            <p:nvPr/>
          </p:nvSpPr>
          <p:spPr bwMode="auto">
            <a:xfrm>
              <a:off x="4714875" y="349898"/>
              <a:ext cx="1500188" cy="733327"/>
            </a:xfrm>
            <a:prstGeom prst="rect">
              <a:avLst/>
            </a:prstGeom>
            <a:noFill/>
            <a:ln w="9525">
              <a:noFill/>
              <a:miter lim="800000"/>
              <a:headEnd/>
              <a:tailEnd/>
            </a:ln>
          </p:spPr>
          <p:txBody>
            <a:bodyPr vert="horz" wrap="square" lIns="84966" tIns="42483" rIns="84966" bIns="42483" numCol="1" anchor="t" anchorCtr="0" compatLnSpc="1">
              <a:prstTxWarp prst="textNoShape">
                <a:avLst/>
              </a:prstTxWarp>
            </a:bodyPr>
            <a:lstStyle/>
            <a:p>
              <a:pPr defTabSz="849660">
                <a:spcAft>
                  <a:spcPts val="929"/>
                </a:spcAft>
              </a:pPr>
              <a:r>
                <a:rPr lang="en-US" sz="1600" dirty="0" smtClean="0">
                  <a:cs typeface="Times New Roman" pitchFamily="18" charset="0"/>
                </a:rPr>
                <a:t>Management commitment to safety</a:t>
              </a:r>
            </a:p>
            <a:p>
              <a:pPr algn="l" defTabSz="849660"/>
              <a:endParaRPr lang="en-US" sz="1600" dirty="0" smtClean="0">
                <a:cs typeface="Times New Roman" pitchFamily="18" charset="0"/>
              </a:endParaRPr>
            </a:p>
          </p:txBody>
        </p:sp>
        <p:sp>
          <p:nvSpPr>
            <p:cNvPr id="3" name="Text Box 36"/>
            <p:cNvSpPr txBox="1">
              <a:spLocks noChangeArrowheads="1"/>
            </p:cNvSpPr>
            <p:nvPr/>
          </p:nvSpPr>
          <p:spPr bwMode="auto">
            <a:xfrm>
              <a:off x="6324601" y="1329613"/>
              <a:ext cx="1174850" cy="713646"/>
            </a:xfrm>
            <a:prstGeom prst="rect">
              <a:avLst/>
            </a:prstGeom>
            <a:noFill/>
            <a:ln w="9525">
              <a:noFill/>
              <a:miter lim="800000"/>
              <a:headEnd/>
              <a:tailEnd/>
            </a:ln>
          </p:spPr>
          <p:txBody>
            <a:bodyPr vert="horz" wrap="square" lIns="84966" tIns="42483" rIns="84966" bIns="42483" numCol="1" anchor="t" anchorCtr="0" compatLnSpc="1">
              <a:prstTxWarp prst="textNoShape">
                <a:avLst/>
              </a:prstTxWarp>
            </a:bodyPr>
            <a:lstStyle/>
            <a:p>
              <a:pPr defTabSz="849660">
                <a:spcAft>
                  <a:spcPts val="929"/>
                </a:spcAft>
              </a:pPr>
              <a:r>
                <a:rPr lang="en-US" sz="1600" dirty="0" smtClean="0">
                  <a:cs typeface="Times New Roman" pitchFamily="18" charset="0"/>
                </a:rPr>
                <a:t>Leadership style </a:t>
              </a:r>
            </a:p>
          </p:txBody>
        </p:sp>
      </p:grpSp>
      <p:grpSp>
        <p:nvGrpSpPr>
          <p:cNvPr id="60" name="Group 59"/>
          <p:cNvGrpSpPr/>
          <p:nvPr/>
        </p:nvGrpSpPr>
        <p:grpSpPr>
          <a:xfrm>
            <a:off x="6858000" y="2239347"/>
            <a:ext cx="1357313" cy="2794810"/>
            <a:chOff x="6858000" y="2239347"/>
            <a:chExt cx="1357313" cy="2794810"/>
          </a:xfrm>
        </p:grpSpPr>
        <p:sp>
          <p:nvSpPr>
            <p:cNvPr id="4" name="Text Box 42"/>
            <p:cNvSpPr txBox="1">
              <a:spLocks noChangeArrowheads="1"/>
            </p:cNvSpPr>
            <p:nvPr/>
          </p:nvSpPr>
          <p:spPr bwMode="auto">
            <a:xfrm>
              <a:off x="6983668" y="2239347"/>
              <a:ext cx="1231645" cy="463615"/>
            </a:xfrm>
            <a:prstGeom prst="rect">
              <a:avLst/>
            </a:prstGeom>
            <a:noFill/>
            <a:ln w="9525">
              <a:noFill/>
              <a:miter lim="800000"/>
              <a:headEnd/>
              <a:tailEnd/>
            </a:ln>
          </p:spPr>
          <p:txBody>
            <a:bodyPr vert="horz" wrap="square" lIns="84966" tIns="42483" rIns="84966" bIns="42483" numCol="1" anchor="t" anchorCtr="0" compatLnSpc="1">
              <a:prstTxWarp prst="textNoShape">
                <a:avLst/>
              </a:prstTxWarp>
            </a:bodyPr>
            <a:lstStyle/>
            <a:p>
              <a:pPr defTabSz="849660">
                <a:spcAft>
                  <a:spcPts val="929"/>
                </a:spcAft>
              </a:pPr>
              <a:r>
                <a:rPr lang="en-US" sz="1600" dirty="0" smtClean="0">
                  <a:cs typeface="Times New Roman" pitchFamily="18" charset="0"/>
                </a:rPr>
                <a:t>Competence </a:t>
              </a:r>
            </a:p>
          </p:txBody>
        </p:sp>
        <p:sp>
          <p:nvSpPr>
            <p:cNvPr id="5" name="Text Box 43"/>
            <p:cNvSpPr txBox="1">
              <a:spLocks noChangeArrowheads="1"/>
            </p:cNvSpPr>
            <p:nvPr/>
          </p:nvSpPr>
          <p:spPr bwMode="auto">
            <a:xfrm>
              <a:off x="7215188" y="2799184"/>
              <a:ext cx="964406" cy="777065"/>
            </a:xfrm>
            <a:prstGeom prst="rect">
              <a:avLst/>
            </a:prstGeom>
            <a:noFill/>
            <a:ln w="9525">
              <a:noFill/>
              <a:miter lim="800000"/>
              <a:headEnd/>
              <a:tailEnd/>
            </a:ln>
          </p:spPr>
          <p:txBody>
            <a:bodyPr vert="horz" wrap="square" lIns="84966" tIns="42483" rIns="84966" bIns="42483" numCol="1" anchor="t" anchorCtr="0" compatLnSpc="1">
              <a:prstTxWarp prst="textNoShape">
                <a:avLst/>
              </a:prstTxWarp>
            </a:bodyPr>
            <a:lstStyle/>
            <a:p>
              <a:pPr defTabSz="849660"/>
              <a:r>
                <a:rPr lang="en-US" sz="1600" b="1" i="1" dirty="0" smtClean="0">
                  <a:solidFill>
                    <a:srgbClr val="FF0000"/>
                  </a:solidFill>
                  <a:cs typeface="Times New Roman" pitchFamily="18" charset="0"/>
                </a:rPr>
                <a:t>Work </a:t>
              </a:r>
            </a:p>
            <a:p>
              <a:pPr defTabSz="849660"/>
              <a:r>
                <a:rPr lang="en-US" sz="1600" b="1" i="1" dirty="0" smtClean="0">
                  <a:solidFill>
                    <a:srgbClr val="FF0000"/>
                  </a:solidFill>
                  <a:cs typeface="Times New Roman" pitchFamily="18" charset="0"/>
                </a:rPr>
                <a:t>pressure </a:t>
              </a:r>
              <a:endParaRPr lang="en-US" sz="1600" dirty="0" smtClean="0">
                <a:cs typeface="Times New Roman" pitchFamily="18" charset="0"/>
              </a:endParaRPr>
            </a:p>
          </p:txBody>
        </p:sp>
        <p:sp>
          <p:nvSpPr>
            <p:cNvPr id="7" name="Text Box 44"/>
            <p:cNvSpPr txBox="1">
              <a:spLocks noChangeArrowheads="1"/>
            </p:cNvSpPr>
            <p:nvPr/>
          </p:nvSpPr>
          <p:spPr bwMode="auto">
            <a:xfrm>
              <a:off x="7072313" y="3638939"/>
              <a:ext cx="1143000" cy="629816"/>
            </a:xfrm>
            <a:prstGeom prst="rect">
              <a:avLst/>
            </a:prstGeom>
            <a:noFill/>
            <a:ln w="9525">
              <a:noFill/>
              <a:miter lim="800000"/>
              <a:headEnd/>
              <a:tailEnd/>
            </a:ln>
          </p:spPr>
          <p:txBody>
            <a:bodyPr vert="horz" wrap="square" lIns="84966" tIns="42483" rIns="84966" bIns="42483" numCol="1" anchor="t" anchorCtr="0" compatLnSpc="1">
              <a:prstTxWarp prst="textNoShape">
                <a:avLst/>
              </a:prstTxWarp>
            </a:bodyPr>
            <a:lstStyle/>
            <a:p>
              <a:pPr defTabSz="849660">
                <a:spcAft>
                  <a:spcPts val="929"/>
                </a:spcAft>
              </a:pPr>
              <a:r>
                <a:rPr lang="en-US" sz="1600" dirty="0" smtClean="0">
                  <a:cs typeface="Times New Roman" pitchFamily="18" charset="0"/>
                </a:rPr>
                <a:t>Working conditions </a:t>
              </a:r>
            </a:p>
          </p:txBody>
        </p:sp>
        <p:sp>
          <p:nvSpPr>
            <p:cNvPr id="8" name="Text Box 45"/>
            <p:cNvSpPr txBox="1">
              <a:spLocks noChangeArrowheads="1"/>
            </p:cNvSpPr>
            <p:nvPr/>
          </p:nvSpPr>
          <p:spPr bwMode="auto">
            <a:xfrm>
              <a:off x="6858000" y="4408714"/>
              <a:ext cx="1262063" cy="625443"/>
            </a:xfrm>
            <a:prstGeom prst="rect">
              <a:avLst/>
            </a:prstGeom>
            <a:noFill/>
            <a:ln w="9525">
              <a:noFill/>
              <a:miter lim="800000"/>
              <a:headEnd/>
              <a:tailEnd/>
            </a:ln>
          </p:spPr>
          <p:txBody>
            <a:bodyPr vert="horz" wrap="square" lIns="84966" tIns="42483" rIns="84966" bIns="42483" numCol="1" anchor="t" anchorCtr="0" compatLnSpc="1">
              <a:prstTxWarp prst="textNoShape">
                <a:avLst/>
              </a:prstTxWarp>
            </a:bodyPr>
            <a:lstStyle/>
            <a:p>
              <a:pPr defTabSz="849660">
                <a:spcAft>
                  <a:spcPts val="929"/>
                </a:spcAft>
              </a:pPr>
              <a:r>
                <a:rPr lang="en-US" sz="1600" dirty="0" smtClean="0">
                  <a:cs typeface="Times New Roman" pitchFamily="18" charset="0"/>
                </a:rPr>
                <a:t>Training </a:t>
              </a:r>
            </a:p>
          </p:txBody>
        </p:sp>
      </p:grpSp>
      <p:grpSp>
        <p:nvGrpSpPr>
          <p:cNvPr id="61" name="Group 60"/>
          <p:cNvGrpSpPr/>
          <p:nvPr/>
        </p:nvGrpSpPr>
        <p:grpSpPr>
          <a:xfrm>
            <a:off x="4500563" y="5114342"/>
            <a:ext cx="2889945" cy="1743658"/>
            <a:chOff x="4500563" y="5114342"/>
            <a:chExt cx="2889945" cy="1743658"/>
          </a:xfrm>
        </p:grpSpPr>
        <p:sp>
          <p:nvSpPr>
            <p:cNvPr id="9" name="Text Box 50"/>
            <p:cNvSpPr txBox="1">
              <a:spLocks noChangeArrowheads="1"/>
            </p:cNvSpPr>
            <p:nvPr/>
          </p:nvSpPr>
          <p:spPr bwMode="auto">
            <a:xfrm>
              <a:off x="6019800" y="5114342"/>
              <a:ext cx="1370708" cy="973883"/>
            </a:xfrm>
            <a:prstGeom prst="rect">
              <a:avLst/>
            </a:prstGeom>
            <a:noFill/>
            <a:ln w="9525">
              <a:noFill/>
              <a:miter lim="800000"/>
              <a:headEnd/>
              <a:tailEnd/>
            </a:ln>
          </p:spPr>
          <p:txBody>
            <a:bodyPr vert="horz" wrap="square" lIns="84966" tIns="42483" rIns="84966" bIns="42483" numCol="1" anchor="t" anchorCtr="0" compatLnSpc="1">
              <a:prstTxWarp prst="textNoShape">
                <a:avLst/>
              </a:prstTxWarp>
            </a:bodyPr>
            <a:lstStyle/>
            <a:p>
              <a:pPr defTabSz="849660"/>
              <a:r>
                <a:rPr lang="en-US" sz="1600" dirty="0" smtClean="0">
                  <a:cs typeface="Times New Roman" pitchFamily="18" charset="0"/>
                </a:rPr>
                <a:t>Decentralized</a:t>
              </a:r>
            </a:p>
            <a:p>
              <a:pPr defTabSz="849660"/>
              <a:r>
                <a:rPr lang="en-US" sz="1600" dirty="0" smtClean="0">
                  <a:cs typeface="Times New Roman" pitchFamily="18" charset="0"/>
                </a:rPr>
                <a:t>decision-making</a:t>
              </a:r>
            </a:p>
          </p:txBody>
        </p:sp>
        <p:sp>
          <p:nvSpPr>
            <p:cNvPr id="1033" name="Text Box 51"/>
            <p:cNvSpPr txBox="1">
              <a:spLocks noChangeArrowheads="1"/>
            </p:cNvSpPr>
            <p:nvPr/>
          </p:nvSpPr>
          <p:spPr bwMode="auto">
            <a:xfrm>
              <a:off x="4500563" y="5885575"/>
              <a:ext cx="2000250" cy="972425"/>
            </a:xfrm>
            <a:prstGeom prst="rect">
              <a:avLst/>
            </a:prstGeom>
            <a:noFill/>
            <a:ln w="9525">
              <a:noFill/>
              <a:miter lim="800000"/>
              <a:headEnd/>
              <a:tailEnd/>
            </a:ln>
          </p:spPr>
          <p:txBody>
            <a:bodyPr vert="horz" wrap="square" lIns="84966" tIns="42483" rIns="84966" bIns="42483" numCol="1" anchor="t" anchorCtr="0" compatLnSpc="1">
              <a:prstTxWarp prst="textNoShape">
                <a:avLst/>
              </a:prstTxWarp>
            </a:bodyPr>
            <a:lstStyle/>
            <a:p>
              <a:pPr defTabSz="849660"/>
              <a:r>
                <a:rPr lang="en-US" sz="1600" dirty="0" smtClean="0">
                  <a:cs typeface="Times New Roman" pitchFamily="18" charset="0"/>
                </a:rPr>
                <a:t>Selection &amp;</a:t>
              </a:r>
            </a:p>
            <a:p>
              <a:pPr defTabSz="849660"/>
              <a:r>
                <a:rPr lang="en-US" sz="1600" dirty="0" smtClean="0">
                  <a:cs typeface="Times New Roman" pitchFamily="18" charset="0"/>
                </a:rPr>
                <a:t>retention of safe </a:t>
              </a:r>
            </a:p>
            <a:p>
              <a:pPr defTabSz="849660"/>
              <a:r>
                <a:rPr lang="en-US" sz="1600" dirty="0" smtClean="0">
                  <a:cs typeface="Times New Roman" pitchFamily="18" charset="0"/>
                </a:rPr>
                <a:t>workers</a:t>
              </a:r>
            </a:p>
          </p:txBody>
        </p:sp>
      </p:grpSp>
      <p:grpSp>
        <p:nvGrpSpPr>
          <p:cNvPr id="62" name="Group 61"/>
          <p:cNvGrpSpPr/>
          <p:nvPr/>
        </p:nvGrpSpPr>
        <p:grpSpPr>
          <a:xfrm>
            <a:off x="1357313" y="4779024"/>
            <a:ext cx="3429000" cy="2078976"/>
            <a:chOff x="1357313" y="4779024"/>
            <a:chExt cx="3429000" cy="2078976"/>
          </a:xfrm>
        </p:grpSpPr>
        <p:sp>
          <p:nvSpPr>
            <p:cNvPr id="1034" name="Text Box 48"/>
            <p:cNvSpPr txBox="1">
              <a:spLocks noChangeArrowheads="1"/>
            </p:cNvSpPr>
            <p:nvPr/>
          </p:nvSpPr>
          <p:spPr bwMode="auto">
            <a:xfrm>
              <a:off x="3119438" y="5884117"/>
              <a:ext cx="1666875" cy="973883"/>
            </a:xfrm>
            <a:prstGeom prst="rect">
              <a:avLst/>
            </a:prstGeom>
            <a:noFill/>
            <a:ln w="9525">
              <a:noFill/>
              <a:miter lim="800000"/>
              <a:headEnd/>
              <a:tailEnd/>
            </a:ln>
          </p:spPr>
          <p:txBody>
            <a:bodyPr vert="horz" wrap="square" lIns="84966" tIns="42483" rIns="84966" bIns="42483" numCol="1" anchor="t" anchorCtr="0" compatLnSpc="1">
              <a:prstTxWarp prst="textNoShape">
                <a:avLst/>
              </a:prstTxWarp>
            </a:bodyPr>
            <a:lstStyle/>
            <a:p>
              <a:pPr defTabSz="849660"/>
              <a:r>
                <a:rPr lang="en-CA" sz="1600" dirty="0" smtClean="0">
                  <a:cs typeface="Times New Roman" pitchFamily="18" charset="0"/>
                </a:rPr>
                <a:t>Diversity &amp; redundancy </a:t>
              </a:r>
            </a:p>
            <a:p>
              <a:pPr defTabSz="849660"/>
              <a:r>
                <a:rPr lang="en-CA" sz="1600" dirty="0" smtClean="0">
                  <a:cs typeface="Times New Roman" pitchFamily="18" charset="0"/>
                </a:rPr>
                <a:t>of expertise</a:t>
              </a:r>
              <a:endParaRPr lang="en-US" sz="1600" dirty="0" smtClean="0">
                <a:cs typeface="Times New Roman" pitchFamily="18" charset="0"/>
              </a:endParaRPr>
            </a:p>
          </p:txBody>
        </p:sp>
        <p:sp>
          <p:nvSpPr>
            <p:cNvPr id="11" name="Text Box 47"/>
            <p:cNvSpPr txBox="1">
              <a:spLocks noChangeArrowheads="1"/>
            </p:cNvSpPr>
            <p:nvPr/>
          </p:nvSpPr>
          <p:spPr bwMode="auto">
            <a:xfrm>
              <a:off x="2114848" y="5535677"/>
              <a:ext cx="1599903" cy="972425"/>
            </a:xfrm>
            <a:prstGeom prst="rect">
              <a:avLst/>
            </a:prstGeom>
            <a:noFill/>
            <a:ln w="9525">
              <a:noFill/>
              <a:miter lim="800000"/>
              <a:headEnd/>
              <a:tailEnd/>
            </a:ln>
          </p:spPr>
          <p:txBody>
            <a:bodyPr vert="horz" wrap="square" lIns="84966" tIns="42483" rIns="84966" bIns="42483" numCol="1" anchor="t" anchorCtr="0" compatLnSpc="1">
              <a:prstTxWarp prst="textNoShape">
                <a:avLst/>
              </a:prstTxWarp>
            </a:bodyPr>
            <a:lstStyle/>
            <a:p>
              <a:pPr defTabSz="849660"/>
              <a:r>
                <a:rPr lang="en-CA" sz="1600" b="1" i="1" dirty="0" smtClean="0">
                  <a:solidFill>
                    <a:srgbClr val="FF0000"/>
                  </a:solidFill>
                  <a:cs typeface="Times New Roman" pitchFamily="18" charset="0"/>
                </a:rPr>
                <a:t>Tolerance of inadequate </a:t>
              </a:r>
            </a:p>
            <a:p>
              <a:pPr defTabSz="849660"/>
              <a:r>
                <a:rPr lang="en-CA" sz="1600" b="1" i="1" dirty="0" smtClean="0">
                  <a:solidFill>
                    <a:srgbClr val="FF0000"/>
                  </a:solidFill>
                  <a:cs typeface="Times New Roman" pitchFamily="18" charset="0"/>
                </a:rPr>
                <a:t>systems</a:t>
              </a:r>
              <a:endParaRPr lang="en-US" sz="1600" dirty="0" smtClean="0">
                <a:cs typeface="Times New Roman" pitchFamily="18" charset="0"/>
              </a:endParaRPr>
            </a:p>
          </p:txBody>
        </p:sp>
        <p:sp>
          <p:nvSpPr>
            <p:cNvPr id="12" name="Text Box 46"/>
            <p:cNvSpPr txBox="1">
              <a:spLocks noChangeArrowheads="1"/>
            </p:cNvSpPr>
            <p:nvPr/>
          </p:nvSpPr>
          <p:spPr bwMode="auto">
            <a:xfrm rot="10800000" flipV="1">
              <a:off x="1357313" y="4779024"/>
              <a:ext cx="1315641" cy="819344"/>
            </a:xfrm>
            <a:prstGeom prst="rect">
              <a:avLst/>
            </a:prstGeom>
            <a:noFill/>
            <a:ln w="9525">
              <a:noFill/>
              <a:miter lim="800000"/>
              <a:headEnd/>
              <a:tailEnd/>
            </a:ln>
          </p:spPr>
          <p:txBody>
            <a:bodyPr vert="horz" wrap="square" lIns="84966" tIns="42483" rIns="84966" bIns="42483" numCol="1" anchor="t" anchorCtr="0" compatLnSpc="1">
              <a:prstTxWarp prst="textNoShape">
                <a:avLst/>
              </a:prstTxWarp>
            </a:bodyPr>
            <a:lstStyle/>
            <a:p>
              <a:pPr defTabSz="849660"/>
              <a:r>
                <a:rPr lang="en-CA" sz="1600" dirty="0" smtClean="0">
                  <a:cs typeface="Times New Roman" pitchFamily="18" charset="0"/>
                </a:rPr>
                <a:t>Attention</a:t>
              </a:r>
            </a:p>
            <a:p>
              <a:pPr defTabSz="849660"/>
              <a:r>
                <a:rPr lang="en-CA" sz="1600" dirty="0" smtClean="0">
                  <a:cs typeface="Times New Roman" pitchFamily="18" charset="0"/>
                </a:rPr>
                <a:t>to employee</a:t>
              </a:r>
            </a:p>
            <a:p>
              <a:pPr defTabSz="849660"/>
              <a:r>
                <a:rPr lang="en-CA" sz="1600" dirty="0" smtClean="0">
                  <a:cs typeface="Times New Roman" pitchFamily="18" charset="0"/>
                </a:rPr>
                <a:t>concerns</a:t>
              </a:r>
              <a:endParaRPr lang="en-US" sz="1600" dirty="0" smtClean="0">
                <a:cs typeface="Times New Roman" pitchFamily="18" charset="0"/>
              </a:endParaRPr>
            </a:p>
          </p:txBody>
        </p:sp>
      </p:grpSp>
      <p:sp>
        <p:nvSpPr>
          <p:cNvPr id="1040" name="Text Box 26"/>
          <p:cNvSpPr txBox="1">
            <a:spLocks noChangeArrowheads="1"/>
          </p:cNvSpPr>
          <p:nvPr/>
        </p:nvSpPr>
        <p:spPr bwMode="auto">
          <a:xfrm>
            <a:off x="2057401" y="3009123"/>
            <a:ext cx="1346200" cy="990600"/>
          </a:xfrm>
          <a:prstGeom prst="rect">
            <a:avLst/>
          </a:prstGeom>
          <a:noFill/>
          <a:ln w="9525">
            <a:noFill/>
            <a:miter lim="800000"/>
            <a:headEnd/>
            <a:tailEnd/>
          </a:ln>
        </p:spPr>
        <p:txBody>
          <a:bodyPr vert="horz" wrap="square" lIns="98399" tIns="49199" rIns="98399" bIns="49199" numCol="1" anchor="t" anchorCtr="0" compatLnSpc="1">
            <a:prstTxWarp prst="textNoShape">
              <a:avLst/>
            </a:prstTxWarp>
          </a:bodyPr>
          <a:lstStyle/>
          <a:p>
            <a:pPr>
              <a:spcAft>
                <a:spcPts val="1000"/>
              </a:spcAft>
            </a:pPr>
            <a:r>
              <a:rPr lang="en-US" sz="1800" b="1" dirty="0">
                <a:cs typeface="Times New Roman" pitchFamily="18" charset="0"/>
              </a:rPr>
              <a:t>Safety is learning driven</a:t>
            </a:r>
            <a:endParaRPr lang="en-US" sz="1800" dirty="0">
              <a:latin typeface="Times New Roman" pitchFamily="18" charset="0"/>
              <a:cs typeface="Times New Roman" pitchFamily="18" charset="0"/>
            </a:endParaRPr>
          </a:p>
        </p:txBody>
      </p:sp>
      <p:grpSp>
        <p:nvGrpSpPr>
          <p:cNvPr id="63" name="Group 62"/>
          <p:cNvGrpSpPr/>
          <p:nvPr/>
        </p:nvGrpSpPr>
        <p:grpSpPr>
          <a:xfrm>
            <a:off x="714376" y="2309327"/>
            <a:ext cx="1571623" cy="2158023"/>
            <a:chOff x="714376" y="2309327"/>
            <a:chExt cx="1571623" cy="2158023"/>
          </a:xfrm>
        </p:grpSpPr>
        <p:sp>
          <p:nvSpPr>
            <p:cNvPr id="16" name="Text Box 37"/>
            <p:cNvSpPr txBox="1">
              <a:spLocks noChangeArrowheads="1"/>
            </p:cNvSpPr>
            <p:nvPr/>
          </p:nvSpPr>
          <p:spPr bwMode="auto">
            <a:xfrm>
              <a:off x="928688" y="2309327"/>
              <a:ext cx="1107281" cy="5058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defTabSz="849660">
                <a:spcAft>
                  <a:spcPts val="929"/>
                </a:spcAft>
              </a:pPr>
              <a:r>
                <a:rPr lang="en-US" sz="1600" dirty="0" smtClean="0">
                  <a:cs typeface="Times New Roman" pitchFamily="18" charset="0"/>
                </a:rPr>
                <a:t>Vigilance</a:t>
              </a:r>
            </a:p>
          </p:txBody>
        </p:sp>
        <p:sp>
          <p:nvSpPr>
            <p:cNvPr id="17" name="Text Box 38"/>
            <p:cNvSpPr txBox="1">
              <a:spLocks noChangeArrowheads="1"/>
            </p:cNvSpPr>
            <p:nvPr/>
          </p:nvSpPr>
          <p:spPr bwMode="auto">
            <a:xfrm>
              <a:off x="714376" y="3106802"/>
              <a:ext cx="1218903" cy="7420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defTabSz="849660"/>
              <a:r>
                <a:rPr lang="en-US" sz="1600" dirty="0" smtClean="0">
                  <a:cs typeface="Times New Roman" pitchFamily="18" charset="0"/>
                </a:rPr>
                <a:t>Encourage</a:t>
              </a:r>
            </a:p>
            <a:p>
              <a:pPr defTabSz="849660"/>
              <a:r>
                <a:rPr lang="en-US" sz="1600" dirty="0" smtClean="0">
                  <a:cs typeface="Times New Roman" pitchFamily="18" charset="0"/>
                </a:rPr>
                <a:t>reporting</a:t>
              </a:r>
            </a:p>
            <a:p>
              <a:pPr algn="l" defTabSz="849660"/>
              <a:endParaRPr lang="en-US" sz="1600" dirty="0" smtClean="0">
                <a:cs typeface="Times New Roman" pitchFamily="18" charset="0"/>
              </a:endParaRPr>
            </a:p>
          </p:txBody>
        </p:sp>
        <p:sp>
          <p:nvSpPr>
            <p:cNvPr id="37" name="TextBox 36"/>
            <p:cNvSpPr txBox="1"/>
            <p:nvPr/>
          </p:nvSpPr>
          <p:spPr>
            <a:xfrm>
              <a:off x="857250" y="4128796"/>
              <a:ext cx="1428749" cy="338554"/>
            </a:xfrm>
            <a:prstGeom prst="rect">
              <a:avLst/>
            </a:prstGeom>
            <a:noFill/>
          </p:spPr>
          <p:txBody>
            <a:bodyPr wrap="square" rtlCol="0">
              <a:spAutoFit/>
            </a:bodyPr>
            <a:lstStyle/>
            <a:p>
              <a:r>
                <a:rPr lang="en-GB" sz="1600" b="1" i="1" dirty="0" smtClean="0">
                  <a:solidFill>
                    <a:srgbClr val="FF0000"/>
                  </a:solidFill>
                  <a:cs typeface="Times New Roman" pitchFamily="18" charset="0"/>
                </a:rPr>
                <a:t>Complacency</a:t>
              </a:r>
              <a:endParaRPr lang="en-US" sz="1600" dirty="0">
                <a:solidFill>
                  <a:srgbClr val="FF0000"/>
                </a:solidFill>
                <a:cs typeface="Times New Roman" pitchFamily="18" charset="0"/>
              </a:endParaRPr>
            </a:p>
          </p:txBody>
        </p:sp>
      </p:grpSp>
      <p:grpSp>
        <p:nvGrpSpPr>
          <p:cNvPr id="56" name="Group 55"/>
          <p:cNvGrpSpPr/>
          <p:nvPr/>
        </p:nvGrpSpPr>
        <p:grpSpPr>
          <a:xfrm>
            <a:off x="5334000" y="4038600"/>
            <a:ext cx="3810000" cy="1696616"/>
            <a:chOff x="5334000" y="4038600"/>
            <a:chExt cx="3810000" cy="1696616"/>
          </a:xfrm>
        </p:grpSpPr>
        <p:cxnSp>
          <p:nvCxnSpPr>
            <p:cNvPr id="39" name="AutoShape 147"/>
            <p:cNvCxnSpPr>
              <a:cxnSpLocks noChangeShapeType="1"/>
              <a:stCxn id="42" idx="1"/>
            </p:cNvCxnSpPr>
            <p:nvPr/>
          </p:nvCxnSpPr>
          <p:spPr bwMode="auto">
            <a:xfrm flipH="1" flipV="1">
              <a:off x="5334000" y="4038600"/>
              <a:ext cx="2436956" cy="1381708"/>
            </a:xfrm>
            <a:prstGeom prst="straightConnector1">
              <a:avLst/>
            </a:prstGeom>
            <a:noFill/>
            <a:ln w="47625">
              <a:solidFill>
                <a:srgbClr val="000000"/>
              </a:solidFill>
              <a:round/>
              <a:headEnd/>
              <a:tailEnd type="triangle" w="med" len="med"/>
            </a:ln>
          </p:spPr>
        </p:cxnSp>
        <p:sp>
          <p:nvSpPr>
            <p:cNvPr id="42" name="Text Box 145"/>
            <p:cNvSpPr txBox="1">
              <a:spLocks noChangeArrowheads="1"/>
            </p:cNvSpPr>
            <p:nvPr/>
          </p:nvSpPr>
          <p:spPr bwMode="auto">
            <a:xfrm>
              <a:off x="7770956" y="5105400"/>
              <a:ext cx="1373044" cy="629816"/>
            </a:xfrm>
            <a:prstGeom prst="rect">
              <a:avLst/>
            </a:prstGeom>
            <a:solidFill>
              <a:srgbClr val="FFFFFF"/>
            </a:solidFill>
            <a:ln w="9525">
              <a:solidFill>
                <a:srgbClr val="000000"/>
              </a:solidFill>
              <a:miter lim="800000"/>
              <a:headEnd/>
              <a:tailEnd/>
            </a:ln>
          </p:spPr>
          <p:txBody>
            <a:bodyPr vert="horz" wrap="square" lIns="84966" tIns="42483" rIns="84966" bIns="42483" numCol="1" anchor="t" anchorCtr="0" compatLnSpc="1">
              <a:prstTxWarp prst="textNoShape">
                <a:avLst/>
              </a:prstTxWarp>
            </a:bodyPr>
            <a:lstStyle/>
            <a:p>
              <a:pPr defTabSz="849660">
                <a:spcAft>
                  <a:spcPts val="929"/>
                </a:spcAft>
              </a:pPr>
              <a:r>
                <a:rPr lang="en-US" sz="1600" b="1" dirty="0" smtClean="0">
                  <a:cs typeface="Times New Roman" pitchFamily="18" charset="0"/>
                </a:rPr>
                <a:t>Basic Assumptions</a:t>
              </a:r>
              <a:endParaRPr lang="en-US" sz="1600" dirty="0" smtClean="0">
                <a:cs typeface="Times New Roman" pitchFamily="18" charset="0"/>
              </a:endParaRPr>
            </a:p>
          </p:txBody>
        </p:sp>
      </p:grpSp>
      <p:grpSp>
        <p:nvGrpSpPr>
          <p:cNvPr id="57" name="Group 56"/>
          <p:cNvGrpSpPr/>
          <p:nvPr/>
        </p:nvGrpSpPr>
        <p:grpSpPr>
          <a:xfrm>
            <a:off x="6324600" y="5867400"/>
            <a:ext cx="2667000" cy="762000"/>
            <a:chOff x="6324600" y="5867400"/>
            <a:chExt cx="2667000" cy="762000"/>
          </a:xfrm>
        </p:grpSpPr>
        <p:cxnSp>
          <p:nvCxnSpPr>
            <p:cNvPr id="19" name="AutoShape 18"/>
            <p:cNvCxnSpPr>
              <a:cxnSpLocks noChangeShapeType="1"/>
              <a:stCxn id="44" idx="1"/>
            </p:cNvCxnSpPr>
            <p:nvPr/>
          </p:nvCxnSpPr>
          <p:spPr bwMode="auto">
            <a:xfrm flipH="1" flipV="1">
              <a:off x="6324600" y="5867400"/>
              <a:ext cx="1595437" cy="552061"/>
            </a:xfrm>
            <a:prstGeom prst="straightConnector1">
              <a:avLst/>
            </a:prstGeom>
            <a:noFill/>
            <a:ln w="47625">
              <a:solidFill>
                <a:srgbClr val="000000"/>
              </a:solidFill>
              <a:round/>
              <a:headEnd/>
              <a:tailEnd type="triangle" w="med" len="med"/>
            </a:ln>
          </p:spPr>
        </p:cxnSp>
        <p:sp>
          <p:nvSpPr>
            <p:cNvPr id="44" name="Text Box 143"/>
            <p:cNvSpPr txBox="1">
              <a:spLocks noChangeArrowheads="1"/>
            </p:cNvSpPr>
            <p:nvPr/>
          </p:nvSpPr>
          <p:spPr bwMode="auto">
            <a:xfrm>
              <a:off x="7920037" y="6209522"/>
              <a:ext cx="1071563" cy="419878"/>
            </a:xfrm>
            <a:prstGeom prst="rect">
              <a:avLst/>
            </a:prstGeom>
            <a:solidFill>
              <a:srgbClr val="FFFFFF"/>
            </a:solidFill>
            <a:ln w="9525">
              <a:solidFill>
                <a:srgbClr val="000000"/>
              </a:solidFill>
              <a:miter lim="800000"/>
              <a:headEnd/>
              <a:tailEnd/>
            </a:ln>
          </p:spPr>
          <p:txBody>
            <a:bodyPr vert="horz" wrap="square" lIns="84966" tIns="42483" rIns="84966" bIns="42483" numCol="1" anchor="t" anchorCtr="0" compatLnSpc="1">
              <a:prstTxWarp prst="textNoShape">
                <a:avLst/>
              </a:prstTxWarp>
            </a:bodyPr>
            <a:lstStyle/>
            <a:p>
              <a:pPr defTabSz="849660">
                <a:spcAft>
                  <a:spcPts val="929"/>
                </a:spcAft>
              </a:pPr>
              <a:r>
                <a:rPr lang="en-US" sz="1600" b="1" dirty="0" smtClean="0">
                  <a:cs typeface="Times New Roman" pitchFamily="18" charset="0"/>
                </a:rPr>
                <a:t>Artifacts</a:t>
              </a:r>
              <a:endParaRPr lang="en-US" sz="1600" dirty="0" smtClean="0">
                <a:cs typeface="Times New Roman" pitchFamily="18" charset="0"/>
              </a:endParaRPr>
            </a:p>
          </p:txBody>
        </p:sp>
      </p:grpSp>
      <p:grpSp>
        <p:nvGrpSpPr>
          <p:cNvPr id="58" name="Group 57"/>
          <p:cNvGrpSpPr/>
          <p:nvPr/>
        </p:nvGrpSpPr>
        <p:grpSpPr>
          <a:xfrm>
            <a:off x="228600" y="5029200"/>
            <a:ext cx="2826359" cy="1632857"/>
            <a:chOff x="228600" y="5029200"/>
            <a:chExt cx="2826359" cy="1632857"/>
          </a:xfrm>
        </p:grpSpPr>
        <p:cxnSp>
          <p:nvCxnSpPr>
            <p:cNvPr id="45" name="AutoShape 146"/>
            <p:cNvCxnSpPr>
              <a:cxnSpLocks noChangeShapeType="1"/>
            </p:cNvCxnSpPr>
            <p:nvPr/>
          </p:nvCxnSpPr>
          <p:spPr bwMode="auto">
            <a:xfrm flipV="1">
              <a:off x="1448502" y="5029200"/>
              <a:ext cx="1606457" cy="1311729"/>
            </a:xfrm>
            <a:prstGeom prst="straightConnector1">
              <a:avLst/>
            </a:prstGeom>
            <a:noFill/>
            <a:ln w="47625">
              <a:solidFill>
                <a:srgbClr val="000000"/>
              </a:solidFill>
              <a:round/>
              <a:headEnd/>
              <a:tailEnd type="triangle" w="med" len="med"/>
            </a:ln>
          </p:spPr>
        </p:cxnSp>
        <p:sp>
          <p:nvSpPr>
            <p:cNvPr id="47" name="Text Box 144"/>
            <p:cNvSpPr txBox="1">
              <a:spLocks noChangeArrowheads="1"/>
            </p:cNvSpPr>
            <p:nvPr/>
          </p:nvSpPr>
          <p:spPr bwMode="auto">
            <a:xfrm>
              <a:off x="228600" y="6172200"/>
              <a:ext cx="1219902" cy="489857"/>
            </a:xfrm>
            <a:prstGeom prst="rect">
              <a:avLst/>
            </a:prstGeom>
            <a:solidFill>
              <a:srgbClr val="FFFFFF"/>
            </a:solidFill>
            <a:ln w="9525">
              <a:solidFill>
                <a:srgbClr val="000000"/>
              </a:solidFill>
              <a:miter lim="800000"/>
              <a:headEnd/>
              <a:tailEnd/>
            </a:ln>
          </p:spPr>
          <p:txBody>
            <a:bodyPr vert="horz" wrap="square" lIns="84966" tIns="42483" rIns="84966" bIns="42483" numCol="1" anchor="t" anchorCtr="0" compatLnSpc="1">
              <a:prstTxWarp prst="textNoShape">
                <a:avLst/>
              </a:prstTxWarp>
            </a:bodyPr>
            <a:lstStyle/>
            <a:p>
              <a:pPr defTabSz="849660">
                <a:spcAft>
                  <a:spcPts val="929"/>
                </a:spcAft>
              </a:pPr>
              <a:r>
                <a:rPr lang="en-US" sz="1600" b="1" dirty="0" smtClean="0">
                  <a:cs typeface="Times New Roman" pitchFamily="18" charset="0"/>
                </a:rPr>
                <a:t>Espoused values</a:t>
              </a:r>
              <a:endParaRPr lang="en-US" sz="1600" dirty="0" smtClean="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036" grpId="0"/>
      <p:bldP spid="1037" grpId="0"/>
      <p:bldP spid="1038" grpId="0"/>
      <p:bldP spid="1039" grpId="0"/>
      <p:bldP spid="1040"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457200" y="228600"/>
            <a:ext cx="8153400" cy="1104900"/>
          </a:xfrm>
        </p:spPr>
        <p:txBody>
          <a:bodyPr/>
          <a:lstStyle/>
          <a:p>
            <a:r>
              <a:rPr lang="en-CA"/>
              <a:t>Safety is a clearly recognised value</a:t>
            </a:r>
          </a:p>
        </p:txBody>
      </p:sp>
      <p:sp>
        <p:nvSpPr>
          <p:cNvPr id="552963" name="Rectangle 3"/>
          <p:cNvSpPr>
            <a:spLocks noGrp="1" noChangeArrowheads="1"/>
          </p:cNvSpPr>
          <p:nvPr>
            <p:ph type="body" idx="1"/>
          </p:nvPr>
        </p:nvSpPr>
        <p:spPr/>
        <p:txBody>
          <a:bodyPr/>
          <a:lstStyle/>
          <a:p>
            <a:r>
              <a:rPr lang="en-US"/>
              <a:t>It is clear to everyone that safety is the top priority.  </a:t>
            </a:r>
          </a:p>
          <a:p>
            <a:r>
              <a:rPr lang="en-US"/>
              <a:t>The importance of safety is demonstrated by </a:t>
            </a:r>
          </a:p>
          <a:p>
            <a:pPr lvl="1"/>
            <a:r>
              <a:rPr lang="en-US"/>
              <a:t>the decisions managers make and </a:t>
            </a:r>
          </a:p>
          <a:p>
            <a:pPr lvl="1"/>
            <a:r>
              <a:rPr lang="en-US"/>
              <a:t>how managers allocate resources.  </a:t>
            </a:r>
            <a:endParaRPr lang="en-CA"/>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CA"/>
              <a:t>Leadership for safety is clear</a:t>
            </a:r>
          </a:p>
        </p:txBody>
      </p:sp>
      <p:sp>
        <p:nvSpPr>
          <p:cNvPr id="553987" name="Rectangle 3"/>
          <p:cNvSpPr>
            <a:spLocks noGrp="1" noChangeArrowheads="1"/>
          </p:cNvSpPr>
          <p:nvPr>
            <p:ph type="body" idx="1"/>
          </p:nvPr>
        </p:nvSpPr>
        <p:spPr/>
        <p:txBody>
          <a:bodyPr/>
          <a:lstStyle/>
          <a:p>
            <a:r>
              <a:rPr lang="en-US"/>
              <a:t>Managers take every opportunity to demonstrate their commitment to safety.</a:t>
            </a:r>
          </a:p>
          <a:p>
            <a:r>
              <a:rPr lang="en-US"/>
              <a:t>Leaders across the organization are actively involved in safety and act as role models for others.  </a:t>
            </a:r>
          </a:p>
          <a:p>
            <a:r>
              <a:rPr lang="en-US"/>
              <a:t>Leadership skills are actively developed </a:t>
            </a:r>
            <a:endParaRPr lang="en-CA"/>
          </a:p>
        </p:txBody>
      </p:sp>
    </p:spTree>
  </p:cSld>
  <p:clrMapOvr>
    <a:masterClrMapping/>
  </p:clrMapOvr>
  <p:transition/>
</p:sld>
</file>

<file path=ppt/theme/theme1.xml><?xml version="1.0" encoding="utf-8"?>
<a:theme xmlns:a="http://schemas.openxmlformats.org/drawingml/2006/main" name="Old master">
  <a:themeElements>
    <a:clrScheme name="Old master 8">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ld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pattFill prst="pct30">
          <a:fgClr>
            <a:srgbClr val="3399FF"/>
          </a:fgClr>
          <a:bgClr>
            <a:schemeClr val="bg1"/>
          </a:bgClr>
        </a:pattFill>
        <a:ln w="12700" cap="sq" cmpd="sng" algn="ctr">
          <a:solidFill>
            <a:schemeClr val="bg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3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pattFill prst="pct30">
          <a:fgClr>
            <a:srgbClr val="3399FF"/>
          </a:fgClr>
          <a:bgClr>
            <a:schemeClr val="bg1"/>
          </a:bgClr>
        </a:pattFill>
        <a:ln w="12700" cap="sq" cmpd="sng" algn="ctr">
          <a:solidFill>
            <a:schemeClr val="bg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3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ld master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ld master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ld master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ld master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ld master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ld master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ld master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Old master 8">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Template>
  <TotalTime>7149</TotalTime>
  <Pages>17</Pages>
  <Words>1338</Words>
  <Application>Microsoft Office PowerPoint</Application>
  <PresentationFormat>Overhead</PresentationFormat>
  <Paragraphs>169</Paragraphs>
  <Slides>26</Slides>
  <Notes>6</Notes>
  <HiddenSlides>10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Old master</vt:lpstr>
      <vt:lpstr>Microsoft PowerPoint 97-2003 Presentation</vt:lpstr>
      <vt:lpstr>Safety Culture &amp; Leadership Improvement     Modern day Alchemy</vt:lpstr>
      <vt:lpstr>Outline</vt:lpstr>
      <vt:lpstr>Lessons not learned!</vt:lpstr>
      <vt:lpstr>Organisational Failure</vt:lpstr>
      <vt:lpstr>Objectives of review</vt:lpstr>
      <vt:lpstr>Safety Culture Definition</vt:lpstr>
      <vt:lpstr>PowerPoint Presentation</vt:lpstr>
      <vt:lpstr>Safety is a clearly recognised value</vt:lpstr>
      <vt:lpstr>Leadership for safety is clear</vt:lpstr>
      <vt:lpstr>Safety is integrated into everything</vt:lpstr>
      <vt:lpstr>Accountability for safety is clear </vt:lpstr>
      <vt:lpstr>Safety is learning driven</vt:lpstr>
      <vt:lpstr>Resilience </vt:lpstr>
      <vt:lpstr>Safety culture and disasters</vt:lpstr>
      <vt:lpstr>Tolerance of inadequate systems</vt:lpstr>
      <vt:lpstr>Complacency </vt:lpstr>
      <vt:lpstr>Work/cost pressure</vt:lpstr>
      <vt:lpstr>Normalization of deviance</vt:lpstr>
      <vt:lpstr>Recommendations</vt:lpstr>
      <vt:lpstr>Recommendations</vt:lpstr>
      <vt:lpstr>International Safety Culture Improvement Network</vt:lpstr>
      <vt:lpstr>Where alchemists went wrong</vt:lpstr>
      <vt:lpstr>Modern day alchemy?</vt:lpstr>
      <vt:lpstr>What can we learn from Alchemy? </vt:lpstr>
      <vt:lpstr>Conclusions</vt:lpstr>
      <vt:lpstr>It won’t happen to me....</vt:lpstr>
    </vt:vector>
  </TitlesOfParts>
  <Company>Technology HelpDesk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Safety Culture Maturity</dc:title>
  <dc:creator>Preferred Customer of</dc:creator>
  <cp:lastModifiedBy>utleie 4</cp:lastModifiedBy>
  <cp:revision>157</cp:revision>
  <cp:lastPrinted>1999-07-08T14:24:24Z</cp:lastPrinted>
  <dcterms:created xsi:type="dcterms:W3CDTF">2000-07-18T17:01:21Z</dcterms:created>
  <dcterms:modified xsi:type="dcterms:W3CDTF">2011-10-04T17:20:13Z</dcterms:modified>
</cp:coreProperties>
</file>