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57" r:id="rId4"/>
    <p:sldId id="259" r:id="rId5"/>
    <p:sldId id="260" r:id="rId6"/>
    <p:sldId id="261" r:id="rId7"/>
    <p:sldId id="279" r:id="rId8"/>
    <p:sldId id="263" r:id="rId9"/>
    <p:sldId id="273" r:id="rId10"/>
    <p:sldId id="262" r:id="rId11"/>
    <p:sldId id="268" r:id="rId12"/>
    <p:sldId id="264" r:id="rId13"/>
    <p:sldId id="265" r:id="rId14"/>
    <p:sldId id="266" r:id="rId15"/>
    <p:sldId id="267" r:id="rId16"/>
    <p:sldId id="269" r:id="rId17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F7F8"/>
    <a:srgbClr val="04617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B4ABBFB-4F44-438C-9B85-F066EAFEE693}" type="datetimeFigureOut">
              <a:rPr lang="nl-NL"/>
              <a:pPr>
                <a:defRPr/>
              </a:pPr>
              <a:t>29-9-2011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55F489-7A7D-4E2B-8844-561223282EA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1523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3702379-30C6-4496-80AD-4AE673D3DAC0}" type="datetimeFigureOut">
              <a:rPr lang="nl-NL"/>
              <a:pPr>
                <a:defRPr/>
              </a:pPr>
              <a:t>29-9-2011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4005287-EDDC-4680-99A3-BCDFC7846F5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95754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1638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9F02D-C218-4A6E-8AD9-7BE68DCC9B64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3891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A29668-ABE2-4C6B-91FC-7286A1A3A0DC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4096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2E83AA-4C2F-427F-A32F-313D97218BBA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430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B1ADEF-6DB6-4397-9000-AEB39AA063E6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4505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AEB82F-9AFE-4DA3-9037-659FA250C4C1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nl-NL" smtClean="0"/>
              <a:t>Notes,</a:t>
            </a:r>
          </a:p>
          <a:p>
            <a:pPr>
              <a:spcBef>
                <a:spcPct val="0"/>
              </a:spcBef>
            </a:pPr>
            <a:endParaRPr lang="nl-NL" smtClean="0"/>
          </a:p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1945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4C605F-2A27-4F18-B505-256A2980CB64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2150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960580-34AA-4F6E-AE9B-1270DFA02B14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2355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B0D42F-40C0-4A9B-90E5-22618F384C74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2560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A885F7-033C-4740-B2CE-2FE806C30633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2867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D77FF8-E7D9-413A-89D5-CB7647832C2A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3277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2FCDD7-3F11-40CF-A3DA-FE50EE4E0AE9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3481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419D0F-6808-4E20-AB2F-DC7A81B2CCAD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3686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5BC8AE-5D44-4301-B977-F52A8D34D66D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5743575"/>
            <a:ext cx="9144000" cy="111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7E434-6683-4F5C-9DAA-36738F06F0A8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FD25F-C692-43FE-A762-1269B2FAC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New Ima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625" y="6099083"/>
            <a:ext cx="1838325" cy="423454"/>
          </a:xfrm>
          <a:prstGeom prst="rect">
            <a:avLst/>
          </a:prstGeom>
        </p:spPr>
      </p:pic>
      <p:pic>
        <p:nvPicPr>
          <p:cNvPr id="10" name="Picture 9" descr="Oil &amp; Gas UK Logo.t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371850" y="6044797"/>
            <a:ext cx="2393822" cy="527857"/>
          </a:xfrm>
          <a:prstGeom prst="rect">
            <a:avLst/>
          </a:prstGeom>
        </p:spPr>
      </p:pic>
      <p:pic>
        <p:nvPicPr>
          <p:cNvPr id="46082" name="Picture 2" descr="http://www.olf.no/Templates/OLF/Resources/Images/Logos/olflogo-sort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7814" y="5800725"/>
            <a:ext cx="898585" cy="10160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38E1-5B85-4FBF-8050-6FB98D68AC2C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8FB1B-249C-4758-8FB9-83A76AD42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50CF4-3801-4C92-8A43-A328817957EE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5BBDB-1DEE-48F8-BD3C-CC30E8826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F50EC-51E4-476E-B1B6-2FA91C4BC684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marL="228600" indent="-228600">
              <a:defRPr/>
            </a:lvl1pPr>
          </a:lstStyle>
          <a:p>
            <a:pPr>
              <a:defRPr/>
            </a:pPr>
            <a:fld id="{6958461B-DE34-47CA-9B59-0803C33A0D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0FDBB-83E2-4CA4-90F0-E2DED7EE1A23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DC663-78F3-45A1-A39D-694627023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rgbClr val="04617B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>
                <a:solidFill>
                  <a:srgbClr val="04617B"/>
                </a:solidFill>
              </a:defRPr>
            </a:lvl1pPr>
            <a:lvl2pPr>
              <a:defRPr sz="2400">
                <a:solidFill>
                  <a:srgbClr val="04617B"/>
                </a:solidFill>
              </a:defRPr>
            </a:lvl2pPr>
            <a:lvl3pPr>
              <a:defRPr sz="2000">
                <a:solidFill>
                  <a:srgbClr val="04617B"/>
                </a:solidFill>
              </a:defRPr>
            </a:lvl3pPr>
            <a:lvl4pPr>
              <a:defRPr sz="1800">
                <a:solidFill>
                  <a:srgbClr val="04617B"/>
                </a:solidFill>
              </a:defRPr>
            </a:lvl4pPr>
            <a:lvl5pPr>
              <a:defRPr sz="1800">
                <a:solidFill>
                  <a:srgbClr val="04617B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15A8-F7F5-45F5-B2FD-150FDCD5F08A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3EEB-FA45-498A-B49A-0E0212D6A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E4321-E45F-41E1-8BF8-28D0444FC8BB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989F-A4AC-4D51-9E04-08EE70053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C94D-EDA4-4AE8-A608-E42A003D60EF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1875E-40A2-48D7-A387-CB061E93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D2D25-0FC9-4C29-90F1-E5D2BCEF5BDA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87F69-61B4-4F01-9530-16ED35BE4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640CD-B7C1-4631-B3F5-EDC05951BF8A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9596A-E5F1-407E-B45B-A4CDE2995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1A593-86E6-433C-927B-F619C8884A22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0A8A8-9270-47C0-B453-552F8FA43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6977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dirty="0" smtClean="0"/>
              <a:t>Klik om de stijl te bewerken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28801"/>
            <a:ext cx="8229600" cy="46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0DCC6197-648F-4F6C-8240-15E915526682}" type="datetime1">
              <a:rPr lang="en-US" smtClean="0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pic>
        <p:nvPicPr>
          <p:cNvPr id="14" name="Picture 13" descr="New Image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824038" y="6432544"/>
            <a:ext cx="1176337" cy="270967"/>
          </a:xfrm>
          <a:prstGeom prst="rect">
            <a:avLst/>
          </a:prstGeom>
        </p:spPr>
      </p:pic>
      <p:pic>
        <p:nvPicPr>
          <p:cNvPr id="15" name="Picture 14" descr="Oil &amp; Gas UK Logo.t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724275" y="6407940"/>
            <a:ext cx="1695450" cy="373860"/>
          </a:xfrm>
          <a:prstGeom prst="rect">
            <a:avLst/>
          </a:prstGeom>
        </p:spPr>
      </p:pic>
      <p:pic>
        <p:nvPicPr>
          <p:cNvPr id="16" name="Picture 2" descr="http://www.olf.no/Templates/OLF/Resources/Images/Logos/olflogo-sort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08690" y="6337300"/>
            <a:ext cx="443676" cy="501650"/>
          </a:xfrm>
          <a:prstGeom prst="rect">
            <a:avLst/>
          </a:prstGeom>
          <a:noFill/>
        </p:spPr>
      </p:pic>
      <p:sp>
        <p:nvSpPr>
          <p:cNvPr id="17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8220075" y="6451600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‹#›</a:t>
            </a:fld>
            <a:endParaRPr lang="en-US" sz="1200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rgbClr val="04617B"/>
          </a:solidFill>
          <a:latin typeface="+mj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4617B"/>
          </a:solidFill>
          <a:latin typeface="+mj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4617B"/>
          </a:solidFill>
          <a:latin typeface="+mj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rgbClr val="04617B"/>
          </a:solidFill>
          <a:latin typeface="+mj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rgbClr val="04617B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IRF </a:t>
            </a:r>
            <a:br>
              <a:rPr lang="nl-NL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OLF/ Oil &amp; Gas UK / NOGEPA</a:t>
            </a:r>
            <a:endParaRPr lang="nl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/>
            <a:r>
              <a:rPr lang="nl-NL" dirty="0" smtClean="0"/>
              <a:t>North  West European industry response on Macondo and a future perspective</a:t>
            </a:r>
          </a:p>
          <a:p>
            <a:pPr marR="0" algn="ctr"/>
            <a:r>
              <a:rPr lang="nl-NL" dirty="0" smtClean="0"/>
              <a:t>Stavanger  4th October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FD25F-C692-43FE-A762-1269B2FAC0B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 err="1" smtClean="0"/>
              <a:t>Local</a:t>
            </a:r>
            <a:r>
              <a:rPr lang="nl-NL" dirty="0" smtClean="0"/>
              <a:t> focus in the United </a:t>
            </a:r>
            <a:r>
              <a:rPr lang="nl-NL" dirty="0" err="1" smtClean="0"/>
              <a:t>Kingdom</a:t>
            </a:r>
            <a:endParaRPr lang="nl-NL" dirty="0"/>
          </a:p>
        </p:txBody>
      </p:sp>
      <p:sp>
        <p:nvSpPr>
          <p:cNvPr id="3174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nl-NL" b="1" dirty="0" smtClean="0"/>
              <a:t>OSPRAG :  Regulators – Industry – Unions </a:t>
            </a:r>
          </a:p>
          <a:p>
            <a:r>
              <a:rPr lang="nl-NL" dirty="0" smtClean="0"/>
              <a:t>Well life cycle management ( design and integrity)</a:t>
            </a:r>
          </a:p>
          <a:p>
            <a:r>
              <a:rPr lang="nl-NL" dirty="0" smtClean="0"/>
              <a:t>Competency management</a:t>
            </a:r>
          </a:p>
          <a:p>
            <a:r>
              <a:rPr lang="en-US" dirty="0" smtClean="0"/>
              <a:t>Information sharing</a:t>
            </a:r>
            <a:endParaRPr lang="nl-NL" dirty="0" smtClean="0"/>
          </a:p>
          <a:p>
            <a:r>
              <a:rPr lang="en-US" dirty="0" smtClean="0"/>
              <a:t>Capping Device and deployment exercise</a:t>
            </a:r>
          </a:p>
          <a:p>
            <a:r>
              <a:rPr lang="en-US" dirty="0" smtClean="0"/>
              <a:t>Validating Industry’s Oil Spill Response Toolkit</a:t>
            </a:r>
          </a:p>
          <a:p>
            <a:r>
              <a:rPr lang="nl-NL" dirty="0" smtClean="0"/>
              <a:t>Exercising National Contingency Plan</a:t>
            </a:r>
          </a:p>
          <a:p>
            <a:r>
              <a:rPr lang="en-US" dirty="0" smtClean="0"/>
              <a:t>Financial responsibility / OPOL</a:t>
            </a:r>
          </a:p>
          <a:p>
            <a:r>
              <a:rPr lang="en-US" dirty="0" smtClean="0"/>
              <a:t>Cross border collaboration (OCES) </a:t>
            </a:r>
            <a:endParaRPr lang="nl-NL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10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Status and look ahead UK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OSPRAG work completed and final report published 21/09/2011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Oil Spill Response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nl-NL" dirty="0" smtClean="0"/>
              <a:t>Permanent forum established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nl-NL" dirty="0" smtClean="0"/>
              <a:t>Toolkit validated and exercised alongside NCP in July 2011.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nl-NL" dirty="0" smtClean="0"/>
              <a:t>Capping device now built and available for deployment.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Well Life Cycle Practices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nl-NL" dirty="0" smtClean="0"/>
              <a:t>Permanent forum established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nl-NL" dirty="0" smtClean="0"/>
              <a:t>First phases of WLCP work on course for completion Q2  2012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Financial Responsibilty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nl-NL" dirty="0" smtClean="0"/>
              <a:t>Oil spill modelling completed and submitted for external review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nl-NL" dirty="0" smtClean="0"/>
              <a:t>Financial Responsibilty Procedure to be completed end 2011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11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6001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>
                <a:solidFill>
                  <a:srgbClr val="04617B"/>
                </a:solidFill>
              </a:rPr>
              <a:t>Mutual underlying themes</a:t>
            </a:r>
            <a:br>
              <a:rPr lang="nl-NL" dirty="0" smtClean="0">
                <a:solidFill>
                  <a:srgbClr val="04617B"/>
                </a:solidFill>
              </a:rPr>
            </a:br>
            <a:endParaRPr lang="nl-NL" dirty="0">
              <a:solidFill>
                <a:srgbClr val="04617B"/>
              </a:solidFill>
            </a:endParaRPr>
          </a:p>
        </p:txBody>
      </p:sp>
      <p:sp>
        <p:nvSpPr>
          <p:cNvPr id="3584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Review of the well design process and equipment used</a:t>
            </a:r>
          </a:p>
          <a:p>
            <a:endParaRPr lang="nl-NL" dirty="0" smtClean="0"/>
          </a:p>
          <a:p>
            <a:r>
              <a:rPr lang="nl-NL" dirty="0" smtClean="0"/>
              <a:t>Holistic review </a:t>
            </a:r>
          </a:p>
          <a:p>
            <a:endParaRPr lang="nl-NL" dirty="0" smtClean="0"/>
          </a:p>
          <a:p>
            <a:r>
              <a:rPr lang="nl-NL" dirty="0" smtClean="0"/>
              <a:t>Seeking clarity in each part of the process and in communication between stakeholders</a:t>
            </a:r>
          </a:p>
          <a:p>
            <a:endParaRPr lang="nl-NL" dirty="0" smtClean="0"/>
          </a:p>
          <a:p>
            <a:r>
              <a:rPr lang="nl-NL" dirty="0" smtClean="0"/>
              <a:t>Share information, learn from each other</a:t>
            </a:r>
          </a:p>
          <a:p>
            <a:endParaRPr lang="nl-NL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12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What to avoid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Damaging the well organized and mature North West European safety systems whilst attempting to solve southern European problems</a:t>
            </a:r>
            <a:endParaRPr lang="nl-NL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A lowering of safety standards - risk of lowest common denominator approach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Collateral economic and social damage and damage to European energy security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Another layer of expense and bureaucracy adding no value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Unnecessarily increased pressure on scarce regulator resources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nl-NL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nl-NL" dirty="0" smtClean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l-NL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nl-NL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220075" y="6451600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marL="228600" marR="0" lvl="0" indent="-22860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58461B-DE34-47CA-9B59-0803C33A0D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pPr marL="228600" marR="0" lvl="0" indent="-22860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What to support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Information sharing and collaboration between both government and industry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Strong, professional and well resourced </a:t>
            </a:r>
            <a:r>
              <a:rPr lang="en-US" b="1" dirty="0" smtClean="0"/>
              <a:t>national</a:t>
            </a:r>
            <a:r>
              <a:rPr lang="en-US" dirty="0" smtClean="0"/>
              <a:t> regulators</a:t>
            </a:r>
            <a:endParaRPr lang="nl-NL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Total process review including all stakeholders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Competency assurance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Lean</a:t>
            </a:r>
            <a:r>
              <a:rPr lang="nl-NL" dirty="0"/>
              <a:t> </a:t>
            </a:r>
            <a:r>
              <a:rPr lang="nl-NL" dirty="0" smtClean="0"/>
              <a:t>but smart KPI’s for personal and process safety giving clarity in communication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Emergency and oil spill response training, including cross border exercises</a:t>
            </a:r>
            <a:endParaRPr lang="nl-NL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nl-NL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14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>
                <a:solidFill>
                  <a:srgbClr val="04617B"/>
                </a:solidFill>
              </a:rPr>
              <a:t>Our advice for newer EU oil regions</a:t>
            </a:r>
            <a:endParaRPr lang="nl-NL" dirty="0">
              <a:solidFill>
                <a:srgbClr val="04617B"/>
              </a:solidFill>
            </a:endParaRPr>
          </a:p>
        </p:txBody>
      </p:sp>
      <p:sp>
        <p:nvSpPr>
          <p:cNvPr id="419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A competent, independent and well resourced national safety regulator</a:t>
            </a:r>
          </a:p>
          <a:p>
            <a:r>
              <a:rPr lang="nl-NL" dirty="0" smtClean="0"/>
              <a:t>Robust inspection and verification</a:t>
            </a:r>
          </a:p>
          <a:p>
            <a:r>
              <a:rPr lang="nl-NL" dirty="0" smtClean="0"/>
              <a:t>Well by well review and quality assurance</a:t>
            </a:r>
          </a:p>
          <a:p>
            <a:r>
              <a:rPr lang="nl-NL" dirty="0" smtClean="0"/>
              <a:t>The Safety Case regime as in UK or equivalent regimes as in Norway and the Netherlands</a:t>
            </a:r>
          </a:p>
          <a:p>
            <a:r>
              <a:rPr lang="nl-NL" dirty="0" smtClean="0"/>
              <a:t>An  NSOAF type organisation for each geographical area</a:t>
            </a:r>
          </a:p>
          <a:p>
            <a:r>
              <a:rPr lang="nl-NL" dirty="0" smtClean="0"/>
              <a:t>Use the lessons from North West Europe – we are open and ready to share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15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 Closing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North West European E&amp;P industry continues to operate in a responsible manner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We have high standards  on HSE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But we are not complacent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We are continuously learning and dedicated to continuous improvement 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However, centralised European regulation and control is not the way forward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Instead action should be focussed on those states which need to be brought up to the NW European standard.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We will support such action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nl-NL" dirty="0" smtClean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16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</a:t>
            </a:r>
            <a:endParaRPr lang="nl-NL" dirty="0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OLF</a:t>
            </a:r>
            <a:r>
              <a:rPr lang="en-US" dirty="0" smtClean="0"/>
              <a:t> – represented by Olav </a:t>
            </a:r>
            <a:r>
              <a:rPr lang="en-US" dirty="0" err="1" smtClean="0"/>
              <a:t>Skotheim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Oil &amp; Gas UK  </a:t>
            </a:r>
            <a:r>
              <a:rPr lang="en-US" dirty="0" smtClean="0"/>
              <a:t>- represented by Malcolm Webb</a:t>
            </a:r>
          </a:p>
          <a:p>
            <a:endParaRPr lang="en-US" dirty="0" smtClean="0"/>
          </a:p>
          <a:p>
            <a:r>
              <a:rPr lang="en-US" b="1" dirty="0" smtClean="0"/>
              <a:t>NOGEPA</a:t>
            </a:r>
            <a:r>
              <a:rPr lang="en-US" dirty="0" smtClean="0"/>
              <a:t> – represented by </a:t>
            </a:r>
            <a:r>
              <a:rPr lang="en-US" dirty="0" err="1" smtClean="0"/>
              <a:t>Gert</a:t>
            </a:r>
            <a:r>
              <a:rPr lang="en-US" dirty="0" smtClean="0"/>
              <a:t>-Jan </a:t>
            </a:r>
            <a:r>
              <a:rPr lang="en-US" dirty="0" err="1" smtClean="0"/>
              <a:t>Windhorst</a:t>
            </a:r>
            <a:endParaRPr lang="en-US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2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nl-NL" b="1" dirty="0" smtClean="0"/>
              <a:t>Governments</a:t>
            </a:r>
          </a:p>
          <a:p>
            <a:r>
              <a:rPr lang="nl-NL" dirty="0" smtClean="0"/>
              <a:t>Initial system and process review</a:t>
            </a:r>
          </a:p>
          <a:p>
            <a:r>
              <a:rPr lang="nl-NL" dirty="0" smtClean="0"/>
              <a:t>IRF action list</a:t>
            </a:r>
          </a:p>
          <a:p>
            <a:r>
              <a:rPr lang="nl-NL" dirty="0" smtClean="0"/>
              <a:t>Dialogue with local, regional and international associations  </a:t>
            </a:r>
          </a:p>
        </p:txBody>
      </p:sp>
      <p:sp>
        <p:nvSpPr>
          <p:cNvPr id="18435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nl-NL" b="1" dirty="0" smtClean="0"/>
              <a:t>Industry</a:t>
            </a:r>
          </a:p>
          <a:p>
            <a:r>
              <a:rPr lang="nl-NL" dirty="0" smtClean="0"/>
              <a:t>Initial system and process review</a:t>
            </a:r>
          </a:p>
          <a:p>
            <a:r>
              <a:rPr lang="nl-NL" dirty="0" smtClean="0"/>
              <a:t>Reply to government and media requests for information</a:t>
            </a:r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3</a:t>
            </a:fld>
            <a:endParaRPr lang="en-US" sz="12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965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nl-NL" dirty="0" smtClean="0"/>
              <a:t>Initial communication and dialogue</a:t>
            </a:r>
            <a:r>
              <a:rPr lang="en-US" dirty="0" smtClean="0"/>
              <a:t> 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6250" y="345976"/>
            <a:ext cx="8686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3600" dirty="0" smtClean="0"/>
              <a:t>North West Europe </a:t>
            </a:r>
            <a:br>
              <a:rPr lang="nl-NL" sz="3600" dirty="0" smtClean="0"/>
            </a:br>
            <a:r>
              <a:rPr lang="nl-NL" sz="3200" i="1" dirty="0" smtClean="0"/>
              <a:t>Where we differ in each country</a:t>
            </a:r>
            <a:endParaRPr lang="nl-NL" sz="3600" i="1" dirty="0"/>
          </a:p>
        </p:txBody>
      </p:sp>
      <p:sp>
        <p:nvSpPr>
          <p:cNvPr id="20482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43101"/>
            <a:ext cx="8229600" cy="4695800"/>
          </a:xfrm>
        </p:spPr>
        <p:txBody>
          <a:bodyPr/>
          <a:lstStyle/>
          <a:p>
            <a:r>
              <a:rPr lang="nl-NL" dirty="0" smtClean="0"/>
              <a:t>Legal systems</a:t>
            </a:r>
          </a:p>
          <a:p>
            <a:r>
              <a:rPr lang="nl-NL" dirty="0" smtClean="0"/>
              <a:t>Social frameworks</a:t>
            </a:r>
          </a:p>
          <a:p>
            <a:r>
              <a:rPr lang="nl-NL" dirty="0" smtClean="0"/>
              <a:t>Regulatory structure</a:t>
            </a:r>
          </a:p>
          <a:p>
            <a:r>
              <a:rPr lang="nl-NL" dirty="0" smtClean="0"/>
              <a:t>Geographical: area, waterdepths, weather</a:t>
            </a:r>
          </a:p>
          <a:p>
            <a:r>
              <a:rPr lang="nl-NL" dirty="0" smtClean="0"/>
              <a:t>Geological: oil and/or gas</a:t>
            </a:r>
          </a:p>
          <a:p>
            <a:r>
              <a:rPr lang="nl-NL" dirty="0" smtClean="0"/>
              <a:t>Logistical:  types of platforms/structures/pipelines /buoys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4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3126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North West Europe</a:t>
            </a:r>
            <a:br>
              <a:rPr lang="nl-NL" dirty="0" smtClean="0"/>
            </a:br>
            <a:r>
              <a:rPr lang="nl-NL" sz="3600" i="1" dirty="0" err="1" smtClean="0"/>
              <a:t>What</a:t>
            </a:r>
            <a:r>
              <a:rPr lang="nl-NL" sz="3600" i="1" dirty="0" smtClean="0"/>
              <a:t> we have in Common </a:t>
            </a:r>
            <a:endParaRPr lang="nl-NL" sz="3600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Well organised Government and E &amp; P Industry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err="1" smtClean="0"/>
              <a:t>Dialogue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stakeholder </a:t>
            </a:r>
            <a:r>
              <a:rPr lang="nl-NL" dirty="0" err="1" smtClean="0"/>
              <a:t>groups</a:t>
            </a:r>
            <a:endParaRPr lang="nl-NL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Competent </a:t>
            </a:r>
            <a:r>
              <a:rPr lang="nl-NL" dirty="0" err="1" smtClean="0"/>
              <a:t>workforce</a:t>
            </a:r>
            <a:endParaRPr lang="nl-NL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Long term (and hard won) experience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smtClean="0"/>
              <a:t>Shared knowledge and experience, always on subject level, sometimes on detailed level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Independent examination and verification processes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Safety case or equivalent regime in place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(N=AOC, NL= VG doc.)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5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focus in Norway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52600"/>
            <a:ext cx="8229600" cy="5229199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400" dirty="0" smtClean="0"/>
              <a:t>Prevention</a:t>
            </a:r>
          </a:p>
          <a:p>
            <a:pPr marL="742950" lvl="1" indent="-28575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800" dirty="0" smtClean="0"/>
              <a:t>Well Design, Planning and Execution; Well Cementing; Well Control, BOP</a:t>
            </a:r>
          </a:p>
          <a:p>
            <a:pPr marL="742950" lvl="1" indent="-28575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800" dirty="0" smtClean="0"/>
              <a:t>Management Systems; Culture and Leadership; Competency; Roles and Responsibilities</a:t>
            </a:r>
          </a:p>
          <a:p>
            <a:pPr marL="742950" lvl="1" indent="-28575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800" dirty="0" smtClean="0"/>
              <a:t>Mobile Offshore Drilling Units (MODU) Design</a:t>
            </a: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400" dirty="0" smtClean="0"/>
              <a:t>Intervention</a:t>
            </a:r>
          </a:p>
          <a:p>
            <a:pPr marL="742950" lvl="1" indent="-28575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800" dirty="0" smtClean="0"/>
              <a:t>Capping and Containment</a:t>
            </a: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400" dirty="0" smtClean="0"/>
              <a:t>Response</a:t>
            </a:r>
            <a:endParaRPr lang="en-GB" sz="1600" dirty="0" smtClean="0"/>
          </a:p>
          <a:p>
            <a:pPr marL="742950" lvl="1" indent="-28575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800" dirty="0" smtClean="0"/>
              <a:t>Unified Command</a:t>
            </a:r>
          </a:p>
          <a:p>
            <a:pPr marL="742950" lvl="1" indent="-28575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800" dirty="0" smtClean="0"/>
              <a:t>Oil Spill Preparedness and Response</a:t>
            </a:r>
          </a:p>
          <a:p>
            <a:pPr marL="742950" lvl="1" indent="-28575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800" dirty="0" smtClean="0"/>
              <a:t>Working Environment and Chemical Exposure</a:t>
            </a:r>
          </a:p>
          <a:p>
            <a:pPr marL="742950" lvl="1" indent="-28575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800" dirty="0" smtClean="0"/>
              <a:t>Environmental impact</a:t>
            </a:r>
            <a:endParaRPr lang="nl-NL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6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267450"/>
            <a:ext cx="9144000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5951"/>
            <a:ext cx="8543925" cy="1143000"/>
          </a:xfrm>
        </p:spPr>
        <p:txBody>
          <a:bodyPr>
            <a:normAutofit fontScale="90000"/>
          </a:bodyPr>
          <a:lstStyle/>
          <a:p>
            <a:r>
              <a:rPr lang="en-GB" sz="4400" b="0" dirty="0" smtClean="0">
                <a:solidFill>
                  <a:srgbClr val="04617B"/>
                </a:solidFill>
              </a:rPr>
              <a:t>Status and look ahead Norway </a:t>
            </a:r>
            <a:r>
              <a:rPr lang="en-GB" sz="6600" b="0" dirty="0" smtClean="0">
                <a:solidFill>
                  <a:srgbClr val="04617B"/>
                </a:solidFill>
              </a:rPr>
              <a:t/>
            </a:r>
            <a:br>
              <a:rPr lang="en-GB" sz="6600" b="0" dirty="0" smtClean="0">
                <a:solidFill>
                  <a:srgbClr val="04617B"/>
                </a:solidFill>
              </a:rPr>
            </a:br>
            <a:r>
              <a:rPr lang="en-GB" sz="3100" b="0" i="1" dirty="0" smtClean="0">
                <a:solidFill>
                  <a:srgbClr val="04617B"/>
                </a:solidFill>
              </a:rPr>
              <a:t>Estimated completion of recommendations</a:t>
            </a:r>
            <a:endParaRPr lang="en-GB" i="1" dirty="0"/>
          </a:p>
        </p:txBody>
      </p:sp>
      <p:sp>
        <p:nvSpPr>
          <p:cNvPr id="4" name="Plassholder for innhold 2"/>
          <p:cNvSpPr txBox="1">
            <a:spLocks/>
          </p:cNvSpPr>
          <p:nvPr/>
        </p:nvSpPr>
        <p:spPr bwMode="auto">
          <a:xfrm>
            <a:off x="449263" y="1477963"/>
            <a:ext cx="4646612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GB" sz="2600" i="0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Prevention</a:t>
            </a:r>
          </a:p>
          <a:p>
            <a:pPr marL="730250" lvl="1" indent="-273050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Well Design, Planning and Execution; Well Cementing;</a:t>
            </a:r>
          </a:p>
          <a:p>
            <a:pPr marL="730250" lvl="1" indent="-273050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Well Control, BOP</a:t>
            </a:r>
          </a:p>
          <a:p>
            <a:pPr marL="730250" lvl="1" indent="-273050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Management Systems; Culture and Leadership; Competency; Roles and Responsibilities</a:t>
            </a:r>
          </a:p>
          <a:p>
            <a:pPr marL="730250" lvl="1" indent="-273050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18" charset="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Mobile Offshore Drilling Units (MODU) Design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GB" sz="2600" i="0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Intervention</a:t>
            </a:r>
          </a:p>
          <a:p>
            <a:pPr marL="730250" lvl="1" indent="-273050">
              <a:spcBef>
                <a:spcPct val="20000"/>
              </a:spcBef>
              <a:buClr>
                <a:srgbClr val="0070C0"/>
              </a:buClr>
              <a:buSzPct val="85000"/>
              <a:buFont typeface="Wingdings 2" pitchFamily="18" charset="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Capping and Containment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GB" sz="2600" i="0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Response</a:t>
            </a:r>
          </a:p>
          <a:p>
            <a:pPr marL="730250" lvl="1" indent="-273050">
              <a:spcBef>
                <a:spcPct val="20000"/>
              </a:spcBef>
              <a:buClr>
                <a:srgbClr val="0070C0"/>
              </a:buClr>
              <a:buSzPct val="85000"/>
              <a:buFont typeface="Wingdings 2" pitchFamily="18" charset="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Unified Command</a:t>
            </a:r>
          </a:p>
          <a:p>
            <a:pPr marL="730250" lvl="1" indent="-273050">
              <a:spcBef>
                <a:spcPct val="20000"/>
              </a:spcBef>
              <a:buClr>
                <a:srgbClr val="0070C0"/>
              </a:buClr>
              <a:buSzPct val="85000"/>
              <a:buFont typeface="Wingdings 2" pitchFamily="18" charset="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Oil Spill Preparedness and Response</a:t>
            </a:r>
          </a:p>
          <a:p>
            <a:pPr marL="730250" lvl="1" indent="-273050">
              <a:spcBef>
                <a:spcPct val="20000"/>
              </a:spcBef>
              <a:buClr>
                <a:srgbClr val="0070C0"/>
              </a:buClr>
              <a:buSzPct val="85000"/>
              <a:buFont typeface="Wingdings 2" pitchFamily="18" charset="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Working Environment and Chemical Exposure</a:t>
            </a:r>
          </a:p>
          <a:p>
            <a:pPr marL="730250" lvl="1" indent="-273050">
              <a:spcBef>
                <a:spcPct val="20000"/>
              </a:spcBef>
              <a:buClr>
                <a:srgbClr val="0070C0"/>
              </a:buClr>
              <a:buSzPct val="85000"/>
              <a:buFont typeface="Wingdings 2" pitchFamily="18" charset="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Environmental impact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nb-NO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6" name="Plassholder for innhold 7"/>
          <p:cNvGraphicFramePr>
            <a:graphicFrameLocks/>
          </p:cNvGraphicFramePr>
          <p:nvPr/>
        </p:nvGraphicFramePr>
        <p:xfrm>
          <a:off x="5205413" y="1449388"/>
          <a:ext cx="3709987" cy="5164131"/>
        </p:xfrm>
        <a:graphic>
          <a:graphicData uri="http://schemas.openxmlformats.org/drawingml/2006/table">
            <a:tbl>
              <a:tblPr/>
              <a:tblGrid>
                <a:gridCol w="1236662"/>
                <a:gridCol w="1236663"/>
                <a:gridCol w="1236662"/>
              </a:tblGrid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8258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857375"/>
            <a:ext cx="11890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21" y="2217738"/>
            <a:ext cx="12049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665413"/>
            <a:ext cx="11890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3465513"/>
            <a:ext cx="11890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257675"/>
            <a:ext cx="11890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978400"/>
            <a:ext cx="11890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5410200"/>
            <a:ext cx="1250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5842000"/>
            <a:ext cx="11890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6256338"/>
            <a:ext cx="11890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nl-NL" dirty="0" smtClean="0"/>
              <a:t>Training and Competence</a:t>
            </a:r>
          </a:p>
          <a:p>
            <a:r>
              <a:rPr lang="nl-NL" dirty="0" smtClean="0"/>
              <a:t>Emergency response</a:t>
            </a:r>
          </a:p>
          <a:p>
            <a:r>
              <a:rPr lang="nl-NL" dirty="0" smtClean="0"/>
              <a:t>Bridging document</a:t>
            </a:r>
          </a:p>
          <a:p>
            <a:r>
              <a:rPr lang="nl-NL" dirty="0" smtClean="0"/>
              <a:t>OCES</a:t>
            </a:r>
          </a:p>
          <a:p>
            <a:r>
              <a:rPr lang="nl-NL" dirty="0" smtClean="0"/>
              <a:t>Technical integrity well design equipment</a:t>
            </a:r>
          </a:p>
          <a:p>
            <a:r>
              <a:rPr lang="en-US" dirty="0" smtClean="0"/>
              <a:t>Best Practices for drilling the Well</a:t>
            </a:r>
            <a:endParaRPr lang="nl-NL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8</a:t>
            </a:fld>
            <a:endParaRPr lang="en-US" sz="1200" dirty="0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6977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nl-NL" sz="4000" b="1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Local focus in the Netherlands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951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Status and look ahead Netherlands </a:t>
            </a:r>
            <a:endParaRPr lang="en-GB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</p:nvPr>
        </p:nvGraphicFramePr>
        <p:xfrm>
          <a:off x="219075" y="1220788"/>
          <a:ext cx="8712969" cy="55675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547"/>
                <a:gridCol w="4037528"/>
                <a:gridCol w="3921894"/>
              </a:tblGrid>
              <a:tr h="522287">
                <a:tc>
                  <a:txBody>
                    <a:bodyPr/>
                    <a:lstStyle/>
                    <a:p>
                      <a:r>
                        <a:rPr lang="nl-NL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nl-N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E7F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Well</a:t>
                      </a:r>
                      <a:r>
                        <a:rPr lang="nl-NL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Construction </a:t>
                      </a:r>
                      <a:r>
                        <a:rPr lang="nl-NL" sz="14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Process</a:t>
                      </a:r>
                      <a:r>
                        <a:rPr lang="nl-NL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Checklist</a:t>
                      </a:r>
                      <a:endParaRPr lang="nl-N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E7F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Draft      07-07-11</a:t>
                      </a:r>
                    </a:p>
                    <a:p>
                      <a:r>
                        <a:rPr lang="nl-NL" sz="14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Finalize</a:t>
                      </a:r>
                      <a:r>
                        <a:rPr lang="nl-NL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12-10-11</a:t>
                      </a:r>
                      <a:endParaRPr lang="nl-N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E7F7F8"/>
                    </a:solidFill>
                  </a:tcPr>
                </a:tc>
              </a:tr>
              <a:tr h="394262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2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Well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Examination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Scheme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Draft     07-07-11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Finalize</a:t>
                      </a:r>
                      <a:r>
                        <a:rPr lang="nl-NL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12-10-11</a:t>
                      </a:r>
                    </a:p>
                  </a:txBody>
                  <a:tcPr/>
                </a:tc>
              </a:tr>
              <a:tr h="521755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3</a:t>
                      </a:r>
                      <a:endParaRPr lang="nl-NL" sz="1400" dirty="0">
                        <a:latin typeface="+mj-lt"/>
                      </a:endParaRPr>
                    </a:p>
                  </a:txBody>
                  <a:tcPr>
                    <a:solidFill>
                      <a:srgbClr val="E7F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Surface</a:t>
                      </a:r>
                      <a:r>
                        <a:rPr lang="nl-NL" sz="1400" dirty="0" smtClean="0">
                          <a:latin typeface="+mj-lt"/>
                        </a:rPr>
                        <a:t> BOP Best</a:t>
                      </a:r>
                      <a:r>
                        <a:rPr lang="nl-NL" sz="1400" baseline="0" dirty="0" smtClean="0">
                          <a:latin typeface="+mj-lt"/>
                        </a:rPr>
                        <a:t> </a:t>
                      </a:r>
                      <a:r>
                        <a:rPr lang="nl-NL" sz="1400" baseline="0" dirty="0" err="1" smtClean="0">
                          <a:latin typeface="+mj-lt"/>
                        </a:rPr>
                        <a:t>Practices</a:t>
                      </a:r>
                      <a:r>
                        <a:rPr lang="nl-NL" sz="1400" baseline="0" dirty="0" smtClean="0">
                          <a:latin typeface="+mj-lt"/>
                        </a:rPr>
                        <a:t> Checklist</a:t>
                      </a:r>
                      <a:endParaRPr lang="nl-NL" sz="1400" dirty="0">
                        <a:latin typeface="+mj-lt"/>
                      </a:endParaRPr>
                    </a:p>
                  </a:txBody>
                  <a:tcPr>
                    <a:solidFill>
                      <a:srgbClr val="E7F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Draft     07-07-11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Finalize</a:t>
                      </a:r>
                      <a:r>
                        <a:rPr lang="nl-NL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12-10-11</a:t>
                      </a:r>
                    </a:p>
                  </a:txBody>
                  <a:tcPr>
                    <a:solidFill>
                      <a:srgbClr val="E7F7F8"/>
                    </a:solidFill>
                  </a:tcPr>
                </a:tc>
              </a:tr>
              <a:tr h="394262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4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Critical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Well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Components</a:t>
                      </a:r>
                      <a:r>
                        <a:rPr lang="nl-NL" sz="1400" dirty="0" smtClean="0">
                          <a:latin typeface="+mj-lt"/>
                        </a:rPr>
                        <a:t> – </a:t>
                      </a:r>
                      <a:r>
                        <a:rPr lang="nl-NL" sz="1400" dirty="0" err="1" smtClean="0">
                          <a:latin typeface="+mj-lt"/>
                        </a:rPr>
                        <a:t>Standards</a:t>
                      </a:r>
                      <a:r>
                        <a:rPr lang="nl-NL" sz="1400" dirty="0" smtClean="0">
                          <a:latin typeface="+mj-lt"/>
                        </a:rPr>
                        <a:t> &amp; </a:t>
                      </a:r>
                      <a:r>
                        <a:rPr lang="nl-NL" sz="1400" dirty="0" err="1" smtClean="0">
                          <a:latin typeface="+mj-lt"/>
                        </a:rPr>
                        <a:t>Acceptance</a:t>
                      </a:r>
                      <a:r>
                        <a:rPr lang="nl-NL" sz="1400" dirty="0" smtClean="0">
                          <a:latin typeface="+mj-lt"/>
                        </a:rPr>
                        <a:t> Checklist 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Draft     07-07-11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Finalize</a:t>
                      </a:r>
                      <a:r>
                        <a:rPr lang="nl-NL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12-10-11</a:t>
                      </a:r>
                    </a:p>
                  </a:txBody>
                  <a:tcPr/>
                </a:tc>
              </a:tr>
              <a:tr h="355707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5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Scenario </a:t>
                      </a:r>
                      <a:r>
                        <a:rPr lang="nl-NL" sz="1400" dirty="0" err="1" smtClean="0">
                          <a:latin typeface="+mj-lt"/>
                        </a:rPr>
                        <a:t>Well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Control</a:t>
                      </a:r>
                      <a:r>
                        <a:rPr lang="nl-NL" sz="1400" dirty="0" smtClean="0">
                          <a:latin typeface="+mj-lt"/>
                        </a:rPr>
                        <a:t> Training 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Pilot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conducted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June</a:t>
                      </a:r>
                      <a:r>
                        <a:rPr lang="nl-NL" sz="1400" dirty="0" smtClean="0">
                          <a:latin typeface="+mj-lt"/>
                        </a:rPr>
                        <a:t> 11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</a:tr>
              <a:tr h="394262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6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Bridging</a:t>
                      </a:r>
                      <a:r>
                        <a:rPr lang="nl-NL" sz="1400" dirty="0" smtClean="0">
                          <a:latin typeface="+mj-lt"/>
                        </a:rPr>
                        <a:t> Document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Trials</a:t>
                      </a:r>
                      <a:r>
                        <a:rPr lang="nl-NL" sz="1400" baseline="0" dirty="0" smtClean="0">
                          <a:latin typeface="+mj-lt"/>
                        </a:rPr>
                        <a:t> </a:t>
                      </a:r>
                      <a:r>
                        <a:rPr lang="nl-NL" sz="1400" baseline="0" dirty="0" err="1" smtClean="0">
                          <a:latin typeface="+mj-lt"/>
                        </a:rPr>
                        <a:t>completed</a:t>
                      </a:r>
                      <a:r>
                        <a:rPr lang="nl-NL" sz="1400" baseline="0" dirty="0" smtClean="0">
                          <a:latin typeface="+mj-lt"/>
                        </a:rPr>
                        <a:t> Sept,</a:t>
                      </a:r>
                    </a:p>
                    <a:p>
                      <a:r>
                        <a:rPr lang="en-US" sz="1400" baseline="0" dirty="0" smtClean="0">
                          <a:latin typeface="+mj-lt"/>
                        </a:rPr>
                        <a:t>Finalize Q1 2012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</a:tr>
              <a:tr h="394262">
                <a:tc>
                  <a:txBody>
                    <a:bodyPr/>
                    <a:lstStyle/>
                    <a:p>
                      <a:r>
                        <a:rPr lang="nl-NL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nl-N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Offshore OCES</a:t>
                      </a:r>
                      <a:endParaRPr lang="nl-N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Finalizing</a:t>
                      </a:r>
                      <a:endParaRPr lang="nl-NL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94262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8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Onshore</a:t>
                      </a:r>
                      <a:r>
                        <a:rPr lang="nl-NL" sz="1400" dirty="0" smtClean="0">
                          <a:latin typeface="+mj-lt"/>
                        </a:rPr>
                        <a:t> OCES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Draft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available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</a:tr>
              <a:tr h="394262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9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Table Top Emergency Response Exercise Aim for November 2011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In </a:t>
                      </a:r>
                      <a:r>
                        <a:rPr lang="nl-NL" sz="1400" dirty="0" err="1" smtClean="0">
                          <a:latin typeface="+mj-lt"/>
                        </a:rPr>
                        <a:t>progress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</a:tr>
              <a:tr h="394262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10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>
                          <a:latin typeface="+mj-lt"/>
                        </a:rPr>
                        <a:t>Well Capping – include in ER Exercise November 2011 and Q2 in 2012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Involve</a:t>
                      </a:r>
                      <a:r>
                        <a:rPr lang="nl-NL" sz="1400" dirty="0" smtClean="0">
                          <a:latin typeface="+mj-lt"/>
                        </a:rPr>
                        <a:t> Boots &amp; </a:t>
                      </a:r>
                      <a:r>
                        <a:rPr lang="nl-NL" sz="1400" dirty="0" err="1" smtClean="0">
                          <a:latin typeface="+mj-lt"/>
                        </a:rPr>
                        <a:t>Coots</a:t>
                      </a:r>
                      <a:r>
                        <a:rPr lang="nl-NL" sz="1400" dirty="0" smtClean="0">
                          <a:latin typeface="+mj-lt"/>
                        </a:rPr>
                        <a:t>,</a:t>
                      </a:r>
                      <a:r>
                        <a:rPr lang="nl-NL" sz="1400" baseline="0" dirty="0" smtClean="0">
                          <a:latin typeface="+mj-lt"/>
                        </a:rPr>
                        <a:t> Wild Well Control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</a:tr>
              <a:tr h="394262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11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Blowout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Contingency</a:t>
                      </a:r>
                      <a:r>
                        <a:rPr lang="nl-NL" sz="1400" baseline="0" dirty="0" smtClean="0">
                          <a:latin typeface="+mj-lt"/>
                        </a:rPr>
                        <a:t> Plan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>
                          <a:latin typeface="+mj-lt"/>
                        </a:rPr>
                        <a:t>Example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available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</a:tr>
              <a:tr h="394262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12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OIM </a:t>
                      </a:r>
                      <a:r>
                        <a:rPr lang="nl-NL" sz="1400" dirty="0" err="1" smtClean="0">
                          <a:latin typeface="+mj-lt"/>
                        </a:rPr>
                        <a:t>Emergency</a:t>
                      </a:r>
                      <a:r>
                        <a:rPr lang="nl-NL" sz="1400" dirty="0" smtClean="0">
                          <a:latin typeface="+mj-lt"/>
                        </a:rPr>
                        <a:t> Response Training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j-lt"/>
                        </a:rPr>
                        <a:t>Curriculum </a:t>
                      </a:r>
                      <a:r>
                        <a:rPr lang="nl-NL" sz="1400" dirty="0" err="1" smtClean="0">
                          <a:latin typeface="+mj-lt"/>
                        </a:rPr>
                        <a:t>developed</a:t>
                      </a:r>
                      <a:r>
                        <a:rPr lang="nl-NL" sz="1400" dirty="0" smtClean="0">
                          <a:latin typeface="+mj-lt"/>
                        </a:rPr>
                        <a:t> – </a:t>
                      </a:r>
                      <a:r>
                        <a:rPr lang="nl-NL" sz="1400" dirty="0" err="1" smtClean="0">
                          <a:latin typeface="+mj-lt"/>
                        </a:rPr>
                        <a:t>pilot</a:t>
                      </a:r>
                      <a:r>
                        <a:rPr lang="nl-NL" sz="1400" dirty="0" smtClean="0">
                          <a:latin typeface="+mj-lt"/>
                        </a:rPr>
                        <a:t> </a:t>
                      </a:r>
                      <a:r>
                        <a:rPr lang="nl-NL" sz="1400" dirty="0" err="1" smtClean="0">
                          <a:latin typeface="+mj-lt"/>
                        </a:rPr>
                        <a:t>early</a:t>
                      </a:r>
                      <a:r>
                        <a:rPr lang="nl-NL" sz="1400" dirty="0" smtClean="0">
                          <a:latin typeface="+mj-lt"/>
                        </a:rPr>
                        <a:t> 2012</a:t>
                      </a:r>
                      <a:endParaRPr lang="nl-NL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075" y="6451600"/>
            <a:ext cx="762000" cy="365125"/>
          </a:xfrm>
        </p:spPr>
        <p:txBody>
          <a:bodyPr anchor="ctr"/>
          <a:lstStyle/>
          <a:p>
            <a:pPr algn="r">
              <a:defRPr/>
            </a:pPr>
            <a:fld id="{6958461B-DE34-47CA-9B59-0803C33A0D98}" type="slidenum">
              <a:rPr lang="en-US" sz="1200" smtClean="0">
                <a:latin typeface="+mj-lt"/>
              </a:rPr>
              <a:pPr algn="r">
                <a:defRPr/>
              </a:pPr>
              <a:t>9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850</Words>
  <Application>Microsoft Office PowerPoint</Application>
  <PresentationFormat>Skjermfremvisning (4:3)</PresentationFormat>
  <Paragraphs>201</Paragraphs>
  <Slides>16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17" baseType="lpstr">
      <vt:lpstr>Stroom</vt:lpstr>
      <vt:lpstr>IRF  OLF/ Oil &amp; Gas UK / NOGEPA</vt:lpstr>
      <vt:lpstr>Introductions </vt:lpstr>
      <vt:lpstr>Initial communication and dialogue </vt:lpstr>
      <vt:lpstr>North West Europe  Where we differ in each country</vt:lpstr>
      <vt:lpstr>North West Europe What we have in Common </vt:lpstr>
      <vt:lpstr>Local focus in Norway</vt:lpstr>
      <vt:lpstr>Status and look ahead Norway  Estimated completion of recommendations</vt:lpstr>
      <vt:lpstr>Lysbilde 8</vt:lpstr>
      <vt:lpstr>Status and look ahead Netherlands </vt:lpstr>
      <vt:lpstr>Local focus in the United Kingdom</vt:lpstr>
      <vt:lpstr>Status and look ahead UK </vt:lpstr>
      <vt:lpstr>Mutual underlying themes </vt:lpstr>
      <vt:lpstr>What to avoid</vt:lpstr>
      <vt:lpstr>What to support</vt:lpstr>
      <vt:lpstr>Our advice for newer EU oil regions</vt:lpstr>
      <vt:lpstr>In Closing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IRF  UK-OIL&amp;GAS/OLF/NOGEPA</dc:title>
  <dc:creator>Gert-Jan</dc:creator>
  <cp:lastModifiedBy>obf</cp:lastModifiedBy>
  <cp:revision>63</cp:revision>
  <cp:lastPrinted>2011-08-31T09:08:58Z</cp:lastPrinted>
  <dcterms:created xsi:type="dcterms:W3CDTF">2011-08-19T08:59:31Z</dcterms:created>
  <dcterms:modified xsi:type="dcterms:W3CDTF">2011-09-29T09:05:32Z</dcterms:modified>
</cp:coreProperties>
</file>