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60" r:id="rId2"/>
    <p:sldId id="319" r:id="rId3"/>
    <p:sldId id="322" r:id="rId4"/>
    <p:sldId id="318" r:id="rId5"/>
    <p:sldId id="323" r:id="rId6"/>
    <p:sldId id="324" r:id="rId7"/>
    <p:sldId id="325" r:id="rId8"/>
    <p:sldId id="326" r:id="rId9"/>
    <p:sldId id="327" r:id="rId1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ABFF"/>
    <a:srgbClr val="2942FD"/>
    <a:srgbClr val="2A8CAD"/>
    <a:srgbClr val="739DAD"/>
    <a:srgbClr val="FF0000"/>
    <a:srgbClr val="F8C0EC"/>
    <a:srgbClr val="F6A8E5"/>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0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ru-RU"/>
          </a:p>
        </p:txBody>
      </p:sp>
      <p:sp>
        <p:nvSpPr>
          <p:cNvPr id="419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ru-RU"/>
          </a:p>
        </p:txBody>
      </p:sp>
      <p:sp>
        <p:nvSpPr>
          <p:cNvPr id="419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ru-RU"/>
          </a:p>
        </p:txBody>
      </p:sp>
      <p:sp>
        <p:nvSpPr>
          <p:cNvPr id="419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CB7E3A2-8A79-48C7-B92F-08032ACF8C0E}" type="slidenum">
              <a:rPr lang="ru-RU"/>
              <a:pPr/>
              <a:t>‹#›</a:t>
            </a:fld>
            <a:endParaRPr lang="ru-RU"/>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ru-RU"/>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ru-RU"/>
          </a:p>
        </p:txBody>
      </p:sp>
      <p:sp>
        <p:nvSpPr>
          <p:cNvPr id="1536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ru-RU"/>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BFE4E4F-E29B-4171-95B8-F3C38D38DFBE}" type="slidenum">
              <a:rPr lang="ru-RU"/>
              <a:pPr/>
              <a:t>‹#›</a:t>
            </a:fld>
            <a:endParaRPr lang="ru-RU"/>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kumimoji="1"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kumimoji="1"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kumimoji="1"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kumimoji="1"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1C9C95E4-0469-4A5F-A702-5F054C4D75E3}" type="slidenum">
              <a:rPr lang="ru-RU"/>
              <a:pPr/>
              <a:t>1</a:t>
            </a:fld>
            <a:endParaRPr lang="ru-RU"/>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kumimoji="0"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r>
              <a:rPr lang="ru-RU"/>
              <a:t>29.10.2009</a:t>
            </a:r>
          </a:p>
        </p:txBody>
      </p:sp>
      <p:sp>
        <p:nvSpPr>
          <p:cNvPr id="5" name="Rectangle 5"/>
          <p:cNvSpPr>
            <a:spLocks noGrp="1" noChangeArrowheads="1"/>
          </p:cNvSpPr>
          <p:nvPr>
            <p:ph type="ftr" sz="quarter" idx="11"/>
          </p:nvPr>
        </p:nvSpPr>
        <p:spPr>
          <a:ln/>
        </p:spPr>
        <p:txBody>
          <a:bodyPr/>
          <a:lstStyle>
            <a:lvl1pPr>
              <a:defRPr/>
            </a:lvl1pPr>
          </a:lstStyle>
          <a:p>
            <a:pPr>
              <a:defRPr/>
            </a:pPr>
            <a:r>
              <a:rPr lang="ru-RU"/>
              <a:t>23.03.2011</a:t>
            </a:r>
          </a:p>
        </p:txBody>
      </p:sp>
      <p:sp>
        <p:nvSpPr>
          <p:cNvPr id="6" name="Rectangle 6"/>
          <p:cNvSpPr>
            <a:spLocks noGrp="1" noChangeArrowheads="1"/>
          </p:cNvSpPr>
          <p:nvPr>
            <p:ph type="sldNum" sz="quarter" idx="12"/>
          </p:nvPr>
        </p:nvSpPr>
        <p:spPr>
          <a:ln/>
        </p:spPr>
        <p:txBody>
          <a:bodyPr/>
          <a:lstStyle>
            <a:lvl1pPr>
              <a:defRPr/>
            </a:lvl1pPr>
          </a:lstStyle>
          <a:p>
            <a:fld id="{30906E34-0DA9-4431-839C-B736BB6889B0}" type="slidenum">
              <a:rPr lang="ru-RU"/>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r>
              <a:rPr lang="ru-RU"/>
              <a:t>29.10.2009</a:t>
            </a:r>
          </a:p>
        </p:txBody>
      </p:sp>
      <p:sp>
        <p:nvSpPr>
          <p:cNvPr id="5" name="Rectangle 5"/>
          <p:cNvSpPr>
            <a:spLocks noGrp="1" noChangeArrowheads="1"/>
          </p:cNvSpPr>
          <p:nvPr>
            <p:ph type="ftr" sz="quarter" idx="11"/>
          </p:nvPr>
        </p:nvSpPr>
        <p:spPr>
          <a:ln/>
        </p:spPr>
        <p:txBody>
          <a:bodyPr/>
          <a:lstStyle>
            <a:lvl1pPr>
              <a:defRPr/>
            </a:lvl1pPr>
          </a:lstStyle>
          <a:p>
            <a:pPr>
              <a:defRPr/>
            </a:pPr>
            <a:r>
              <a:rPr lang="ru-RU"/>
              <a:t>23.03.2011</a:t>
            </a:r>
          </a:p>
        </p:txBody>
      </p:sp>
      <p:sp>
        <p:nvSpPr>
          <p:cNvPr id="6" name="Rectangle 6"/>
          <p:cNvSpPr>
            <a:spLocks noGrp="1" noChangeArrowheads="1"/>
          </p:cNvSpPr>
          <p:nvPr>
            <p:ph type="sldNum" sz="quarter" idx="12"/>
          </p:nvPr>
        </p:nvSpPr>
        <p:spPr>
          <a:ln/>
        </p:spPr>
        <p:txBody>
          <a:bodyPr/>
          <a:lstStyle>
            <a:lvl1pPr>
              <a:defRPr/>
            </a:lvl1pPr>
          </a:lstStyle>
          <a:p>
            <a:fld id="{881F39C4-A63E-4361-A254-EEBD93DD4F85}" type="slidenum">
              <a:rPr lang="ru-RU"/>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r>
              <a:rPr lang="ru-RU"/>
              <a:t>29.10.2009</a:t>
            </a:r>
          </a:p>
        </p:txBody>
      </p:sp>
      <p:sp>
        <p:nvSpPr>
          <p:cNvPr id="5" name="Rectangle 5"/>
          <p:cNvSpPr>
            <a:spLocks noGrp="1" noChangeArrowheads="1"/>
          </p:cNvSpPr>
          <p:nvPr>
            <p:ph type="ftr" sz="quarter" idx="11"/>
          </p:nvPr>
        </p:nvSpPr>
        <p:spPr>
          <a:ln/>
        </p:spPr>
        <p:txBody>
          <a:bodyPr/>
          <a:lstStyle>
            <a:lvl1pPr>
              <a:defRPr/>
            </a:lvl1pPr>
          </a:lstStyle>
          <a:p>
            <a:pPr>
              <a:defRPr/>
            </a:pPr>
            <a:r>
              <a:rPr lang="ru-RU"/>
              <a:t>23.03.2011</a:t>
            </a:r>
          </a:p>
        </p:txBody>
      </p:sp>
      <p:sp>
        <p:nvSpPr>
          <p:cNvPr id="6" name="Rectangle 6"/>
          <p:cNvSpPr>
            <a:spLocks noGrp="1" noChangeArrowheads="1"/>
          </p:cNvSpPr>
          <p:nvPr>
            <p:ph type="sldNum" sz="quarter" idx="12"/>
          </p:nvPr>
        </p:nvSpPr>
        <p:spPr>
          <a:ln/>
        </p:spPr>
        <p:txBody>
          <a:bodyPr/>
          <a:lstStyle>
            <a:lvl1pPr>
              <a:defRPr/>
            </a:lvl1pPr>
          </a:lstStyle>
          <a:p>
            <a:fld id="{5DA93E7A-3A6B-4B0B-A9B2-C6F2EF5620FA}" type="slidenum">
              <a:rPr lang="ru-RU"/>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457200" y="1600200"/>
            <a:ext cx="8229600" cy="4525963"/>
          </a:xfrm>
        </p:spPr>
        <p:txBody>
          <a:bodyPr/>
          <a:lstStyle/>
          <a:p>
            <a:pPr lvl="0"/>
            <a:endParaRPr lang="ru-RU"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ru-RU"/>
              <a:t>29.10.2009</a:t>
            </a:r>
          </a:p>
        </p:txBody>
      </p:sp>
      <p:sp>
        <p:nvSpPr>
          <p:cNvPr id="5" name="Rectangle 5"/>
          <p:cNvSpPr>
            <a:spLocks noGrp="1" noChangeArrowheads="1"/>
          </p:cNvSpPr>
          <p:nvPr>
            <p:ph type="ftr" sz="quarter" idx="11"/>
          </p:nvPr>
        </p:nvSpPr>
        <p:spPr>
          <a:ln/>
        </p:spPr>
        <p:txBody>
          <a:bodyPr/>
          <a:lstStyle>
            <a:lvl1pPr>
              <a:defRPr/>
            </a:lvl1pPr>
          </a:lstStyle>
          <a:p>
            <a:pPr>
              <a:defRPr/>
            </a:pPr>
            <a:r>
              <a:rPr lang="ru-RU"/>
              <a:t>23.03.2011</a:t>
            </a:r>
          </a:p>
        </p:txBody>
      </p:sp>
      <p:sp>
        <p:nvSpPr>
          <p:cNvPr id="6" name="Rectangle 6"/>
          <p:cNvSpPr>
            <a:spLocks noGrp="1" noChangeArrowheads="1"/>
          </p:cNvSpPr>
          <p:nvPr>
            <p:ph type="sldNum" sz="quarter" idx="12"/>
          </p:nvPr>
        </p:nvSpPr>
        <p:spPr>
          <a:ln/>
        </p:spPr>
        <p:txBody>
          <a:bodyPr/>
          <a:lstStyle>
            <a:lvl1pPr>
              <a:defRPr/>
            </a:lvl1pPr>
          </a:lstStyle>
          <a:p>
            <a:fld id="{B0C2CCBB-1549-4F55-828D-E5F9D4FFCC27}"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r>
              <a:rPr lang="ru-RU"/>
              <a:t>29.10.2009</a:t>
            </a:r>
          </a:p>
        </p:txBody>
      </p:sp>
      <p:sp>
        <p:nvSpPr>
          <p:cNvPr id="5" name="Rectangle 5"/>
          <p:cNvSpPr>
            <a:spLocks noGrp="1" noChangeArrowheads="1"/>
          </p:cNvSpPr>
          <p:nvPr>
            <p:ph type="ftr" sz="quarter" idx="11"/>
          </p:nvPr>
        </p:nvSpPr>
        <p:spPr>
          <a:ln/>
        </p:spPr>
        <p:txBody>
          <a:bodyPr/>
          <a:lstStyle>
            <a:lvl1pPr>
              <a:defRPr/>
            </a:lvl1pPr>
          </a:lstStyle>
          <a:p>
            <a:pPr>
              <a:defRPr/>
            </a:pPr>
            <a:r>
              <a:rPr lang="ru-RU"/>
              <a:t>23.03.2011</a:t>
            </a:r>
          </a:p>
        </p:txBody>
      </p:sp>
      <p:sp>
        <p:nvSpPr>
          <p:cNvPr id="6" name="Rectangle 6"/>
          <p:cNvSpPr>
            <a:spLocks noGrp="1" noChangeArrowheads="1"/>
          </p:cNvSpPr>
          <p:nvPr>
            <p:ph type="sldNum" sz="quarter" idx="12"/>
          </p:nvPr>
        </p:nvSpPr>
        <p:spPr>
          <a:ln/>
        </p:spPr>
        <p:txBody>
          <a:bodyPr/>
          <a:lstStyle>
            <a:lvl1pPr>
              <a:defRPr/>
            </a:lvl1pPr>
          </a:lstStyle>
          <a:p>
            <a:fld id="{72B93FAB-B970-4F86-98D7-1759665370DA}"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r>
              <a:rPr lang="ru-RU"/>
              <a:t>29.10.2009</a:t>
            </a:r>
          </a:p>
        </p:txBody>
      </p:sp>
      <p:sp>
        <p:nvSpPr>
          <p:cNvPr id="5" name="Rectangle 5"/>
          <p:cNvSpPr>
            <a:spLocks noGrp="1" noChangeArrowheads="1"/>
          </p:cNvSpPr>
          <p:nvPr>
            <p:ph type="ftr" sz="quarter" idx="11"/>
          </p:nvPr>
        </p:nvSpPr>
        <p:spPr>
          <a:ln/>
        </p:spPr>
        <p:txBody>
          <a:bodyPr/>
          <a:lstStyle>
            <a:lvl1pPr>
              <a:defRPr/>
            </a:lvl1pPr>
          </a:lstStyle>
          <a:p>
            <a:pPr>
              <a:defRPr/>
            </a:pPr>
            <a:r>
              <a:rPr lang="ru-RU"/>
              <a:t>23.03.2011</a:t>
            </a:r>
          </a:p>
        </p:txBody>
      </p:sp>
      <p:sp>
        <p:nvSpPr>
          <p:cNvPr id="6" name="Rectangle 6"/>
          <p:cNvSpPr>
            <a:spLocks noGrp="1" noChangeArrowheads="1"/>
          </p:cNvSpPr>
          <p:nvPr>
            <p:ph type="sldNum" sz="quarter" idx="12"/>
          </p:nvPr>
        </p:nvSpPr>
        <p:spPr>
          <a:ln/>
        </p:spPr>
        <p:txBody>
          <a:bodyPr/>
          <a:lstStyle>
            <a:lvl1pPr>
              <a:defRPr/>
            </a:lvl1pPr>
          </a:lstStyle>
          <a:p>
            <a:fld id="{6934AB06-E72D-4524-BE98-B78EA89619EE}" type="slidenum">
              <a:rPr lang="ru-RU"/>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r>
              <a:rPr lang="ru-RU"/>
              <a:t>29.10.2009</a:t>
            </a:r>
          </a:p>
        </p:txBody>
      </p:sp>
      <p:sp>
        <p:nvSpPr>
          <p:cNvPr id="6" name="Rectangle 5"/>
          <p:cNvSpPr>
            <a:spLocks noGrp="1" noChangeArrowheads="1"/>
          </p:cNvSpPr>
          <p:nvPr>
            <p:ph type="ftr" sz="quarter" idx="11"/>
          </p:nvPr>
        </p:nvSpPr>
        <p:spPr>
          <a:ln/>
        </p:spPr>
        <p:txBody>
          <a:bodyPr/>
          <a:lstStyle>
            <a:lvl1pPr>
              <a:defRPr/>
            </a:lvl1pPr>
          </a:lstStyle>
          <a:p>
            <a:pPr>
              <a:defRPr/>
            </a:pPr>
            <a:r>
              <a:rPr lang="ru-RU"/>
              <a:t>23.03.2011</a:t>
            </a:r>
          </a:p>
        </p:txBody>
      </p:sp>
      <p:sp>
        <p:nvSpPr>
          <p:cNvPr id="7" name="Rectangle 6"/>
          <p:cNvSpPr>
            <a:spLocks noGrp="1" noChangeArrowheads="1"/>
          </p:cNvSpPr>
          <p:nvPr>
            <p:ph type="sldNum" sz="quarter" idx="12"/>
          </p:nvPr>
        </p:nvSpPr>
        <p:spPr>
          <a:ln/>
        </p:spPr>
        <p:txBody>
          <a:bodyPr/>
          <a:lstStyle>
            <a:lvl1pPr>
              <a:defRPr/>
            </a:lvl1pPr>
          </a:lstStyle>
          <a:p>
            <a:fld id="{9498DDBF-72B1-4137-98C2-2185383D65C6}" type="slidenum">
              <a:rPr lang="ru-RU"/>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r>
              <a:rPr lang="ru-RU"/>
              <a:t>29.10.2009</a:t>
            </a:r>
          </a:p>
        </p:txBody>
      </p:sp>
      <p:sp>
        <p:nvSpPr>
          <p:cNvPr id="8" name="Rectangle 5"/>
          <p:cNvSpPr>
            <a:spLocks noGrp="1" noChangeArrowheads="1"/>
          </p:cNvSpPr>
          <p:nvPr>
            <p:ph type="ftr" sz="quarter" idx="11"/>
          </p:nvPr>
        </p:nvSpPr>
        <p:spPr>
          <a:ln/>
        </p:spPr>
        <p:txBody>
          <a:bodyPr/>
          <a:lstStyle>
            <a:lvl1pPr>
              <a:defRPr/>
            </a:lvl1pPr>
          </a:lstStyle>
          <a:p>
            <a:pPr>
              <a:defRPr/>
            </a:pPr>
            <a:r>
              <a:rPr lang="ru-RU"/>
              <a:t>23.03.2011</a:t>
            </a:r>
          </a:p>
        </p:txBody>
      </p:sp>
      <p:sp>
        <p:nvSpPr>
          <p:cNvPr id="9" name="Rectangle 6"/>
          <p:cNvSpPr>
            <a:spLocks noGrp="1" noChangeArrowheads="1"/>
          </p:cNvSpPr>
          <p:nvPr>
            <p:ph type="sldNum" sz="quarter" idx="12"/>
          </p:nvPr>
        </p:nvSpPr>
        <p:spPr>
          <a:ln/>
        </p:spPr>
        <p:txBody>
          <a:bodyPr/>
          <a:lstStyle>
            <a:lvl1pPr>
              <a:defRPr/>
            </a:lvl1pPr>
          </a:lstStyle>
          <a:p>
            <a:fld id="{9D2BC82B-F8A4-4132-87F9-0A58AE3B8AE6}" type="slidenum">
              <a:rPr lang="ru-RU"/>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r>
              <a:rPr lang="ru-RU"/>
              <a:t>29.10.2009</a:t>
            </a:r>
          </a:p>
        </p:txBody>
      </p:sp>
      <p:sp>
        <p:nvSpPr>
          <p:cNvPr id="4" name="Rectangle 5"/>
          <p:cNvSpPr>
            <a:spLocks noGrp="1" noChangeArrowheads="1"/>
          </p:cNvSpPr>
          <p:nvPr>
            <p:ph type="ftr" sz="quarter" idx="11"/>
          </p:nvPr>
        </p:nvSpPr>
        <p:spPr>
          <a:ln/>
        </p:spPr>
        <p:txBody>
          <a:bodyPr/>
          <a:lstStyle>
            <a:lvl1pPr>
              <a:defRPr/>
            </a:lvl1pPr>
          </a:lstStyle>
          <a:p>
            <a:pPr>
              <a:defRPr/>
            </a:pPr>
            <a:r>
              <a:rPr lang="ru-RU"/>
              <a:t>23.03.2011</a:t>
            </a:r>
          </a:p>
        </p:txBody>
      </p:sp>
      <p:sp>
        <p:nvSpPr>
          <p:cNvPr id="5" name="Rectangle 6"/>
          <p:cNvSpPr>
            <a:spLocks noGrp="1" noChangeArrowheads="1"/>
          </p:cNvSpPr>
          <p:nvPr>
            <p:ph type="sldNum" sz="quarter" idx="12"/>
          </p:nvPr>
        </p:nvSpPr>
        <p:spPr>
          <a:ln/>
        </p:spPr>
        <p:txBody>
          <a:bodyPr/>
          <a:lstStyle>
            <a:lvl1pPr>
              <a:defRPr/>
            </a:lvl1pPr>
          </a:lstStyle>
          <a:p>
            <a:fld id="{46BAAA8E-FD45-42F3-A861-B574C08A8E95}" type="slidenum">
              <a:rPr lang="ru-RU"/>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ru-RU"/>
              <a:t>29.10.2009</a:t>
            </a:r>
          </a:p>
        </p:txBody>
      </p:sp>
      <p:sp>
        <p:nvSpPr>
          <p:cNvPr id="3" name="Rectangle 5"/>
          <p:cNvSpPr>
            <a:spLocks noGrp="1" noChangeArrowheads="1"/>
          </p:cNvSpPr>
          <p:nvPr>
            <p:ph type="ftr" sz="quarter" idx="11"/>
          </p:nvPr>
        </p:nvSpPr>
        <p:spPr>
          <a:ln/>
        </p:spPr>
        <p:txBody>
          <a:bodyPr/>
          <a:lstStyle>
            <a:lvl1pPr>
              <a:defRPr/>
            </a:lvl1pPr>
          </a:lstStyle>
          <a:p>
            <a:pPr>
              <a:defRPr/>
            </a:pPr>
            <a:r>
              <a:rPr lang="ru-RU"/>
              <a:t>23.03.2011</a:t>
            </a:r>
          </a:p>
        </p:txBody>
      </p:sp>
      <p:sp>
        <p:nvSpPr>
          <p:cNvPr id="4" name="Rectangle 6"/>
          <p:cNvSpPr>
            <a:spLocks noGrp="1" noChangeArrowheads="1"/>
          </p:cNvSpPr>
          <p:nvPr>
            <p:ph type="sldNum" sz="quarter" idx="12"/>
          </p:nvPr>
        </p:nvSpPr>
        <p:spPr>
          <a:ln/>
        </p:spPr>
        <p:txBody>
          <a:bodyPr/>
          <a:lstStyle>
            <a:lvl1pPr>
              <a:defRPr/>
            </a:lvl1pPr>
          </a:lstStyle>
          <a:p>
            <a:fld id="{63F8F48A-35D3-4965-B236-2B6811C3C62B}" type="slidenum">
              <a:rPr lang="ru-RU"/>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r>
              <a:rPr lang="ru-RU"/>
              <a:t>29.10.2009</a:t>
            </a:r>
          </a:p>
        </p:txBody>
      </p:sp>
      <p:sp>
        <p:nvSpPr>
          <p:cNvPr id="6" name="Rectangle 5"/>
          <p:cNvSpPr>
            <a:spLocks noGrp="1" noChangeArrowheads="1"/>
          </p:cNvSpPr>
          <p:nvPr>
            <p:ph type="ftr" sz="quarter" idx="11"/>
          </p:nvPr>
        </p:nvSpPr>
        <p:spPr>
          <a:ln/>
        </p:spPr>
        <p:txBody>
          <a:bodyPr/>
          <a:lstStyle>
            <a:lvl1pPr>
              <a:defRPr/>
            </a:lvl1pPr>
          </a:lstStyle>
          <a:p>
            <a:pPr>
              <a:defRPr/>
            </a:pPr>
            <a:r>
              <a:rPr lang="ru-RU"/>
              <a:t>23.03.2011</a:t>
            </a:r>
          </a:p>
        </p:txBody>
      </p:sp>
      <p:sp>
        <p:nvSpPr>
          <p:cNvPr id="7" name="Rectangle 6"/>
          <p:cNvSpPr>
            <a:spLocks noGrp="1" noChangeArrowheads="1"/>
          </p:cNvSpPr>
          <p:nvPr>
            <p:ph type="sldNum" sz="quarter" idx="12"/>
          </p:nvPr>
        </p:nvSpPr>
        <p:spPr>
          <a:ln/>
        </p:spPr>
        <p:txBody>
          <a:bodyPr/>
          <a:lstStyle>
            <a:lvl1pPr>
              <a:defRPr/>
            </a:lvl1pPr>
          </a:lstStyle>
          <a:p>
            <a:fld id="{B392FA7F-F080-47F7-92B1-F8F5EC0EC779}" type="slidenum">
              <a:rPr lang="ru-RU"/>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r>
              <a:rPr lang="ru-RU"/>
              <a:t>29.10.2009</a:t>
            </a:r>
          </a:p>
        </p:txBody>
      </p:sp>
      <p:sp>
        <p:nvSpPr>
          <p:cNvPr id="6" name="Rectangle 5"/>
          <p:cNvSpPr>
            <a:spLocks noGrp="1" noChangeArrowheads="1"/>
          </p:cNvSpPr>
          <p:nvPr>
            <p:ph type="ftr" sz="quarter" idx="11"/>
          </p:nvPr>
        </p:nvSpPr>
        <p:spPr>
          <a:ln/>
        </p:spPr>
        <p:txBody>
          <a:bodyPr/>
          <a:lstStyle>
            <a:lvl1pPr>
              <a:defRPr/>
            </a:lvl1pPr>
          </a:lstStyle>
          <a:p>
            <a:pPr>
              <a:defRPr/>
            </a:pPr>
            <a:r>
              <a:rPr lang="ru-RU"/>
              <a:t>23.03.2011</a:t>
            </a:r>
          </a:p>
        </p:txBody>
      </p:sp>
      <p:sp>
        <p:nvSpPr>
          <p:cNvPr id="7" name="Rectangle 6"/>
          <p:cNvSpPr>
            <a:spLocks noGrp="1" noChangeArrowheads="1"/>
          </p:cNvSpPr>
          <p:nvPr>
            <p:ph type="sldNum" sz="quarter" idx="12"/>
          </p:nvPr>
        </p:nvSpPr>
        <p:spPr>
          <a:ln/>
        </p:spPr>
        <p:txBody>
          <a:bodyPr/>
          <a:lstStyle>
            <a:lvl1pPr>
              <a:defRPr/>
            </a:lvl1pPr>
          </a:lstStyle>
          <a:p>
            <a:fld id="{F0C24743-0926-44D3-B329-536340930736}" type="slidenum">
              <a:rPr lang="ru-RU"/>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a:defRPr/>
            </a:pPr>
            <a:r>
              <a:rPr lang="ru-RU"/>
              <a:t>29.10.2009</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cs typeface="+mn-cs"/>
              </a:defRPr>
            </a:lvl1pPr>
          </a:lstStyle>
          <a:p>
            <a:pPr>
              <a:defRPr/>
            </a:pPr>
            <a:r>
              <a:rPr lang="ru-RU"/>
              <a:t>23.03.2011</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F200947-BDE8-420A-A9BE-0CC03035E48A}"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kumimoji="1" sz="4400">
          <a:solidFill>
            <a:schemeClr val="tx2"/>
          </a:solidFill>
          <a:latin typeface="+mj-lt"/>
          <a:ea typeface="Arial" charset="0"/>
          <a:cs typeface="Arial" charset="0"/>
        </a:defRPr>
      </a:lvl1pPr>
      <a:lvl2pPr algn="ctr" rtl="0" eaLnBrk="0" fontAlgn="base" hangingPunct="0">
        <a:spcBef>
          <a:spcPct val="0"/>
        </a:spcBef>
        <a:spcAft>
          <a:spcPct val="0"/>
        </a:spcAft>
        <a:defRPr kumimoji="1" sz="4400">
          <a:solidFill>
            <a:schemeClr val="tx2"/>
          </a:solidFill>
          <a:latin typeface="Arial" charset="0"/>
          <a:ea typeface="Arial" charset="0"/>
          <a:cs typeface="Arial" charset="0"/>
        </a:defRPr>
      </a:lvl2pPr>
      <a:lvl3pPr algn="ctr" rtl="0" eaLnBrk="0" fontAlgn="base" hangingPunct="0">
        <a:spcBef>
          <a:spcPct val="0"/>
        </a:spcBef>
        <a:spcAft>
          <a:spcPct val="0"/>
        </a:spcAft>
        <a:defRPr kumimoji="1" sz="4400">
          <a:solidFill>
            <a:schemeClr val="tx2"/>
          </a:solidFill>
          <a:latin typeface="Arial" charset="0"/>
          <a:ea typeface="Arial" charset="0"/>
          <a:cs typeface="Arial" charset="0"/>
        </a:defRPr>
      </a:lvl3pPr>
      <a:lvl4pPr algn="ctr" rtl="0" eaLnBrk="0" fontAlgn="base" hangingPunct="0">
        <a:spcBef>
          <a:spcPct val="0"/>
        </a:spcBef>
        <a:spcAft>
          <a:spcPct val="0"/>
        </a:spcAft>
        <a:defRPr kumimoji="1" sz="4400">
          <a:solidFill>
            <a:schemeClr val="tx2"/>
          </a:solidFill>
          <a:latin typeface="Arial" charset="0"/>
          <a:ea typeface="Arial" charset="0"/>
          <a:cs typeface="Arial" charset="0"/>
        </a:defRPr>
      </a:lvl4pPr>
      <a:lvl5pPr algn="ctr" rtl="0" eaLnBrk="0" fontAlgn="base" hangingPunct="0">
        <a:spcBef>
          <a:spcPct val="0"/>
        </a:spcBef>
        <a:spcAft>
          <a:spcPct val="0"/>
        </a:spcAft>
        <a:defRPr kumimoji="1" sz="4400">
          <a:solidFill>
            <a:schemeClr val="tx2"/>
          </a:solidFill>
          <a:latin typeface="Arial" charset="0"/>
          <a:ea typeface="Arial" charset="0"/>
          <a:cs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Arial" charset="0"/>
          <a:cs typeface="Arial" charset="0"/>
        </a:defRPr>
      </a:lvl1pPr>
      <a:lvl2pPr marL="742950" indent="-285750" algn="l" rtl="0" eaLnBrk="0" fontAlgn="base" hangingPunct="0">
        <a:spcBef>
          <a:spcPct val="20000"/>
        </a:spcBef>
        <a:spcAft>
          <a:spcPct val="0"/>
        </a:spcAft>
        <a:buChar char="–"/>
        <a:defRPr kumimoji="1" sz="2800">
          <a:solidFill>
            <a:schemeClr val="tx1"/>
          </a:solidFill>
          <a:latin typeface="+mn-lt"/>
          <a:ea typeface="Arial" charset="0"/>
          <a:cs typeface="Arial" charset="0"/>
        </a:defRPr>
      </a:lvl2pPr>
      <a:lvl3pPr marL="1143000" indent="-228600" algn="l" rtl="0" eaLnBrk="0" fontAlgn="base" hangingPunct="0">
        <a:spcBef>
          <a:spcPct val="20000"/>
        </a:spcBef>
        <a:spcAft>
          <a:spcPct val="0"/>
        </a:spcAft>
        <a:buChar char="•"/>
        <a:defRPr kumimoji="1" sz="2400">
          <a:solidFill>
            <a:schemeClr val="tx1"/>
          </a:solidFill>
          <a:latin typeface="+mn-lt"/>
          <a:ea typeface="Arial" charset="0"/>
          <a:cs typeface="Arial"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Arial" charset="0"/>
          <a:cs typeface="Arial" charset="0"/>
        </a:defRPr>
      </a:lvl4pPr>
      <a:lvl5pPr marL="2057400" indent="-228600" algn="l" rtl="0" eaLnBrk="0" fontAlgn="base" hangingPunct="0">
        <a:spcBef>
          <a:spcPct val="20000"/>
        </a:spcBef>
        <a:spcAft>
          <a:spcPct val="0"/>
        </a:spcAft>
        <a:buChar char="»"/>
        <a:defRPr kumimoji="1" sz="2000">
          <a:solidFill>
            <a:schemeClr val="tx1"/>
          </a:solidFill>
          <a:latin typeface="+mn-lt"/>
          <a:ea typeface="Arial" charset="0"/>
          <a:cs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250825" y="333375"/>
            <a:ext cx="8642350" cy="4103688"/>
          </a:xfrm>
        </p:spPr>
        <p:txBody>
          <a:bodyPr/>
          <a:lstStyle/>
          <a:p>
            <a:pPr eaLnBrk="1" hangingPunct="1"/>
            <a:r>
              <a:rPr lang="de-DE" sz="2000" b="1" smtClean="0"/>
              <a:t>International Regulators Forum</a:t>
            </a:r>
            <a:br>
              <a:rPr lang="de-DE" sz="2000" b="1" smtClean="0"/>
            </a:br>
            <a:r>
              <a:rPr lang="de-DE" sz="2000" b="1" smtClean="0"/>
              <a:t>Offshore Safety Summit Conference</a:t>
            </a:r>
            <a:br>
              <a:rPr lang="de-DE" sz="2000" b="1" smtClean="0"/>
            </a:br>
            <a:r>
              <a:rPr lang="de-DE" sz="1600" smtClean="0"/>
              <a:t>Stavanger, Norway</a:t>
            </a:r>
            <a:br>
              <a:rPr lang="de-DE" sz="1600" smtClean="0"/>
            </a:br>
            <a:r>
              <a:rPr lang="de-DE" sz="1600" smtClean="0"/>
              <a:t>October 4-5, 2011</a:t>
            </a:r>
            <a:br>
              <a:rPr lang="de-DE" sz="1600" smtClean="0"/>
            </a:br>
            <a:r>
              <a:rPr lang="de-DE" sz="2000" smtClean="0"/>
              <a:t/>
            </a:r>
            <a:br>
              <a:rPr lang="de-DE" sz="2000" smtClean="0"/>
            </a:br>
            <a:r>
              <a:rPr lang="de-DE" sz="2000" b="1" smtClean="0"/>
              <a:t/>
            </a:r>
            <a:br>
              <a:rPr lang="de-DE" sz="2000" b="1" smtClean="0"/>
            </a:br>
            <a:r>
              <a:rPr lang="en-US" sz="3600" b="1" smtClean="0">
                <a:solidFill>
                  <a:srgbClr val="0000FF"/>
                </a:solidFill>
              </a:rPr>
              <a:t>Challenges of the G20 </a:t>
            </a:r>
            <a:br>
              <a:rPr lang="en-US" sz="3600" b="1" smtClean="0">
                <a:solidFill>
                  <a:srgbClr val="0000FF"/>
                </a:solidFill>
              </a:rPr>
            </a:br>
            <a:r>
              <a:rPr lang="en-US" sz="3600" b="1" smtClean="0">
                <a:solidFill>
                  <a:srgbClr val="0000FF"/>
                </a:solidFill>
              </a:rPr>
              <a:t>Global Marine Environment Protection Working Group</a:t>
            </a:r>
            <a:r>
              <a:rPr lang="en-US" sz="3600" smtClean="0">
                <a:solidFill>
                  <a:srgbClr val="0000FF"/>
                </a:solidFill>
              </a:rPr>
              <a:t> (GMEP)</a:t>
            </a:r>
            <a:endParaRPr kumimoji="0" lang="ru-RU" sz="3600" b="1" smtClean="0">
              <a:solidFill>
                <a:srgbClr val="0000FF"/>
              </a:solidFill>
            </a:endParaRPr>
          </a:p>
        </p:txBody>
      </p:sp>
      <p:sp>
        <p:nvSpPr>
          <p:cNvPr id="16386" name="Rectangle 3"/>
          <p:cNvSpPr>
            <a:spLocks noGrp="1" noChangeArrowheads="1"/>
          </p:cNvSpPr>
          <p:nvPr>
            <p:ph type="subTitle" idx="1"/>
          </p:nvPr>
        </p:nvSpPr>
        <p:spPr>
          <a:xfrm>
            <a:off x="1331913" y="5013325"/>
            <a:ext cx="6400800" cy="1176338"/>
          </a:xfrm>
        </p:spPr>
        <p:txBody>
          <a:bodyPr/>
          <a:lstStyle/>
          <a:p>
            <a:pPr eaLnBrk="1" hangingPunct="1">
              <a:defRPr/>
            </a:pPr>
            <a:r>
              <a:rPr lang="en-US" sz="2000" b="1" i="1" dirty="0" smtClean="0">
                <a:latin typeface="+mj-lt"/>
              </a:rPr>
              <a:t> Prof. </a:t>
            </a:r>
            <a:r>
              <a:rPr lang="en-US" sz="2000" b="1" i="1" dirty="0">
                <a:latin typeface="+mj-lt"/>
              </a:rPr>
              <a:t>Valery </a:t>
            </a:r>
            <a:r>
              <a:rPr lang="en-US" sz="2000" b="1" i="1" dirty="0" smtClean="0">
                <a:latin typeface="+mj-lt"/>
              </a:rPr>
              <a:t>Sorokin</a:t>
            </a:r>
          </a:p>
          <a:p>
            <a:pPr eaLnBrk="1" hangingPunct="1">
              <a:defRPr/>
            </a:pPr>
            <a:r>
              <a:rPr kumimoji="0" lang="en-US" sz="1800" b="1" i="1" dirty="0" smtClean="0">
                <a:latin typeface="+mj-lt"/>
              </a:rPr>
              <a:t>G20 GMEP WG Co-Chair</a:t>
            </a:r>
            <a:endParaRPr kumimoji="0" lang="ru-RU" sz="1800" b="1" i="1"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Название 1"/>
          <p:cNvSpPr>
            <a:spLocks noGrp="1"/>
          </p:cNvSpPr>
          <p:nvPr>
            <p:ph type="title"/>
          </p:nvPr>
        </p:nvSpPr>
        <p:spPr/>
        <p:txBody>
          <a:bodyPr/>
          <a:lstStyle/>
          <a:p>
            <a:r>
              <a:rPr lang="en-US" sz="3600" b="1" smtClean="0">
                <a:solidFill>
                  <a:srgbClr val="0000FF"/>
                </a:solidFill>
              </a:rPr>
              <a:t>G20 Global Marine Environment Protection Initiative: the Origins</a:t>
            </a:r>
            <a:endParaRPr lang="ru-RU" sz="3600" b="1" smtClean="0">
              <a:solidFill>
                <a:srgbClr val="0000FF"/>
              </a:solidFill>
            </a:endParaRPr>
          </a:p>
        </p:txBody>
      </p:sp>
      <p:sp>
        <p:nvSpPr>
          <p:cNvPr id="3" name="Содержимое 2"/>
          <p:cNvSpPr>
            <a:spLocks noGrp="1"/>
          </p:cNvSpPr>
          <p:nvPr>
            <p:ph idx="1"/>
          </p:nvPr>
        </p:nvSpPr>
        <p:spPr>
          <a:xfrm>
            <a:off x="457200" y="1484313"/>
            <a:ext cx="8229600" cy="4824412"/>
          </a:xfrm>
          <a:ln>
            <a:solidFill>
              <a:srgbClr val="2942FD"/>
            </a:solidFill>
          </a:ln>
        </p:spPr>
        <p:txBody>
          <a:bodyPr/>
          <a:lstStyle/>
          <a:p>
            <a:pPr marL="0" indent="0">
              <a:lnSpc>
                <a:spcPct val="80000"/>
              </a:lnSpc>
              <a:buFontTx/>
              <a:buNone/>
            </a:pPr>
            <a:r>
              <a:rPr lang="en-US" sz="1400" b="1" smtClean="0"/>
              <a:t>Summer 2010 </a:t>
            </a:r>
            <a:r>
              <a:rPr lang="ru-RU" sz="1400" b="1" smtClean="0"/>
              <a:t>–</a:t>
            </a:r>
            <a:r>
              <a:rPr lang="en-US" sz="1400" b="1" smtClean="0"/>
              <a:t> Russia proposed to establish an international mechanism for prevention and clean up of catastrophes on marine shelf. Its major points:</a:t>
            </a:r>
          </a:p>
          <a:p>
            <a:pPr marL="0" indent="0">
              <a:lnSpc>
                <a:spcPct val="80000"/>
              </a:lnSpc>
              <a:buFontTx/>
              <a:buNone/>
            </a:pPr>
            <a:endParaRPr lang="en-US" sz="1400" b="1" smtClean="0"/>
          </a:p>
          <a:p>
            <a:pPr marL="0" indent="0">
              <a:lnSpc>
                <a:spcPct val="80000"/>
              </a:lnSpc>
            </a:pPr>
            <a:r>
              <a:rPr lang="ru-RU" sz="1400" b="1" smtClean="0"/>
              <a:t>E</a:t>
            </a:r>
            <a:r>
              <a:rPr lang="en-US" sz="1400" b="1" smtClean="0"/>
              <a:t>stablishing regional international regulators for activities on the shelf (International Shelf Regulators). Such regulators may cover regions of active shelf development – the Arctic, Persian Gulf, the Caribbean, East Africa etc. </a:t>
            </a:r>
          </a:p>
          <a:p>
            <a:pPr marL="0" indent="0"/>
            <a:r>
              <a:rPr lang="en-US" sz="1400" b="1" smtClean="0"/>
              <a:t>The mandate for regulation of such mechanisms should include:</a:t>
            </a:r>
          </a:p>
          <a:p>
            <a:pPr lvl="1"/>
            <a:r>
              <a:rPr lang="en-US" sz="1400" smtClean="0"/>
              <a:t>The application of environmental impact assessment that consider impacts at all stages of exploration, production and suspension;</a:t>
            </a:r>
          </a:p>
          <a:p>
            <a:pPr lvl="1"/>
            <a:r>
              <a:rPr lang="en-US" sz="1400" smtClean="0"/>
              <a:t>Preventive development of infrastructure to enable rapid and effective response and establishing effective training systems for oil spill response personal;</a:t>
            </a:r>
          </a:p>
          <a:p>
            <a:pPr lvl="1"/>
            <a:r>
              <a:rPr lang="en-US" sz="1400" smtClean="0"/>
              <a:t>Thorough risk assessments that incorporate blowout events;</a:t>
            </a:r>
          </a:p>
          <a:p>
            <a:pPr lvl="1"/>
            <a:r>
              <a:rPr lang="en-US" sz="1400" smtClean="0"/>
              <a:t>Spatial planning ensuring security of biological resources;</a:t>
            </a:r>
          </a:p>
          <a:p>
            <a:pPr lvl="1"/>
            <a:r>
              <a:rPr lang="en-US" sz="1400" smtClean="0"/>
              <a:t>Transfer of technology to developing nations that could be impacted from oil spills.</a:t>
            </a:r>
            <a:endParaRPr lang="en-US" smtClean="0"/>
          </a:p>
          <a:p>
            <a:pPr marL="0" indent="0"/>
            <a:r>
              <a:rPr lang="en-US" sz="1400" b="1" smtClean="0"/>
              <a:t>An appropriate financial structure for such regulatory mechanism could be Funds. Replenishment of Funds established by the regional regulators can be done through regular industry</a:t>
            </a:r>
            <a:r>
              <a:rPr lang="en-US" altLang="ru-RU" sz="1400" b="1" smtClean="0"/>
              <a:t>’</a:t>
            </a:r>
            <a:r>
              <a:rPr lang="en-US" sz="1400" b="1" smtClean="0"/>
              <a:t>s mandatory contributions, embedded in taxation systems or done through insurance systems.</a:t>
            </a:r>
          </a:p>
          <a:p>
            <a:pPr marL="0" indent="0"/>
            <a:r>
              <a:rPr lang="en-US" sz="1400" b="1" smtClean="0"/>
              <a:t>Global Marine Environment Protection Fund could become a light umbrella structure with primary focus on coordinating regional funds, including clearing house mechanism, standard development etc.</a:t>
            </a:r>
          </a:p>
          <a:p>
            <a:pPr marL="0" indent="0">
              <a:buFontTx/>
              <a:buNone/>
            </a:pPr>
            <a:endParaRPr lang="ru-RU" smtClean="0"/>
          </a:p>
        </p:txBody>
      </p:sp>
      <p:sp>
        <p:nvSpPr>
          <p:cNvPr id="5" name="Номер слайда 4"/>
          <p:cNvSpPr>
            <a:spLocks noGrp="1"/>
          </p:cNvSpPr>
          <p:nvPr>
            <p:ph type="sldNum" sz="quarter" idx="12"/>
          </p:nvPr>
        </p:nvSpPr>
        <p:spPr/>
        <p:txBody>
          <a:bodyPr/>
          <a:lstStyle/>
          <a:p>
            <a:fld id="{B272AB85-7169-488D-88DD-F9C3EF03C24D}" type="slidenum">
              <a:rPr lang="ru-RU"/>
              <a:pPr/>
              <a:t>2</a:t>
            </a:fld>
            <a:endParaRPr lang="ru-RU"/>
          </a:p>
        </p:txBody>
      </p:sp>
      <p:sp>
        <p:nvSpPr>
          <p:cNvPr id="6" name="Нижний колонтитул 1"/>
          <p:cNvSpPr>
            <a:spLocks noGrp="1"/>
          </p:cNvSpPr>
          <p:nvPr>
            <p:ph type="ftr" sz="quarter" idx="11"/>
          </p:nvPr>
        </p:nvSpPr>
        <p:spPr/>
        <p:txBody>
          <a:bodyPr/>
          <a:lstStyle/>
          <a:p>
            <a:pPr>
              <a:defRPr/>
            </a:pPr>
            <a:r>
              <a:rPr lang="en-US" dirty="0" smtClean="0"/>
              <a:t>4-5</a:t>
            </a:r>
            <a:r>
              <a:rPr lang="ru-RU" dirty="0" smtClean="0"/>
              <a:t>.</a:t>
            </a:r>
            <a:r>
              <a:rPr lang="en-US" dirty="0" smtClean="0"/>
              <a:t>10.</a:t>
            </a:r>
            <a:r>
              <a:rPr lang="ru-RU" dirty="0" smtClean="0"/>
              <a:t>2011</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Название 1"/>
          <p:cNvSpPr>
            <a:spLocks noGrp="1"/>
          </p:cNvSpPr>
          <p:nvPr>
            <p:ph type="title"/>
          </p:nvPr>
        </p:nvSpPr>
        <p:spPr>
          <a:xfrm>
            <a:off x="457200" y="274638"/>
            <a:ext cx="8229600" cy="633412"/>
          </a:xfrm>
        </p:spPr>
        <p:txBody>
          <a:bodyPr/>
          <a:lstStyle/>
          <a:p>
            <a:r>
              <a:rPr lang="en-US" sz="3600" b="1" smtClean="0">
                <a:solidFill>
                  <a:srgbClr val="0000FF"/>
                </a:solidFill>
              </a:rPr>
              <a:t>G20 Leaders: Mandates on GMEP</a:t>
            </a:r>
            <a:endParaRPr lang="ru-RU" sz="3600" b="1" smtClean="0">
              <a:solidFill>
                <a:srgbClr val="0000FF"/>
              </a:solidFill>
            </a:endParaRPr>
          </a:p>
        </p:txBody>
      </p:sp>
      <p:sp>
        <p:nvSpPr>
          <p:cNvPr id="5" name="Номер слайда 4"/>
          <p:cNvSpPr>
            <a:spLocks noGrp="1"/>
          </p:cNvSpPr>
          <p:nvPr>
            <p:ph type="sldNum" sz="quarter" idx="12"/>
          </p:nvPr>
        </p:nvSpPr>
        <p:spPr/>
        <p:txBody>
          <a:bodyPr/>
          <a:lstStyle/>
          <a:p>
            <a:fld id="{3451191D-B682-4720-B1BB-917901110D6C}" type="slidenum">
              <a:rPr lang="ru-RU"/>
              <a:pPr/>
              <a:t>3</a:t>
            </a:fld>
            <a:endParaRPr lang="ru-RU"/>
          </a:p>
        </p:txBody>
      </p:sp>
      <p:sp>
        <p:nvSpPr>
          <p:cNvPr id="6" name="Прямоугольник 5"/>
          <p:cNvSpPr>
            <a:spLocks noChangeArrowheads="1"/>
          </p:cNvSpPr>
          <p:nvPr/>
        </p:nvSpPr>
        <p:spPr bwMode="auto">
          <a:xfrm>
            <a:off x="250825" y="981075"/>
            <a:ext cx="8642350" cy="1152525"/>
          </a:xfrm>
          <a:prstGeom prst="rect">
            <a:avLst/>
          </a:prstGeom>
          <a:solidFill>
            <a:srgbClr val="FFFFFF"/>
          </a:solidFill>
          <a:ln w="9525">
            <a:solidFill>
              <a:srgbClr val="0000FF"/>
            </a:solidFill>
            <a:miter lim="800000"/>
            <a:headEnd/>
            <a:tailEnd/>
          </a:ln>
          <a:effectLst>
            <a:outerShdw dist="23000" dir="5400000" rotWithShape="0">
              <a:srgbClr val="808080">
                <a:alpha val="34999"/>
              </a:srgbClr>
            </a:outerShdw>
          </a:effectLst>
        </p:spPr>
        <p:txBody>
          <a:bodyPr anchor="ctr"/>
          <a:lstStyle/>
          <a:p>
            <a:pPr algn="r"/>
            <a:r>
              <a:rPr lang="en-US" sz="1600" b="1" i="1"/>
              <a:t>2009 Toronto Summit</a:t>
            </a:r>
          </a:p>
          <a:p>
            <a:pPr algn="just"/>
            <a:r>
              <a:rPr lang="en-US" sz="1600"/>
              <a:t>Following the recent oil spill in the Gulf of Mexico we recognize the need to share best practices to protect the marine environment, prevent accidents related to offshore exploration and development, as well as transportation, and deal with their consequences</a:t>
            </a:r>
            <a:endParaRPr lang="ru-RU" sz="1600"/>
          </a:p>
        </p:txBody>
      </p:sp>
      <p:sp>
        <p:nvSpPr>
          <p:cNvPr id="7" name="Содержимое 6"/>
          <p:cNvSpPr>
            <a:spLocks noGrp="1"/>
          </p:cNvSpPr>
          <p:nvPr>
            <p:ph idx="1"/>
          </p:nvPr>
        </p:nvSpPr>
        <p:spPr>
          <a:xfrm>
            <a:off x="250825" y="2349500"/>
            <a:ext cx="8642350" cy="3887788"/>
          </a:xfrm>
          <a:solidFill>
            <a:srgbClr val="FFFFFF"/>
          </a:solidFill>
          <a:ln cap="flat">
            <a:solidFill>
              <a:srgbClr val="0000FF"/>
            </a:solidFill>
          </a:ln>
          <a:effectLst>
            <a:outerShdw dist="23000" dir="5400000" rotWithShape="0">
              <a:srgbClr val="000000">
                <a:alpha val="34999"/>
              </a:srgbClr>
            </a:outerShdw>
          </a:effectLst>
        </p:spPr>
        <p:txBody>
          <a:bodyPr anchor="ctr"/>
          <a:lstStyle/>
          <a:p>
            <a:pPr marL="0" indent="0" algn="r">
              <a:buFontTx/>
              <a:buNone/>
            </a:pPr>
            <a:r>
              <a:rPr lang="en-US" sz="1600" b="1" i="1" smtClean="0">
                <a:solidFill>
                  <a:srgbClr val="000000"/>
                </a:solidFill>
              </a:rPr>
              <a:t>2010 Seoul Summit</a:t>
            </a:r>
          </a:p>
          <a:p>
            <a:pPr marL="0" indent="0" algn="just">
              <a:buFontTx/>
              <a:buNone/>
            </a:pPr>
            <a:r>
              <a:rPr lang="en-US" sz="1600" smtClean="0">
                <a:solidFill>
                  <a:srgbClr val="000000"/>
                </a:solidFill>
              </a:rPr>
              <a:t>We welcome the progress achieved by the Global Marine Environment Protection (GMEP) initiative toward the goal of sharing best practices to protect the marine environment, to prevent accidents related to offshore exploration and development, as well as marine transportation, and to deal with their consequences. We recognize the work done by the GMEP Experts Sub-Group and take note of the progress made on reviewing international regulation of offshore oil and gas exploration, production and transport with respect to marine environmental protection as a first step to implement the Toronto mandate.</a:t>
            </a:r>
          </a:p>
          <a:p>
            <a:pPr marL="0" indent="0" algn="just">
              <a:buFontTx/>
              <a:buNone/>
            </a:pPr>
            <a:r>
              <a:rPr lang="en-US" sz="1600" smtClean="0">
                <a:solidFill>
                  <a:srgbClr val="000000"/>
                </a:solidFill>
              </a:rPr>
              <a:t>Future work on the GMEP initiative should benefit from relevant findings, as they become available, from the National Commission on the BP Deepwater Horizon Oil Spill in the United States and the Montara Commission of Inquiry in Australia. We ask the GMEP Experts Sub-Group to provide a further report, with the support of the IMO, OECD, IEA, OPEC, International Regulators Forum, and International Association of Drilling Contractors and, in consultation with relevant stakeholders, to continue work on the effective sharing of best practices at the 2011 Summit in France.</a:t>
            </a:r>
            <a:endParaRPr lang="ru-RU" sz="1600" smtClean="0">
              <a:solidFill>
                <a:srgbClr val="000000"/>
              </a:solidFill>
            </a:endParaRPr>
          </a:p>
        </p:txBody>
      </p:sp>
      <p:sp>
        <p:nvSpPr>
          <p:cNvPr id="8" name="Нижний колонтитул 1"/>
          <p:cNvSpPr>
            <a:spLocks noGrp="1"/>
          </p:cNvSpPr>
          <p:nvPr>
            <p:ph type="ftr" sz="quarter" idx="11"/>
          </p:nvPr>
        </p:nvSpPr>
        <p:spPr/>
        <p:txBody>
          <a:bodyPr/>
          <a:lstStyle/>
          <a:p>
            <a:pPr>
              <a:defRPr/>
            </a:pPr>
            <a:r>
              <a:rPr lang="en-US" dirty="0" smtClean="0"/>
              <a:t>4-5</a:t>
            </a:r>
            <a:r>
              <a:rPr lang="ru-RU" dirty="0" smtClean="0"/>
              <a:t>.</a:t>
            </a:r>
            <a:r>
              <a:rPr lang="en-US" dirty="0" smtClean="0"/>
              <a:t>10.</a:t>
            </a:r>
            <a:r>
              <a:rPr lang="ru-RU" dirty="0" smtClean="0"/>
              <a:t>2011</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pPr>
              <a:defRPr/>
            </a:pPr>
            <a:r>
              <a:rPr lang="en-US" dirty="0" smtClean="0"/>
              <a:t>4-5</a:t>
            </a:r>
            <a:r>
              <a:rPr lang="ru-RU" dirty="0" smtClean="0"/>
              <a:t>.</a:t>
            </a:r>
            <a:r>
              <a:rPr lang="en-US" dirty="0" smtClean="0"/>
              <a:t>10.</a:t>
            </a:r>
            <a:r>
              <a:rPr lang="ru-RU" dirty="0" smtClean="0"/>
              <a:t>2011</a:t>
            </a:r>
            <a:endParaRPr lang="ru-RU" dirty="0"/>
          </a:p>
        </p:txBody>
      </p:sp>
      <p:sp>
        <p:nvSpPr>
          <p:cNvPr id="3" name="Номер слайда 2"/>
          <p:cNvSpPr>
            <a:spLocks noGrp="1"/>
          </p:cNvSpPr>
          <p:nvPr>
            <p:ph type="sldNum" sz="quarter" idx="12"/>
          </p:nvPr>
        </p:nvSpPr>
        <p:spPr/>
        <p:txBody>
          <a:bodyPr/>
          <a:lstStyle/>
          <a:p>
            <a:fld id="{A2808CBA-3F38-4852-A0EF-4C11E587349C}" type="slidenum">
              <a:rPr lang="ru-RU"/>
              <a:pPr/>
              <a:t>4</a:t>
            </a:fld>
            <a:endParaRPr lang="ru-RU"/>
          </a:p>
        </p:txBody>
      </p:sp>
      <p:sp>
        <p:nvSpPr>
          <p:cNvPr id="20483" name="Название 1"/>
          <p:cNvSpPr txBox="1">
            <a:spLocks/>
          </p:cNvSpPr>
          <p:nvPr/>
        </p:nvSpPr>
        <p:spPr bwMode="auto">
          <a:xfrm>
            <a:off x="468313" y="260350"/>
            <a:ext cx="8229600" cy="706438"/>
          </a:xfrm>
          <a:prstGeom prst="rect">
            <a:avLst/>
          </a:prstGeom>
          <a:noFill/>
          <a:ln w="9525">
            <a:noFill/>
            <a:miter lim="800000"/>
            <a:headEnd/>
            <a:tailEnd/>
          </a:ln>
        </p:spPr>
        <p:txBody>
          <a:bodyPr/>
          <a:lstStyle/>
          <a:p>
            <a:pPr algn="ctr" eaLnBrk="0" hangingPunct="0"/>
            <a:r>
              <a:rPr kumimoji="1" lang="en-US" sz="3600" b="1">
                <a:solidFill>
                  <a:srgbClr val="0000FF"/>
                </a:solidFill>
              </a:rPr>
              <a:t>Group 20: Energy Issues Set-Up </a:t>
            </a:r>
            <a:r>
              <a:rPr kumimoji="1" lang="ru-RU" sz="3600" b="1">
                <a:solidFill>
                  <a:srgbClr val="0000FF"/>
                </a:solidFill>
              </a:rPr>
              <a:t/>
            </a:r>
            <a:br>
              <a:rPr kumimoji="1" lang="ru-RU" sz="3600" b="1">
                <a:solidFill>
                  <a:srgbClr val="0000FF"/>
                </a:solidFill>
              </a:rPr>
            </a:br>
            <a:endParaRPr kumimoji="1" lang="ru-RU" sz="3600" b="1">
              <a:solidFill>
                <a:srgbClr val="0000FF"/>
              </a:solidFill>
            </a:endParaRPr>
          </a:p>
        </p:txBody>
      </p:sp>
      <p:sp>
        <p:nvSpPr>
          <p:cNvPr id="20484" name="Номер слайда 4"/>
          <p:cNvSpPr txBox="1">
            <a:spLocks/>
          </p:cNvSpPr>
          <p:nvPr/>
        </p:nvSpPr>
        <p:spPr bwMode="auto">
          <a:xfrm>
            <a:off x="6553200" y="6245225"/>
            <a:ext cx="2133600" cy="476250"/>
          </a:xfrm>
          <a:prstGeom prst="rect">
            <a:avLst/>
          </a:prstGeom>
          <a:noFill/>
          <a:ln w="9525">
            <a:noFill/>
            <a:miter lim="800000"/>
            <a:headEnd/>
            <a:tailEnd/>
          </a:ln>
        </p:spPr>
        <p:txBody>
          <a:bodyPr/>
          <a:lstStyle/>
          <a:p>
            <a:pPr algn="r"/>
            <a:fld id="{DE076476-FA73-472E-97EF-556CB8F646DA}" type="slidenum">
              <a:rPr lang="ru-RU" sz="1400"/>
              <a:pPr algn="r"/>
              <a:t>4</a:t>
            </a:fld>
            <a:endParaRPr lang="ru-RU" sz="1400"/>
          </a:p>
        </p:txBody>
      </p:sp>
      <p:sp>
        <p:nvSpPr>
          <p:cNvPr id="7" name="Куб 6"/>
          <p:cNvSpPr>
            <a:spLocks noChangeArrowheads="1"/>
          </p:cNvSpPr>
          <p:nvPr/>
        </p:nvSpPr>
        <p:spPr bwMode="auto">
          <a:xfrm>
            <a:off x="2627313" y="1268413"/>
            <a:ext cx="4465637" cy="865187"/>
          </a:xfrm>
          <a:prstGeom prst="cube">
            <a:avLst>
              <a:gd name="adj" fmla="val 25000"/>
            </a:avLst>
          </a:prstGeom>
          <a:solidFill>
            <a:srgbClr val="2A8CAD"/>
          </a:solidFill>
          <a:ln w="9525">
            <a:solidFill>
              <a:srgbClr val="B6DCDF"/>
            </a:solidFill>
            <a:miter lim="800000"/>
            <a:headEnd/>
            <a:tailEnd/>
          </a:ln>
          <a:effectLst>
            <a:outerShdw dist="23000" dir="5400000" rotWithShape="0">
              <a:srgbClr val="808080">
                <a:alpha val="34999"/>
              </a:srgbClr>
            </a:outerShdw>
          </a:effectLst>
        </p:spPr>
        <p:txBody>
          <a:bodyPr anchor="ctr"/>
          <a:lstStyle/>
          <a:p>
            <a:pPr algn="ctr">
              <a:defRPr/>
            </a:pPr>
            <a:r>
              <a:rPr lang="en-US" sz="2400" b="1" dirty="0">
                <a:solidFill>
                  <a:schemeClr val="lt1"/>
                </a:solidFill>
                <a:latin typeface="+mn-lt"/>
                <a:cs typeface="+mn-cs"/>
              </a:rPr>
              <a:t>G20 Leaders</a:t>
            </a:r>
            <a:endParaRPr lang="ru-RU" sz="2400" b="1" dirty="0">
              <a:solidFill>
                <a:schemeClr val="lt1"/>
              </a:solidFill>
              <a:latin typeface="+mn-lt"/>
              <a:cs typeface="+mn-cs"/>
            </a:endParaRPr>
          </a:p>
        </p:txBody>
      </p:sp>
      <p:sp>
        <p:nvSpPr>
          <p:cNvPr id="8" name="Куб 7"/>
          <p:cNvSpPr>
            <a:spLocks noChangeArrowheads="1"/>
          </p:cNvSpPr>
          <p:nvPr/>
        </p:nvSpPr>
        <p:spPr bwMode="auto">
          <a:xfrm>
            <a:off x="3276600" y="2276475"/>
            <a:ext cx="2951163" cy="504825"/>
          </a:xfrm>
          <a:prstGeom prst="cube">
            <a:avLst>
              <a:gd name="adj" fmla="val 25000"/>
            </a:avLst>
          </a:prstGeom>
          <a:solidFill>
            <a:srgbClr val="D6ECEE"/>
          </a:solidFill>
          <a:ln w="9525">
            <a:solidFill>
              <a:srgbClr val="0000FF"/>
            </a:solidFill>
            <a:miter lim="800000"/>
            <a:headEnd/>
            <a:tailEnd/>
          </a:ln>
          <a:effectLst>
            <a:outerShdw dist="23000" dir="5400000" rotWithShape="0">
              <a:srgbClr val="808080">
                <a:alpha val="34999"/>
              </a:srgbClr>
            </a:outerShdw>
          </a:effectLst>
        </p:spPr>
        <p:txBody>
          <a:bodyPr anchor="ctr"/>
          <a:lstStyle/>
          <a:p>
            <a:pPr algn="ctr">
              <a:defRPr/>
            </a:pPr>
            <a:r>
              <a:rPr lang="en-US" sz="2400" b="1" dirty="0" err="1">
                <a:latin typeface="+mn-lt"/>
                <a:cs typeface="+mn-cs"/>
              </a:rPr>
              <a:t>Sherpas</a:t>
            </a:r>
            <a:endParaRPr lang="ru-RU" sz="2400" b="1" dirty="0">
              <a:latin typeface="+mn-lt"/>
              <a:cs typeface="+mn-cs"/>
            </a:endParaRPr>
          </a:p>
        </p:txBody>
      </p:sp>
      <p:sp>
        <p:nvSpPr>
          <p:cNvPr id="9" name="Куб 8"/>
          <p:cNvSpPr>
            <a:spLocks noChangeArrowheads="1"/>
          </p:cNvSpPr>
          <p:nvPr/>
        </p:nvSpPr>
        <p:spPr bwMode="auto">
          <a:xfrm>
            <a:off x="3851275" y="3141663"/>
            <a:ext cx="4968875" cy="719137"/>
          </a:xfrm>
          <a:prstGeom prst="cube">
            <a:avLst>
              <a:gd name="adj" fmla="val 25000"/>
            </a:avLst>
          </a:prstGeom>
          <a:solidFill>
            <a:srgbClr val="0000FF"/>
          </a:solidFill>
          <a:ln w="9525">
            <a:solidFill>
              <a:srgbClr val="B6DCDF"/>
            </a:solidFill>
            <a:miter lim="800000"/>
            <a:headEnd/>
            <a:tailEnd/>
          </a:ln>
          <a:effectLst>
            <a:outerShdw dist="23000" dir="5400000" rotWithShape="0">
              <a:srgbClr val="808080">
                <a:alpha val="34999"/>
              </a:srgbClr>
            </a:outerShdw>
          </a:effectLst>
        </p:spPr>
        <p:txBody>
          <a:bodyPr anchor="ctr"/>
          <a:lstStyle/>
          <a:p>
            <a:pPr algn="ctr">
              <a:defRPr/>
            </a:pPr>
            <a:r>
              <a:rPr lang="en-US" sz="2000" dirty="0">
                <a:solidFill>
                  <a:schemeClr val="lt1"/>
                </a:solidFill>
                <a:latin typeface="+mn-lt"/>
                <a:cs typeface="+mn-cs"/>
              </a:rPr>
              <a:t>Finance Ministers</a:t>
            </a:r>
            <a:endParaRPr lang="ru-RU" sz="2000" dirty="0">
              <a:solidFill>
                <a:schemeClr val="lt1"/>
              </a:solidFill>
              <a:latin typeface="+mn-lt"/>
              <a:cs typeface="+mn-cs"/>
            </a:endParaRPr>
          </a:p>
        </p:txBody>
      </p:sp>
      <p:sp>
        <p:nvSpPr>
          <p:cNvPr id="10" name="Куб 9"/>
          <p:cNvSpPr>
            <a:spLocks noChangeArrowheads="1"/>
          </p:cNvSpPr>
          <p:nvPr/>
        </p:nvSpPr>
        <p:spPr bwMode="auto">
          <a:xfrm>
            <a:off x="3851275" y="5013325"/>
            <a:ext cx="1728788" cy="1079500"/>
          </a:xfrm>
          <a:prstGeom prst="cube">
            <a:avLst>
              <a:gd name="adj" fmla="val 25000"/>
            </a:avLst>
          </a:prstGeom>
          <a:solidFill>
            <a:srgbClr val="FF0000"/>
          </a:solidFill>
          <a:ln w="9525">
            <a:solidFill>
              <a:srgbClr val="B6DCDF"/>
            </a:solidFill>
            <a:miter lim="800000"/>
            <a:headEnd/>
            <a:tailEnd/>
          </a:ln>
          <a:effectLst>
            <a:outerShdw dist="23000" dir="5400000" rotWithShape="0">
              <a:srgbClr val="808080">
                <a:alpha val="34999"/>
              </a:srgbClr>
            </a:outerShdw>
          </a:effectLst>
        </p:spPr>
        <p:txBody>
          <a:bodyPr anchor="ctr"/>
          <a:lstStyle/>
          <a:p>
            <a:pPr algn="ctr">
              <a:defRPr/>
            </a:pPr>
            <a:r>
              <a:rPr lang="en-US" sz="1200" b="1" dirty="0">
                <a:solidFill>
                  <a:schemeClr val="lt1"/>
                </a:solidFill>
                <a:latin typeface="+mn-lt"/>
                <a:cs typeface="+mn-cs"/>
              </a:rPr>
              <a:t>Working Group</a:t>
            </a:r>
          </a:p>
          <a:p>
            <a:pPr algn="ctr">
              <a:defRPr/>
            </a:pPr>
            <a:r>
              <a:rPr lang="ru-RU" sz="1200" b="1" dirty="0" err="1">
                <a:solidFill>
                  <a:schemeClr val="lt1"/>
                </a:solidFill>
                <a:latin typeface="+mn-lt"/>
                <a:cs typeface="+mn-cs"/>
              </a:rPr>
              <a:t>o</a:t>
            </a:r>
            <a:r>
              <a:rPr lang="en-US" sz="1200" b="1" dirty="0">
                <a:solidFill>
                  <a:schemeClr val="lt1"/>
                </a:solidFill>
                <a:latin typeface="+mn-lt"/>
                <a:cs typeface="+mn-cs"/>
              </a:rPr>
              <a:t>n Fossil Fuel Subsidies</a:t>
            </a:r>
            <a:endParaRPr lang="ru-RU" sz="1200" b="1" dirty="0">
              <a:solidFill>
                <a:schemeClr val="lt1"/>
              </a:solidFill>
              <a:latin typeface="+mn-lt"/>
              <a:cs typeface="+mn-cs"/>
            </a:endParaRPr>
          </a:p>
        </p:txBody>
      </p:sp>
      <p:sp>
        <p:nvSpPr>
          <p:cNvPr id="11" name="Куб 10"/>
          <p:cNvSpPr>
            <a:spLocks noChangeArrowheads="1"/>
          </p:cNvSpPr>
          <p:nvPr/>
        </p:nvSpPr>
        <p:spPr bwMode="auto">
          <a:xfrm>
            <a:off x="7308850" y="5013325"/>
            <a:ext cx="1584325" cy="1079500"/>
          </a:xfrm>
          <a:prstGeom prst="cube">
            <a:avLst>
              <a:gd name="adj" fmla="val 25000"/>
            </a:avLst>
          </a:prstGeom>
          <a:solidFill>
            <a:srgbClr val="FF0000"/>
          </a:solidFill>
          <a:ln w="9525">
            <a:solidFill>
              <a:srgbClr val="B6DCDF"/>
            </a:solidFill>
            <a:miter lim="800000"/>
            <a:headEnd/>
            <a:tailEnd/>
          </a:ln>
          <a:effectLst>
            <a:outerShdw dist="23000" dir="5400000" rotWithShape="0">
              <a:srgbClr val="808080">
                <a:alpha val="34999"/>
              </a:srgbClr>
            </a:outerShdw>
          </a:effectLst>
        </p:spPr>
        <p:txBody>
          <a:bodyPr anchor="ctr"/>
          <a:lstStyle/>
          <a:p>
            <a:pPr algn="ctr">
              <a:defRPr/>
            </a:pPr>
            <a:r>
              <a:rPr lang="en-US" sz="1200" b="1" dirty="0">
                <a:solidFill>
                  <a:schemeClr val="lt1"/>
                </a:solidFill>
                <a:latin typeface="+mn-lt"/>
                <a:cs typeface="+mn-cs"/>
              </a:rPr>
              <a:t>Working Group on Energy Prices Volatility</a:t>
            </a:r>
            <a:endParaRPr lang="ru-RU" sz="1200" b="1" dirty="0">
              <a:solidFill>
                <a:schemeClr val="lt1"/>
              </a:solidFill>
              <a:latin typeface="+mn-lt"/>
              <a:cs typeface="+mn-cs"/>
            </a:endParaRPr>
          </a:p>
        </p:txBody>
      </p:sp>
      <p:sp>
        <p:nvSpPr>
          <p:cNvPr id="12" name="Куб 11"/>
          <p:cNvSpPr>
            <a:spLocks noChangeArrowheads="1"/>
          </p:cNvSpPr>
          <p:nvPr/>
        </p:nvSpPr>
        <p:spPr bwMode="auto">
          <a:xfrm>
            <a:off x="5651500" y="5013325"/>
            <a:ext cx="1584325" cy="1079500"/>
          </a:xfrm>
          <a:prstGeom prst="cube">
            <a:avLst>
              <a:gd name="adj" fmla="val 25000"/>
            </a:avLst>
          </a:prstGeom>
          <a:solidFill>
            <a:srgbClr val="FF0000"/>
          </a:solidFill>
          <a:ln w="9525">
            <a:solidFill>
              <a:srgbClr val="B6DCDF"/>
            </a:solidFill>
            <a:miter lim="800000"/>
            <a:headEnd/>
            <a:tailEnd/>
          </a:ln>
          <a:effectLst>
            <a:outerShdw dist="23000" dir="5400000" rotWithShape="0">
              <a:srgbClr val="808080">
                <a:alpha val="34999"/>
              </a:srgbClr>
            </a:outerShdw>
          </a:effectLst>
        </p:spPr>
        <p:txBody>
          <a:bodyPr anchor="ctr"/>
          <a:lstStyle/>
          <a:p>
            <a:pPr algn="ctr">
              <a:lnSpc>
                <a:spcPct val="80000"/>
              </a:lnSpc>
              <a:spcAft>
                <a:spcPts val="3600"/>
              </a:spcAft>
              <a:defRPr/>
            </a:pPr>
            <a:r>
              <a:rPr lang="en-US" sz="1200" b="1" dirty="0">
                <a:solidFill>
                  <a:schemeClr val="lt1"/>
                </a:solidFill>
                <a:latin typeface="+mn-lt"/>
                <a:cs typeface="+mn-cs"/>
              </a:rPr>
              <a:t>Study Group on Commodities</a:t>
            </a:r>
            <a:endParaRPr lang="ru-RU" sz="1200" b="1" dirty="0">
              <a:solidFill>
                <a:schemeClr val="lt1"/>
              </a:solidFill>
              <a:latin typeface="+mn-lt"/>
              <a:cs typeface="+mn-cs"/>
            </a:endParaRPr>
          </a:p>
        </p:txBody>
      </p:sp>
      <p:sp>
        <p:nvSpPr>
          <p:cNvPr id="13" name="Куб 12"/>
          <p:cNvSpPr>
            <a:spLocks noChangeArrowheads="1"/>
          </p:cNvSpPr>
          <p:nvPr/>
        </p:nvSpPr>
        <p:spPr bwMode="auto">
          <a:xfrm>
            <a:off x="179388" y="5013325"/>
            <a:ext cx="1655762" cy="1439863"/>
          </a:xfrm>
          <a:prstGeom prst="cube">
            <a:avLst>
              <a:gd name="adj" fmla="val 25000"/>
            </a:avLst>
          </a:prstGeom>
          <a:solidFill>
            <a:srgbClr val="FF0000"/>
          </a:solidFill>
          <a:ln w="9525">
            <a:solidFill>
              <a:srgbClr val="B6DCDF"/>
            </a:solidFill>
            <a:miter lim="800000"/>
            <a:headEnd/>
            <a:tailEnd/>
          </a:ln>
          <a:effectLst>
            <a:outerShdw dist="23000" dir="5400000" rotWithShape="0">
              <a:srgbClr val="808080">
                <a:alpha val="34999"/>
              </a:srgbClr>
            </a:outerShdw>
          </a:effectLst>
        </p:spPr>
        <p:txBody>
          <a:bodyPr anchor="ctr"/>
          <a:lstStyle/>
          <a:p>
            <a:pPr algn="ctr">
              <a:defRPr/>
            </a:pPr>
            <a:r>
              <a:rPr lang="en-US" sz="1200" b="1" dirty="0">
                <a:solidFill>
                  <a:schemeClr val="lt1"/>
                </a:solidFill>
                <a:latin typeface="+mn-lt"/>
                <a:cs typeface="+mn-cs"/>
              </a:rPr>
              <a:t>Working Group on Global </a:t>
            </a:r>
            <a:r>
              <a:rPr lang="en-US" sz="1200" b="1" dirty="0" err="1">
                <a:solidFill>
                  <a:schemeClr val="lt1"/>
                </a:solidFill>
                <a:latin typeface="+mn-lt"/>
                <a:cs typeface="+mn-cs"/>
              </a:rPr>
              <a:t>Marime</a:t>
            </a:r>
            <a:r>
              <a:rPr lang="en-US" sz="1200" b="1" dirty="0">
                <a:solidFill>
                  <a:schemeClr val="lt1"/>
                </a:solidFill>
                <a:latin typeface="+mn-lt"/>
                <a:cs typeface="+mn-cs"/>
              </a:rPr>
              <a:t> Environment Protection </a:t>
            </a:r>
            <a:endParaRPr lang="ru-RU" sz="1200" b="1" dirty="0">
              <a:solidFill>
                <a:schemeClr val="lt1"/>
              </a:solidFill>
              <a:latin typeface="+mn-lt"/>
              <a:cs typeface="+mn-cs"/>
            </a:endParaRPr>
          </a:p>
        </p:txBody>
      </p:sp>
      <p:cxnSp>
        <p:nvCxnSpPr>
          <p:cNvPr id="14" name="Прямая соединительная линия 13"/>
          <p:cNvCxnSpPr>
            <a:cxnSpLocks noChangeShapeType="1"/>
            <a:endCxn id="16" idx="1"/>
          </p:cNvCxnSpPr>
          <p:nvPr/>
        </p:nvCxnSpPr>
        <p:spPr bwMode="auto">
          <a:xfrm flipV="1">
            <a:off x="1908175" y="2565400"/>
            <a:ext cx="0" cy="2303463"/>
          </a:xfrm>
          <a:prstGeom prst="line">
            <a:avLst/>
          </a:prstGeom>
          <a:noFill/>
          <a:ln w="25400">
            <a:solidFill>
              <a:srgbClr val="000000"/>
            </a:solidFill>
            <a:round/>
            <a:headEnd/>
            <a:tailEnd/>
          </a:ln>
          <a:effectLst>
            <a:outerShdw dist="20000" dir="5400000" rotWithShape="0">
              <a:srgbClr val="808080">
                <a:alpha val="37999"/>
              </a:srgbClr>
            </a:outerShdw>
          </a:effectLst>
        </p:spPr>
      </p:cxnSp>
      <p:cxnSp>
        <p:nvCxnSpPr>
          <p:cNvPr id="15" name="Прямая соединительная линия 14"/>
          <p:cNvCxnSpPr>
            <a:cxnSpLocks noChangeShapeType="1"/>
          </p:cNvCxnSpPr>
          <p:nvPr/>
        </p:nvCxnSpPr>
        <p:spPr bwMode="auto">
          <a:xfrm>
            <a:off x="4643438" y="4868863"/>
            <a:ext cx="3313112" cy="0"/>
          </a:xfrm>
          <a:prstGeom prst="line">
            <a:avLst/>
          </a:prstGeom>
          <a:noFill/>
          <a:ln w="25400">
            <a:solidFill>
              <a:schemeClr val="tx1"/>
            </a:solidFill>
            <a:round/>
            <a:headEnd/>
            <a:tailEnd/>
          </a:ln>
          <a:effectLst>
            <a:outerShdw dist="20000" dir="5400000" rotWithShape="0">
              <a:srgbClr val="808080">
                <a:alpha val="37999"/>
              </a:srgbClr>
            </a:outerShdw>
          </a:effectLst>
        </p:spPr>
      </p:cxnSp>
      <p:sp>
        <p:nvSpPr>
          <p:cNvPr id="16" name="Стрелка вправо 15"/>
          <p:cNvSpPr>
            <a:spLocks noChangeArrowheads="1"/>
          </p:cNvSpPr>
          <p:nvPr/>
        </p:nvSpPr>
        <p:spPr bwMode="auto">
          <a:xfrm flipV="1">
            <a:off x="1908175" y="2492375"/>
            <a:ext cx="1368425" cy="144463"/>
          </a:xfrm>
          <a:prstGeom prst="rightArrow">
            <a:avLst>
              <a:gd name="adj1" fmla="val 50000"/>
              <a:gd name="adj2" fmla="val 49994"/>
            </a:avLst>
          </a:prstGeom>
          <a:gradFill rotWithShape="1">
            <a:gsLst>
              <a:gs pos="0">
                <a:srgbClr val="AFE0E4"/>
              </a:gs>
              <a:gs pos="20000">
                <a:srgbClr val="AFDEE2"/>
              </a:gs>
              <a:gs pos="100000">
                <a:srgbClr val="85AAAD"/>
              </a:gs>
            </a:gsLst>
            <a:lin ang="5400000"/>
          </a:gradFill>
          <a:ln w="9525">
            <a:solidFill>
              <a:srgbClr val="000000"/>
            </a:solidFill>
            <a:miter lim="800000"/>
            <a:headEnd/>
            <a:tailEnd/>
          </a:ln>
          <a:effectLst>
            <a:outerShdw dist="23000" dir="5400000" rotWithShape="0">
              <a:srgbClr val="808080">
                <a:alpha val="34999"/>
              </a:srgbClr>
            </a:outerShdw>
          </a:effectLst>
        </p:spPr>
        <p:txBody>
          <a:bodyPr anchor="ctr"/>
          <a:lstStyle/>
          <a:p>
            <a:pPr algn="ctr">
              <a:defRPr/>
            </a:pPr>
            <a:endParaRPr lang="ru-RU">
              <a:solidFill>
                <a:schemeClr val="lt1"/>
              </a:solidFill>
              <a:latin typeface="+mn-lt"/>
              <a:cs typeface="+mn-cs"/>
            </a:endParaRPr>
          </a:p>
        </p:txBody>
      </p:sp>
      <p:sp>
        <p:nvSpPr>
          <p:cNvPr id="17" name="Стрелка вверх 16"/>
          <p:cNvSpPr>
            <a:spLocks noChangeArrowheads="1"/>
          </p:cNvSpPr>
          <p:nvPr/>
        </p:nvSpPr>
        <p:spPr bwMode="auto">
          <a:xfrm flipH="1">
            <a:off x="6156325" y="4652963"/>
            <a:ext cx="287338" cy="215900"/>
          </a:xfrm>
          <a:prstGeom prst="upArrow">
            <a:avLst>
              <a:gd name="adj1" fmla="val 50000"/>
              <a:gd name="adj2" fmla="val 50000"/>
            </a:avLst>
          </a:prstGeom>
          <a:gradFill rotWithShape="1">
            <a:gsLst>
              <a:gs pos="0">
                <a:srgbClr val="AFE0E4"/>
              </a:gs>
              <a:gs pos="20000">
                <a:srgbClr val="AFDEE2"/>
              </a:gs>
              <a:gs pos="100000">
                <a:srgbClr val="85AAAD"/>
              </a:gs>
            </a:gsLst>
            <a:lin ang="5400000"/>
          </a:gradFill>
          <a:ln w="9525">
            <a:solidFill>
              <a:srgbClr val="000000"/>
            </a:solidFill>
            <a:miter lim="800000"/>
            <a:headEnd/>
            <a:tailEnd/>
          </a:ln>
          <a:effectLst>
            <a:outerShdw dist="23000" dir="5400000" rotWithShape="0">
              <a:srgbClr val="808080">
                <a:alpha val="34999"/>
              </a:srgbClr>
            </a:outerShdw>
          </a:effectLst>
        </p:spPr>
        <p:txBody>
          <a:bodyPr anchor="ctr"/>
          <a:lstStyle/>
          <a:p>
            <a:pPr algn="ctr">
              <a:defRPr/>
            </a:pPr>
            <a:endParaRPr lang="ru-RU">
              <a:solidFill>
                <a:schemeClr val="lt1"/>
              </a:solidFill>
              <a:latin typeface="+mn-lt"/>
              <a:cs typeface="+mn-cs"/>
            </a:endParaRPr>
          </a:p>
        </p:txBody>
      </p:sp>
      <p:sp>
        <p:nvSpPr>
          <p:cNvPr id="18" name="Стрелка вверх 17"/>
          <p:cNvSpPr>
            <a:spLocks noChangeArrowheads="1"/>
          </p:cNvSpPr>
          <p:nvPr/>
        </p:nvSpPr>
        <p:spPr bwMode="auto">
          <a:xfrm>
            <a:off x="5076825" y="2781300"/>
            <a:ext cx="215900" cy="431800"/>
          </a:xfrm>
          <a:prstGeom prst="upArrow">
            <a:avLst>
              <a:gd name="adj1" fmla="val 50000"/>
              <a:gd name="adj2" fmla="val 50000"/>
            </a:avLst>
          </a:prstGeom>
          <a:gradFill rotWithShape="1">
            <a:gsLst>
              <a:gs pos="0">
                <a:srgbClr val="AFE0E4"/>
              </a:gs>
              <a:gs pos="20000">
                <a:srgbClr val="AFDEE2"/>
              </a:gs>
              <a:gs pos="100000">
                <a:srgbClr val="85AAAD"/>
              </a:gs>
            </a:gsLst>
            <a:lin ang="5400000"/>
          </a:gradFill>
          <a:ln w="9525">
            <a:solidFill>
              <a:srgbClr val="000000"/>
            </a:solidFill>
            <a:miter lim="800000"/>
            <a:headEnd/>
            <a:tailEnd/>
          </a:ln>
          <a:effectLst>
            <a:outerShdw dist="23000" dir="5400000" rotWithShape="0">
              <a:srgbClr val="808080">
                <a:alpha val="34999"/>
              </a:srgbClr>
            </a:outerShdw>
          </a:effectLst>
        </p:spPr>
        <p:txBody>
          <a:bodyPr anchor="ctr"/>
          <a:lstStyle/>
          <a:p>
            <a:pPr algn="ctr">
              <a:defRPr/>
            </a:pPr>
            <a:endParaRPr lang="ru-RU">
              <a:solidFill>
                <a:schemeClr val="lt1"/>
              </a:solidFill>
              <a:latin typeface="+mn-lt"/>
              <a:cs typeface="+mn-cs"/>
            </a:endParaRPr>
          </a:p>
        </p:txBody>
      </p:sp>
      <p:sp>
        <p:nvSpPr>
          <p:cNvPr id="19" name="Стрелка вверх 18"/>
          <p:cNvSpPr>
            <a:spLocks noChangeArrowheads="1"/>
          </p:cNvSpPr>
          <p:nvPr/>
        </p:nvSpPr>
        <p:spPr bwMode="auto">
          <a:xfrm flipH="1">
            <a:off x="4643438" y="2133600"/>
            <a:ext cx="215900" cy="215900"/>
          </a:xfrm>
          <a:prstGeom prst="upArrow">
            <a:avLst>
              <a:gd name="adj1" fmla="val 50000"/>
              <a:gd name="adj2" fmla="val 50000"/>
            </a:avLst>
          </a:prstGeom>
          <a:gradFill rotWithShape="1">
            <a:gsLst>
              <a:gs pos="0">
                <a:srgbClr val="AFE0E4"/>
              </a:gs>
              <a:gs pos="20000">
                <a:srgbClr val="AFDEE2"/>
              </a:gs>
              <a:gs pos="100000">
                <a:srgbClr val="85AAAD"/>
              </a:gs>
            </a:gsLst>
            <a:lin ang="5400000"/>
          </a:gradFill>
          <a:ln w="9525">
            <a:solidFill>
              <a:srgbClr val="000000"/>
            </a:solidFill>
            <a:miter lim="800000"/>
            <a:headEnd/>
            <a:tailEnd/>
          </a:ln>
          <a:effectLst>
            <a:outerShdw dist="23000" dir="5400000" rotWithShape="0">
              <a:srgbClr val="808080">
                <a:alpha val="34999"/>
              </a:srgbClr>
            </a:outerShdw>
          </a:effectLst>
        </p:spPr>
        <p:txBody>
          <a:bodyPr anchor="ctr"/>
          <a:lstStyle/>
          <a:p>
            <a:pPr algn="ctr">
              <a:defRPr/>
            </a:pPr>
            <a:endParaRPr lang="ru-RU">
              <a:solidFill>
                <a:schemeClr val="lt1"/>
              </a:solidFill>
              <a:latin typeface="+mn-lt"/>
              <a:cs typeface="+mn-cs"/>
            </a:endParaRPr>
          </a:p>
        </p:txBody>
      </p:sp>
      <p:cxnSp>
        <p:nvCxnSpPr>
          <p:cNvPr id="20" name="Прямая соединительная линия 19"/>
          <p:cNvCxnSpPr>
            <a:cxnSpLocks noChangeShapeType="1"/>
          </p:cNvCxnSpPr>
          <p:nvPr/>
        </p:nvCxnSpPr>
        <p:spPr bwMode="auto">
          <a:xfrm flipV="1">
            <a:off x="6300788" y="4868863"/>
            <a:ext cx="0" cy="215900"/>
          </a:xfrm>
          <a:prstGeom prst="line">
            <a:avLst/>
          </a:prstGeom>
          <a:noFill/>
          <a:ln w="25400">
            <a:solidFill>
              <a:srgbClr val="000000"/>
            </a:solidFill>
            <a:round/>
            <a:headEnd/>
            <a:tailEnd/>
          </a:ln>
          <a:effectLst>
            <a:outerShdw dist="20000" dir="5400000" rotWithShape="0">
              <a:srgbClr val="808080">
                <a:alpha val="37999"/>
              </a:srgbClr>
            </a:outerShdw>
          </a:effectLst>
        </p:spPr>
      </p:cxnSp>
      <p:cxnSp>
        <p:nvCxnSpPr>
          <p:cNvPr id="21" name="Прямая соединительная линия 20"/>
          <p:cNvCxnSpPr>
            <a:cxnSpLocks noChangeShapeType="1"/>
          </p:cNvCxnSpPr>
          <p:nvPr/>
        </p:nvCxnSpPr>
        <p:spPr bwMode="auto">
          <a:xfrm flipV="1">
            <a:off x="7956550" y="4868863"/>
            <a:ext cx="0" cy="288925"/>
          </a:xfrm>
          <a:prstGeom prst="line">
            <a:avLst/>
          </a:prstGeom>
          <a:noFill/>
          <a:ln w="25400">
            <a:solidFill>
              <a:srgbClr val="000000"/>
            </a:solidFill>
            <a:round/>
            <a:headEnd/>
            <a:tailEnd/>
          </a:ln>
          <a:effectLst>
            <a:outerShdw dist="20000" dir="5400000" rotWithShape="0">
              <a:srgbClr val="808080">
                <a:alpha val="37999"/>
              </a:srgbClr>
            </a:outerShdw>
          </a:effectLst>
        </p:spPr>
      </p:cxnSp>
      <p:cxnSp>
        <p:nvCxnSpPr>
          <p:cNvPr id="22" name="Прямая соединительная линия 21"/>
          <p:cNvCxnSpPr>
            <a:cxnSpLocks noChangeShapeType="1"/>
          </p:cNvCxnSpPr>
          <p:nvPr/>
        </p:nvCxnSpPr>
        <p:spPr bwMode="auto">
          <a:xfrm>
            <a:off x="1979613" y="2636838"/>
            <a:ext cx="0" cy="2232025"/>
          </a:xfrm>
          <a:prstGeom prst="line">
            <a:avLst/>
          </a:prstGeom>
          <a:noFill/>
          <a:ln w="25400">
            <a:solidFill>
              <a:srgbClr val="000000"/>
            </a:solidFill>
            <a:round/>
            <a:headEnd/>
            <a:tailEnd/>
          </a:ln>
          <a:effectLst>
            <a:outerShdw dist="20000" dir="5400000" rotWithShape="0">
              <a:srgbClr val="808080">
                <a:alpha val="37999"/>
              </a:srgbClr>
            </a:outerShdw>
          </a:effectLst>
        </p:spPr>
      </p:cxnSp>
      <p:sp>
        <p:nvSpPr>
          <p:cNvPr id="23" name="Куб 22"/>
          <p:cNvSpPr>
            <a:spLocks noChangeArrowheads="1"/>
          </p:cNvSpPr>
          <p:nvPr/>
        </p:nvSpPr>
        <p:spPr bwMode="auto">
          <a:xfrm>
            <a:off x="3851275" y="3933825"/>
            <a:ext cx="4968875" cy="719138"/>
          </a:xfrm>
          <a:prstGeom prst="cube">
            <a:avLst>
              <a:gd name="adj" fmla="val 25000"/>
            </a:avLst>
          </a:prstGeom>
          <a:solidFill>
            <a:srgbClr val="0000FF"/>
          </a:solidFill>
          <a:ln w="9525">
            <a:solidFill>
              <a:srgbClr val="B6DCDF"/>
            </a:solidFill>
            <a:miter lim="800000"/>
            <a:headEnd/>
            <a:tailEnd/>
          </a:ln>
          <a:effectLst>
            <a:outerShdw dist="23000" dir="5400000" rotWithShape="0">
              <a:srgbClr val="808080">
                <a:alpha val="34999"/>
              </a:srgbClr>
            </a:outerShdw>
          </a:effectLst>
        </p:spPr>
        <p:txBody>
          <a:bodyPr anchor="ctr"/>
          <a:lstStyle/>
          <a:p>
            <a:pPr algn="ctr">
              <a:defRPr/>
            </a:pPr>
            <a:r>
              <a:rPr lang="en-US" sz="1600" dirty="0">
                <a:solidFill>
                  <a:schemeClr val="lt1"/>
                </a:solidFill>
                <a:latin typeface="+mn-lt"/>
                <a:cs typeface="+mn-cs"/>
              </a:rPr>
              <a:t>Deputy Finance Ministers</a:t>
            </a:r>
            <a:endParaRPr lang="ru-RU" sz="1600" dirty="0">
              <a:solidFill>
                <a:schemeClr val="lt1"/>
              </a:solidFill>
              <a:latin typeface="+mn-lt"/>
              <a:cs typeface="+mn-cs"/>
            </a:endParaRPr>
          </a:p>
        </p:txBody>
      </p:sp>
      <p:sp>
        <p:nvSpPr>
          <p:cNvPr id="24" name="Куб 23"/>
          <p:cNvSpPr>
            <a:spLocks noChangeArrowheads="1"/>
          </p:cNvSpPr>
          <p:nvPr/>
        </p:nvSpPr>
        <p:spPr bwMode="auto">
          <a:xfrm>
            <a:off x="1908175" y="5013325"/>
            <a:ext cx="1727200" cy="1439863"/>
          </a:xfrm>
          <a:prstGeom prst="cube">
            <a:avLst>
              <a:gd name="adj" fmla="val 25000"/>
            </a:avLst>
          </a:prstGeom>
          <a:solidFill>
            <a:srgbClr val="FF0000"/>
          </a:solidFill>
          <a:ln w="9525">
            <a:solidFill>
              <a:srgbClr val="B6DCDF"/>
            </a:solidFill>
            <a:miter lim="800000"/>
            <a:headEnd/>
            <a:tailEnd/>
          </a:ln>
          <a:effectLst>
            <a:outerShdw dist="23000" dir="5400000" rotWithShape="0">
              <a:srgbClr val="808080">
                <a:alpha val="34999"/>
              </a:srgbClr>
            </a:outerShdw>
          </a:effectLst>
        </p:spPr>
        <p:txBody>
          <a:bodyPr anchor="ctr"/>
          <a:lstStyle/>
          <a:p>
            <a:pPr algn="ctr">
              <a:defRPr/>
            </a:pPr>
            <a:r>
              <a:rPr lang="en-US" sz="1200" b="1" dirty="0">
                <a:solidFill>
                  <a:schemeClr val="lt1"/>
                </a:solidFill>
                <a:latin typeface="+mn-lt"/>
                <a:cs typeface="+mn-cs"/>
              </a:rPr>
              <a:t>Working Group </a:t>
            </a:r>
          </a:p>
          <a:p>
            <a:pPr algn="ctr">
              <a:defRPr/>
            </a:pPr>
            <a:r>
              <a:rPr lang="ru-RU" sz="1200" b="1" dirty="0" err="1">
                <a:solidFill>
                  <a:schemeClr val="lt1"/>
                </a:solidFill>
                <a:latin typeface="+mn-lt"/>
                <a:cs typeface="+mn-cs"/>
              </a:rPr>
              <a:t>o</a:t>
            </a:r>
            <a:r>
              <a:rPr lang="en-US" sz="1200" b="1" dirty="0">
                <a:solidFill>
                  <a:schemeClr val="lt1"/>
                </a:solidFill>
                <a:latin typeface="+mn-lt"/>
                <a:cs typeface="+mn-cs"/>
              </a:rPr>
              <a:t>n Clean Energy &amp; Energy </a:t>
            </a:r>
            <a:r>
              <a:rPr lang="en-US" sz="1200" b="1" dirty="0" err="1">
                <a:solidFill>
                  <a:schemeClr val="lt1"/>
                </a:solidFill>
                <a:latin typeface="+mn-lt"/>
                <a:cs typeface="+mn-cs"/>
              </a:rPr>
              <a:t>Efficiancy</a:t>
            </a:r>
            <a:endParaRPr lang="ru-RU" sz="1200" b="1" dirty="0">
              <a:solidFill>
                <a:schemeClr val="lt1"/>
              </a:solidFill>
              <a:latin typeface="+mn-lt"/>
              <a:cs typeface="+mn-cs"/>
            </a:endParaRPr>
          </a:p>
        </p:txBody>
      </p:sp>
      <p:sp>
        <p:nvSpPr>
          <p:cNvPr id="25" name="Стрелка вверх 24"/>
          <p:cNvSpPr>
            <a:spLocks noChangeArrowheads="1"/>
          </p:cNvSpPr>
          <p:nvPr/>
        </p:nvSpPr>
        <p:spPr bwMode="auto">
          <a:xfrm flipH="1">
            <a:off x="6156325" y="3860800"/>
            <a:ext cx="287338" cy="215900"/>
          </a:xfrm>
          <a:prstGeom prst="upArrow">
            <a:avLst>
              <a:gd name="adj1" fmla="val 50000"/>
              <a:gd name="adj2" fmla="val 50000"/>
            </a:avLst>
          </a:prstGeom>
          <a:gradFill rotWithShape="1">
            <a:gsLst>
              <a:gs pos="0">
                <a:srgbClr val="AFE0E4"/>
              </a:gs>
              <a:gs pos="20000">
                <a:srgbClr val="AFDEE2"/>
              </a:gs>
              <a:gs pos="100000">
                <a:srgbClr val="85AAAD"/>
              </a:gs>
            </a:gsLst>
            <a:lin ang="5400000"/>
          </a:gradFill>
          <a:ln w="9525">
            <a:solidFill>
              <a:srgbClr val="000000"/>
            </a:solidFill>
            <a:miter lim="800000"/>
            <a:headEnd/>
            <a:tailEnd/>
          </a:ln>
          <a:effectLst>
            <a:outerShdw dist="23000" dir="5400000" rotWithShape="0">
              <a:srgbClr val="808080">
                <a:alpha val="34999"/>
              </a:srgbClr>
            </a:outerShdw>
          </a:effectLst>
        </p:spPr>
        <p:txBody>
          <a:bodyPr anchor="ctr"/>
          <a:lstStyle/>
          <a:p>
            <a:pPr algn="ctr">
              <a:defRPr/>
            </a:pPr>
            <a:endParaRPr lang="ru-RU">
              <a:solidFill>
                <a:schemeClr val="lt1"/>
              </a:solidFill>
              <a:latin typeface="+mn-lt"/>
              <a:cs typeface="+mn-cs"/>
            </a:endParaRPr>
          </a:p>
        </p:txBody>
      </p:sp>
      <p:cxnSp>
        <p:nvCxnSpPr>
          <p:cNvPr id="26" name="Прямая соединительная линия 25"/>
          <p:cNvCxnSpPr>
            <a:cxnSpLocks noChangeShapeType="1"/>
          </p:cNvCxnSpPr>
          <p:nvPr/>
        </p:nvCxnSpPr>
        <p:spPr bwMode="auto">
          <a:xfrm flipV="1">
            <a:off x="971550" y="4868863"/>
            <a:ext cx="0" cy="215900"/>
          </a:xfrm>
          <a:prstGeom prst="line">
            <a:avLst/>
          </a:prstGeom>
          <a:noFill/>
          <a:ln w="25400">
            <a:solidFill>
              <a:srgbClr val="000000"/>
            </a:solidFill>
            <a:round/>
            <a:headEnd/>
            <a:tailEnd/>
          </a:ln>
          <a:effectLst>
            <a:outerShdw dist="20000" dir="5400000" rotWithShape="0">
              <a:srgbClr val="808080">
                <a:alpha val="37999"/>
              </a:srgbClr>
            </a:outerShdw>
          </a:effectLst>
        </p:spPr>
      </p:cxnSp>
      <p:cxnSp>
        <p:nvCxnSpPr>
          <p:cNvPr id="27" name="Прямая соединительная линия 26"/>
          <p:cNvCxnSpPr>
            <a:cxnSpLocks noChangeShapeType="1"/>
          </p:cNvCxnSpPr>
          <p:nvPr/>
        </p:nvCxnSpPr>
        <p:spPr bwMode="auto">
          <a:xfrm flipV="1">
            <a:off x="2843213" y="4868863"/>
            <a:ext cx="0" cy="215900"/>
          </a:xfrm>
          <a:prstGeom prst="line">
            <a:avLst/>
          </a:prstGeom>
          <a:noFill/>
          <a:ln w="25400">
            <a:solidFill>
              <a:srgbClr val="000000"/>
            </a:solidFill>
            <a:round/>
            <a:headEnd/>
            <a:tailEnd/>
          </a:ln>
          <a:effectLst>
            <a:outerShdw dist="20000" dir="5400000" rotWithShape="0">
              <a:srgbClr val="808080">
                <a:alpha val="37999"/>
              </a:srgbClr>
            </a:outerShdw>
          </a:effectLst>
        </p:spPr>
      </p:cxnSp>
      <p:cxnSp>
        <p:nvCxnSpPr>
          <p:cNvPr id="28" name="Прямая соединительная линия 27"/>
          <p:cNvCxnSpPr>
            <a:cxnSpLocks noChangeShapeType="1"/>
          </p:cNvCxnSpPr>
          <p:nvPr/>
        </p:nvCxnSpPr>
        <p:spPr bwMode="auto">
          <a:xfrm flipV="1">
            <a:off x="4643438" y="4868863"/>
            <a:ext cx="0" cy="215900"/>
          </a:xfrm>
          <a:prstGeom prst="line">
            <a:avLst/>
          </a:prstGeom>
          <a:noFill/>
          <a:ln w="25400">
            <a:solidFill>
              <a:srgbClr val="000000"/>
            </a:solidFill>
            <a:round/>
            <a:headEnd/>
            <a:tailEnd/>
          </a:ln>
          <a:effectLst>
            <a:outerShdw dist="20000" dir="5400000" rotWithShape="0">
              <a:srgbClr val="808080">
                <a:alpha val="37999"/>
              </a:srgbClr>
            </a:outerShdw>
          </a:effectLst>
        </p:spPr>
      </p:cxnSp>
      <p:cxnSp>
        <p:nvCxnSpPr>
          <p:cNvPr id="29" name="Прямая соединительная линия 28"/>
          <p:cNvCxnSpPr>
            <a:cxnSpLocks noChangeShapeType="1"/>
          </p:cNvCxnSpPr>
          <p:nvPr/>
        </p:nvCxnSpPr>
        <p:spPr bwMode="auto">
          <a:xfrm>
            <a:off x="971550" y="4868863"/>
            <a:ext cx="1871663" cy="0"/>
          </a:xfrm>
          <a:prstGeom prst="line">
            <a:avLst/>
          </a:prstGeom>
          <a:noFill/>
          <a:ln w="25400">
            <a:solidFill>
              <a:schemeClr val="tx1"/>
            </a:solidFill>
            <a:round/>
            <a:headEnd/>
            <a:tailEnd/>
          </a:ln>
          <a:effectLst>
            <a:outerShdw dist="20000" dir="5400000" rotWithShape="0">
              <a:srgbClr val="808080">
                <a:alpha val="37999"/>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F6C2814C-A347-4372-9B50-68B9F2F01318}" type="slidenum">
              <a:rPr lang="ru-RU"/>
              <a:pPr/>
              <a:t>5</a:t>
            </a:fld>
            <a:endParaRPr lang="ru-RU"/>
          </a:p>
        </p:txBody>
      </p:sp>
      <p:sp>
        <p:nvSpPr>
          <p:cNvPr id="21506" name="TextBox 3"/>
          <p:cNvSpPr txBox="1">
            <a:spLocks noChangeArrowheads="1"/>
          </p:cNvSpPr>
          <p:nvPr/>
        </p:nvSpPr>
        <p:spPr bwMode="auto">
          <a:xfrm>
            <a:off x="539750" y="476250"/>
            <a:ext cx="8064500" cy="923925"/>
          </a:xfrm>
          <a:prstGeom prst="rect">
            <a:avLst/>
          </a:prstGeom>
          <a:noFill/>
          <a:ln w="9525">
            <a:noFill/>
            <a:miter lim="800000"/>
            <a:headEnd/>
            <a:tailEnd/>
          </a:ln>
        </p:spPr>
        <p:txBody>
          <a:bodyPr>
            <a:spAutoFit/>
          </a:bodyPr>
          <a:lstStyle/>
          <a:p>
            <a:pPr algn="ctr"/>
            <a:r>
              <a:rPr lang="en-US" sz="2800" b="1">
                <a:solidFill>
                  <a:srgbClr val="0000FF"/>
                </a:solidFill>
              </a:rPr>
              <a:t>G20 GMEP Working Group: </a:t>
            </a:r>
          </a:p>
          <a:p>
            <a:pPr algn="ctr"/>
            <a:r>
              <a:rPr lang="en-US" sz="2600" b="1">
                <a:solidFill>
                  <a:srgbClr val="0000FF"/>
                </a:solidFill>
              </a:rPr>
              <a:t>Participation, Organization, Procedures, Outcome</a:t>
            </a:r>
            <a:endParaRPr lang="ru-RU" sz="2600" b="1">
              <a:solidFill>
                <a:srgbClr val="0000FF"/>
              </a:solidFill>
            </a:endParaRPr>
          </a:p>
        </p:txBody>
      </p:sp>
      <p:sp>
        <p:nvSpPr>
          <p:cNvPr id="7" name="Прямоугольник 6"/>
          <p:cNvSpPr>
            <a:spLocks noChangeArrowheads="1"/>
          </p:cNvSpPr>
          <p:nvPr/>
        </p:nvSpPr>
        <p:spPr bwMode="auto">
          <a:xfrm>
            <a:off x="611188" y="3284538"/>
            <a:ext cx="8281987" cy="360362"/>
          </a:xfrm>
          <a:prstGeom prst="rect">
            <a:avLst/>
          </a:prstGeom>
          <a:noFill/>
          <a:ln w="9525">
            <a:solidFill>
              <a:srgbClr val="0000FF"/>
            </a:solidFill>
            <a:miter lim="800000"/>
            <a:headEnd/>
            <a:tailEnd/>
          </a:ln>
          <a:effectLst>
            <a:outerShdw dist="23000" dir="5400000" rotWithShape="0">
              <a:srgbClr val="808080">
                <a:alpha val="34999"/>
              </a:srgbClr>
            </a:outerShdw>
          </a:effectLst>
        </p:spPr>
        <p:txBody>
          <a:bodyPr anchor="ctr"/>
          <a:lstStyle/>
          <a:p>
            <a:pPr algn="just"/>
            <a:endParaRPr lang="en-US"/>
          </a:p>
          <a:p>
            <a:pPr algn="just"/>
            <a:r>
              <a:rPr lang="en-US" b="1"/>
              <a:t>Governance</a:t>
            </a:r>
            <a:r>
              <a:rPr lang="en-US"/>
              <a:t> </a:t>
            </a:r>
            <a:r>
              <a:rPr lang="ru-RU"/>
              <a:t>–</a:t>
            </a:r>
            <a:r>
              <a:rPr lang="en-US"/>
              <a:t> Co-Chairs: Brazil, Russia and Turkey + current G20 Presidency</a:t>
            </a:r>
          </a:p>
          <a:p>
            <a:pPr algn="just"/>
            <a:endParaRPr lang="ru-RU"/>
          </a:p>
        </p:txBody>
      </p:sp>
      <p:sp>
        <p:nvSpPr>
          <p:cNvPr id="8" name="Прямоугольник 7"/>
          <p:cNvSpPr>
            <a:spLocks noChangeArrowheads="1"/>
          </p:cNvSpPr>
          <p:nvPr/>
        </p:nvSpPr>
        <p:spPr bwMode="auto">
          <a:xfrm>
            <a:off x="611188" y="1484313"/>
            <a:ext cx="8281987" cy="1657350"/>
          </a:xfrm>
          <a:prstGeom prst="rect">
            <a:avLst/>
          </a:prstGeom>
          <a:noFill/>
          <a:ln w="9525">
            <a:solidFill>
              <a:srgbClr val="0000FF"/>
            </a:solidFill>
            <a:miter lim="800000"/>
            <a:headEnd/>
            <a:tailEnd/>
          </a:ln>
          <a:effectLst>
            <a:outerShdw dist="23000" dir="5400000" rotWithShape="0">
              <a:srgbClr val="808080">
                <a:alpha val="34999"/>
              </a:srgbClr>
            </a:outerShdw>
          </a:effectLst>
        </p:spPr>
        <p:txBody>
          <a:bodyPr anchor="ctr"/>
          <a:lstStyle/>
          <a:p>
            <a:pPr algn="just"/>
            <a:r>
              <a:rPr lang="en-US" b="1"/>
              <a:t>Stakeholders:</a:t>
            </a:r>
          </a:p>
          <a:p>
            <a:pPr algn="just">
              <a:buFont typeface="Arial" charset="0"/>
              <a:buChar char="•"/>
            </a:pPr>
            <a:r>
              <a:rPr lang="en-US"/>
              <a:t>Governments of G20 countries and EU + Spain</a:t>
            </a:r>
          </a:p>
          <a:p>
            <a:pPr algn="just">
              <a:buFont typeface="Arial" charset="0"/>
              <a:buChar char="•"/>
            </a:pPr>
            <a:r>
              <a:rPr lang="en-US"/>
              <a:t>Governments of invited countries </a:t>
            </a:r>
            <a:r>
              <a:rPr lang="ru-RU"/>
              <a:t>–</a:t>
            </a:r>
            <a:r>
              <a:rPr lang="en-US"/>
              <a:t> the Netherlands, Norway and UAE</a:t>
            </a:r>
          </a:p>
          <a:p>
            <a:pPr algn="just">
              <a:buFont typeface="Arial" charset="0"/>
              <a:buChar char="•"/>
            </a:pPr>
            <a:r>
              <a:rPr lang="en-US"/>
              <a:t>Mandated and invited International Organizations</a:t>
            </a:r>
          </a:p>
          <a:p>
            <a:pPr algn="just">
              <a:buFont typeface="Arial" charset="0"/>
              <a:buChar char="•"/>
            </a:pPr>
            <a:r>
              <a:rPr lang="en-US"/>
              <a:t>Offshore oil and gas companies (operators and contractors)</a:t>
            </a:r>
          </a:p>
          <a:p>
            <a:pPr algn="just">
              <a:buFont typeface="Arial" charset="0"/>
              <a:buChar char="•"/>
            </a:pPr>
            <a:r>
              <a:rPr lang="en-US"/>
              <a:t>NGOs and experts/consultants</a:t>
            </a:r>
            <a:endParaRPr lang="ru-RU"/>
          </a:p>
        </p:txBody>
      </p:sp>
      <p:sp>
        <p:nvSpPr>
          <p:cNvPr id="9" name="Прямоугольник 8"/>
          <p:cNvSpPr>
            <a:spLocks noChangeArrowheads="1"/>
          </p:cNvSpPr>
          <p:nvPr/>
        </p:nvSpPr>
        <p:spPr bwMode="auto">
          <a:xfrm>
            <a:off x="611188" y="3789363"/>
            <a:ext cx="8281987" cy="1439862"/>
          </a:xfrm>
          <a:prstGeom prst="rect">
            <a:avLst/>
          </a:prstGeom>
          <a:noFill/>
          <a:ln w="9525">
            <a:solidFill>
              <a:srgbClr val="0000FF"/>
            </a:solidFill>
            <a:miter lim="800000"/>
            <a:headEnd/>
            <a:tailEnd/>
          </a:ln>
          <a:effectLst>
            <a:outerShdw dist="23000" dir="5400000" rotWithShape="0">
              <a:srgbClr val="808080">
                <a:alpha val="34999"/>
              </a:srgbClr>
            </a:outerShdw>
          </a:effectLst>
        </p:spPr>
        <p:txBody>
          <a:bodyPr anchor="ctr"/>
          <a:lstStyle/>
          <a:p>
            <a:pPr algn="just">
              <a:defRPr/>
            </a:pPr>
            <a:endParaRPr lang="en-US" dirty="0">
              <a:latin typeface="+mn-lt"/>
              <a:cs typeface="+mn-cs"/>
            </a:endParaRPr>
          </a:p>
          <a:p>
            <a:pPr algn="just">
              <a:defRPr/>
            </a:pPr>
            <a:r>
              <a:rPr lang="en-US" b="1" dirty="0">
                <a:latin typeface="+mn-lt"/>
                <a:cs typeface="+mn-cs"/>
              </a:rPr>
              <a:t>Procedures:</a:t>
            </a:r>
          </a:p>
          <a:p>
            <a:pPr marL="285750" indent="-285750" algn="just">
              <a:buFont typeface="Arial"/>
              <a:buChar char="•"/>
              <a:defRPr/>
            </a:pPr>
            <a:r>
              <a:rPr lang="ru-RU" dirty="0" err="1">
                <a:latin typeface="+mn-lt"/>
                <a:cs typeface="+mn-cs"/>
              </a:rPr>
              <a:t>G</a:t>
            </a:r>
            <a:r>
              <a:rPr lang="en-US" dirty="0" err="1">
                <a:latin typeface="+mn-lt"/>
                <a:cs typeface="+mn-cs"/>
              </a:rPr>
              <a:t>eneral</a:t>
            </a:r>
            <a:r>
              <a:rPr lang="en-US" dirty="0">
                <a:latin typeface="+mn-lt"/>
                <a:cs typeface="+mn-cs"/>
              </a:rPr>
              <a:t> meeting of the </a:t>
            </a:r>
            <a:r>
              <a:rPr lang="en-US" dirty="0">
                <a:solidFill>
                  <a:srgbClr val="000000"/>
                </a:solidFill>
                <a:latin typeface="+mn-lt"/>
                <a:cs typeface="+mn-cs"/>
              </a:rPr>
              <a:t>G20 GMEP Working Group (3</a:t>
            </a:r>
            <a:r>
              <a:rPr lang="en-US" dirty="0">
                <a:solidFill>
                  <a:srgbClr val="000000"/>
                </a:solidFill>
                <a:latin typeface="+mn-lt"/>
                <a:cs typeface="+mn-cs"/>
              </a:rPr>
              <a:t>)</a:t>
            </a:r>
          </a:p>
          <a:p>
            <a:pPr marL="285750" indent="-285750" algn="just">
              <a:buFont typeface="Arial"/>
              <a:buChar char="•"/>
              <a:defRPr/>
            </a:pPr>
            <a:r>
              <a:rPr lang="en-US" dirty="0">
                <a:solidFill>
                  <a:srgbClr val="000000"/>
                </a:solidFill>
                <a:latin typeface="+mn-lt"/>
                <a:cs typeface="+mn-cs"/>
              </a:rPr>
              <a:t>Voluntary </a:t>
            </a:r>
            <a:r>
              <a:rPr lang="en-US" dirty="0">
                <a:solidFill>
                  <a:srgbClr val="000000"/>
                </a:solidFill>
                <a:latin typeface="+mn-lt"/>
                <a:cs typeface="+mn-cs"/>
              </a:rPr>
              <a:t>participation</a:t>
            </a:r>
            <a:endParaRPr lang="en-US" dirty="0">
              <a:solidFill>
                <a:srgbClr val="000000"/>
              </a:solidFill>
              <a:latin typeface="+mn-lt"/>
              <a:cs typeface="+mn-cs"/>
            </a:endParaRPr>
          </a:p>
          <a:p>
            <a:pPr marL="285750" indent="-285750" algn="just">
              <a:buFont typeface="Arial"/>
              <a:buChar char="•"/>
              <a:defRPr/>
            </a:pPr>
            <a:r>
              <a:rPr lang="en-US" dirty="0">
                <a:solidFill>
                  <a:srgbClr val="000000"/>
                </a:solidFill>
                <a:latin typeface="+mn-lt"/>
                <a:cs typeface="+mn-cs"/>
              </a:rPr>
              <a:t>Consensus principle</a:t>
            </a:r>
          </a:p>
          <a:p>
            <a:pPr marL="285750" indent="-285750" algn="just">
              <a:buFont typeface="Arial"/>
              <a:buChar char="•"/>
              <a:defRPr/>
            </a:pPr>
            <a:r>
              <a:rPr lang="en-US" dirty="0">
                <a:solidFill>
                  <a:srgbClr val="000000"/>
                </a:solidFill>
                <a:latin typeface="+mn-lt"/>
                <a:cs typeface="+mn-cs"/>
              </a:rPr>
              <a:t>Questionnaire</a:t>
            </a:r>
          </a:p>
          <a:p>
            <a:pPr algn="just">
              <a:defRPr/>
            </a:pPr>
            <a:endParaRPr lang="ru-RU" dirty="0">
              <a:latin typeface="+mn-lt"/>
              <a:cs typeface="+mn-cs"/>
            </a:endParaRPr>
          </a:p>
        </p:txBody>
      </p:sp>
      <p:sp>
        <p:nvSpPr>
          <p:cNvPr id="10" name="Прямоугольник 9"/>
          <p:cNvSpPr>
            <a:spLocks noChangeArrowheads="1"/>
          </p:cNvSpPr>
          <p:nvPr/>
        </p:nvSpPr>
        <p:spPr bwMode="auto">
          <a:xfrm>
            <a:off x="611188" y="5373688"/>
            <a:ext cx="8281987" cy="863600"/>
          </a:xfrm>
          <a:prstGeom prst="rect">
            <a:avLst/>
          </a:prstGeom>
          <a:noFill/>
          <a:ln w="9525">
            <a:solidFill>
              <a:srgbClr val="0000FF"/>
            </a:solidFill>
            <a:miter lim="800000"/>
            <a:headEnd/>
            <a:tailEnd/>
          </a:ln>
          <a:effectLst>
            <a:outerShdw dist="23000" dir="5400000" rotWithShape="0">
              <a:srgbClr val="808080">
                <a:alpha val="34999"/>
              </a:srgbClr>
            </a:outerShdw>
          </a:effectLst>
        </p:spPr>
        <p:txBody>
          <a:bodyPr anchor="ctr"/>
          <a:lstStyle/>
          <a:p>
            <a:pPr algn="just">
              <a:defRPr/>
            </a:pPr>
            <a:r>
              <a:rPr lang="en-US" b="1" dirty="0">
                <a:latin typeface="+mn-lt"/>
                <a:cs typeface="+mn-cs"/>
              </a:rPr>
              <a:t>Outcome:</a:t>
            </a:r>
          </a:p>
          <a:p>
            <a:pPr marL="285750" indent="-285750" algn="just">
              <a:buFont typeface="Arial"/>
              <a:buChar char="•"/>
              <a:defRPr/>
            </a:pPr>
            <a:r>
              <a:rPr lang="ru-RU" dirty="0" err="1">
                <a:latin typeface="+mn-lt"/>
                <a:cs typeface="+mn-cs"/>
              </a:rPr>
              <a:t>B</a:t>
            </a:r>
            <a:r>
              <a:rPr lang="en-US" dirty="0" err="1">
                <a:latin typeface="+mn-lt"/>
                <a:cs typeface="+mn-cs"/>
              </a:rPr>
              <a:t>ackground</a:t>
            </a:r>
            <a:r>
              <a:rPr lang="en-US" dirty="0">
                <a:latin typeface="+mn-lt"/>
                <a:cs typeface="+mn-cs"/>
              </a:rPr>
              <a:t> Review on International Regulation of Offshore Oil and Gas</a:t>
            </a:r>
          </a:p>
          <a:p>
            <a:pPr marL="285750" indent="-285750" algn="just">
              <a:buFont typeface="Arial"/>
              <a:buChar char="•"/>
              <a:defRPr/>
            </a:pPr>
            <a:r>
              <a:rPr lang="en-US" dirty="0">
                <a:latin typeface="+mn-lt"/>
                <a:cs typeface="+mn-cs"/>
              </a:rPr>
              <a:t>Proposal on a Mechanism for </a:t>
            </a:r>
            <a:r>
              <a:rPr lang="en-US" dirty="0">
                <a:latin typeface="+mn-lt"/>
                <a:cs typeface="+mn-cs"/>
              </a:rPr>
              <a:t>Sharing Offshore Oil and Gas Best </a:t>
            </a:r>
            <a:r>
              <a:rPr lang="en-US" dirty="0">
                <a:latin typeface="+mn-lt"/>
                <a:cs typeface="+mn-cs"/>
              </a:rPr>
              <a:t>Practices </a:t>
            </a:r>
            <a:endParaRPr lang="ru-RU" dirty="0">
              <a:latin typeface="+mn-lt"/>
              <a:cs typeface="+mn-cs"/>
            </a:endParaRPr>
          </a:p>
        </p:txBody>
      </p:sp>
      <p:sp>
        <p:nvSpPr>
          <p:cNvPr id="13" name="Нижний колонтитул 1"/>
          <p:cNvSpPr>
            <a:spLocks noGrp="1"/>
          </p:cNvSpPr>
          <p:nvPr>
            <p:ph type="ftr" sz="quarter" idx="11"/>
          </p:nvPr>
        </p:nvSpPr>
        <p:spPr/>
        <p:txBody>
          <a:bodyPr/>
          <a:lstStyle/>
          <a:p>
            <a:pPr>
              <a:defRPr/>
            </a:pPr>
            <a:r>
              <a:rPr lang="en-US" dirty="0" smtClean="0"/>
              <a:t>4-5</a:t>
            </a:r>
            <a:r>
              <a:rPr lang="ru-RU" dirty="0" smtClean="0"/>
              <a:t>.</a:t>
            </a:r>
            <a:r>
              <a:rPr lang="en-US" dirty="0" smtClean="0"/>
              <a:t>10.</a:t>
            </a:r>
            <a:r>
              <a:rPr lang="ru-RU" dirty="0" smtClean="0"/>
              <a:t>2011</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0B704A48-E816-4939-B00C-EE10D9C5DFEF}" type="slidenum">
              <a:rPr lang="ru-RU"/>
              <a:pPr/>
              <a:t>6</a:t>
            </a:fld>
            <a:endParaRPr lang="ru-RU"/>
          </a:p>
        </p:txBody>
      </p:sp>
      <p:sp>
        <p:nvSpPr>
          <p:cNvPr id="5" name="Прямоугольник 4"/>
          <p:cNvSpPr>
            <a:spLocks noChangeArrowheads="1"/>
          </p:cNvSpPr>
          <p:nvPr/>
        </p:nvSpPr>
        <p:spPr bwMode="auto">
          <a:xfrm>
            <a:off x="468313" y="333375"/>
            <a:ext cx="8280400" cy="1655763"/>
          </a:xfrm>
          <a:prstGeom prst="rect">
            <a:avLst/>
          </a:prstGeom>
          <a:noFill/>
          <a:ln w="9525">
            <a:noFill/>
            <a:miter lim="800000"/>
            <a:headEnd/>
            <a:tailEnd/>
          </a:ln>
          <a:effectLst>
            <a:outerShdw dist="23000" dir="5400000" rotWithShape="0">
              <a:srgbClr val="808080">
                <a:alpha val="34999"/>
              </a:srgbClr>
            </a:outerShdw>
          </a:effectLst>
        </p:spPr>
        <p:txBody>
          <a:bodyPr anchor="ctr"/>
          <a:lstStyle/>
          <a:p>
            <a:pPr algn="ctr">
              <a:defRPr/>
            </a:pPr>
            <a:r>
              <a:rPr lang="en-US" sz="2000" b="1" dirty="0">
                <a:solidFill>
                  <a:srgbClr val="0000FF"/>
                </a:solidFill>
                <a:latin typeface="+mn-lt"/>
                <a:cs typeface="+mn-cs"/>
              </a:rPr>
              <a:t>Discussed Major Parameters and a Set-Up</a:t>
            </a:r>
          </a:p>
          <a:p>
            <a:pPr algn="ctr">
              <a:defRPr/>
            </a:pPr>
            <a:r>
              <a:rPr lang="ru-RU" sz="2000" b="1" dirty="0" err="1">
                <a:solidFill>
                  <a:srgbClr val="0000FF"/>
                </a:solidFill>
                <a:latin typeface="+mn-lt"/>
                <a:cs typeface="+mn-cs"/>
              </a:rPr>
              <a:t>o</a:t>
            </a:r>
            <a:r>
              <a:rPr lang="en-US" sz="2000" b="1" dirty="0">
                <a:solidFill>
                  <a:srgbClr val="0000FF"/>
                </a:solidFill>
                <a:latin typeface="+mn-lt"/>
                <a:cs typeface="+mn-cs"/>
              </a:rPr>
              <a:t>f a Possible G20 GMEP Mechanism on Sharing Best Practices to Protect the Marine Environment, Prevent Accidents Related to Offshore Exploration and Development, as well as Transportation, and Deal with their Consequences</a:t>
            </a:r>
            <a:endParaRPr lang="ru-RU" sz="2000" b="1" dirty="0">
              <a:solidFill>
                <a:srgbClr val="0000FF"/>
              </a:solidFill>
              <a:latin typeface="+mn-lt"/>
              <a:cs typeface="+mn-cs"/>
            </a:endParaRPr>
          </a:p>
        </p:txBody>
      </p:sp>
      <p:sp>
        <p:nvSpPr>
          <p:cNvPr id="6" name="Прямоугольник 5"/>
          <p:cNvSpPr>
            <a:spLocks noChangeArrowheads="1"/>
          </p:cNvSpPr>
          <p:nvPr/>
        </p:nvSpPr>
        <p:spPr bwMode="auto">
          <a:xfrm>
            <a:off x="468313" y="2060575"/>
            <a:ext cx="8280400" cy="2089150"/>
          </a:xfrm>
          <a:prstGeom prst="rect">
            <a:avLst/>
          </a:prstGeom>
          <a:solidFill>
            <a:srgbClr val="FFFFFF"/>
          </a:solidFill>
          <a:ln w="9525">
            <a:solidFill>
              <a:srgbClr val="0000FF"/>
            </a:solidFill>
            <a:miter lim="800000"/>
            <a:headEnd/>
            <a:tailEnd/>
          </a:ln>
          <a:effectLst>
            <a:outerShdw dist="23000" dir="5400000" rotWithShape="0">
              <a:srgbClr val="808080">
                <a:alpha val="34999"/>
              </a:srgbClr>
            </a:outerShdw>
          </a:effectLst>
        </p:spPr>
        <p:txBody>
          <a:bodyPr anchor="ctr"/>
          <a:lstStyle/>
          <a:p>
            <a:pPr algn="just">
              <a:defRPr/>
            </a:pPr>
            <a:r>
              <a:rPr lang="en-US" b="1" dirty="0">
                <a:latin typeface="+mn-lt"/>
                <a:cs typeface="+mn-cs"/>
              </a:rPr>
              <a:t>Substance areas:</a:t>
            </a:r>
          </a:p>
          <a:p>
            <a:pPr marL="285750" indent="-285750" algn="just">
              <a:buFont typeface="Arial"/>
              <a:buChar char="•"/>
              <a:defRPr/>
            </a:pPr>
            <a:r>
              <a:rPr lang="ru-RU" dirty="0" err="1">
                <a:latin typeface="+mn-lt"/>
                <a:cs typeface="+mn-cs"/>
              </a:rPr>
              <a:t>s</a:t>
            </a:r>
            <a:r>
              <a:rPr lang="en-US" dirty="0" err="1">
                <a:latin typeface="+mn-lt"/>
                <a:cs typeface="+mn-cs"/>
              </a:rPr>
              <a:t>afe</a:t>
            </a:r>
            <a:r>
              <a:rPr lang="en-US" dirty="0">
                <a:latin typeface="+mn-lt"/>
                <a:cs typeface="+mn-cs"/>
              </a:rPr>
              <a:t> offshore oil and gas E&amp;D, marine transportation, prevention of and preparedness for accidents in these areas and dealing with their consequences;</a:t>
            </a:r>
          </a:p>
          <a:p>
            <a:pPr marL="285750" indent="-285750" algn="just">
              <a:buFont typeface="Arial"/>
              <a:buChar char="•"/>
              <a:defRPr/>
            </a:pPr>
            <a:r>
              <a:rPr lang="en-US" dirty="0">
                <a:latin typeface="+mn-lt"/>
                <a:cs typeface="+mn-cs"/>
              </a:rPr>
              <a:t>technical</a:t>
            </a:r>
            <a:r>
              <a:rPr lang="en-US" dirty="0">
                <a:latin typeface="+mn-lt"/>
                <a:cs typeface="+mn-cs"/>
              </a:rPr>
              <a:t>, procedural, economic and environmental issues;</a:t>
            </a:r>
          </a:p>
          <a:p>
            <a:pPr marL="285750" indent="-285750" algn="just">
              <a:buFont typeface="Arial"/>
              <a:buChar char="•"/>
              <a:defRPr/>
            </a:pPr>
            <a:r>
              <a:rPr lang="en-US" dirty="0">
                <a:latin typeface="+mn-lt"/>
                <a:cs typeface="+mn-cs"/>
              </a:rPr>
              <a:t>stakeholders</a:t>
            </a:r>
            <a:r>
              <a:rPr lang="en-US" dirty="0">
                <a:latin typeface="+mn-lt"/>
                <a:cs typeface="+mn-cs"/>
              </a:rPr>
              <a:t>: governments, regulators and industry;</a:t>
            </a:r>
          </a:p>
          <a:p>
            <a:pPr marL="285750" indent="-285750" algn="just">
              <a:buFont typeface="Arial"/>
              <a:buChar char="•"/>
              <a:defRPr/>
            </a:pPr>
            <a:r>
              <a:rPr lang="en-US" dirty="0">
                <a:latin typeface="+mn-lt"/>
                <a:cs typeface="+mn-cs"/>
              </a:rPr>
              <a:t>local</a:t>
            </a:r>
            <a:r>
              <a:rPr lang="en-US" dirty="0">
                <a:latin typeface="+mn-lt"/>
                <a:cs typeface="+mn-cs"/>
              </a:rPr>
              <a:t>, national, regional or world levels.</a:t>
            </a:r>
          </a:p>
        </p:txBody>
      </p:sp>
      <p:sp>
        <p:nvSpPr>
          <p:cNvPr id="7" name="Прямоугольник 6"/>
          <p:cNvSpPr>
            <a:spLocks noChangeArrowheads="1"/>
          </p:cNvSpPr>
          <p:nvPr/>
        </p:nvSpPr>
        <p:spPr bwMode="auto">
          <a:xfrm>
            <a:off x="468313" y="4292600"/>
            <a:ext cx="8280400" cy="1944688"/>
          </a:xfrm>
          <a:prstGeom prst="rect">
            <a:avLst/>
          </a:prstGeom>
          <a:solidFill>
            <a:srgbClr val="FFFFFF"/>
          </a:solidFill>
          <a:ln w="9525">
            <a:solidFill>
              <a:srgbClr val="0000FF"/>
            </a:solidFill>
            <a:miter lim="800000"/>
            <a:headEnd/>
            <a:tailEnd/>
          </a:ln>
          <a:effectLst>
            <a:outerShdw dist="23000" dir="5400000" rotWithShape="0">
              <a:srgbClr val="808080">
                <a:alpha val="34999"/>
              </a:srgbClr>
            </a:outerShdw>
          </a:effectLst>
        </p:spPr>
        <p:txBody>
          <a:bodyPr anchor="ctr"/>
          <a:lstStyle/>
          <a:p>
            <a:pPr algn="just">
              <a:defRPr/>
            </a:pPr>
            <a:r>
              <a:rPr lang="en-US" b="1" dirty="0">
                <a:latin typeface="+mn-lt"/>
                <a:cs typeface="+mn-cs"/>
              </a:rPr>
              <a:t>Mechanism components:</a:t>
            </a:r>
          </a:p>
          <a:p>
            <a:pPr algn="just">
              <a:defRPr/>
            </a:pPr>
            <a:endParaRPr lang="en-US" b="1" dirty="0">
              <a:latin typeface="+mn-lt"/>
              <a:cs typeface="+mn-cs"/>
            </a:endParaRPr>
          </a:p>
          <a:p>
            <a:pPr marL="285750" indent="-285750" algn="just">
              <a:buFont typeface="Arial"/>
              <a:buChar char="•"/>
              <a:defRPr/>
            </a:pPr>
            <a:r>
              <a:rPr lang="ru-RU" dirty="0" err="1">
                <a:latin typeface="+mn-lt"/>
                <a:cs typeface="+mn-cs"/>
              </a:rPr>
              <a:t>d</a:t>
            </a:r>
            <a:r>
              <a:rPr lang="en-US" dirty="0" err="1">
                <a:latin typeface="+mn-lt"/>
                <a:cs typeface="+mn-cs"/>
              </a:rPr>
              <a:t>edicated</a:t>
            </a:r>
            <a:r>
              <a:rPr lang="en-US" dirty="0">
                <a:latin typeface="+mn-lt"/>
                <a:cs typeface="+mn-cs"/>
              </a:rPr>
              <a:t> website</a:t>
            </a:r>
          </a:p>
          <a:p>
            <a:pPr marL="285750" indent="-285750" algn="just">
              <a:buFont typeface="Arial"/>
              <a:buChar char="•"/>
              <a:defRPr/>
            </a:pPr>
            <a:r>
              <a:rPr lang="en-US" dirty="0">
                <a:latin typeface="+mn-lt"/>
                <a:cs typeface="+mn-cs"/>
              </a:rPr>
              <a:t>face-to-face activities:</a:t>
            </a:r>
          </a:p>
          <a:p>
            <a:pPr marL="742950" lvl="1" indent="-285750" algn="just">
              <a:buFont typeface="Arial"/>
              <a:buChar char="•"/>
              <a:defRPr/>
            </a:pPr>
            <a:r>
              <a:rPr lang="ru-RU" dirty="0" err="1">
                <a:latin typeface="+mn-lt"/>
                <a:cs typeface="+mn-cs"/>
              </a:rPr>
              <a:t>c</a:t>
            </a:r>
            <a:r>
              <a:rPr lang="en-US" dirty="0" err="1">
                <a:latin typeface="+mn-lt"/>
                <a:cs typeface="+mn-cs"/>
              </a:rPr>
              <a:t>onferences</a:t>
            </a:r>
            <a:r>
              <a:rPr lang="en-US" dirty="0">
                <a:latin typeface="+mn-lt"/>
                <a:cs typeface="+mn-cs"/>
              </a:rPr>
              <a:t>, seminars, workshops;</a:t>
            </a:r>
          </a:p>
          <a:p>
            <a:pPr marL="742950" lvl="1" indent="-285750" algn="just">
              <a:buFont typeface="Arial"/>
              <a:buChar char="•"/>
              <a:defRPr/>
            </a:pPr>
            <a:r>
              <a:rPr lang="en-US" dirty="0">
                <a:latin typeface="+mn-lt"/>
                <a:cs typeface="+mn-cs"/>
              </a:rPr>
              <a:t>training.</a:t>
            </a:r>
          </a:p>
          <a:p>
            <a:pPr marL="285750" indent="-285750" algn="just">
              <a:buFont typeface="Arial"/>
              <a:buChar char="•"/>
              <a:defRPr/>
            </a:pPr>
            <a:endParaRPr lang="en-US" b="1" dirty="0">
              <a:latin typeface="+mn-lt"/>
              <a:cs typeface="+mn-cs"/>
            </a:endParaRPr>
          </a:p>
        </p:txBody>
      </p:sp>
      <p:sp>
        <p:nvSpPr>
          <p:cNvPr id="8" name="Нижний колонтитул 1"/>
          <p:cNvSpPr>
            <a:spLocks noGrp="1"/>
          </p:cNvSpPr>
          <p:nvPr>
            <p:ph type="ftr" sz="quarter" idx="11"/>
          </p:nvPr>
        </p:nvSpPr>
        <p:spPr/>
        <p:txBody>
          <a:bodyPr/>
          <a:lstStyle/>
          <a:p>
            <a:pPr>
              <a:defRPr/>
            </a:pPr>
            <a:r>
              <a:rPr lang="en-US" dirty="0" smtClean="0"/>
              <a:t>4-5</a:t>
            </a:r>
            <a:r>
              <a:rPr lang="ru-RU" dirty="0" smtClean="0"/>
              <a:t>.</a:t>
            </a:r>
            <a:r>
              <a:rPr lang="en-US" dirty="0" smtClean="0"/>
              <a:t>10.</a:t>
            </a:r>
            <a:r>
              <a:rPr lang="ru-RU" dirty="0" smtClean="0"/>
              <a:t>2011</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 name="AutoShape 10"/>
          <p:cNvSpPr>
            <a:spLocks noChangeArrowheads="1"/>
          </p:cNvSpPr>
          <p:nvPr/>
        </p:nvSpPr>
        <p:spPr bwMode="auto">
          <a:xfrm>
            <a:off x="1476375" y="1773238"/>
            <a:ext cx="6048375" cy="4103687"/>
          </a:xfrm>
          <a:prstGeom prst="triangle">
            <a:avLst>
              <a:gd name="adj" fmla="val 50000"/>
            </a:avLst>
          </a:prstGeom>
          <a:solidFill>
            <a:srgbClr val="F6A8E5"/>
          </a:solidFill>
          <a:ln w="76200" cmpd="tri">
            <a:solidFill>
              <a:srgbClr val="000099"/>
            </a:solidFill>
            <a:miter lim="800000"/>
            <a:headEnd/>
            <a:tailEnd/>
          </a:ln>
          <a:effectLst/>
        </p:spPr>
        <p:txBody>
          <a:bodyPr wrap="none" anchor="ctr"/>
          <a:lstStyle/>
          <a:p>
            <a:pPr algn="ctr"/>
            <a:endParaRPr lang="en-US">
              <a:solidFill>
                <a:srgbClr val="2942FD"/>
              </a:solidFill>
            </a:endParaRPr>
          </a:p>
        </p:txBody>
      </p:sp>
      <p:sp>
        <p:nvSpPr>
          <p:cNvPr id="3" name="Номер слайда 2"/>
          <p:cNvSpPr>
            <a:spLocks noGrp="1"/>
          </p:cNvSpPr>
          <p:nvPr>
            <p:ph type="sldNum" sz="quarter" idx="12"/>
          </p:nvPr>
        </p:nvSpPr>
        <p:spPr/>
        <p:txBody>
          <a:bodyPr/>
          <a:lstStyle/>
          <a:p>
            <a:fld id="{1FAF3663-6629-4D54-B629-067F2B582812}" type="slidenum">
              <a:rPr lang="ru-RU"/>
              <a:pPr/>
              <a:t>7</a:t>
            </a:fld>
            <a:endParaRPr lang="ru-RU"/>
          </a:p>
        </p:txBody>
      </p:sp>
      <p:sp>
        <p:nvSpPr>
          <p:cNvPr id="4" name="Прямоугольник 3"/>
          <p:cNvSpPr>
            <a:spLocks noChangeArrowheads="1"/>
          </p:cNvSpPr>
          <p:nvPr/>
        </p:nvSpPr>
        <p:spPr bwMode="auto">
          <a:xfrm>
            <a:off x="468313" y="260350"/>
            <a:ext cx="8280400" cy="792163"/>
          </a:xfrm>
          <a:prstGeom prst="rect">
            <a:avLst/>
          </a:prstGeom>
          <a:noFill/>
          <a:ln w="9525">
            <a:noFill/>
            <a:miter lim="800000"/>
            <a:headEnd/>
            <a:tailEnd/>
          </a:ln>
          <a:effectLst>
            <a:outerShdw dist="23000" dir="5400000" rotWithShape="0">
              <a:srgbClr val="808080">
                <a:alpha val="34999"/>
              </a:srgbClr>
            </a:outerShdw>
          </a:effectLst>
        </p:spPr>
        <p:txBody>
          <a:bodyPr anchor="ctr"/>
          <a:lstStyle/>
          <a:p>
            <a:pPr algn="ctr">
              <a:defRPr/>
            </a:pPr>
            <a:r>
              <a:rPr lang="en-US" sz="2800" b="1" dirty="0">
                <a:solidFill>
                  <a:srgbClr val="0000FF"/>
                </a:solidFill>
                <a:latin typeface="+mn-lt"/>
                <a:cs typeface="+mn-cs"/>
              </a:rPr>
              <a:t>Discussed Structure of a Possible </a:t>
            </a:r>
            <a:endParaRPr lang="en-US" sz="2800" b="1" dirty="0">
              <a:solidFill>
                <a:srgbClr val="0000FF"/>
              </a:solidFill>
              <a:latin typeface="+mn-lt"/>
              <a:cs typeface="+mn-cs"/>
            </a:endParaRPr>
          </a:p>
          <a:p>
            <a:pPr algn="ctr">
              <a:defRPr/>
            </a:pPr>
            <a:r>
              <a:rPr lang="en-US" sz="2800" b="1" dirty="0">
                <a:solidFill>
                  <a:srgbClr val="0000FF"/>
                </a:solidFill>
                <a:latin typeface="+mn-lt"/>
                <a:cs typeface="+mn-cs"/>
              </a:rPr>
              <a:t>GMEP Mechanism </a:t>
            </a:r>
            <a:r>
              <a:rPr lang="en-US" sz="2800" b="1" dirty="0">
                <a:solidFill>
                  <a:srgbClr val="0000FF"/>
                </a:solidFill>
                <a:latin typeface="+mn-lt"/>
                <a:cs typeface="+mn-cs"/>
              </a:rPr>
              <a:t>for Sharing Best </a:t>
            </a:r>
            <a:r>
              <a:rPr lang="en-US" sz="2800" b="1" dirty="0">
                <a:solidFill>
                  <a:srgbClr val="0000FF"/>
                </a:solidFill>
                <a:latin typeface="+mn-lt"/>
                <a:cs typeface="+mn-cs"/>
              </a:rPr>
              <a:t>Practices</a:t>
            </a:r>
            <a:endParaRPr lang="ru-RU" sz="2800" dirty="0">
              <a:solidFill>
                <a:srgbClr val="0000FF"/>
              </a:solidFill>
              <a:latin typeface="+mn-lt"/>
              <a:cs typeface="+mn-cs"/>
            </a:endParaRPr>
          </a:p>
        </p:txBody>
      </p:sp>
      <p:sp>
        <p:nvSpPr>
          <p:cNvPr id="8" name="Овал 7"/>
          <p:cNvSpPr>
            <a:spLocks noChangeArrowheads="1"/>
          </p:cNvSpPr>
          <p:nvPr/>
        </p:nvSpPr>
        <p:spPr bwMode="auto">
          <a:xfrm>
            <a:off x="3851275" y="2565400"/>
            <a:ext cx="1295400" cy="914400"/>
          </a:xfrm>
          <a:prstGeom prst="ellipse">
            <a:avLst/>
          </a:prstGeom>
          <a:solidFill>
            <a:srgbClr val="FFFFFF"/>
          </a:solidFill>
          <a:ln w="76200" cmpd="tri">
            <a:solidFill>
              <a:srgbClr val="000099"/>
            </a:solidFill>
            <a:round/>
            <a:headEnd/>
            <a:tailEnd/>
          </a:ln>
          <a:effectLst>
            <a:outerShdw dist="23000" dir="5400000" rotWithShape="0">
              <a:srgbClr val="808080">
                <a:alpha val="34999"/>
              </a:srgbClr>
            </a:outerShdw>
          </a:effectLst>
        </p:spPr>
        <p:txBody>
          <a:bodyPr anchor="ctr"/>
          <a:lstStyle/>
          <a:p>
            <a:pPr algn="ctr"/>
            <a:r>
              <a:rPr lang="en-US" sz="2400" b="1">
                <a:solidFill>
                  <a:srgbClr val="FF0066"/>
                </a:solidFill>
              </a:rPr>
              <a:t>Host</a:t>
            </a:r>
          </a:p>
          <a:p>
            <a:pPr algn="ctr"/>
            <a:r>
              <a:rPr lang="en-US" sz="2400" b="1">
                <a:solidFill>
                  <a:srgbClr val="FF0066"/>
                </a:solidFill>
              </a:rPr>
              <a:t>IO</a:t>
            </a:r>
            <a:endParaRPr lang="ru-RU" sz="2400" b="1">
              <a:solidFill>
                <a:srgbClr val="FF0066"/>
              </a:solidFill>
            </a:endParaRPr>
          </a:p>
        </p:txBody>
      </p:sp>
      <p:sp>
        <p:nvSpPr>
          <p:cNvPr id="9" name="Прямоугольник 8"/>
          <p:cNvSpPr>
            <a:spLocks noChangeArrowheads="1"/>
          </p:cNvSpPr>
          <p:nvPr/>
        </p:nvSpPr>
        <p:spPr bwMode="auto">
          <a:xfrm>
            <a:off x="2843213" y="4365625"/>
            <a:ext cx="3457575" cy="1079500"/>
          </a:xfrm>
          <a:prstGeom prst="rect">
            <a:avLst/>
          </a:prstGeom>
          <a:solidFill>
            <a:srgbClr val="F6A8E5"/>
          </a:solidFill>
          <a:ln w="9525">
            <a:noFill/>
            <a:miter lim="800000"/>
            <a:headEnd/>
            <a:tailEnd/>
          </a:ln>
          <a:effectLst>
            <a:outerShdw dist="23000" dir="5400000" rotWithShape="0">
              <a:srgbClr val="808080">
                <a:alpha val="34999"/>
              </a:srgbClr>
            </a:outerShdw>
          </a:effectLst>
        </p:spPr>
        <p:txBody>
          <a:bodyPr anchor="ctr"/>
          <a:lstStyle/>
          <a:p>
            <a:pPr algn="ctr"/>
            <a:endParaRPr lang="en-US" b="1">
              <a:solidFill>
                <a:srgbClr val="FF0066"/>
              </a:solidFill>
            </a:endParaRPr>
          </a:p>
          <a:p>
            <a:pPr algn="ctr"/>
            <a:r>
              <a:rPr lang="en-US" b="1">
                <a:solidFill>
                  <a:schemeClr val="bg1"/>
                </a:solidFill>
              </a:rPr>
              <a:t>Ongoing Support</a:t>
            </a:r>
          </a:p>
          <a:p>
            <a:pPr algn="ctr"/>
            <a:endParaRPr lang="en-US" b="1">
              <a:solidFill>
                <a:srgbClr val="FF0066"/>
              </a:solidFill>
            </a:endParaRPr>
          </a:p>
          <a:p>
            <a:pPr algn="ctr"/>
            <a:endParaRPr lang="en-US" b="1">
              <a:solidFill>
                <a:srgbClr val="FF0066"/>
              </a:solidFill>
            </a:endParaRPr>
          </a:p>
          <a:p>
            <a:pPr algn="ctr"/>
            <a:endParaRPr lang="ru-RU" sz="2000" b="1">
              <a:solidFill>
                <a:srgbClr val="FF0066"/>
              </a:solidFill>
            </a:endParaRPr>
          </a:p>
        </p:txBody>
      </p:sp>
      <p:sp>
        <p:nvSpPr>
          <p:cNvPr id="10" name="Прямоугольник 9"/>
          <p:cNvSpPr>
            <a:spLocks noChangeArrowheads="1"/>
          </p:cNvSpPr>
          <p:nvPr/>
        </p:nvSpPr>
        <p:spPr bwMode="auto">
          <a:xfrm>
            <a:off x="3851275" y="5949950"/>
            <a:ext cx="1368425" cy="287338"/>
          </a:xfrm>
          <a:prstGeom prst="rect">
            <a:avLst/>
          </a:prstGeom>
          <a:noFill/>
          <a:ln w="9525">
            <a:noFill/>
            <a:miter lim="800000"/>
            <a:headEnd/>
            <a:tailEnd/>
          </a:ln>
          <a:effectLst>
            <a:outerShdw dist="23000" dir="5400000" rotWithShape="0">
              <a:srgbClr val="808080">
                <a:alpha val="34999"/>
              </a:srgbClr>
            </a:outerShdw>
          </a:effectLst>
        </p:spPr>
        <p:txBody>
          <a:bodyPr anchor="ctr"/>
          <a:lstStyle/>
          <a:p>
            <a:pPr algn="ctr"/>
            <a:r>
              <a:rPr lang="en-US" b="1">
                <a:solidFill>
                  <a:schemeClr val="folHlink"/>
                </a:solidFill>
              </a:rPr>
              <a:t>Outreach</a:t>
            </a:r>
            <a:endParaRPr lang="ru-RU" b="1">
              <a:solidFill>
                <a:schemeClr val="folHlink"/>
              </a:solidFill>
            </a:endParaRPr>
          </a:p>
        </p:txBody>
      </p:sp>
      <p:sp>
        <p:nvSpPr>
          <p:cNvPr id="11" name="Нижний колонтитул 1"/>
          <p:cNvSpPr>
            <a:spLocks noGrp="1"/>
          </p:cNvSpPr>
          <p:nvPr>
            <p:ph type="ftr" sz="quarter" idx="11"/>
          </p:nvPr>
        </p:nvSpPr>
        <p:spPr>
          <a:xfrm>
            <a:off x="3132138" y="6237288"/>
            <a:ext cx="2895600" cy="476250"/>
          </a:xfrm>
        </p:spPr>
        <p:txBody>
          <a:bodyPr/>
          <a:lstStyle/>
          <a:p>
            <a:pPr>
              <a:defRPr/>
            </a:pPr>
            <a:r>
              <a:rPr lang="en-US" dirty="0" smtClean="0"/>
              <a:t>4-5</a:t>
            </a:r>
            <a:r>
              <a:rPr lang="ru-RU" dirty="0" smtClean="0"/>
              <a:t>.</a:t>
            </a:r>
            <a:r>
              <a:rPr lang="en-US" dirty="0" smtClean="0"/>
              <a:t>10.</a:t>
            </a:r>
            <a:r>
              <a:rPr lang="ru-RU" dirty="0" smtClean="0"/>
              <a:t>2011</a:t>
            </a:r>
            <a:endParaRPr lang="ru-RU" dirty="0"/>
          </a:p>
        </p:txBody>
      </p:sp>
      <p:sp>
        <p:nvSpPr>
          <p:cNvPr id="2" name="Прямоугольник 9"/>
          <p:cNvSpPr>
            <a:spLocks noChangeArrowheads="1"/>
          </p:cNvSpPr>
          <p:nvPr/>
        </p:nvSpPr>
        <p:spPr bwMode="auto">
          <a:xfrm>
            <a:off x="2916238" y="1412875"/>
            <a:ext cx="3240087" cy="287338"/>
          </a:xfrm>
          <a:prstGeom prst="rect">
            <a:avLst/>
          </a:prstGeom>
          <a:noFill/>
          <a:ln w="9525">
            <a:noFill/>
            <a:miter lim="800000"/>
            <a:headEnd/>
            <a:tailEnd/>
          </a:ln>
          <a:effectLst>
            <a:outerShdw dist="23000" dir="5400000" rotWithShape="0">
              <a:srgbClr val="808080">
                <a:alpha val="34999"/>
              </a:srgbClr>
            </a:outerShdw>
          </a:effectLst>
        </p:spPr>
        <p:txBody>
          <a:bodyPr anchor="ctr"/>
          <a:lstStyle/>
          <a:p>
            <a:pPr algn="ctr"/>
            <a:r>
              <a:rPr lang="en-US" b="1">
                <a:solidFill>
                  <a:schemeClr val="folHlink"/>
                </a:solidFill>
              </a:rPr>
              <a:t>GMEP WG GUIDANCE</a:t>
            </a:r>
            <a:endParaRPr lang="ru-RU" b="1">
              <a:solidFill>
                <a:schemeClr val="folHlink"/>
              </a:solidFill>
            </a:endParaRPr>
          </a:p>
        </p:txBody>
      </p:sp>
      <p:sp>
        <p:nvSpPr>
          <p:cNvPr id="5" name="Овал 7"/>
          <p:cNvSpPr>
            <a:spLocks noChangeArrowheads="1"/>
          </p:cNvSpPr>
          <p:nvPr/>
        </p:nvSpPr>
        <p:spPr bwMode="auto">
          <a:xfrm>
            <a:off x="2124075" y="4797425"/>
            <a:ext cx="1943100" cy="914400"/>
          </a:xfrm>
          <a:prstGeom prst="ellipse">
            <a:avLst/>
          </a:prstGeom>
          <a:solidFill>
            <a:srgbClr val="FFFFFF"/>
          </a:solidFill>
          <a:ln w="38100" cmpd="dbl">
            <a:solidFill>
              <a:srgbClr val="000099"/>
            </a:solidFill>
            <a:round/>
            <a:headEnd/>
            <a:tailEnd/>
          </a:ln>
          <a:effectLst>
            <a:outerShdw dist="23000" dir="5400000" rotWithShape="0">
              <a:srgbClr val="808080">
                <a:alpha val="34999"/>
              </a:srgbClr>
            </a:outerShdw>
          </a:effectLst>
        </p:spPr>
        <p:txBody>
          <a:bodyPr anchor="ctr"/>
          <a:lstStyle/>
          <a:p>
            <a:pPr algn="ctr"/>
            <a:r>
              <a:rPr lang="en-US" b="1">
                <a:solidFill>
                  <a:srgbClr val="FF0066"/>
                </a:solidFill>
              </a:rPr>
              <a:t>Regulators</a:t>
            </a:r>
            <a:endParaRPr lang="ru-RU" b="1">
              <a:solidFill>
                <a:srgbClr val="FF0066"/>
              </a:solidFill>
            </a:endParaRPr>
          </a:p>
        </p:txBody>
      </p:sp>
      <p:sp>
        <p:nvSpPr>
          <p:cNvPr id="6" name="Овал 7"/>
          <p:cNvSpPr>
            <a:spLocks noChangeArrowheads="1"/>
          </p:cNvSpPr>
          <p:nvPr/>
        </p:nvSpPr>
        <p:spPr bwMode="auto">
          <a:xfrm>
            <a:off x="5148263" y="4797425"/>
            <a:ext cx="1727200" cy="914400"/>
          </a:xfrm>
          <a:prstGeom prst="ellipse">
            <a:avLst/>
          </a:prstGeom>
          <a:solidFill>
            <a:srgbClr val="FFFFFF"/>
          </a:solidFill>
          <a:ln w="38100" cmpd="dbl">
            <a:solidFill>
              <a:srgbClr val="000099"/>
            </a:solidFill>
            <a:round/>
            <a:headEnd/>
            <a:tailEnd/>
          </a:ln>
          <a:effectLst>
            <a:outerShdw dist="23000" dir="5400000" rotWithShape="0">
              <a:srgbClr val="808080">
                <a:alpha val="34999"/>
              </a:srgbClr>
            </a:outerShdw>
          </a:effectLst>
        </p:spPr>
        <p:txBody>
          <a:bodyPr anchor="ctr"/>
          <a:lstStyle/>
          <a:p>
            <a:pPr algn="ctr"/>
            <a:endParaRPr lang="en-US" sz="2400" b="1">
              <a:solidFill>
                <a:srgbClr val="FF0000"/>
              </a:solidFill>
            </a:endParaRPr>
          </a:p>
        </p:txBody>
      </p:sp>
      <p:sp>
        <p:nvSpPr>
          <p:cNvPr id="7" name="Овал 7"/>
          <p:cNvSpPr>
            <a:spLocks noChangeArrowheads="1"/>
          </p:cNvSpPr>
          <p:nvPr/>
        </p:nvSpPr>
        <p:spPr bwMode="auto">
          <a:xfrm>
            <a:off x="5003800" y="4797425"/>
            <a:ext cx="1871663" cy="914400"/>
          </a:xfrm>
          <a:prstGeom prst="ellipse">
            <a:avLst/>
          </a:prstGeom>
          <a:solidFill>
            <a:srgbClr val="FFFFFF"/>
          </a:solidFill>
          <a:ln w="38100" cmpd="dbl">
            <a:solidFill>
              <a:srgbClr val="000099"/>
            </a:solidFill>
            <a:round/>
            <a:headEnd/>
            <a:tailEnd/>
          </a:ln>
          <a:effectLst>
            <a:outerShdw dist="23000" dir="5400000" rotWithShape="0">
              <a:srgbClr val="808080">
                <a:alpha val="34999"/>
              </a:srgbClr>
            </a:outerShdw>
          </a:effectLst>
        </p:spPr>
        <p:txBody>
          <a:bodyPr anchor="ctr"/>
          <a:lstStyle/>
          <a:p>
            <a:pPr algn="ctr"/>
            <a:r>
              <a:rPr lang="en-US" b="1">
                <a:solidFill>
                  <a:srgbClr val="FF0066"/>
                </a:solidFill>
              </a:rPr>
              <a:t>Industry</a:t>
            </a:r>
            <a:endParaRPr lang="ru-RU" b="1">
              <a:solidFill>
                <a:srgbClr val="FF00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Название 3"/>
          <p:cNvSpPr>
            <a:spLocks noGrp="1"/>
          </p:cNvSpPr>
          <p:nvPr>
            <p:ph type="ctrTitle"/>
          </p:nvPr>
        </p:nvSpPr>
        <p:spPr>
          <a:xfrm>
            <a:off x="684213" y="549275"/>
            <a:ext cx="7772400" cy="863600"/>
          </a:xfrm>
        </p:spPr>
        <p:txBody>
          <a:bodyPr/>
          <a:lstStyle/>
          <a:p>
            <a:r>
              <a:rPr lang="en-US" sz="3600" b="1" smtClean="0">
                <a:solidFill>
                  <a:srgbClr val="2942FD"/>
                </a:solidFill>
              </a:rPr>
              <a:t>What is Next?</a:t>
            </a:r>
            <a:endParaRPr lang="ru-RU" sz="3600" b="1" smtClean="0">
              <a:solidFill>
                <a:srgbClr val="2942FD"/>
              </a:solidFill>
            </a:endParaRPr>
          </a:p>
        </p:txBody>
      </p:sp>
      <p:sp>
        <p:nvSpPr>
          <p:cNvPr id="5" name="Подзаголовок 4"/>
          <p:cNvSpPr>
            <a:spLocks noGrp="1"/>
          </p:cNvSpPr>
          <p:nvPr>
            <p:ph type="subTitle" idx="1"/>
          </p:nvPr>
        </p:nvSpPr>
        <p:spPr>
          <a:xfrm>
            <a:off x="468313" y="1412875"/>
            <a:ext cx="8207375" cy="4824413"/>
          </a:xfrm>
          <a:ln>
            <a:solidFill>
              <a:srgbClr val="2942FD"/>
            </a:solidFill>
          </a:ln>
        </p:spPr>
        <p:txBody>
          <a:bodyPr/>
          <a:lstStyle/>
          <a:p>
            <a:pPr marL="457200" indent="-457200" algn="just">
              <a:buFontTx/>
              <a:buChar char="•"/>
            </a:pPr>
            <a:r>
              <a:rPr lang="en-US" sz="2400" b="1" smtClean="0"/>
              <a:t>Final agreement on the text of the GMEP WG Issue Paper for approval by the G20 Leaders</a:t>
            </a:r>
          </a:p>
          <a:p>
            <a:pPr marL="457200" indent="-457200" algn="just">
              <a:buFontTx/>
              <a:buChar char="•"/>
            </a:pPr>
            <a:r>
              <a:rPr lang="en-US" sz="2400" b="1" smtClean="0"/>
              <a:t>Agreement on TOR amongst the GMEP WG members and between the Group and the selected International Organization to host the GMEP Mechanism for sharing offshore oil and gas best practices</a:t>
            </a:r>
            <a:endParaRPr lang="en-US" sz="2000" b="1" smtClean="0"/>
          </a:p>
          <a:p>
            <a:pPr marL="457200" indent="-457200" algn="just">
              <a:buFontTx/>
              <a:buChar char="•"/>
            </a:pPr>
            <a:r>
              <a:rPr lang="en-US" sz="2400" b="1" smtClean="0"/>
              <a:t> Approval by the G20 Leaders </a:t>
            </a:r>
            <a:r>
              <a:rPr lang="ru-RU" sz="2400" b="1" smtClean="0"/>
              <a:t>(</a:t>
            </a:r>
            <a:r>
              <a:rPr lang="en-US" sz="2400" b="1" smtClean="0"/>
              <a:t>November 3-4, 2011)</a:t>
            </a:r>
          </a:p>
          <a:p>
            <a:pPr marL="457200" indent="-457200" algn="just">
              <a:buFontTx/>
              <a:buChar char="•"/>
            </a:pPr>
            <a:r>
              <a:rPr lang="en-US" sz="2400" b="1" smtClean="0"/>
              <a:t>Finalizing the GMEP Website structure and  procedures and developing Work Program for the Mechanism</a:t>
            </a:r>
            <a:r>
              <a:rPr lang="en-US" altLang="ru-RU" sz="2400" b="1" smtClean="0"/>
              <a:t>’</a:t>
            </a:r>
            <a:r>
              <a:rPr lang="en-US" sz="2400" b="1" smtClean="0"/>
              <a:t>s face-to-face activities</a:t>
            </a:r>
          </a:p>
          <a:p>
            <a:pPr marL="457200" indent="-457200" algn="just">
              <a:buFontTx/>
              <a:buChar char="•"/>
            </a:pPr>
            <a:r>
              <a:rPr lang="en-US" sz="2400" b="1" smtClean="0"/>
              <a:t> Launching the GMEP Mechanism (2012)</a:t>
            </a:r>
            <a:endParaRPr lang="en-US" sz="2000" b="1" smtClean="0"/>
          </a:p>
          <a:p>
            <a:pPr marL="457200" indent="-457200" algn="just">
              <a:buFontTx/>
              <a:buChar char="•"/>
            </a:pPr>
            <a:endParaRPr lang="en-US" sz="2400" b="1" smtClean="0"/>
          </a:p>
          <a:p>
            <a:pPr lvl="1" algn="just"/>
            <a:endParaRPr lang="en-US" sz="2000" b="1" smtClean="0"/>
          </a:p>
          <a:p>
            <a:pPr marL="457200" indent="-457200" algn="just">
              <a:buFontTx/>
              <a:buChar char="•"/>
            </a:pPr>
            <a:endParaRPr lang="en-US" sz="2400" b="1" smtClean="0"/>
          </a:p>
          <a:p>
            <a:pPr marL="457200" indent="-457200" algn="just">
              <a:buFontTx/>
              <a:buChar char="•"/>
            </a:pPr>
            <a:endParaRPr lang="ru-RU" sz="2400" b="1" smtClean="0"/>
          </a:p>
        </p:txBody>
      </p:sp>
      <p:sp>
        <p:nvSpPr>
          <p:cNvPr id="2" name="Нижний колонтитул 1"/>
          <p:cNvSpPr>
            <a:spLocks noGrp="1"/>
          </p:cNvSpPr>
          <p:nvPr>
            <p:ph type="ftr" sz="quarter" idx="11"/>
          </p:nvPr>
        </p:nvSpPr>
        <p:spPr/>
        <p:txBody>
          <a:bodyPr/>
          <a:lstStyle/>
          <a:p>
            <a:pPr>
              <a:defRPr/>
            </a:pPr>
            <a:r>
              <a:rPr lang="en-US" dirty="0" smtClean="0"/>
              <a:t>4-5</a:t>
            </a:r>
            <a:r>
              <a:rPr lang="ru-RU" dirty="0" smtClean="0"/>
              <a:t>.</a:t>
            </a:r>
            <a:r>
              <a:rPr lang="en-US" dirty="0" smtClean="0"/>
              <a:t>10</a:t>
            </a:r>
            <a:r>
              <a:rPr lang="ru-RU" dirty="0" smtClean="0"/>
              <a:t>.2011</a:t>
            </a:r>
            <a:endParaRPr lang="ru-RU" dirty="0"/>
          </a:p>
        </p:txBody>
      </p:sp>
      <p:sp>
        <p:nvSpPr>
          <p:cNvPr id="3" name="Номер слайда 2"/>
          <p:cNvSpPr>
            <a:spLocks noGrp="1"/>
          </p:cNvSpPr>
          <p:nvPr>
            <p:ph type="sldNum" sz="quarter" idx="12"/>
          </p:nvPr>
        </p:nvSpPr>
        <p:spPr/>
        <p:txBody>
          <a:bodyPr/>
          <a:lstStyle/>
          <a:p>
            <a:fld id="{2EA5FEAB-2A56-4267-80B5-F5CC58DE09D4}" type="slidenum">
              <a:rPr lang="ru-RU"/>
              <a:pPr/>
              <a:t>8</a:t>
            </a:fld>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Название 1"/>
          <p:cNvSpPr>
            <a:spLocks noGrp="1"/>
          </p:cNvSpPr>
          <p:nvPr>
            <p:ph type="title"/>
          </p:nvPr>
        </p:nvSpPr>
        <p:spPr>
          <a:xfrm>
            <a:off x="457200" y="274638"/>
            <a:ext cx="8229600" cy="5314950"/>
          </a:xfrm>
        </p:spPr>
        <p:txBody>
          <a:bodyPr/>
          <a:lstStyle/>
          <a:p>
            <a:r>
              <a:rPr lang="en-US" b="1" smtClean="0">
                <a:solidFill>
                  <a:srgbClr val="2942FD"/>
                </a:solidFill>
              </a:rPr>
              <a:t>Thank you</a:t>
            </a:r>
            <a:endParaRPr lang="ru-RU" b="1" smtClean="0">
              <a:solidFill>
                <a:srgbClr val="2942FD"/>
              </a:solidFill>
            </a:endParaRPr>
          </a:p>
        </p:txBody>
      </p:sp>
      <p:sp>
        <p:nvSpPr>
          <p:cNvPr id="5" name="Номер слайда 4"/>
          <p:cNvSpPr>
            <a:spLocks noGrp="1"/>
          </p:cNvSpPr>
          <p:nvPr>
            <p:ph type="sldNum" sz="quarter" idx="12"/>
          </p:nvPr>
        </p:nvSpPr>
        <p:spPr/>
        <p:txBody>
          <a:bodyPr/>
          <a:lstStyle/>
          <a:p>
            <a:fld id="{554A2EE0-8EB9-4019-AB59-65C3CF8D585A}" type="slidenum">
              <a:rPr lang="ru-RU"/>
              <a:pPr/>
              <a:t>9</a:t>
            </a:fld>
            <a:endParaRPr lang="ru-RU"/>
          </a:p>
        </p:txBody>
      </p:sp>
    </p:spTree>
  </p:cSld>
  <p:clrMapOvr>
    <a:masterClrMapping/>
  </p:clrMapOvr>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3172</TotalTime>
  <Words>903</Words>
  <Application>Microsoft Office PowerPoint</Application>
  <PresentationFormat>Skjermfremvisning (4:3)</PresentationFormat>
  <Paragraphs>102</Paragraphs>
  <Slides>9</Slides>
  <Notes>1</Notes>
  <HiddenSlides>0</HiddenSlides>
  <MMClips>0</MMClips>
  <ScaleCrop>false</ScaleCrop>
  <HeadingPairs>
    <vt:vector size="6" baseType="variant">
      <vt:variant>
        <vt:lpstr>Brukte skrifter</vt:lpstr>
      </vt:variant>
      <vt:variant>
        <vt:i4>1</vt:i4>
      </vt:variant>
      <vt:variant>
        <vt:lpstr>Tema</vt:lpstr>
      </vt:variant>
      <vt:variant>
        <vt:i4>1</vt:i4>
      </vt:variant>
      <vt:variant>
        <vt:lpstr>Lysbildetitler</vt:lpstr>
      </vt:variant>
      <vt:variant>
        <vt:i4>9</vt:i4>
      </vt:variant>
    </vt:vector>
  </HeadingPairs>
  <TitlesOfParts>
    <vt:vector size="11" baseType="lpstr">
      <vt:lpstr>Arial</vt:lpstr>
      <vt:lpstr>Оформление по умолчанию</vt:lpstr>
      <vt:lpstr>International Regulators Forum Offshore Safety Summit Conference Stavanger, Norway October 4-5, 2011   Challenges of the G20  Global Marine Environment Protection Working Group (GMEP)</vt:lpstr>
      <vt:lpstr>G20 Global Marine Environment Protection Initiative: the Origins</vt:lpstr>
      <vt:lpstr>G20 Leaders: Mandates on GMEP</vt:lpstr>
      <vt:lpstr>Lysbilde 4</vt:lpstr>
      <vt:lpstr>Lysbilde 5</vt:lpstr>
      <vt:lpstr>Lysbilde 6</vt:lpstr>
      <vt:lpstr>Lysbilde 7</vt:lpstr>
      <vt:lpstr>What is Next?</vt:lpstr>
      <vt:lpstr>Thank you</vt:lpstr>
    </vt:vector>
  </TitlesOfParts>
  <Company>ОАО "ГидроОГК"</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Administrator</dc:creator>
  <cp:lastModifiedBy>obf</cp:lastModifiedBy>
  <cp:revision>188</cp:revision>
  <dcterms:created xsi:type="dcterms:W3CDTF">2008-09-22T15:30:33Z</dcterms:created>
  <dcterms:modified xsi:type="dcterms:W3CDTF">2011-09-23T15:31:25Z</dcterms:modified>
</cp:coreProperties>
</file>