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9" r:id="rId5"/>
    <p:sldId id="264" r:id="rId6"/>
    <p:sldId id="266" r:id="rId7"/>
    <p:sldId id="267" r:id="rId8"/>
    <p:sldId id="274" r:id="rId9"/>
    <p:sldId id="273" r:id="rId10"/>
    <p:sldId id="275" r:id="rId11"/>
    <p:sldId id="276" r:id="rId12"/>
    <p:sldId id="265" r:id="rId13"/>
    <p:sldId id="268" r:id="rId14"/>
    <p:sldId id="278" r:id="rId15"/>
    <p:sldId id="277" r:id="rId16"/>
    <p:sldId id="281" r:id="rId17"/>
    <p:sldId id="261" r:id="rId18"/>
    <p:sldId id="263" r:id="rId19"/>
    <p:sldId id="262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84933-DCC1-4003-A262-05489C6A9637}" v="404" dt="2020-03-28T08:00:13.578"/>
    <p1510:client id="{1F7329FE-67A8-47E0-9D8F-B34809C75CF5}" v="1258" dt="2020-03-30T07:16:59.226"/>
    <p1510:client id="{2F7CB9F8-1120-4588-93DE-A8DB7C165718}" v="1264" dt="2020-03-30T06:09:24.569"/>
    <p1510:client id="{43C71686-FDA6-4543-81B1-14FA06804CFE}" v="157" dt="2020-03-28T06:37:06.472"/>
    <p1510:client id="{62F2CED0-6801-49B4-8A41-5B79B419B978}" v="1317" dt="2020-03-30T06:55:27.660"/>
    <p1510:client id="{6ABF2EE9-50FD-4D15-A612-C7FEEF5A8534}" v="388" dt="2020-03-28T07:37:16.205"/>
    <p1510:client id="{974B9F92-2FED-42A5-B1D9-F1DCAB4EFA1F}" v="1117" dt="2020-03-30T07:57:14.562"/>
    <p1510:client id="{9CB9C0AE-91B4-4831-8F48-E2FA9BF7B572}" v="275" dt="2020-03-28T07:09:58.028"/>
    <p1510:client id="{BC6A4DE2-DA4B-45E0-A7B4-F571CB442866}" v="36" dt="2020-03-30T04:25:56.848"/>
    <p1510:client id="{C131EC53-5026-44A3-98CD-4D697CAE9D81}" v="5" dt="2020-03-28T07:06:03.166"/>
    <p1510:client id="{C926D553-EF78-4BD3-8C5D-58E89264B48D}" v="3111" dt="2020-03-30T09:41:45.697"/>
    <p1510:client id="{E6202B77-CE7F-45B0-ADD5-E673ED41543A}" v="1372" dt="2020-03-30T09:35:59.588"/>
    <p1510:client id="{ED23D1B4-49C0-4F8B-BED0-F3C2826ACCCB}" v="31" dt="2020-03-28T11:34:42.305"/>
    <p1510:client id="{EDD2FEA2-6F36-45F8-BC55-31959E5F95A1}" v="91" dt="2020-03-30T06:41:23.214"/>
    <p1510:client id="{FA2FF020-C6A2-40D2-81DB-1367C67D9C0B}" v="511" dt="2020-03-30T07:56:12.343"/>
    <p1510:client id="{FF773E4F-AF24-4567-BD5D-2FB86FEAEB1C}" v="13" dt="2020-03-30T09:46:26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aoX-lR-iJ0?feature=oembed" TargetMode="Externa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eg"/><Relationship Id="rId7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3408236" y="2940012"/>
            <a:ext cx="5448554" cy="2099131"/>
            <a:chOff x="488950" y="4659084"/>
            <a:chExt cx="5448554" cy="2099131"/>
          </a:xfrm>
        </p:grpSpPr>
        <p:sp>
          <p:nvSpPr>
            <p:cNvPr id="5" name="직사각형 4"/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408235" y="1633542"/>
            <a:ext cx="5443157" cy="1006290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i="1" kern="0">
                <a:ea typeface="맑은 고딕"/>
              </a:rPr>
              <a:t>2020 Capstone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C0BA7-6854-46B2-8C40-ECE305B1F5A6}"/>
              </a:ext>
            </a:extLst>
          </p:cNvPr>
          <p:cNvSpPr txBox="1"/>
          <p:nvPr/>
        </p:nvSpPr>
        <p:spPr>
          <a:xfrm>
            <a:off x="6910251" y="6009183"/>
            <a:ext cx="61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팀장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이세미 팀원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김해린 </a:t>
            </a:r>
            <a:r>
              <a:rPr lang="ko-KR" altLang="en-US" err="1">
                <a:solidFill>
                  <a:schemeClr val="bg1"/>
                </a:solidFill>
              </a:rPr>
              <a:t>백소현</a:t>
            </a:r>
            <a:r>
              <a:rPr lang="ko-KR" altLang="en-US">
                <a:solidFill>
                  <a:schemeClr val="bg1"/>
                </a:solidFill>
              </a:rPr>
              <a:t> 이세정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D3D81-B5DF-4980-9AD8-CD77B43FCDB6}"/>
              </a:ext>
            </a:extLst>
          </p:cNvPr>
          <p:cNvSpPr txBox="1"/>
          <p:nvPr/>
        </p:nvSpPr>
        <p:spPr>
          <a:xfrm>
            <a:off x="4333875" y="3657600"/>
            <a:ext cx="3857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시각장애인을 위한 버스 보조기</a:t>
            </a:r>
          </a:p>
        </p:txBody>
      </p:sp>
    </p:spTree>
    <p:extLst>
      <p:ext uri="{BB962C8B-B14F-4D97-AF65-F5344CB8AC3E}">
        <p14:creationId xmlns:p14="http://schemas.microsoft.com/office/powerpoint/2010/main" val="206882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993861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내용 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21A40-2437-458F-96DE-5CCC295BE16C}"/>
              </a:ext>
            </a:extLst>
          </p:cNvPr>
          <p:cNvSpPr txBox="1"/>
          <p:nvPr/>
        </p:nvSpPr>
        <p:spPr>
          <a:xfrm>
            <a:off x="986481" y="131599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rgbClr val="4472C4"/>
                </a:solidFill>
                <a:ea typeface="맑은 고딕"/>
              </a:rPr>
              <a:t>버스 내부</a:t>
            </a:r>
          </a:p>
        </p:txBody>
      </p:sp>
      <p:pic>
        <p:nvPicPr>
          <p:cNvPr id="3" name="그림 3" descr="창문, 테이블, 의자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1592FAAD-AA6B-4642-B702-CBA07CF1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81" y="2442519"/>
            <a:ext cx="4843848" cy="322923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B18974-2C26-4303-B264-33BE864F413F}"/>
              </a:ext>
            </a:extLst>
          </p:cNvPr>
          <p:cNvSpPr/>
          <p:nvPr/>
        </p:nvSpPr>
        <p:spPr>
          <a:xfrm>
            <a:off x="1909891" y="3979647"/>
            <a:ext cx="1081215" cy="13798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E8416F-E23F-4C17-81C5-FE92AEAC0AE4}"/>
              </a:ext>
            </a:extLst>
          </p:cNvPr>
          <p:cNvSpPr/>
          <p:nvPr/>
        </p:nvSpPr>
        <p:spPr>
          <a:xfrm>
            <a:off x="713345" y="3977588"/>
            <a:ext cx="1081215" cy="13798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9944780-051B-4F68-80B6-A7335AF7BE22}"/>
              </a:ext>
            </a:extLst>
          </p:cNvPr>
          <p:cNvSpPr/>
          <p:nvPr/>
        </p:nvSpPr>
        <p:spPr>
          <a:xfrm>
            <a:off x="3079664" y="3975529"/>
            <a:ext cx="1081215" cy="13798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28DA83B-346F-46AD-83A6-AC5D1971E59C}"/>
              </a:ext>
            </a:extLst>
          </p:cNvPr>
          <p:cNvSpPr/>
          <p:nvPr/>
        </p:nvSpPr>
        <p:spPr>
          <a:xfrm>
            <a:off x="3481258" y="3357691"/>
            <a:ext cx="483973" cy="4633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11" descr="전자기기, 스크린샷, 컴퓨터, 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B0637413-B3DC-4A65-92D6-6EA9135F7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80" y="1145317"/>
            <a:ext cx="2619375" cy="5191125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867DDAD8-5338-4114-8D5F-E546D412FA4C}"/>
              </a:ext>
            </a:extLst>
          </p:cNvPr>
          <p:cNvSpPr/>
          <p:nvPr/>
        </p:nvSpPr>
        <p:spPr>
          <a:xfrm>
            <a:off x="7944880" y="1698539"/>
            <a:ext cx="2314575" cy="407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E2000E-415A-4920-B0F2-4DB4BB880F6B}"/>
              </a:ext>
            </a:extLst>
          </p:cNvPr>
          <p:cNvSpPr txBox="1"/>
          <p:nvPr/>
        </p:nvSpPr>
        <p:spPr>
          <a:xfrm>
            <a:off x="8109123" y="1992786"/>
            <a:ext cx="2032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ko-KR" altLang="en-US">
                <a:ea typeface="맑은 고딕"/>
              </a:rPr>
              <a:t>단말기 태그</a:t>
            </a:r>
            <a:endParaRPr lang="ko-K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CA1AB9-BFC8-405B-9550-6455CC64C6D1}"/>
              </a:ext>
            </a:extLst>
          </p:cNvPr>
          <p:cNvSpPr txBox="1"/>
          <p:nvPr/>
        </p:nvSpPr>
        <p:spPr>
          <a:xfrm>
            <a:off x="8113498" y="2528759"/>
            <a:ext cx="202238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비어 있는 좌석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60FED1-A976-4FBD-9EB1-94F964C61D3D}"/>
              </a:ext>
            </a:extLst>
          </p:cNvPr>
          <p:cNvSpPr txBox="1"/>
          <p:nvPr/>
        </p:nvSpPr>
        <p:spPr>
          <a:xfrm>
            <a:off x="8040130" y="4240427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E63081-575A-4E11-9B59-B947407E2F80}"/>
              </a:ext>
            </a:extLst>
          </p:cNvPr>
          <p:cNvSpPr txBox="1"/>
          <p:nvPr/>
        </p:nvSpPr>
        <p:spPr>
          <a:xfrm>
            <a:off x="8513806" y="4250724"/>
            <a:ext cx="3233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66BCCC-5D04-44D6-8E5D-B9B8583E87CD}"/>
              </a:ext>
            </a:extLst>
          </p:cNvPr>
          <p:cNvSpPr txBox="1"/>
          <p:nvPr/>
        </p:nvSpPr>
        <p:spPr>
          <a:xfrm>
            <a:off x="8977184" y="4250724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F7E50A-8EEE-4DFA-A7FE-B49564FDF308}"/>
              </a:ext>
            </a:extLst>
          </p:cNvPr>
          <p:cNvSpPr txBox="1"/>
          <p:nvPr/>
        </p:nvSpPr>
        <p:spPr>
          <a:xfrm>
            <a:off x="9450859" y="4250724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0D3E3-CACD-425D-A945-07536852B010}"/>
              </a:ext>
            </a:extLst>
          </p:cNvPr>
          <p:cNvSpPr txBox="1"/>
          <p:nvPr/>
        </p:nvSpPr>
        <p:spPr>
          <a:xfrm>
            <a:off x="9893643" y="425072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A7E339-4F40-4A65-AF34-83E1E520F3A1}"/>
              </a:ext>
            </a:extLst>
          </p:cNvPr>
          <p:cNvSpPr txBox="1"/>
          <p:nvPr/>
        </p:nvSpPr>
        <p:spPr>
          <a:xfrm>
            <a:off x="8040131" y="4775886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814DA2-E94B-4C83-91D4-71BAA7777386}"/>
              </a:ext>
            </a:extLst>
          </p:cNvPr>
          <p:cNvSpPr txBox="1"/>
          <p:nvPr/>
        </p:nvSpPr>
        <p:spPr>
          <a:xfrm>
            <a:off x="8503509" y="4786183"/>
            <a:ext cx="3233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AB3164-3DF2-439F-BED4-D21E84C50F6C}"/>
              </a:ext>
            </a:extLst>
          </p:cNvPr>
          <p:cNvSpPr txBox="1"/>
          <p:nvPr/>
        </p:nvSpPr>
        <p:spPr>
          <a:xfrm>
            <a:off x="8956589" y="478618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3804EC-E066-4DD1-AE34-F1DB4BC61195}"/>
              </a:ext>
            </a:extLst>
          </p:cNvPr>
          <p:cNvSpPr txBox="1"/>
          <p:nvPr/>
        </p:nvSpPr>
        <p:spPr>
          <a:xfrm>
            <a:off x="9440561" y="478618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463C942-ACB5-46E9-9A21-49A1EFB18948}"/>
              </a:ext>
            </a:extLst>
          </p:cNvPr>
          <p:cNvSpPr txBox="1"/>
          <p:nvPr/>
        </p:nvSpPr>
        <p:spPr>
          <a:xfrm>
            <a:off x="9883346" y="4786182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CB0C5-7636-4978-A769-5AF7EC559D1D}"/>
              </a:ext>
            </a:extLst>
          </p:cNvPr>
          <p:cNvSpPr txBox="1"/>
          <p:nvPr/>
        </p:nvSpPr>
        <p:spPr>
          <a:xfrm>
            <a:off x="8812428" y="5249562"/>
            <a:ext cx="786713" cy="379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u="sng">
                <a:ea typeface="맑은 고딕"/>
              </a:rPr>
              <a:t>2 6 3</a:t>
            </a:r>
            <a:endParaRPr lang="ko-KR" altLang="en-US" u="sng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290BAE-DE9E-4D73-A64B-970AB9EA389E}"/>
              </a:ext>
            </a:extLst>
          </p:cNvPr>
          <p:cNvSpPr txBox="1"/>
          <p:nvPr/>
        </p:nvSpPr>
        <p:spPr>
          <a:xfrm>
            <a:off x="8123795" y="3064218"/>
            <a:ext cx="202238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하차 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4A72D5-D83D-4967-B056-C82466170D00}"/>
              </a:ext>
            </a:extLst>
          </p:cNvPr>
          <p:cNvSpPr txBox="1"/>
          <p:nvPr/>
        </p:nvSpPr>
        <p:spPr>
          <a:xfrm>
            <a:off x="8123795" y="3630569"/>
            <a:ext cx="2022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출구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E0DE7-7BC4-4F68-A2F1-ECA7F0013A1D}"/>
              </a:ext>
            </a:extLst>
          </p:cNvPr>
          <p:cNvSpPr txBox="1"/>
          <p:nvPr/>
        </p:nvSpPr>
        <p:spPr>
          <a:xfrm>
            <a:off x="905178" y="5898444"/>
            <a:ext cx="59971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0" i="0" u="none" strike="noStrike" dirty="0">
                <a:solidFill>
                  <a:srgbClr val="000000"/>
                </a:solidFill>
                <a:ea typeface="맑은 고딕"/>
              </a:rPr>
              <a:t>앱에서 비어 있는 좌석을 클릭하면 </a:t>
            </a:r>
            <a:r>
              <a:rPr lang="ko-KR" dirty="0">
                <a:solidFill>
                  <a:srgbClr val="000000"/>
                </a:solidFill>
                <a:ea typeface="맑은 고딕"/>
              </a:rPr>
              <a:t>빈 </a:t>
            </a:r>
            <a:r>
              <a:rPr lang="ko-KR" altLang="en-US">
                <a:solidFill>
                  <a:srgbClr val="000000"/>
                </a:solidFill>
                <a:ea typeface="맑은 고딕"/>
              </a:rPr>
              <a:t>좌석을</a:t>
            </a:r>
            <a:r>
              <a:rPr lang="ko-KR">
                <a:solidFill>
                  <a:srgbClr val="000000"/>
                </a:solidFill>
                <a:ea typeface="맑은 고딕"/>
              </a:rPr>
              <a:t> </a:t>
            </a:r>
            <a:r>
              <a:rPr lang="ko-KR" b="0" i="0" u="none" strike="noStrike">
                <a:solidFill>
                  <a:srgbClr val="000000"/>
                </a:solidFill>
                <a:ea typeface="맑은 고딕"/>
              </a:rPr>
              <a:t>안내한다.</a:t>
            </a:r>
            <a:r>
              <a:rPr lang="en-US" b="0" i="0" dirty="0">
                <a:latin typeface="맑은 고딕"/>
              </a:rPr>
              <a:t>​</a:t>
            </a:r>
          </a:p>
          <a:p>
            <a:r>
              <a:rPr lang="en-US" altLang="ko-KR">
                <a:ea typeface="맑은 고딕"/>
              </a:rPr>
              <a:t>하차벨을 클릭하면 하차벨의 위치를 알려준</a:t>
            </a:r>
            <a:r>
              <a:rPr lang="en-US" altLang="ko-KR" dirty="0">
                <a:ea typeface="맑은 고딕"/>
              </a:rPr>
              <a:t>다.</a:t>
            </a:r>
          </a:p>
        </p:txBody>
      </p:sp>
    </p:spTree>
    <p:extLst>
      <p:ext uri="{BB962C8B-B14F-4D97-AF65-F5344CB8AC3E}">
        <p14:creationId xmlns:p14="http://schemas.microsoft.com/office/powerpoint/2010/main" val="45995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374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내용 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21A40-2437-458F-96DE-5CCC295BE16C}"/>
              </a:ext>
            </a:extLst>
          </p:cNvPr>
          <p:cNvSpPr txBox="1"/>
          <p:nvPr/>
        </p:nvSpPr>
        <p:spPr>
          <a:xfrm>
            <a:off x="986481" y="131599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rgbClr val="4472C4"/>
                </a:solidFill>
                <a:ea typeface="맑은 고딕"/>
              </a:rPr>
              <a:t>버스 내부</a:t>
            </a:r>
          </a:p>
        </p:txBody>
      </p:sp>
      <p:pic>
        <p:nvPicPr>
          <p:cNvPr id="3" name="그림 3" descr="건물, 기차, 앉아있는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0AEAA91A-3906-4A42-BAA1-2F9ED4599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94" y="2452215"/>
            <a:ext cx="5677928" cy="31995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23C7C4F-7974-47AC-9909-FC32DCAE7734}"/>
              </a:ext>
            </a:extLst>
          </p:cNvPr>
          <p:cNvSpPr/>
          <p:nvPr/>
        </p:nvSpPr>
        <p:spPr>
          <a:xfrm>
            <a:off x="4799312" y="3440070"/>
            <a:ext cx="792891" cy="96794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4560926-071A-406E-BEE8-B68B1F1232D0}"/>
              </a:ext>
            </a:extLst>
          </p:cNvPr>
          <p:cNvSpPr/>
          <p:nvPr/>
        </p:nvSpPr>
        <p:spPr>
          <a:xfrm>
            <a:off x="3594529" y="3553340"/>
            <a:ext cx="494270" cy="7414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11" descr="전자기기, 스크린샷, 컴퓨터, 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F3A4FDB2-A146-4C66-A323-4D2B30D6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80" y="1145317"/>
            <a:ext cx="2619375" cy="5191125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629BE7B4-1848-42AC-BB8E-777C208EB030}"/>
              </a:ext>
            </a:extLst>
          </p:cNvPr>
          <p:cNvSpPr/>
          <p:nvPr/>
        </p:nvSpPr>
        <p:spPr>
          <a:xfrm>
            <a:off x="7944880" y="1698539"/>
            <a:ext cx="2314575" cy="407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9DA542-5C8E-4AA9-BE82-0286938CF83F}"/>
              </a:ext>
            </a:extLst>
          </p:cNvPr>
          <p:cNvSpPr txBox="1"/>
          <p:nvPr/>
        </p:nvSpPr>
        <p:spPr>
          <a:xfrm>
            <a:off x="8109123" y="1992786"/>
            <a:ext cx="203268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ko-KR" altLang="en-US">
                <a:ea typeface="맑은 고딕"/>
              </a:rPr>
              <a:t>단말기 태그</a:t>
            </a:r>
            <a:endParaRPr lang="ko-K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EC4BD9-7186-4D47-A7B5-A1B5907E3421}"/>
              </a:ext>
            </a:extLst>
          </p:cNvPr>
          <p:cNvSpPr txBox="1"/>
          <p:nvPr/>
        </p:nvSpPr>
        <p:spPr>
          <a:xfrm>
            <a:off x="8113498" y="2528759"/>
            <a:ext cx="2022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비어 있는 좌석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099DD9-9965-4DA1-9690-B6A6ABC6B5FE}"/>
              </a:ext>
            </a:extLst>
          </p:cNvPr>
          <p:cNvSpPr txBox="1"/>
          <p:nvPr/>
        </p:nvSpPr>
        <p:spPr>
          <a:xfrm>
            <a:off x="8040130" y="4240427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4D1FA-7187-4408-8667-D17C6C35DDB4}"/>
              </a:ext>
            </a:extLst>
          </p:cNvPr>
          <p:cNvSpPr txBox="1"/>
          <p:nvPr/>
        </p:nvSpPr>
        <p:spPr>
          <a:xfrm>
            <a:off x="8513806" y="4250724"/>
            <a:ext cx="3233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D79F85-40A3-417B-ABE2-A0C0D335AFBC}"/>
              </a:ext>
            </a:extLst>
          </p:cNvPr>
          <p:cNvSpPr txBox="1"/>
          <p:nvPr/>
        </p:nvSpPr>
        <p:spPr>
          <a:xfrm>
            <a:off x="8977184" y="4250724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C5C6A8-81AD-4D79-A625-DA5A31ED3FA8}"/>
              </a:ext>
            </a:extLst>
          </p:cNvPr>
          <p:cNvSpPr txBox="1"/>
          <p:nvPr/>
        </p:nvSpPr>
        <p:spPr>
          <a:xfrm>
            <a:off x="9450859" y="4250724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3A7E67-DC97-42D5-9EAC-FD51892BC47F}"/>
              </a:ext>
            </a:extLst>
          </p:cNvPr>
          <p:cNvSpPr txBox="1"/>
          <p:nvPr/>
        </p:nvSpPr>
        <p:spPr>
          <a:xfrm>
            <a:off x="9893643" y="425072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58E0ED-235A-407B-9B34-55556039B926}"/>
              </a:ext>
            </a:extLst>
          </p:cNvPr>
          <p:cNvSpPr txBox="1"/>
          <p:nvPr/>
        </p:nvSpPr>
        <p:spPr>
          <a:xfrm>
            <a:off x="8040131" y="4775886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145F47-D097-43E4-BAAF-8B88C50FD37F}"/>
              </a:ext>
            </a:extLst>
          </p:cNvPr>
          <p:cNvSpPr txBox="1"/>
          <p:nvPr/>
        </p:nvSpPr>
        <p:spPr>
          <a:xfrm>
            <a:off x="8503509" y="4786183"/>
            <a:ext cx="3233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9F6EA8-2027-4170-BC64-C16694B192FE}"/>
              </a:ext>
            </a:extLst>
          </p:cNvPr>
          <p:cNvSpPr txBox="1"/>
          <p:nvPr/>
        </p:nvSpPr>
        <p:spPr>
          <a:xfrm>
            <a:off x="8956589" y="478618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53A6AE-67B0-460B-B6AF-FE694481EE0D}"/>
              </a:ext>
            </a:extLst>
          </p:cNvPr>
          <p:cNvSpPr txBox="1"/>
          <p:nvPr/>
        </p:nvSpPr>
        <p:spPr>
          <a:xfrm>
            <a:off x="9440561" y="478618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6C6643-F1F3-45DB-BADD-2117F250F84A}"/>
              </a:ext>
            </a:extLst>
          </p:cNvPr>
          <p:cNvSpPr txBox="1"/>
          <p:nvPr/>
        </p:nvSpPr>
        <p:spPr>
          <a:xfrm>
            <a:off x="9883346" y="4786182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6CFCF3-102E-4498-8A9F-1D00AFCCF8D5}"/>
              </a:ext>
            </a:extLst>
          </p:cNvPr>
          <p:cNvSpPr txBox="1"/>
          <p:nvPr/>
        </p:nvSpPr>
        <p:spPr>
          <a:xfrm>
            <a:off x="8812428" y="5249562"/>
            <a:ext cx="786713" cy="379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u="sng">
                <a:ea typeface="맑은 고딕"/>
              </a:rPr>
              <a:t>2 6 3</a:t>
            </a:r>
            <a:endParaRPr lang="ko-KR" altLang="en-US" u="sng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B0B96E-63E5-4D71-8E65-F6A9DC5290F6}"/>
              </a:ext>
            </a:extLst>
          </p:cNvPr>
          <p:cNvSpPr txBox="1"/>
          <p:nvPr/>
        </p:nvSpPr>
        <p:spPr>
          <a:xfrm>
            <a:off x="8123795" y="3064218"/>
            <a:ext cx="2022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하차 벨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A0E5C7-79F6-4F7A-AB25-1BBC1DAE5D73}"/>
              </a:ext>
            </a:extLst>
          </p:cNvPr>
          <p:cNvSpPr txBox="1"/>
          <p:nvPr/>
        </p:nvSpPr>
        <p:spPr>
          <a:xfrm>
            <a:off x="8123795" y="3630569"/>
            <a:ext cx="202238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출구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8F638-47D4-4121-99B0-8DE78B7D4E72}"/>
              </a:ext>
            </a:extLst>
          </p:cNvPr>
          <p:cNvSpPr txBox="1"/>
          <p:nvPr/>
        </p:nvSpPr>
        <p:spPr>
          <a:xfrm>
            <a:off x="937146" y="5861712"/>
            <a:ext cx="59163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Malgun Gothic"/>
                <a:ea typeface="Malgun Gothic"/>
              </a:rPr>
              <a:t>버스 하차 시 앱에서 출구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ko-KR">
                <a:latin typeface="Malgun Gothic"/>
                <a:ea typeface="Malgun Gothic"/>
              </a:rPr>
              <a:t>버튼을 클릭하면 출구의 위치를 안내해준다.</a:t>
            </a:r>
            <a:endParaRPr lang="en-US" altLang="ko-KR">
              <a:ea typeface="+mn-lt"/>
              <a:cs typeface="+mn-lt"/>
            </a:endParaRPr>
          </a:p>
          <a:p>
            <a:pPr algn="l"/>
            <a:endParaRPr lang="ko-KR" altLang="en-US" dirty="0">
              <a:ea typeface="맑은 고딕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2D45ED-4582-45C5-BA5C-91C5AAC99BCE}"/>
              </a:ext>
            </a:extLst>
          </p:cNvPr>
          <p:cNvSpPr/>
          <p:nvPr/>
        </p:nvSpPr>
        <p:spPr>
          <a:xfrm>
            <a:off x="4603016" y="3196537"/>
            <a:ext cx="2011324" cy="22833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7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930275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i="1" kern="0">
                <a:solidFill>
                  <a:prstClr val="white"/>
                </a:solidFill>
              </a:rPr>
              <a:t>개발 환경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AE142D-CB8A-492F-BFF1-1E007E8F1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04" y="21515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Suggestion 기능 활용하기">
            <a:extLst>
              <a:ext uri="{FF2B5EF4-FFF2-40B4-BE49-F238E27FC236}">
                <a16:creationId xmlns:a16="http://schemas.microsoft.com/office/drawing/2014/main" id="{3D60E9CE-CC2B-45D9-91D6-8A22D16C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495" y="2760569"/>
            <a:ext cx="3284290" cy="149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5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3FBA39E7-FF3C-4EEC-92C8-1E82B98B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2814305"/>
            <a:ext cx="3457575" cy="14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7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차별성</a:t>
            </a:r>
          </a:p>
        </p:txBody>
      </p:sp>
      <p:pic>
        <p:nvPicPr>
          <p:cNvPr id="2" name="그림 2" descr="그리기, 플레이트이(가) 표시된 사진&#10;&#10;매우 높은 신뢰도로 생성된 설명">
            <a:extLst>
              <a:ext uri="{FF2B5EF4-FFF2-40B4-BE49-F238E27FC236}">
                <a16:creationId xmlns:a16="http://schemas.microsoft.com/office/drawing/2014/main" id="{DA917B11-FC35-45F0-901C-B43E1126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08" y="1210601"/>
            <a:ext cx="2743200" cy="511115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8832CF77-CAC6-47AE-86EC-05685C5D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1" y="1661660"/>
            <a:ext cx="2743200" cy="352778"/>
          </a:xfrm>
          <a:prstGeom prst="rect">
            <a:avLst/>
          </a:prstGeom>
        </p:spPr>
      </p:pic>
      <p:pic>
        <p:nvPicPr>
          <p:cNvPr id="6" name="그림 14">
            <a:extLst>
              <a:ext uri="{FF2B5EF4-FFF2-40B4-BE49-F238E27FC236}">
                <a16:creationId xmlns:a16="http://schemas.microsoft.com/office/drawing/2014/main" id="{38B8DF3F-E300-488D-A76C-D905835E2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879" y="2229265"/>
            <a:ext cx="3571460" cy="9748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CA8B3C-D924-4BD9-AF9F-4F0E5EA0B20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</p:txBody>
      </p:sp>
      <p:pic>
        <p:nvPicPr>
          <p:cNvPr id="25" name="그림 25">
            <a:extLst>
              <a:ext uri="{FF2B5EF4-FFF2-40B4-BE49-F238E27FC236}">
                <a16:creationId xmlns:a16="http://schemas.microsoft.com/office/drawing/2014/main" id="{CC5EE3E0-0F60-4699-BC06-D9F75BCA9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91" y="3482459"/>
            <a:ext cx="10550939" cy="1770472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782B8A96-B9E8-4E84-AB3B-451F1583898B}"/>
              </a:ext>
            </a:extLst>
          </p:cNvPr>
          <p:cNvSpPr/>
          <p:nvPr/>
        </p:nvSpPr>
        <p:spPr>
          <a:xfrm>
            <a:off x="757583" y="3336234"/>
            <a:ext cx="3423478" cy="2065129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9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차별성</a:t>
            </a:r>
          </a:p>
        </p:txBody>
      </p:sp>
      <p:pic>
        <p:nvPicPr>
          <p:cNvPr id="2" name="그림 2" descr="그리기, 플레이트이(가) 표시된 사진&#10;&#10;매우 높은 신뢰도로 생성된 설명">
            <a:extLst>
              <a:ext uri="{FF2B5EF4-FFF2-40B4-BE49-F238E27FC236}">
                <a16:creationId xmlns:a16="http://schemas.microsoft.com/office/drawing/2014/main" id="{DA917B11-FC35-45F0-901C-B43E1126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08" y="1210601"/>
            <a:ext cx="2743200" cy="511115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8832CF77-CAC6-47AE-86EC-05685C5D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1" y="1661660"/>
            <a:ext cx="2743200" cy="3527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45D27A-F622-441A-8A9E-2C2C9208089C}"/>
              </a:ext>
            </a:extLst>
          </p:cNvPr>
          <p:cNvSpPr txBox="1"/>
          <p:nvPr/>
        </p:nvSpPr>
        <p:spPr>
          <a:xfrm>
            <a:off x="7074452" y="3425409"/>
            <a:ext cx="388067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버스가 오는 쪽을 손가락으로 가리키면 버스 번호를 음성으로 안내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손으로 가리키는 곳의 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텍스트 정보</a:t>
            </a:r>
          </a:p>
          <a:p>
            <a:r>
              <a:rPr lang="ko-KR" altLang="en-US" err="1">
                <a:ea typeface="맑은 고딕"/>
              </a:rPr>
              <a:t>를</a:t>
            </a:r>
            <a:r>
              <a:rPr lang="ko-KR" altLang="en-US">
                <a:ea typeface="맑은 고딕"/>
              </a:rPr>
              <a:t> 읽어준다.</a:t>
            </a:r>
          </a:p>
          <a:p>
            <a:endParaRPr lang="ko-KR" altLang="en-US"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A8B3C-D924-4BD9-AF9F-4F0E5EA0B20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</p:txBody>
      </p:sp>
      <p:pic>
        <p:nvPicPr>
          <p:cNvPr id="15" name="그림 17" descr="실외, 도로, 거리, 인도이(가) 표시된 사진&#10;&#10;매우 높은 신뢰도로 생성된 설명">
            <a:extLst>
              <a:ext uri="{FF2B5EF4-FFF2-40B4-BE49-F238E27FC236}">
                <a16:creationId xmlns:a16="http://schemas.microsoft.com/office/drawing/2014/main" id="{DCF7BE9E-11EA-4AEA-B920-799CBF22C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08" y="2270876"/>
            <a:ext cx="5515111" cy="3851288"/>
          </a:xfrm>
          <a:prstGeom prst="rect">
            <a:avLst/>
          </a:prstGeom>
        </p:spPr>
      </p:pic>
      <p:pic>
        <p:nvPicPr>
          <p:cNvPr id="3" name="그래픽 10" descr="오른쪽을 가리키는 검지 ">
            <a:extLst>
              <a:ext uri="{FF2B5EF4-FFF2-40B4-BE49-F238E27FC236}">
                <a16:creationId xmlns:a16="http://schemas.microsoft.com/office/drawing/2014/main" id="{32F4E7F2-5E96-46D1-8106-789419874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1583" y="20772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9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차별성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A8B3C-D924-4BD9-AF9F-4F0E5EA0B20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DDC6ED-6B2C-49D4-956C-D91415383F59}"/>
              </a:ext>
            </a:extLst>
          </p:cNvPr>
          <p:cNvSpPr txBox="1"/>
          <p:nvPr/>
        </p:nvSpPr>
        <p:spPr>
          <a:xfrm>
            <a:off x="1541669" y="1525932"/>
            <a:ext cx="6641547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</a:rPr>
              <a:t> </a:t>
            </a:r>
            <a:r>
              <a:rPr lang="ko-KR" altLang="en-US" sz="2400" b="1">
                <a:solidFill>
                  <a:srgbClr val="FF0000"/>
                </a:solidFill>
                <a:ea typeface="맑은 고딕"/>
              </a:rPr>
              <a:t>1) 앱 사용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 </a:t>
            </a:r>
            <a:endParaRPr lang="ko-KR"/>
          </a:p>
          <a:p>
            <a:endParaRPr lang="ko-KR" altLang="en-US" dirty="0">
              <a:solidFill>
                <a:srgbClr val="FF0000"/>
              </a:solidFill>
              <a:ea typeface="맑은 고딕"/>
            </a:endParaRPr>
          </a:p>
          <a:p>
            <a:r>
              <a:rPr lang="ko-KR" altLang="en-US">
                <a:ea typeface="맑은 고딕"/>
              </a:rPr>
              <a:t> 사용자에게 필요한 정보를 선별하여 받기 위함</a:t>
            </a:r>
            <a:endParaRPr lang="ko-KR"/>
          </a:p>
          <a:p>
            <a:endParaRPr lang="ko-KR" altLang="en-US">
              <a:ea typeface="맑은 고딕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815E2A-16F8-458D-AF52-8B7E4394B0F0}"/>
              </a:ext>
            </a:extLst>
          </p:cNvPr>
          <p:cNvSpPr txBox="1"/>
          <p:nvPr/>
        </p:nvSpPr>
        <p:spPr>
          <a:xfrm>
            <a:off x="1540021" y="3074985"/>
            <a:ext cx="5824330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</a:rPr>
              <a:t> </a:t>
            </a:r>
            <a:r>
              <a:rPr lang="ko-KR" altLang="en-US" sz="2400" b="1">
                <a:solidFill>
                  <a:srgbClr val="FF0000"/>
                </a:solidFill>
                <a:ea typeface="맑은 고딕"/>
              </a:rPr>
              <a:t>2) </a:t>
            </a:r>
            <a:r>
              <a:rPr lang="ko-KR" altLang="en-US" sz="2400" b="1" err="1">
                <a:solidFill>
                  <a:srgbClr val="FF0000"/>
                </a:solidFill>
                <a:ea typeface="맑은 고딕"/>
              </a:rPr>
              <a:t>Depth</a:t>
            </a:r>
            <a:r>
              <a:rPr lang="ko-KR" altLang="en-US" sz="2400" b="1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sz="2400" b="1" err="1">
                <a:solidFill>
                  <a:srgbClr val="FF0000"/>
                </a:solidFill>
                <a:ea typeface="맑은 고딕"/>
              </a:rPr>
              <a:t>Camera</a:t>
            </a:r>
            <a:r>
              <a:rPr lang="ko-KR" altLang="en-US" sz="2400" b="1" dirty="0">
                <a:solidFill>
                  <a:srgbClr val="FF0000"/>
                </a:solidFill>
                <a:ea typeface="맑은 고딕"/>
              </a:rPr>
              <a:t> 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  <a:p>
            <a:endParaRPr lang="ko-KR" altLang="en-US" dirty="0">
              <a:latin typeface="맑은 고딕" panose="020F0502020204030204"/>
              <a:ea typeface="맑은 고딕" panose="020F0502020204030204"/>
            </a:endParaRPr>
          </a:p>
          <a:p>
            <a:r>
              <a:rPr lang="ko-KR">
                <a:latin typeface="Malgun Gothic"/>
                <a:ea typeface="Malgun Gothic"/>
              </a:rPr>
              <a:t>사용자와의 </a:t>
            </a:r>
            <a:r>
              <a:rPr lang="ko-KR" altLang="en-US">
                <a:latin typeface="Malgun Gothic"/>
                <a:ea typeface="Malgun Gothic"/>
              </a:rPr>
              <a:t>거리를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측정하여</a:t>
            </a:r>
            <a:r>
              <a:rPr lang="ko-KR">
                <a:latin typeface="Malgun Gothic"/>
                <a:ea typeface="Malgun Gothic"/>
              </a:rPr>
              <a:t> 보다 자세한 </a:t>
            </a:r>
            <a:r>
              <a:rPr lang="ko-KR" altLang="en-US">
                <a:latin typeface="Malgun Gothic"/>
                <a:ea typeface="Malgun Gothic"/>
              </a:rPr>
              <a:t>위치정보를 </a:t>
            </a:r>
            <a:endParaRPr lang="en-US" altLang="ko-KR">
              <a:latin typeface="맑은 고딕" panose="020F0502020204030204"/>
              <a:ea typeface="맑은 고딕" panose="020F0502020204030204"/>
            </a:endParaRPr>
          </a:p>
          <a:p>
            <a:r>
              <a:rPr lang="ko-KR" altLang="en-US">
                <a:latin typeface="Malgun Gothic"/>
                <a:ea typeface="Malgun Gothic"/>
              </a:rPr>
              <a:t>전달하기 위함</a:t>
            </a:r>
            <a:endParaRPr lang="en-US">
              <a:ea typeface="+mn-lt"/>
              <a:cs typeface="+mn-lt"/>
            </a:endParaRPr>
          </a:p>
          <a:p>
            <a:endParaRPr lang="ko-KR" altLang="en-US">
              <a:solidFill>
                <a:srgbClr val="FF0000"/>
              </a:solidFill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123" name="그림 123" descr="앉아있는, 검은색, 나이프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E2FB63D6-D1E1-4141-815C-A98665219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8" t="19748" r="822" b="17401"/>
          <a:stretch/>
        </p:blipFill>
        <p:spPr>
          <a:xfrm>
            <a:off x="3462245" y="4440584"/>
            <a:ext cx="4012696" cy="1654391"/>
          </a:xfrm>
          <a:prstGeom prst="rect">
            <a:avLst/>
          </a:prstGeom>
        </p:spPr>
      </p:pic>
      <p:pic>
        <p:nvPicPr>
          <p:cNvPr id="61" name="그림 11" descr="전자기기, 스크린샷, 컴퓨터, 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900CAACA-1477-409A-B1B7-11977C42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928" y="1202183"/>
            <a:ext cx="2619375" cy="5191125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8D018592-2345-413E-A02B-287540FD8294}"/>
              </a:ext>
            </a:extLst>
          </p:cNvPr>
          <p:cNvSpPr/>
          <p:nvPr/>
        </p:nvSpPr>
        <p:spPr>
          <a:xfrm>
            <a:off x="8263328" y="1755405"/>
            <a:ext cx="2314575" cy="407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A2DE46-5A6C-45C3-98FD-027018072B77}"/>
              </a:ext>
            </a:extLst>
          </p:cNvPr>
          <p:cNvSpPr txBox="1"/>
          <p:nvPr/>
        </p:nvSpPr>
        <p:spPr>
          <a:xfrm>
            <a:off x="8427571" y="2049652"/>
            <a:ext cx="2032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ko-KR" altLang="en-US">
                <a:ea typeface="맑은 고딕"/>
              </a:rPr>
              <a:t>단말기 태그</a:t>
            </a:r>
            <a:endParaRPr lang="ko-K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6195EF-B369-4F2F-9866-B8B580ADABD1}"/>
              </a:ext>
            </a:extLst>
          </p:cNvPr>
          <p:cNvSpPr txBox="1"/>
          <p:nvPr/>
        </p:nvSpPr>
        <p:spPr>
          <a:xfrm>
            <a:off x="8431946" y="2585625"/>
            <a:ext cx="2022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비어 있는 좌석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2F73B6-D296-4400-A323-04A8AE382A76}"/>
              </a:ext>
            </a:extLst>
          </p:cNvPr>
          <p:cNvSpPr txBox="1"/>
          <p:nvPr/>
        </p:nvSpPr>
        <p:spPr>
          <a:xfrm>
            <a:off x="8358578" y="429729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965C6AC-CAD3-44E1-AB04-44CA99ADD807}"/>
              </a:ext>
            </a:extLst>
          </p:cNvPr>
          <p:cNvSpPr txBox="1"/>
          <p:nvPr/>
        </p:nvSpPr>
        <p:spPr>
          <a:xfrm>
            <a:off x="8832254" y="4307590"/>
            <a:ext cx="3233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3E7B9E-9828-4473-A280-E967E7F41753}"/>
              </a:ext>
            </a:extLst>
          </p:cNvPr>
          <p:cNvSpPr txBox="1"/>
          <p:nvPr/>
        </p:nvSpPr>
        <p:spPr>
          <a:xfrm>
            <a:off x="9295632" y="4307590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19A59F-325C-49E0-A32A-D1C35BD0998C}"/>
              </a:ext>
            </a:extLst>
          </p:cNvPr>
          <p:cNvSpPr txBox="1"/>
          <p:nvPr/>
        </p:nvSpPr>
        <p:spPr>
          <a:xfrm>
            <a:off x="9769307" y="4307590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9195E3-ED27-4F62-97D1-AAC00D777B7A}"/>
              </a:ext>
            </a:extLst>
          </p:cNvPr>
          <p:cNvSpPr txBox="1"/>
          <p:nvPr/>
        </p:nvSpPr>
        <p:spPr>
          <a:xfrm>
            <a:off x="10212091" y="4307589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1DB08F-F16A-41D0-9DF9-CB63B57019FA}"/>
              </a:ext>
            </a:extLst>
          </p:cNvPr>
          <p:cNvSpPr txBox="1"/>
          <p:nvPr/>
        </p:nvSpPr>
        <p:spPr>
          <a:xfrm>
            <a:off x="8358579" y="4832752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C98C1A-E130-48F3-9717-6AE94BDE8933}"/>
              </a:ext>
            </a:extLst>
          </p:cNvPr>
          <p:cNvSpPr txBox="1"/>
          <p:nvPr/>
        </p:nvSpPr>
        <p:spPr>
          <a:xfrm>
            <a:off x="8821957" y="4843049"/>
            <a:ext cx="3233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33310C-7F7E-4895-8FB3-BDB2E0E7D8EC}"/>
              </a:ext>
            </a:extLst>
          </p:cNvPr>
          <p:cNvSpPr txBox="1"/>
          <p:nvPr/>
        </p:nvSpPr>
        <p:spPr>
          <a:xfrm>
            <a:off x="9275037" y="4843049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09CA46-D404-4DB4-AA0E-FE84E1216ED7}"/>
              </a:ext>
            </a:extLst>
          </p:cNvPr>
          <p:cNvSpPr txBox="1"/>
          <p:nvPr/>
        </p:nvSpPr>
        <p:spPr>
          <a:xfrm>
            <a:off x="9759009" y="4843049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A0AA04-2E73-4400-AC00-FBBCCC75B56C}"/>
              </a:ext>
            </a:extLst>
          </p:cNvPr>
          <p:cNvSpPr txBox="1"/>
          <p:nvPr/>
        </p:nvSpPr>
        <p:spPr>
          <a:xfrm>
            <a:off x="10201794" y="4843048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AAAD0E-3C78-4C0C-9150-68E1587F7078}"/>
              </a:ext>
            </a:extLst>
          </p:cNvPr>
          <p:cNvSpPr txBox="1"/>
          <p:nvPr/>
        </p:nvSpPr>
        <p:spPr>
          <a:xfrm>
            <a:off x="9130876" y="5306428"/>
            <a:ext cx="786713" cy="379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u="sng">
                <a:ea typeface="맑은 고딕"/>
              </a:rPr>
              <a:t>2 6 3</a:t>
            </a:r>
            <a:endParaRPr lang="ko-KR" altLang="en-US" u="sng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56C4A5-12F7-4AF8-8930-AE2F8FF0095B}"/>
              </a:ext>
            </a:extLst>
          </p:cNvPr>
          <p:cNvSpPr txBox="1"/>
          <p:nvPr/>
        </p:nvSpPr>
        <p:spPr>
          <a:xfrm>
            <a:off x="8442243" y="3121084"/>
            <a:ext cx="2022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하차 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411A05-16A8-42F8-8710-A80D93C28929}"/>
              </a:ext>
            </a:extLst>
          </p:cNvPr>
          <p:cNvSpPr txBox="1"/>
          <p:nvPr/>
        </p:nvSpPr>
        <p:spPr>
          <a:xfrm>
            <a:off x="8442243" y="3687435"/>
            <a:ext cx="2022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출구</a:t>
            </a:r>
          </a:p>
        </p:txBody>
      </p:sp>
    </p:spTree>
    <p:extLst>
      <p:ext uri="{BB962C8B-B14F-4D97-AF65-F5344CB8AC3E}">
        <p14:creationId xmlns:p14="http://schemas.microsoft.com/office/powerpoint/2010/main" val="383988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97692D-82AB-4C71-BB43-5AD26FB403C9}"/>
              </a:ext>
            </a:extLst>
          </p:cNvPr>
          <p:cNvSpPr/>
          <p:nvPr/>
        </p:nvSpPr>
        <p:spPr>
          <a:xfrm>
            <a:off x="488950" y="1016000"/>
            <a:ext cx="11214100" cy="5626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63500" dir="16200000" rotWithShape="0">
              <a:srgbClr val="BEE2F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차별성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A8B3C-D924-4BD9-AF9F-4F0E5EA0B20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DDC6ED-6B2C-49D4-956C-D91415383F59}"/>
              </a:ext>
            </a:extLst>
          </p:cNvPr>
          <p:cNvSpPr txBox="1"/>
          <p:nvPr/>
        </p:nvSpPr>
        <p:spPr>
          <a:xfrm>
            <a:off x="1541669" y="1525932"/>
            <a:ext cx="664154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</a:rPr>
              <a:t> </a:t>
            </a:r>
            <a:r>
              <a:rPr lang="ko-KR" altLang="en-US" sz="2400" b="1">
                <a:solidFill>
                  <a:srgbClr val="FF0000"/>
                </a:solidFill>
                <a:ea typeface="맑은 고딕"/>
              </a:rPr>
              <a:t>3)버스 내부의 필요한 정보 제공 </a:t>
            </a:r>
            <a:endParaRPr lang="ko-KR" altLang="en-US">
              <a:solidFill>
                <a:srgbClr val="FF0000"/>
              </a:solidFill>
              <a:ea typeface="맑은 고딕"/>
            </a:endParaRPr>
          </a:p>
          <a:p>
            <a:r>
              <a:rPr lang="ko-KR" altLang="en-US">
                <a:ea typeface="맑은 고딕"/>
              </a:rPr>
              <a:t>승차 이후 필요한 정보 또한 제공한다.</a:t>
            </a:r>
          </a:p>
        </p:txBody>
      </p:sp>
      <p:pic>
        <p:nvPicPr>
          <p:cNvPr id="4" name="그림 3" descr="창문, 테이블, 의자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723A22AB-3A81-4B0B-BBB4-B33F6D20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77" y="2674432"/>
            <a:ext cx="4843848" cy="322923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8D85C-ED8C-4D81-94F6-9EC621881FEA}"/>
              </a:ext>
            </a:extLst>
          </p:cNvPr>
          <p:cNvSpPr/>
          <p:nvPr/>
        </p:nvSpPr>
        <p:spPr>
          <a:xfrm>
            <a:off x="3356587" y="4211560"/>
            <a:ext cx="1081215" cy="13798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D8C1FE1-B4D3-4403-9F64-E00C8268B432}"/>
              </a:ext>
            </a:extLst>
          </p:cNvPr>
          <p:cNvSpPr/>
          <p:nvPr/>
        </p:nvSpPr>
        <p:spPr>
          <a:xfrm>
            <a:off x="2160041" y="4209501"/>
            <a:ext cx="1081215" cy="13798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A7D1B3-D690-4A1B-B676-2355279B569E}"/>
              </a:ext>
            </a:extLst>
          </p:cNvPr>
          <p:cNvSpPr/>
          <p:nvPr/>
        </p:nvSpPr>
        <p:spPr>
          <a:xfrm>
            <a:off x="4526360" y="4207442"/>
            <a:ext cx="1081215" cy="13798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D847CD7-21AD-4DB5-8B9A-CE00128F6E93}"/>
              </a:ext>
            </a:extLst>
          </p:cNvPr>
          <p:cNvSpPr/>
          <p:nvPr/>
        </p:nvSpPr>
        <p:spPr>
          <a:xfrm>
            <a:off x="4927954" y="3589604"/>
            <a:ext cx="483973" cy="4633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3649A4C2-6133-4762-8170-B3F3F90DB496}"/>
              </a:ext>
            </a:extLst>
          </p:cNvPr>
          <p:cNvSpPr txBox="1"/>
          <p:nvPr/>
        </p:nvSpPr>
        <p:spPr>
          <a:xfrm>
            <a:off x="8558159" y="48977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빈 좌석</a:t>
            </a:r>
            <a:endParaRPr lang="ko-KR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6BCE96-9F0F-46FA-80ED-A11455468D07}"/>
              </a:ext>
            </a:extLst>
          </p:cNvPr>
          <p:cNvCxnSpPr/>
          <p:nvPr/>
        </p:nvCxnSpPr>
        <p:spPr>
          <a:xfrm>
            <a:off x="5611490" y="4846801"/>
            <a:ext cx="2886567" cy="18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">
            <a:extLst>
              <a:ext uri="{FF2B5EF4-FFF2-40B4-BE49-F238E27FC236}">
                <a16:creationId xmlns:a16="http://schemas.microsoft.com/office/drawing/2014/main" id="{5EBD8E82-B2E4-458D-B504-A037F9F6CEC1}"/>
              </a:ext>
            </a:extLst>
          </p:cNvPr>
          <p:cNvSpPr txBox="1"/>
          <p:nvPr/>
        </p:nvSpPr>
        <p:spPr>
          <a:xfrm>
            <a:off x="8766045" y="3575841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하차 벨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87EA2D3-DF47-4534-B037-4BEACDCE6340}"/>
              </a:ext>
            </a:extLst>
          </p:cNvPr>
          <p:cNvCxnSpPr>
            <a:cxnSpLocks/>
          </p:cNvCxnSpPr>
          <p:nvPr/>
        </p:nvCxnSpPr>
        <p:spPr>
          <a:xfrm>
            <a:off x="5340627" y="3822146"/>
            <a:ext cx="3421268" cy="47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i="1" kern="0">
                <a:solidFill>
                  <a:prstClr val="white"/>
                </a:solidFill>
              </a:rPr>
              <a:t>개발 일정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0B73398-135C-4974-878C-77F55CD01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29141"/>
              </p:ext>
            </p:extLst>
          </p:nvPr>
        </p:nvGraphicFramePr>
        <p:xfrm>
          <a:off x="1149531" y="1789430"/>
          <a:ext cx="9879682" cy="3708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94940">
                  <a:extLst>
                    <a:ext uri="{9D8B030D-6E8A-4147-A177-3AD203B41FA5}">
                      <a16:colId xmlns:a16="http://schemas.microsoft.com/office/drawing/2014/main" val="2235898961"/>
                    </a:ext>
                  </a:extLst>
                </a:gridCol>
                <a:gridCol w="679779">
                  <a:extLst>
                    <a:ext uri="{9D8B030D-6E8A-4147-A177-3AD203B41FA5}">
                      <a16:colId xmlns:a16="http://schemas.microsoft.com/office/drawing/2014/main" val="211850332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4178529820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1601608030"/>
                    </a:ext>
                  </a:extLst>
                </a:gridCol>
                <a:gridCol w="627016">
                  <a:extLst>
                    <a:ext uri="{9D8B030D-6E8A-4147-A177-3AD203B41FA5}">
                      <a16:colId xmlns:a16="http://schemas.microsoft.com/office/drawing/2014/main" val="2279071997"/>
                    </a:ext>
                  </a:extLst>
                </a:gridCol>
                <a:gridCol w="613954">
                  <a:extLst>
                    <a:ext uri="{9D8B030D-6E8A-4147-A177-3AD203B41FA5}">
                      <a16:colId xmlns:a16="http://schemas.microsoft.com/office/drawing/2014/main" val="3945473714"/>
                    </a:ext>
                  </a:extLst>
                </a:gridCol>
                <a:gridCol w="574766">
                  <a:extLst>
                    <a:ext uri="{9D8B030D-6E8A-4147-A177-3AD203B41FA5}">
                      <a16:colId xmlns:a16="http://schemas.microsoft.com/office/drawing/2014/main" val="3908221204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1664666381"/>
                    </a:ext>
                  </a:extLst>
                </a:gridCol>
                <a:gridCol w="600891">
                  <a:extLst>
                    <a:ext uri="{9D8B030D-6E8A-4147-A177-3AD203B41FA5}">
                      <a16:colId xmlns:a16="http://schemas.microsoft.com/office/drawing/2014/main" val="4113067625"/>
                    </a:ext>
                  </a:extLst>
                </a:gridCol>
                <a:gridCol w="543261">
                  <a:extLst>
                    <a:ext uri="{9D8B030D-6E8A-4147-A177-3AD203B41FA5}">
                      <a16:colId xmlns:a16="http://schemas.microsoft.com/office/drawing/2014/main" val="4222650059"/>
                    </a:ext>
                  </a:extLst>
                </a:gridCol>
                <a:gridCol w="606270">
                  <a:extLst>
                    <a:ext uri="{9D8B030D-6E8A-4147-A177-3AD203B41FA5}">
                      <a16:colId xmlns:a16="http://schemas.microsoft.com/office/drawing/2014/main" val="2489570444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816339968"/>
                    </a:ext>
                  </a:extLst>
                </a:gridCol>
                <a:gridCol w="487492">
                  <a:extLst>
                    <a:ext uri="{9D8B030D-6E8A-4147-A177-3AD203B41FA5}">
                      <a16:colId xmlns:a16="http://schemas.microsoft.com/office/drawing/2014/main" val="31316317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할 일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052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1 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9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제안서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4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8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인식 알고리즘 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5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거리측정 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앱 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앱과 카메라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8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오류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34103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7D9A77C-73F8-4C6A-B297-27FB50901817}"/>
              </a:ext>
            </a:extLst>
          </p:cNvPr>
          <p:cNvCxnSpPr/>
          <p:nvPr/>
        </p:nvCxnSpPr>
        <p:spPr>
          <a:xfrm>
            <a:off x="3924300" y="2714625"/>
            <a:ext cx="6858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A89AD7-8FFD-4A42-A786-688253714D9A}"/>
              </a:ext>
            </a:extLst>
          </p:cNvPr>
          <p:cNvCxnSpPr>
            <a:cxnSpLocks/>
          </p:cNvCxnSpPr>
          <p:nvPr/>
        </p:nvCxnSpPr>
        <p:spPr>
          <a:xfrm>
            <a:off x="4610099" y="3086100"/>
            <a:ext cx="6858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9895FDD-1957-433D-9EE7-E6516EFE1CC6}"/>
              </a:ext>
            </a:extLst>
          </p:cNvPr>
          <p:cNvCxnSpPr>
            <a:cxnSpLocks/>
          </p:cNvCxnSpPr>
          <p:nvPr/>
        </p:nvCxnSpPr>
        <p:spPr>
          <a:xfrm>
            <a:off x="5210174" y="3476625"/>
            <a:ext cx="2800350" cy="285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531AD2-E246-43EF-8E8B-AB5DC2302E77}"/>
              </a:ext>
            </a:extLst>
          </p:cNvPr>
          <p:cNvCxnSpPr>
            <a:cxnSpLocks/>
          </p:cNvCxnSpPr>
          <p:nvPr/>
        </p:nvCxnSpPr>
        <p:spPr>
          <a:xfrm>
            <a:off x="5209070" y="3829050"/>
            <a:ext cx="2800350" cy="95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1185733-3D52-4B7F-9628-82564D04EEFB}"/>
              </a:ext>
            </a:extLst>
          </p:cNvPr>
          <p:cNvCxnSpPr>
            <a:cxnSpLocks/>
          </p:cNvCxnSpPr>
          <p:nvPr/>
        </p:nvCxnSpPr>
        <p:spPr>
          <a:xfrm>
            <a:off x="7444035" y="4214192"/>
            <a:ext cx="127274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E3C39C-EECC-490E-89D5-151ED13F537B}"/>
              </a:ext>
            </a:extLst>
          </p:cNvPr>
          <p:cNvCxnSpPr>
            <a:cxnSpLocks/>
          </p:cNvCxnSpPr>
          <p:nvPr/>
        </p:nvCxnSpPr>
        <p:spPr>
          <a:xfrm>
            <a:off x="8729317" y="4573104"/>
            <a:ext cx="6858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DC5C8E-38FA-4D85-89A3-47E834D40336}"/>
              </a:ext>
            </a:extLst>
          </p:cNvPr>
          <p:cNvCxnSpPr>
            <a:cxnSpLocks/>
          </p:cNvCxnSpPr>
          <p:nvPr/>
        </p:nvCxnSpPr>
        <p:spPr>
          <a:xfrm>
            <a:off x="9410699" y="4933950"/>
            <a:ext cx="1428750" cy="95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94D5692-2916-41D5-ACFB-94780A7A313C}"/>
              </a:ext>
            </a:extLst>
          </p:cNvPr>
          <p:cNvCxnSpPr>
            <a:cxnSpLocks/>
          </p:cNvCxnSpPr>
          <p:nvPr/>
        </p:nvCxnSpPr>
        <p:spPr>
          <a:xfrm>
            <a:off x="9410699" y="5314950"/>
            <a:ext cx="14287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7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 latinLnBrk="0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역할 분담</a:t>
            </a:r>
            <a:endParaRPr lang="en-US" altLang="ko-KR" sz="2400" b="1" i="1" kern="0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2B40159-BE46-49DB-B33F-F81E54231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88032"/>
              </p:ext>
            </p:extLst>
          </p:nvPr>
        </p:nvGraphicFramePr>
        <p:xfrm>
          <a:off x="1213655" y="1987753"/>
          <a:ext cx="9837715" cy="340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66">
                  <a:extLst>
                    <a:ext uri="{9D8B030D-6E8A-4147-A177-3AD203B41FA5}">
                      <a16:colId xmlns:a16="http://schemas.microsoft.com/office/drawing/2014/main" val="3223063947"/>
                    </a:ext>
                  </a:extLst>
                </a:gridCol>
                <a:gridCol w="7901949">
                  <a:extLst>
                    <a:ext uri="{9D8B030D-6E8A-4147-A177-3AD203B41FA5}">
                      <a16:colId xmlns:a16="http://schemas.microsoft.com/office/drawing/2014/main" val="4089487257"/>
                    </a:ext>
                  </a:extLst>
                </a:gridCol>
              </a:tblGrid>
              <a:tr h="70220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endParaRPr lang="ko-KR" sz="1800" b="1" i="0" u="none" strike="noStrike" baseline="0" noProof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500185"/>
                  </a:ext>
                </a:extLst>
              </a:tr>
              <a:tr h="702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김해린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ppt, 인식 알고리즘, 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거리측정 알고리즘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Malgun Gothic"/>
                        </a:rPr>
                        <a:t>, 앱 제작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2498"/>
                  </a:ext>
                </a:extLst>
              </a:tr>
              <a:tr h="612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백소현</a:t>
                      </a:r>
                      <a:endParaRPr lang="ko-KR" alt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발표, 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ppt, 인식 알고리즘, </a:t>
                      </a:r>
                      <a:r>
                        <a:rPr lang="ko-KR" sz="1800" b="0" i="0" u="none" strike="noStrike" noProof="0">
                          <a:latin typeface="Malgun Gothic"/>
                          <a:ea typeface="Malgun Gothic"/>
                        </a:rPr>
                        <a:t>거리측정 알고리즘</a:t>
                      </a:r>
                      <a:r>
                        <a:rPr lang="en-US" altLang="ko-KR" sz="1800" b="0" i="0" u="none" strike="noStrike" noProof="0">
                          <a:latin typeface="Malgun Gothic"/>
                          <a:ea typeface="맑은 고딕"/>
                        </a:rPr>
                        <a:t>, </a:t>
                      </a:r>
                      <a:r>
                        <a:rPr lang="ko-KR" altLang="en-US" sz="1800" b="0" i="0" u="none" strike="noStrike" noProof="0">
                          <a:latin typeface="Malgun Gothic"/>
                          <a:ea typeface="맑은 고딕"/>
                        </a:rPr>
                        <a:t>앱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Malgun Gothic"/>
                          <a:ea typeface="맑은 고딕"/>
                        </a:rPr>
                        <a:t>제작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782435"/>
                  </a:ext>
                </a:extLst>
              </a:tr>
              <a:tr h="686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이세미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팀장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/>
                        <a:t>ppt,</a:t>
                      </a:r>
                      <a:r>
                        <a:rPr lang="ko-KR" altLang="en-US" sz="1800" b="0" i="0" u="none" strike="noStrike" noProof="0"/>
                        <a:t> 인식 알고리즘</a:t>
                      </a:r>
                      <a:r>
                        <a:rPr lang="en-US" altLang="ko-KR" sz="1800" b="0" i="0" u="none" strike="noStrike" noProof="0"/>
                        <a:t>,</a:t>
                      </a:r>
                      <a:r>
                        <a:rPr lang="ko-KR" altLang="en-US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>
                          <a:latin typeface="Malgun Gothic"/>
                          <a:ea typeface="Malgun Gothic"/>
                        </a:rPr>
                        <a:t>거리측정 알고리즘</a:t>
                      </a:r>
                      <a:r>
                        <a:rPr lang="en-US" altLang="ko-KR" sz="1800" b="0" i="0" u="none" strike="noStrike" noProof="0">
                          <a:latin typeface="Malgun Gothic"/>
                        </a:rPr>
                        <a:t>, </a:t>
                      </a:r>
                      <a:r>
                        <a:rPr lang="ko-KR" altLang="en-US" sz="1800" b="0" i="0" u="none" strike="noStrike" noProof="0">
                          <a:latin typeface="Malgun Gothic"/>
                        </a:rPr>
                        <a:t>앱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Malgun Gothic"/>
                        </a:rPr>
                        <a:t>제작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85032"/>
                  </a:ext>
                </a:extLst>
              </a:tr>
              <a:tr h="702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이세정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/>
                        <a:t>ppt,</a:t>
                      </a:r>
                      <a:r>
                        <a:rPr lang="ko-KR" altLang="en-US" sz="1800" b="0" i="0" u="none" strike="noStrike" noProof="0"/>
                        <a:t> 인식 알고리즘</a:t>
                      </a:r>
                      <a:r>
                        <a:rPr lang="en-US" altLang="ko-KR" sz="1800" b="0" i="0" u="none" strike="noStrike" noProof="0"/>
                        <a:t>,</a:t>
                      </a:r>
                      <a:r>
                        <a:rPr lang="ko-KR" altLang="en-US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>
                          <a:latin typeface="Malgun Gothic"/>
                          <a:ea typeface="Malgun Gothic"/>
                        </a:rPr>
                        <a:t>거리측정 알고리즘</a:t>
                      </a:r>
                      <a:r>
                        <a:rPr lang="en-US" altLang="ko-KR" sz="1800" b="0" i="0" u="none" strike="noStrike" noProof="0">
                          <a:latin typeface="Malgun Gothic"/>
                        </a:rPr>
                        <a:t>, </a:t>
                      </a:r>
                      <a:r>
                        <a:rPr lang="ko-KR" altLang="en-US" sz="1800" b="0" i="0" u="none" strike="noStrike" noProof="0">
                          <a:latin typeface="Malgun Gothic"/>
                        </a:rPr>
                        <a:t>앱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</a:rPr>
                        <a:t> </a:t>
                      </a:r>
                      <a:r>
                        <a:rPr lang="ko-KR" altLang="en-US" sz="1800" b="0" i="0" u="none" strike="noStrike" noProof="0">
                          <a:latin typeface="Malgun Gothic"/>
                        </a:rPr>
                        <a:t>제작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98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1D86DC-EA13-4DB5-92A5-E7352FC2FE9B}"/>
              </a:ext>
            </a:extLst>
          </p:cNvPr>
          <p:cNvSpPr txBox="1"/>
          <p:nvPr/>
        </p:nvSpPr>
        <p:spPr>
          <a:xfrm>
            <a:off x="1532965" y="2160234"/>
            <a:ext cx="13185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>
                <a:solidFill>
                  <a:schemeClr val="bg1"/>
                </a:solidFill>
                <a:ea typeface="+mn-lt"/>
                <a:cs typeface="+mn-lt"/>
              </a:rPr>
              <a:t>팀원</a:t>
            </a:r>
          </a:p>
          <a:p>
            <a:pPr algn="l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6870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팀 &amp; 개인 목표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557B8DA-6068-4EC8-A960-93065B6F9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776804"/>
              </p:ext>
            </p:extLst>
          </p:nvPr>
        </p:nvGraphicFramePr>
        <p:xfrm>
          <a:off x="1295400" y="1552575"/>
          <a:ext cx="9837715" cy="416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66">
                  <a:extLst>
                    <a:ext uri="{9D8B030D-6E8A-4147-A177-3AD203B41FA5}">
                      <a16:colId xmlns:a16="http://schemas.microsoft.com/office/drawing/2014/main" val="3223063947"/>
                    </a:ext>
                  </a:extLst>
                </a:gridCol>
                <a:gridCol w="7901949">
                  <a:extLst>
                    <a:ext uri="{9D8B030D-6E8A-4147-A177-3AD203B41FA5}">
                      <a16:colId xmlns:a16="http://schemas.microsoft.com/office/drawing/2014/main" val="4089487257"/>
                    </a:ext>
                  </a:extLst>
                </a:gridCol>
              </a:tblGrid>
              <a:tr h="7022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500185"/>
                  </a:ext>
                </a:extLst>
              </a:tr>
              <a:tr h="7022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실용성 있는 제품을 제작함으로써 해커톤에 출전하고 싶습니다.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83102"/>
                  </a:ext>
                </a:extLst>
              </a:tr>
              <a:tr h="702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김해린</a:t>
                      </a:r>
                      <a:endParaRPr lang="ko-KR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Depth camera</a:t>
                      </a:r>
                      <a:r>
                        <a:rPr lang="ko-KR" altLang="en-US"/>
                        <a:t>로 사물인식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거리측정 알고리즘을 개발하고 이를 실생활 문제에 적용시켜 보고싶습니다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2498"/>
                  </a:ext>
                </a:extLst>
              </a:tr>
              <a:tr h="702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백소현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782435"/>
                  </a:ext>
                </a:extLst>
              </a:tr>
              <a:tr h="65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이세미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이 프로젝트를 진행하며 </a:t>
                      </a: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depth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camera를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 접해보고 영상 정보 데이터 처리 방법에 대하여 공부하여 실무 능력을 키우고 싶습니다.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85032"/>
                  </a:ext>
                </a:extLst>
              </a:tr>
              <a:tr h="702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이세정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depth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camera</a:t>
                      </a:r>
                      <a:r>
                        <a:rPr lang="ko-KR" altLang="en-US" sz="1800" b="0" i="0" u="none" strike="noStrike" noProof="0" err="1">
                          <a:latin typeface="맑은 고딕"/>
                          <a:ea typeface="맑은 고딕"/>
                        </a:rPr>
                        <a:t>를</a:t>
                      </a:r>
                      <a:r>
                        <a:rPr lang="ko-KR" sz="1800" b="0" i="0" u="none" strike="noStrike" noProof="0"/>
                        <a:t> 우리가 생각한 문제에 적용시켜</a:t>
                      </a:r>
                      <a:r>
                        <a:rPr lang="ko-KR" altLang="en-US" sz="1800" b="0" i="0" u="none" strike="noStrike" noProof="0" dirty="0"/>
                        <a:t> 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실생활에 도움되는 인공지능 서비스를 만들고 싶다.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800" b="0" i="0" u="none" strike="noStrike" noProof="0"/>
                        <a:t>또한 이 결과로 실무 역량도 </a:t>
                      </a:r>
                      <a:r>
                        <a:rPr lang="ko-KR" sz="1800" b="0" i="0" u="none" strike="noStrike" noProof="0" err="1"/>
                        <a:t>강화시키고싶다</a:t>
                      </a:r>
                      <a:r>
                        <a:rPr lang="ko-KR" sz="1800" b="0" i="0" u="none" strike="noStrike" noProof="0"/>
                        <a:t>.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98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5460F0-12E5-4CDF-A445-CC17DB2808D1}"/>
              </a:ext>
            </a:extLst>
          </p:cNvPr>
          <p:cNvSpPr txBox="1"/>
          <p:nvPr/>
        </p:nvSpPr>
        <p:spPr>
          <a:xfrm>
            <a:off x="3293076" y="3694670"/>
            <a:ext cx="76344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실제</a:t>
            </a:r>
            <a:r>
              <a:rPr lang="en-US" altLang="ko-KR"/>
              <a:t> </a:t>
            </a:r>
            <a:r>
              <a:rPr lang="ko-KR" altLang="en-US"/>
              <a:t>카메라를</a:t>
            </a:r>
            <a:r>
              <a:rPr lang="en-US" altLang="ko-KR"/>
              <a:t> </a:t>
            </a:r>
            <a:r>
              <a:rPr lang="ko-KR" altLang="en-US"/>
              <a:t>접목한</a:t>
            </a:r>
            <a:r>
              <a:rPr lang="en-US" altLang="ko-KR"/>
              <a:t> </a:t>
            </a:r>
            <a:r>
              <a:rPr lang="ko-KR" altLang="en-US"/>
              <a:t>움직이는</a:t>
            </a:r>
            <a:r>
              <a:rPr lang="en-US" altLang="ko-KR"/>
              <a:t> </a:t>
            </a:r>
            <a:r>
              <a:rPr lang="ko-KR" altLang="en-US"/>
              <a:t>영상을</a:t>
            </a:r>
            <a:r>
              <a:rPr lang="en-US" altLang="ko-KR"/>
              <a:t> </a:t>
            </a:r>
            <a:r>
              <a:rPr lang="ko-KR" altLang="en-US"/>
              <a:t>처리하는</a:t>
            </a:r>
            <a:r>
              <a:rPr lang="en-US" altLang="ko-KR"/>
              <a:t> </a:t>
            </a:r>
            <a:r>
              <a:rPr lang="ko-KR" altLang="en-US"/>
              <a:t>인공지능</a:t>
            </a:r>
            <a:r>
              <a:rPr lang="en-US" altLang="ko-KR"/>
              <a:t> </a:t>
            </a:r>
            <a:r>
              <a:rPr lang="ko-KR" altLang="en-US"/>
              <a:t>활용</a:t>
            </a:r>
            <a:r>
              <a:rPr lang="en-US" altLang="ko-KR"/>
              <a:t> </a:t>
            </a:r>
            <a:r>
              <a:rPr lang="ko-KR" altLang="en-US"/>
              <a:t>능력을</a:t>
            </a:r>
            <a:r>
              <a:rPr lang="en-US" altLang="ko-KR"/>
              <a:t> </a:t>
            </a:r>
            <a:r>
              <a:rPr lang="ko-KR" altLang="en-US"/>
              <a:t>키우고</a:t>
            </a:r>
            <a:r>
              <a:rPr lang="en-US" altLang="ko-KR"/>
              <a:t> </a:t>
            </a:r>
            <a:r>
              <a:rPr lang="ko-KR" altLang="en-US"/>
              <a:t>싶습니다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91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958072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2400" b="1" i="1" kern="0">
                <a:solidFill>
                  <a:prstClr val="white"/>
                </a:solidFill>
              </a:rPr>
              <a:t>목차</a:t>
            </a: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993454" y="1669173"/>
            <a:ext cx="389086" cy="391559"/>
            <a:chOff x="1073150" y="1503917"/>
            <a:chExt cx="389086" cy="391559"/>
          </a:xfrm>
        </p:grpSpPr>
        <p:sp>
          <p:nvSpPr>
            <p:cNvPr id="6" name="눈물 방울 5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07909" y="150391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>
                  <a:solidFill>
                    <a:prstClr val="white"/>
                  </a:solidFill>
                </a:rPr>
                <a:t>1</a:t>
              </a: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740452" y="1570508"/>
            <a:ext cx="2521142" cy="4542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동기와 목적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993564" y="2548854"/>
            <a:ext cx="389086" cy="389086"/>
            <a:chOff x="1073150" y="1506390"/>
            <a:chExt cx="389086" cy="389086"/>
          </a:xfrm>
        </p:grpSpPr>
        <p:sp>
          <p:nvSpPr>
            <p:cNvPr id="24" name="눈물 방울 23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kern="0">
                  <a:solidFill>
                    <a:prstClr val="white"/>
                  </a:solidFill>
                </a:rPr>
                <a:t>2</a:t>
              </a: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740452" y="2550691"/>
            <a:ext cx="2521142" cy="4542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아이디어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993564" y="3536353"/>
            <a:ext cx="389086" cy="389086"/>
            <a:chOff x="1073150" y="1506390"/>
            <a:chExt cx="389086" cy="389086"/>
          </a:xfrm>
        </p:grpSpPr>
        <p:sp>
          <p:nvSpPr>
            <p:cNvPr id="29" name="눈물 방울 28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>
                  <a:solidFill>
                    <a:prstClr val="white"/>
                  </a:solidFill>
                </a:rPr>
                <a:t>3</a:t>
              </a:r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53C8C0-06A2-4000-ADA7-897150E495C0}"/>
              </a:ext>
            </a:extLst>
          </p:cNvPr>
          <p:cNvSpPr/>
          <p:nvPr/>
        </p:nvSpPr>
        <p:spPr>
          <a:xfrm>
            <a:off x="4806713" y="3531250"/>
            <a:ext cx="2692314" cy="4542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개발환경 및 내용 구성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410D607-20A6-4E55-B847-6CE6E5C1B60F}"/>
              </a:ext>
            </a:extLst>
          </p:cNvPr>
          <p:cNvGrpSpPr/>
          <p:nvPr/>
        </p:nvGrpSpPr>
        <p:grpSpPr>
          <a:xfrm>
            <a:off x="3993564" y="4508179"/>
            <a:ext cx="389086" cy="389086"/>
            <a:chOff x="1073150" y="1506390"/>
            <a:chExt cx="389086" cy="389086"/>
          </a:xfrm>
        </p:grpSpPr>
        <p:sp>
          <p:nvSpPr>
            <p:cNvPr id="34" name="눈물 방울 33">
              <a:extLst>
                <a:ext uri="{FF2B5EF4-FFF2-40B4-BE49-F238E27FC236}">
                  <a16:creationId xmlns:a16="http://schemas.microsoft.com/office/drawing/2014/main" id="{BF75E440-A9E3-4146-87B1-4B2CBF4CF637}"/>
                </a:ext>
              </a:extLst>
            </p:cNvPr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EC02E-FF7C-4E16-9A47-678CE605CB89}"/>
                </a:ext>
              </a:extLst>
            </p:cNvPr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altLang="ko-KR" b="1" kern="0">
                  <a:solidFill>
                    <a:schemeClr val="bg1"/>
                  </a:solidFill>
                  <a:ea typeface="맑은 고딕"/>
                </a:rPr>
                <a:t>4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407A00-551D-477A-831C-1980043AE2C0}"/>
              </a:ext>
            </a:extLst>
          </p:cNvPr>
          <p:cNvGrpSpPr/>
          <p:nvPr/>
        </p:nvGrpSpPr>
        <p:grpSpPr>
          <a:xfrm>
            <a:off x="3993564" y="5435831"/>
            <a:ext cx="389086" cy="389086"/>
            <a:chOff x="1073150" y="1506390"/>
            <a:chExt cx="389086" cy="389086"/>
          </a:xfrm>
        </p:grpSpPr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4B8C2AAF-27B4-4FEA-81B3-F3FEDE0D14B2}"/>
                </a:ext>
              </a:extLst>
            </p:cNvPr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DD59195-AC95-4F4A-9C2A-D3A28344E54E}"/>
                </a:ext>
              </a:extLst>
            </p:cNvPr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altLang="ko-KR" b="1" kern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>
                <a:solidFill>
                  <a:schemeClr val="bg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BCBB84-A571-4126-85A6-7562B1E1A41A}"/>
              </a:ext>
            </a:extLst>
          </p:cNvPr>
          <p:cNvSpPr/>
          <p:nvPr/>
        </p:nvSpPr>
        <p:spPr>
          <a:xfrm>
            <a:off x="4663147" y="4503076"/>
            <a:ext cx="2692314" cy="4542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 차별성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CA4D56-F245-458A-8EAB-CCE2832CC045}"/>
              </a:ext>
            </a:extLst>
          </p:cNvPr>
          <p:cNvSpPr/>
          <p:nvPr/>
        </p:nvSpPr>
        <p:spPr>
          <a:xfrm>
            <a:off x="4806713" y="5430728"/>
            <a:ext cx="2692314" cy="4542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일정과 역할분담, 목표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4210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98813" y="2698918"/>
            <a:ext cx="6172200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altLang="ko-KR" sz="4400" b="1" i="1" kern="0">
                <a:solidFill>
                  <a:schemeClr val="bg1"/>
                </a:solidFill>
                <a:ea typeface="맑은 고딕"/>
              </a:rPr>
              <a:t>Thank You</a:t>
            </a:r>
            <a:endParaRPr lang="ko-KR" altLang="en-US" sz="4400">
              <a:solidFill>
                <a:schemeClr val="bg1"/>
              </a:solidFill>
              <a:ea typeface="맑은 고딕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3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99695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동기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육각형 32"/>
          <p:cNvSpPr/>
          <p:nvPr/>
        </p:nvSpPr>
        <p:spPr>
          <a:xfrm rot="5400000">
            <a:off x="5142582" y="2920200"/>
            <a:ext cx="1906835" cy="1665299"/>
          </a:xfrm>
          <a:prstGeom prst="hexagon">
            <a:avLst>
              <a:gd name="adj" fmla="val 27857"/>
              <a:gd name="vf" fmla="val 115470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15533" y="2427999"/>
            <a:ext cx="2521142" cy="373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400" b="1">
              <a:ea typeface="맑은 고딕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4692383" y="2985174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8000000" flipH="1" flipV="1">
            <a:off x="4702440" y="4314684"/>
            <a:ext cx="472275" cy="24944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6990767" y="2976563"/>
            <a:ext cx="736389" cy="302927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8103051" y="3276223"/>
            <a:ext cx="2521142" cy="373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>
              <a:ea typeface="맑은 고딕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 flipH="1" flipV="1">
            <a:off x="6962886" y="4314683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3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12A6FFF1-F212-47E9-B2CB-AD8C0695D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3187065"/>
            <a:ext cx="1247775" cy="1150620"/>
          </a:xfrm>
          <a:prstGeom prst="rect">
            <a:avLst/>
          </a:prstGeom>
        </p:spPr>
      </p:pic>
      <p:pic>
        <p:nvPicPr>
          <p:cNvPr id="14" name="그림 2" descr="방이(가) 표시된 사진&#10;&#10;매우 높은 신뢰도로 생성된 설명">
            <a:extLst>
              <a:ext uri="{FF2B5EF4-FFF2-40B4-BE49-F238E27FC236}">
                <a16:creationId xmlns:a16="http://schemas.microsoft.com/office/drawing/2014/main" id="{E4173FF5-BC0F-456B-BF16-230DD31EF4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7" r="12478" b="862"/>
          <a:stretch/>
        </p:blipFill>
        <p:spPr>
          <a:xfrm>
            <a:off x="6564527" y="1711877"/>
            <a:ext cx="5000627" cy="1166808"/>
          </a:xfrm>
          <a:prstGeom prst="rect">
            <a:avLst/>
          </a:prstGeom>
        </p:spPr>
      </p:pic>
      <p:pic>
        <p:nvPicPr>
          <p:cNvPr id="1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0AC30F6-B5AE-4CAA-A403-490008B5F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826" y="4619086"/>
            <a:ext cx="4972050" cy="1452995"/>
          </a:xfrm>
          <a:prstGeom prst="rect">
            <a:avLst/>
          </a:prstGeom>
        </p:spPr>
      </p:pic>
      <p:pic>
        <p:nvPicPr>
          <p:cNvPr id="6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5C55668-95FB-4658-86E0-CC5769D86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492712"/>
            <a:ext cx="4276725" cy="1615901"/>
          </a:xfrm>
          <a:prstGeom prst="rect">
            <a:avLst/>
          </a:prstGeom>
        </p:spPr>
      </p:pic>
      <p:pic>
        <p:nvPicPr>
          <p:cNvPr id="11" name="그림 11">
            <a:hlinkClick r:id="" action="ppaction://media"/>
            <a:extLst>
              <a:ext uri="{FF2B5EF4-FFF2-40B4-BE49-F238E27FC236}">
                <a16:creationId xmlns:a16="http://schemas.microsoft.com/office/drawing/2014/main" id="{24C01093-D80A-41B8-8712-5B514F4C573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981075" y="1295400"/>
            <a:ext cx="36480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2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6D3C8EE-CBCC-437C-A580-EC07BF83CFBF}"/>
              </a:ext>
            </a:extLst>
          </p:cNvPr>
          <p:cNvSpPr/>
          <p:nvPr/>
        </p:nvSpPr>
        <p:spPr>
          <a:xfrm>
            <a:off x="3562350" y="1343025"/>
            <a:ext cx="2238375" cy="2162175"/>
          </a:xfrm>
          <a:prstGeom prst="round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8950" y="882650"/>
            <a:ext cx="11214100" cy="56261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목적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515533" y="2427999"/>
            <a:ext cx="2521142" cy="373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400" b="1">
              <a:ea typeface="맑은 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3051" y="3276223"/>
            <a:ext cx="2521142" cy="37388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0455C-E4BB-44C7-8D6A-427A7112F5FF}"/>
              </a:ext>
            </a:extLst>
          </p:cNvPr>
          <p:cNvSpPr txBox="1"/>
          <p:nvPr/>
        </p:nvSpPr>
        <p:spPr>
          <a:xfrm>
            <a:off x="3730375" y="4560638"/>
            <a:ext cx="62702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i="1">
                <a:ea typeface="+mn-lt"/>
                <a:cs typeface="+mn-lt"/>
              </a:rPr>
              <a:t>위와 같은 불편함을 해소하여,</a:t>
            </a:r>
            <a:endParaRPr lang="ko-KR"/>
          </a:p>
          <a:p>
            <a:pPr algn="ctr"/>
            <a:r>
              <a:rPr lang="ko-KR" altLang="en-US" sz="2400" i="1">
                <a:ea typeface="+mn-lt"/>
                <a:cs typeface="+mn-lt"/>
              </a:rPr>
              <a:t>시각장애인도 버스를 편하게 탈 수 있도록!</a:t>
            </a:r>
            <a:endParaRPr lang="ko-KR" altLang="en-US" sz="2400" i="1">
              <a:ea typeface="맑은 고딕"/>
            </a:endParaRPr>
          </a:p>
        </p:txBody>
      </p:sp>
      <p:pic>
        <p:nvPicPr>
          <p:cNvPr id="11" name="그래픽 11" descr="버스">
            <a:extLst>
              <a:ext uri="{FF2B5EF4-FFF2-40B4-BE49-F238E27FC236}">
                <a16:creationId xmlns:a16="http://schemas.microsoft.com/office/drawing/2014/main" id="{4C0BF02A-0C65-4E66-B849-EE80CB95E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700" y="4114800"/>
            <a:ext cx="1743075" cy="172402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B6766D0-4F81-4231-A444-17572690982E}"/>
              </a:ext>
            </a:extLst>
          </p:cNvPr>
          <p:cNvSpPr/>
          <p:nvPr/>
        </p:nvSpPr>
        <p:spPr>
          <a:xfrm>
            <a:off x="914400" y="1343025"/>
            <a:ext cx="2238375" cy="2162175"/>
          </a:xfrm>
          <a:prstGeom prst="round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543AB-1DE4-4959-9C86-3BB35344F631}"/>
              </a:ext>
            </a:extLst>
          </p:cNvPr>
          <p:cNvSpPr txBox="1"/>
          <p:nvPr/>
        </p:nvSpPr>
        <p:spPr>
          <a:xfrm>
            <a:off x="1133475" y="1714500"/>
            <a:ext cx="18764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>
              <a:latin typeface="맑은 고딕" panose="020F0502020204030204"/>
              <a:ea typeface="맑은 고딕" panose="020F0502020204030204"/>
            </a:endParaRPr>
          </a:p>
          <a:p>
            <a:pPr algn="ctr"/>
            <a:r>
              <a:rPr lang="ko-KR">
                <a:latin typeface="Malgun Gothic"/>
                <a:ea typeface="Malgun Gothic"/>
              </a:rPr>
              <a:t>버스의 번호 및 탑승 위치를</a:t>
            </a:r>
            <a:r>
              <a:rPr lang="ko-KR" altLang="en-US">
                <a:latin typeface="Malgun Gothic"/>
                <a:ea typeface="Malgun Gothic"/>
              </a:rPr>
              <a:t> </a:t>
            </a:r>
            <a:endParaRPr lang="ko-KR" altLang="en-US">
              <a:latin typeface="맑은 고딕" panose="020F0502020204030204"/>
              <a:ea typeface="맑은 고딕" panose="020F0502020204030204"/>
            </a:endParaRPr>
          </a:p>
          <a:p>
            <a:pPr algn="ctr"/>
            <a:r>
              <a:rPr lang="ko-KR" altLang="en-US">
                <a:latin typeface="Malgun Gothic"/>
                <a:ea typeface="Malgun Gothic"/>
              </a:rPr>
              <a:t>파악하지 못함</a:t>
            </a:r>
            <a:endParaRPr lang="ko-KR">
              <a:ea typeface="+mn-lt"/>
              <a:cs typeface="+mn-lt"/>
            </a:endParaRPr>
          </a:p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1A2C3A-E3BC-4F04-B433-69C1B0F4943A}"/>
              </a:ext>
            </a:extLst>
          </p:cNvPr>
          <p:cNvSpPr/>
          <p:nvPr/>
        </p:nvSpPr>
        <p:spPr>
          <a:xfrm>
            <a:off x="1362075" y="1114425"/>
            <a:ext cx="1419225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승차 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35CB5ED-DB6A-47FD-BE22-1A33324E18DF}"/>
              </a:ext>
            </a:extLst>
          </p:cNvPr>
          <p:cNvSpPr/>
          <p:nvPr/>
        </p:nvSpPr>
        <p:spPr>
          <a:xfrm>
            <a:off x="3562350" y="1343025"/>
            <a:ext cx="2238375" cy="2162175"/>
          </a:xfrm>
          <a:prstGeom prst="round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E5B8C1-0CB7-4B63-8E75-24DDD28341E8}"/>
              </a:ext>
            </a:extLst>
          </p:cNvPr>
          <p:cNvSpPr/>
          <p:nvPr/>
        </p:nvSpPr>
        <p:spPr>
          <a:xfrm>
            <a:off x="3971925" y="1143000"/>
            <a:ext cx="1419225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탑승 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E3AE56-0EEB-4072-9CA8-82C54C370C09}"/>
              </a:ext>
            </a:extLst>
          </p:cNvPr>
          <p:cNvSpPr txBox="1"/>
          <p:nvPr/>
        </p:nvSpPr>
        <p:spPr>
          <a:xfrm>
            <a:off x="3781425" y="2038350"/>
            <a:ext cx="18764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Malgun Gothic"/>
                <a:ea typeface="Malgun Gothic"/>
              </a:rPr>
              <a:t>빈 좌석을 </a:t>
            </a:r>
            <a:endParaRPr lang="ko-KR">
              <a:latin typeface="Malgun Gothic"/>
              <a:ea typeface="Malgun Gothic"/>
            </a:endParaRPr>
          </a:p>
          <a:p>
            <a:pPr algn="ctr"/>
            <a:r>
              <a:rPr lang="ko-KR" altLang="en-US">
                <a:latin typeface="Malgun Gothic"/>
                <a:ea typeface="Malgun Gothic"/>
              </a:rPr>
              <a:t>알지 </a:t>
            </a:r>
            <a:r>
              <a:rPr lang="ko-KR">
                <a:latin typeface="Malgun Gothic"/>
                <a:ea typeface="Malgun Gothic"/>
              </a:rPr>
              <a:t>못해</a:t>
            </a:r>
            <a:r>
              <a:rPr lang="ko-KR" altLang="en-US">
                <a:latin typeface="Malgun Gothic"/>
                <a:ea typeface="Malgun Gothic"/>
              </a:rPr>
              <a:t> </a:t>
            </a:r>
            <a:endParaRPr lang="ko-KR">
              <a:latin typeface="Malgun Gothic"/>
              <a:ea typeface="Malgun Gothic"/>
            </a:endParaRPr>
          </a:p>
          <a:p>
            <a:pPr algn="ctr"/>
            <a:r>
              <a:rPr lang="ko-KR" altLang="en-US">
                <a:latin typeface="Malgun Gothic"/>
                <a:ea typeface="Malgun Gothic"/>
              </a:rPr>
              <a:t>서서 가야만 함</a:t>
            </a:r>
            <a:endParaRPr lang="ko-KR">
              <a:latin typeface="Malgun Gothic"/>
              <a:ea typeface="Malgun Gothic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3FB845-0CE0-4F77-91B4-BFC3D6A602EC}"/>
              </a:ext>
            </a:extLst>
          </p:cNvPr>
          <p:cNvSpPr/>
          <p:nvPr/>
        </p:nvSpPr>
        <p:spPr>
          <a:xfrm>
            <a:off x="6181725" y="1343025"/>
            <a:ext cx="2238375" cy="2162175"/>
          </a:xfrm>
          <a:prstGeom prst="round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/>
              <a:ea typeface="Malgun Gothic"/>
            </a:endParaRPr>
          </a:p>
          <a:p>
            <a:pPr algn="ctr"/>
            <a:r>
              <a:rPr lang="ko-KR">
                <a:latin typeface="Malgun Gothic"/>
                <a:ea typeface="Malgun Gothic"/>
              </a:rPr>
              <a:t> 하차 버튼 위치를 알지 못해 제대로 하차하지 </a:t>
            </a:r>
            <a:r>
              <a:rPr lang="ko-KR" altLang="en-US">
                <a:latin typeface="Malgun Gothic"/>
                <a:ea typeface="Malgun Gothic"/>
              </a:rPr>
              <a:t>못함</a:t>
            </a:r>
            <a:endParaRPr lang="ko-KR">
              <a:ea typeface="+mn-lt"/>
              <a:cs typeface="+mn-lt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8992AD-E855-4298-AA62-846E0F6B8CD8}"/>
              </a:ext>
            </a:extLst>
          </p:cNvPr>
          <p:cNvSpPr/>
          <p:nvPr/>
        </p:nvSpPr>
        <p:spPr>
          <a:xfrm>
            <a:off x="6591300" y="1143000"/>
            <a:ext cx="1419225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탑승 중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FE51F0B-D442-4224-858B-E19B3D9B0AB3}"/>
              </a:ext>
            </a:extLst>
          </p:cNvPr>
          <p:cNvSpPr/>
          <p:nvPr/>
        </p:nvSpPr>
        <p:spPr>
          <a:xfrm>
            <a:off x="8877299" y="1295400"/>
            <a:ext cx="2238375" cy="2162175"/>
          </a:xfrm>
          <a:prstGeom prst="roundRect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/>
              <a:ea typeface="Malgun Gothic"/>
            </a:endParaRPr>
          </a:p>
          <a:p>
            <a:pPr algn="ctr"/>
            <a:r>
              <a:rPr lang="ko-KR" altLang="en-US">
                <a:latin typeface="Malgun Gothic"/>
                <a:ea typeface="Malgun Gothic"/>
              </a:rPr>
              <a:t>출구의 </a:t>
            </a:r>
            <a:r>
              <a:rPr lang="ko-KR">
                <a:latin typeface="Malgun Gothic"/>
                <a:ea typeface="Malgun Gothic"/>
              </a:rPr>
              <a:t>위치를</a:t>
            </a:r>
            <a:r>
              <a:rPr lang="ko-KR" altLang="en-US">
                <a:latin typeface="Malgun Gothic"/>
                <a:ea typeface="Malgun Gothic"/>
              </a:rPr>
              <a:t> </a:t>
            </a:r>
            <a:endParaRPr lang="ko-KR">
              <a:latin typeface="맑은 고딕" panose="020F0502020204030204"/>
              <a:ea typeface="맑은 고딕" panose="020F0502020204030204"/>
            </a:endParaRPr>
          </a:p>
          <a:p>
            <a:pPr algn="ctr"/>
            <a:r>
              <a:rPr lang="ko-KR" altLang="en-US">
                <a:latin typeface="Malgun Gothic"/>
                <a:ea typeface="Malgun Gothic"/>
              </a:rPr>
              <a:t>몰라서 우왕좌왕해야 함</a:t>
            </a:r>
            <a:endParaRPr lang="ko-KR">
              <a:latin typeface="Malgun Gothic"/>
              <a:ea typeface="Malgun Gothic"/>
              <a:cs typeface="+mn-lt"/>
            </a:endParaRPr>
          </a:p>
          <a:p>
            <a:pPr algn="ctr"/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926E1CF-C40D-431E-8EDF-BFCC33CAE5F2}"/>
              </a:ext>
            </a:extLst>
          </p:cNvPr>
          <p:cNvSpPr/>
          <p:nvPr/>
        </p:nvSpPr>
        <p:spPr>
          <a:xfrm>
            <a:off x="9286875" y="1143000"/>
            <a:ext cx="1419225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하차 시</a:t>
            </a:r>
          </a:p>
        </p:txBody>
      </p:sp>
    </p:spTree>
    <p:extLst>
      <p:ext uri="{BB962C8B-B14F-4D97-AF65-F5344CB8AC3E}">
        <p14:creationId xmlns:p14="http://schemas.microsoft.com/office/powerpoint/2010/main" val="43595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아이디어</a:t>
            </a: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6BEE7826-F087-479E-B2AE-9F284688B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3662363"/>
            <a:ext cx="2628900" cy="1314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F9F773-8BFA-468C-A63C-6B692AE08F02}"/>
              </a:ext>
            </a:extLst>
          </p:cNvPr>
          <p:cNvSpPr txBox="1"/>
          <p:nvPr/>
        </p:nvSpPr>
        <p:spPr>
          <a:xfrm>
            <a:off x="4591050" y="2466975"/>
            <a:ext cx="54197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ea typeface="맑은 고딕"/>
              </a:rPr>
              <a:t>공유 서비스</a:t>
            </a:r>
          </a:p>
        </p:txBody>
      </p:sp>
      <p:pic>
        <p:nvPicPr>
          <p:cNvPr id="12" name="그림 13">
            <a:extLst>
              <a:ext uri="{FF2B5EF4-FFF2-40B4-BE49-F238E27FC236}">
                <a16:creationId xmlns:a16="http://schemas.microsoft.com/office/drawing/2014/main" id="{9685EC36-44A5-47E7-842B-07C5CD2C4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9" t="17651" r="18750" b="7869"/>
          <a:stretch/>
        </p:blipFill>
        <p:spPr>
          <a:xfrm>
            <a:off x="1876425" y="2637209"/>
            <a:ext cx="2247902" cy="3027567"/>
          </a:xfrm>
          <a:prstGeom prst="rect">
            <a:avLst/>
          </a:prstGeom>
        </p:spPr>
      </p:pic>
      <p:pic>
        <p:nvPicPr>
          <p:cNvPr id="15" name="그림 15" descr="삼각대이(가) 표시된 사진&#10;&#10;매우 높은 신뢰도로 생성된 설명">
            <a:extLst>
              <a:ext uri="{FF2B5EF4-FFF2-40B4-BE49-F238E27FC236}">
                <a16:creationId xmlns:a16="http://schemas.microsoft.com/office/drawing/2014/main" id="{6DEE0B73-95D8-4561-A3DF-43EBCFE60A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79" t="500" r="20482" b="6000"/>
          <a:stretch/>
        </p:blipFill>
        <p:spPr>
          <a:xfrm>
            <a:off x="3371852" y="3353949"/>
            <a:ext cx="942984" cy="1778561"/>
          </a:xfrm>
          <a:prstGeom prst="rect">
            <a:avLst/>
          </a:prstGeom>
        </p:spPr>
      </p:pic>
      <p:pic>
        <p:nvPicPr>
          <p:cNvPr id="18" name="그래픽 30" descr="자녀">
            <a:extLst>
              <a:ext uri="{FF2B5EF4-FFF2-40B4-BE49-F238E27FC236}">
                <a16:creationId xmlns:a16="http://schemas.microsoft.com/office/drawing/2014/main" id="{9A91A667-E4EB-4231-91D1-8D4BC2DB3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6075" y="21812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4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527050" y="968375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프로젝트 아이디어 세부기능</a:t>
            </a:r>
          </a:p>
        </p:txBody>
      </p:sp>
      <p:pic>
        <p:nvPicPr>
          <p:cNvPr id="4" name="그림 5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4223D415-2C9B-4CC1-8BAF-2E287C67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2066925"/>
            <a:ext cx="1123950" cy="1095375"/>
          </a:xfrm>
          <a:prstGeom prst="rect">
            <a:avLst/>
          </a:prstGeom>
        </p:spPr>
      </p:pic>
      <p:pic>
        <p:nvPicPr>
          <p:cNvPr id="15" name="그림 15" descr="녹색, 버스, 앉아있는, 운전이(가) 표시된 사진&#10;&#10;매우 높은 신뢰도로 생성된 설명">
            <a:extLst>
              <a:ext uri="{FF2B5EF4-FFF2-40B4-BE49-F238E27FC236}">
                <a16:creationId xmlns:a16="http://schemas.microsoft.com/office/drawing/2014/main" id="{63E50378-A8ED-4ED0-98AC-8D452605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3" y="2185988"/>
            <a:ext cx="1343025" cy="971550"/>
          </a:xfrm>
          <a:prstGeom prst="rect">
            <a:avLst/>
          </a:prstGeom>
        </p:spPr>
      </p:pic>
      <p:pic>
        <p:nvPicPr>
          <p:cNvPr id="17" name="그림 17">
            <a:extLst>
              <a:ext uri="{FF2B5EF4-FFF2-40B4-BE49-F238E27FC236}">
                <a16:creationId xmlns:a16="http://schemas.microsoft.com/office/drawing/2014/main" id="{33476188-4CBD-4044-91B4-86B08037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3891344"/>
            <a:ext cx="3362325" cy="1875663"/>
          </a:xfrm>
          <a:prstGeom prst="rect">
            <a:avLst/>
          </a:prstGeom>
        </p:spPr>
      </p:pic>
      <p:pic>
        <p:nvPicPr>
          <p:cNvPr id="16" name="그림 15" descr="녹색, 버스, 앉아있는, 운전이(가) 표시된 사진&#10;&#10;매우 높은 신뢰도로 생성된 설명">
            <a:extLst>
              <a:ext uri="{FF2B5EF4-FFF2-40B4-BE49-F238E27FC236}">
                <a16:creationId xmlns:a16="http://schemas.microsoft.com/office/drawing/2014/main" id="{B98DAED2-617E-42D9-AD49-EC6FDAE3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2214562"/>
            <a:ext cx="1343025" cy="9715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ACE4E3-1088-4640-97AE-8811D77052EA}"/>
              </a:ext>
            </a:extLst>
          </p:cNvPr>
          <p:cNvSpPr/>
          <p:nvPr/>
        </p:nvSpPr>
        <p:spPr>
          <a:xfrm>
            <a:off x="5915025" y="1924050"/>
            <a:ext cx="4638675" cy="4476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진입중인 버스 번호 인식</a:t>
            </a:r>
            <a:endParaRPr lang="ko-KR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3" name="그림 15" descr="삼각대이(가) 표시된 사진&#10;&#10;매우 높은 신뢰도로 생성된 설명">
            <a:extLst>
              <a:ext uri="{FF2B5EF4-FFF2-40B4-BE49-F238E27FC236}">
                <a16:creationId xmlns:a16="http://schemas.microsoft.com/office/drawing/2014/main" id="{D6EEBF41-92AF-4A6D-AB40-EBB3F14B5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79" t="500" r="20482" b="6000"/>
          <a:stretch/>
        </p:blipFill>
        <p:spPr>
          <a:xfrm>
            <a:off x="4743452" y="2287149"/>
            <a:ext cx="419109" cy="816536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B21E82-FB6B-415E-BA63-7D0BDED519F6}"/>
              </a:ext>
            </a:extLst>
          </p:cNvPr>
          <p:cNvSpPr/>
          <p:nvPr/>
        </p:nvSpPr>
        <p:spPr>
          <a:xfrm>
            <a:off x="5915024" y="2809875"/>
            <a:ext cx="4638675" cy="4476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  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  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버스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 여러 대의 각 버스 위치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 인식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4E4930F-FE6B-41B2-860B-1902B80749AE}"/>
              </a:ext>
            </a:extLst>
          </p:cNvPr>
          <p:cNvSpPr/>
          <p:nvPr/>
        </p:nvSpPr>
        <p:spPr>
          <a:xfrm>
            <a:off x="1752599" y="3838574"/>
            <a:ext cx="4600575" cy="781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사람이 비어 있는 좌석 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인식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 후 위치 안내</a:t>
            </a: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하차 벨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 출구에 가까운 좌석 우선 안내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  <a:endParaRPr lang="en-US" altLang="ko-KR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맑은 고딕" panose="020F0502020204030204"/>
              <a:ea typeface="맑은 고딕" panose="020F0502020204030204"/>
              <a:cs typeface="+mn-lt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DC3A02B-C681-4CA4-A039-63D336D53324}"/>
              </a:ext>
            </a:extLst>
          </p:cNvPr>
          <p:cNvSpPr/>
          <p:nvPr/>
        </p:nvSpPr>
        <p:spPr>
          <a:xfrm>
            <a:off x="1752599" y="4981574"/>
            <a:ext cx="4600575" cy="781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어플과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 연동해서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필요시 </a:t>
            </a:r>
            <a:endParaRPr lang="ko-KR" altLang="en-US">
              <a:solidFill>
                <a:schemeClr val="bg1"/>
              </a:solidFill>
              <a:latin typeface="Malgun Gothic"/>
              <a:ea typeface="Malgun Gothic"/>
            </a:endParaRPr>
          </a:p>
          <a:p>
            <a:pPr algn="ctr"/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단말기, 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하차 벨</a:t>
            </a:r>
            <a:r>
              <a:rPr lang="en-US" altLang="ko-KR">
                <a:solidFill>
                  <a:schemeClr val="bg1"/>
                </a:solidFill>
                <a:latin typeface="Malgun Gothic"/>
                <a:ea typeface="Malgun Gothic"/>
              </a:rPr>
              <a:t>,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 출입구의 위치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안내 </a:t>
            </a:r>
            <a:endParaRPr lang="ko-KR" altLang="en-US">
              <a:solidFill>
                <a:schemeClr val="bg1"/>
              </a:solidFill>
              <a:latin typeface="Malgun Gothic"/>
              <a:ea typeface="Malgun Gothic"/>
              <a:cs typeface="+mn-lt"/>
            </a:endParaRPr>
          </a:p>
        </p:txBody>
      </p:sp>
      <p:pic>
        <p:nvPicPr>
          <p:cNvPr id="26" name="그래픽 26" descr="스마트폰">
            <a:extLst>
              <a:ext uri="{FF2B5EF4-FFF2-40B4-BE49-F238E27FC236}">
                <a16:creationId xmlns:a16="http://schemas.microsoft.com/office/drawing/2014/main" id="{DE82FE95-1D68-4C08-80AF-933EA3425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8875" y="5372100"/>
            <a:ext cx="914400" cy="914400"/>
          </a:xfrm>
          <a:prstGeom prst="rect">
            <a:avLst/>
          </a:prstGeom>
        </p:spPr>
      </p:pic>
      <p:pic>
        <p:nvPicPr>
          <p:cNvPr id="28" name="그래픽 28" descr="이어폰">
            <a:extLst>
              <a:ext uri="{FF2B5EF4-FFF2-40B4-BE49-F238E27FC236}">
                <a16:creationId xmlns:a16="http://schemas.microsoft.com/office/drawing/2014/main" id="{CFD65590-1CB9-40A1-A6A8-440575097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9925" y="5486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993861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내용 구성</a:t>
            </a:r>
          </a:p>
        </p:txBody>
      </p:sp>
      <p:pic>
        <p:nvPicPr>
          <p:cNvPr id="31" name="그림 31" descr="실외, 도로, 거리, 건물이(가) 표시된 사진&#10;&#10;매우 높은 신뢰도로 생성된 설명">
            <a:extLst>
              <a:ext uri="{FF2B5EF4-FFF2-40B4-BE49-F238E27FC236}">
                <a16:creationId xmlns:a16="http://schemas.microsoft.com/office/drawing/2014/main" id="{A38B11A3-4663-454B-92DC-826E00B3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76" y="2019300"/>
            <a:ext cx="5142469" cy="3859426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5FA8979-738E-4C82-B211-93270B5625A6}"/>
              </a:ext>
            </a:extLst>
          </p:cNvPr>
          <p:cNvSpPr/>
          <p:nvPr/>
        </p:nvSpPr>
        <p:spPr>
          <a:xfrm>
            <a:off x="3392702" y="3001403"/>
            <a:ext cx="792892" cy="6075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EECE3A-BB66-4432-8557-B31F3C967385}"/>
              </a:ext>
            </a:extLst>
          </p:cNvPr>
          <p:cNvSpPr txBox="1"/>
          <p:nvPr/>
        </p:nvSpPr>
        <p:spPr>
          <a:xfrm>
            <a:off x="1048265" y="125421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rgbClr val="4472C4"/>
                </a:solidFill>
                <a:ea typeface="맑은 고딕"/>
              </a:rPr>
              <a:t>버스 외부</a:t>
            </a:r>
          </a:p>
        </p:txBody>
      </p:sp>
      <p:pic>
        <p:nvPicPr>
          <p:cNvPr id="2" name="그림 11" descr="전자기기, 스크린샷, 컴퓨터, 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B5BB8DE7-4141-4B21-84FE-70F82654B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80" y="1145317"/>
            <a:ext cx="2619375" cy="51911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DC1ECE-1A41-4E88-BEEF-9FEF4F923E8F}"/>
              </a:ext>
            </a:extLst>
          </p:cNvPr>
          <p:cNvSpPr/>
          <p:nvPr/>
        </p:nvSpPr>
        <p:spPr>
          <a:xfrm>
            <a:off x="7944880" y="1698539"/>
            <a:ext cx="2314575" cy="407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D70CEA-1EF5-46B6-8D0D-50C5AB55F0E1}"/>
              </a:ext>
            </a:extLst>
          </p:cNvPr>
          <p:cNvSpPr txBox="1"/>
          <p:nvPr/>
        </p:nvSpPr>
        <p:spPr>
          <a:xfrm>
            <a:off x="8109123" y="1992786"/>
            <a:ext cx="2032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ko-KR" altLang="en-US">
                <a:ea typeface="맑은 고딕"/>
              </a:rPr>
              <a:t>단말기 태그</a:t>
            </a:r>
            <a:endParaRPr lang="ko-K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5D732C-6642-4A64-9058-D4764D2C8B52}"/>
              </a:ext>
            </a:extLst>
          </p:cNvPr>
          <p:cNvSpPr txBox="1"/>
          <p:nvPr/>
        </p:nvSpPr>
        <p:spPr>
          <a:xfrm>
            <a:off x="8113498" y="2528759"/>
            <a:ext cx="2022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비어 있는 좌석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3D3B38-C250-4E89-AD49-B018DD4DB5E4}"/>
              </a:ext>
            </a:extLst>
          </p:cNvPr>
          <p:cNvSpPr txBox="1"/>
          <p:nvPr/>
        </p:nvSpPr>
        <p:spPr>
          <a:xfrm>
            <a:off x="8040130" y="4240427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DD91BA-8CA4-45D0-BD6E-04EC208CE3F7}"/>
              </a:ext>
            </a:extLst>
          </p:cNvPr>
          <p:cNvSpPr txBox="1"/>
          <p:nvPr/>
        </p:nvSpPr>
        <p:spPr>
          <a:xfrm>
            <a:off x="8513806" y="4250724"/>
            <a:ext cx="323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D7EF27-DD70-463F-BD65-368336D09367}"/>
              </a:ext>
            </a:extLst>
          </p:cNvPr>
          <p:cNvSpPr txBox="1"/>
          <p:nvPr/>
        </p:nvSpPr>
        <p:spPr>
          <a:xfrm>
            <a:off x="8977184" y="4250724"/>
            <a:ext cx="323336" cy="379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2D1BE6-EAE6-4CCD-9196-10446E6E22EA}"/>
              </a:ext>
            </a:extLst>
          </p:cNvPr>
          <p:cNvSpPr txBox="1"/>
          <p:nvPr/>
        </p:nvSpPr>
        <p:spPr>
          <a:xfrm>
            <a:off x="9450859" y="4250724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6DD124-D7CC-4320-826D-A1FCCFCA87A7}"/>
              </a:ext>
            </a:extLst>
          </p:cNvPr>
          <p:cNvSpPr txBox="1"/>
          <p:nvPr/>
        </p:nvSpPr>
        <p:spPr>
          <a:xfrm>
            <a:off x="9893643" y="425072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CAE262-975C-465A-8C3A-CCDFA303833C}"/>
              </a:ext>
            </a:extLst>
          </p:cNvPr>
          <p:cNvSpPr txBox="1"/>
          <p:nvPr/>
        </p:nvSpPr>
        <p:spPr>
          <a:xfrm>
            <a:off x="8040131" y="4775886"/>
            <a:ext cx="323336" cy="379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E61EA1-1973-468D-916A-C7D51BD387C4}"/>
              </a:ext>
            </a:extLst>
          </p:cNvPr>
          <p:cNvSpPr txBox="1"/>
          <p:nvPr/>
        </p:nvSpPr>
        <p:spPr>
          <a:xfrm>
            <a:off x="8503509" y="4786183"/>
            <a:ext cx="3233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650FC2-B2B9-45C7-B0E6-5DC87FEC896A}"/>
              </a:ext>
            </a:extLst>
          </p:cNvPr>
          <p:cNvSpPr txBox="1"/>
          <p:nvPr/>
        </p:nvSpPr>
        <p:spPr>
          <a:xfrm>
            <a:off x="8956589" y="478618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C41E53-C2AD-4629-9DF9-E459EE7C6050}"/>
              </a:ext>
            </a:extLst>
          </p:cNvPr>
          <p:cNvSpPr txBox="1"/>
          <p:nvPr/>
        </p:nvSpPr>
        <p:spPr>
          <a:xfrm>
            <a:off x="9440561" y="478618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A17CCE-D65E-4C7C-A43B-4DA160EFFBAC}"/>
              </a:ext>
            </a:extLst>
          </p:cNvPr>
          <p:cNvSpPr txBox="1"/>
          <p:nvPr/>
        </p:nvSpPr>
        <p:spPr>
          <a:xfrm>
            <a:off x="9883346" y="4786182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CD70C0-DD18-4D5C-9C2C-2B75DAC0F2DF}"/>
              </a:ext>
            </a:extLst>
          </p:cNvPr>
          <p:cNvSpPr txBox="1"/>
          <p:nvPr/>
        </p:nvSpPr>
        <p:spPr>
          <a:xfrm>
            <a:off x="8812428" y="5249562"/>
            <a:ext cx="786713" cy="3796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u="sng">
                <a:ea typeface="맑은 고딕"/>
              </a:rPr>
              <a:t>2 6 3</a:t>
            </a:r>
            <a:endParaRPr lang="ko-KR" altLang="en-US" u="sng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EBC3D6-B1B2-40F6-B571-973C7DDBFAFB}"/>
              </a:ext>
            </a:extLst>
          </p:cNvPr>
          <p:cNvSpPr txBox="1"/>
          <p:nvPr/>
        </p:nvSpPr>
        <p:spPr>
          <a:xfrm>
            <a:off x="8123795" y="3064218"/>
            <a:ext cx="2022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하차 벨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3B6C77-29FC-426B-A2C6-725CDB119E27}"/>
              </a:ext>
            </a:extLst>
          </p:cNvPr>
          <p:cNvSpPr txBox="1"/>
          <p:nvPr/>
        </p:nvSpPr>
        <p:spPr>
          <a:xfrm>
            <a:off x="8123795" y="3630569"/>
            <a:ext cx="2022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출구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D52D6-5A6A-422A-9A2B-34A89B8C53F4}"/>
              </a:ext>
            </a:extLst>
          </p:cNvPr>
          <p:cNvSpPr txBox="1"/>
          <p:nvPr/>
        </p:nvSpPr>
        <p:spPr>
          <a:xfrm>
            <a:off x="914400" y="5952697"/>
            <a:ext cx="59504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ko-KR" b="0" i="0" u="none" strike="noStrike">
                <a:solidFill>
                  <a:srgbClr val="000000"/>
                </a:solidFill>
                <a:ea typeface="맑은 고딕"/>
              </a:rPr>
              <a:t>원하는 버스 번호를 앱에 입력한다.</a:t>
            </a:r>
            <a:r>
              <a:rPr lang="en-US" b="0" i="0">
                <a:latin typeface="맑은 고딕"/>
              </a:rPr>
              <a:t>​</a:t>
            </a:r>
          </a:p>
          <a:p>
            <a:pPr algn="l" rtl="0"/>
            <a:r>
              <a:rPr lang="ko-KR" b="0" i="0" u="none" strike="noStrike">
                <a:solidFill>
                  <a:srgbClr val="000000"/>
                </a:solidFill>
                <a:ea typeface="맑은 고딕"/>
              </a:rPr>
              <a:t>버스가 오면 기기가 버스 번호를 읽어준다.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863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946236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내용 구성</a:t>
            </a:r>
          </a:p>
        </p:txBody>
      </p:sp>
      <p:pic>
        <p:nvPicPr>
          <p:cNvPr id="37" name="그림 37" descr="버스, 도로, 운송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1D393681-F53D-4F03-AE38-2B2BB0E5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1" y="2198845"/>
            <a:ext cx="4689389" cy="3191420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DF1D0A8-DC5C-4D07-9FF5-7644215A5E89}"/>
              </a:ext>
            </a:extLst>
          </p:cNvPr>
          <p:cNvSpPr/>
          <p:nvPr/>
        </p:nvSpPr>
        <p:spPr>
          <a:xfrm>
            <a:off x="2785161" y="2795458"/>
            <a:ext cx="1153296" cy="24404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EECE3A-BB66-4432-8557-B31F3C967385}"/>
              </a:ext>
            </a:extLst>
          </p:cNvPr>
          <p:cNvSpPr txBox="1"/>
          <p:nvPr/>
        </p:nvSpPr>
        <p:spPr>
          <a:xfrm>
            <a:off x="1007075" y="131599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rgbClr val="4472C4"/>
                </a:solidFill>
                <a:ea typeface="맑은 고딕"/>
              </a:rPr>
              <a:t>버스 외부</a:t>
            </a:r>
          </a:p>
        </p:txBody>
      </p:sp>
      <p:pic>
        <p:nvPicPr>
          <p:cNvPr id="85" name="그림 11" descr="전자기기, 스크린샷, 컴퓨터, 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0DDB3731-DDDC-4F22-8B25-DE4F5679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80" y="1145317"/>
            <a:ext cx="2619375" cy="5191125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621B07A7-099A-4BC1-A623-B339D8EB5528}"/>
              </a:ext>
            </a:extLst>
          </p:cNvPr>
          <p:cNvSpPr/>
          <p:nvPr/>
        </p:nvSpPr>
        <p:spPr>
          <a:xfrm>
            <a:off x="7944880" y="1698539"/>
            <a:ext cx="2314575" cy="407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FD2C2B-D5F1-4A2B-B65B-77221C1B752E}"/>
              </a:ext>
            </a:extLst>
          </p:cNvPr>
          <p:cNvSpPr txBox="1"/>
          <p:nvPr/>
        </p:nvSpPr>
        <p:spPr>
          <a:xfrm>
            <a:off x="8109123" y="1992786"/>
            <a:ext cx="2032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ko-KR" altLang="en-US">
                <a:ea typeface="맑은 고딕"/>
              </a:rPr>
              <a:t>단말기 태그</a:t>
            </a:r>
            <a:endParaRPr lang="ko-K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7BC1C96-CFF0-4523-8D94-CC813F115B8B}"/>
              </a:ext>
            </a:extLst>
          </p:cNvPr>
          <p:cNvSpPr txBox="1"/>
          <p:nvPr/>
        </p:nvSpPr>
        <p:spPr>
          <a:xfrm>
            <a:off x="8113498" y="2528759"/>
            <a:ext cx="2022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비어 있는 좌석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820B96-2A1F-4436-AFB2-A5A7AA9DF7D4}"/>
              </a:ext>
            </a:extLst>
          </p:cNvPr>
          <p:cNvSpPr txBox="1"/>
          <p:nvPr/>
        </p:nvSpPr>
        <p:spPr>
          <a:xfrm>
            <a:off x="8040130" y="4240427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F6700AF-2A08-4483-8F4A-FD199933F6BD}"/>
              </a:ext>
            </a:extLst>
          </p:cNvPr>
          <p:cNvSpPr txBox="1"/>
          <p:nvPr/>
        </p:nvSpPr>
        <p:spPr>
          <a:xfrm>
            <a:off x="8513806" y="4250724"/>
            <a:ext cx="323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A90960-72F0-4D01-98F7-AAC45EA86160}"/>
              </a:ext>
            </a:extLst>
          </p:cNvPr>
          <p:cNvSpPr txBox="1"/>
          <p:nvPr/>
        </p:nvSpPr>
        <p:spPr>
          <a:xfrm>
            <a:off x="8977184" y="4250724"/>
            <a:ext cx="323336" cy="379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0B57D2-2B05-4E3D-A396-90352FC8E73D}"/>
              </a:ext>
            </a:extLst>
          </p:cNvPr>
          <p:cNvSpPr txBox="1"/>
          <p:nvPr/>
        </p:nvSpPr>
        <p:spPr>
          <a:xfrm>
            <a:off x="9450859" y="4250724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4346F0-2036-4113-A0B2-487BA75BE55D}"/>
              </a:ext>
            </a:extLst>
          </p:cNvPr>
          <p:cNvSpPr txBox="1"/>
          <p:nvPr/>
        </p:nvSpPr>
        <p:spPr>
          <a:xfrm>
            <a:off x="9893643" y="425072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C2F898-DEEC-4C85-B34E-F206990C438A}"/>
              </a:ext>
            </a:extLst>
          </p:cNvPr>
          <p:cNvSpPr txBox="1"/>
          <p:nvPr/>
        </p:nvSpPr>
        <p:spPr>
          <a:xfrm>
            <a:off x="8040131" y="4775886"/>
            <a:ext cx="323336" cy="379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6C20E47-CC73-4E7A-B41B-4164BD7F9A34}"/>
              </a:ext>
            </a:extLst>
          </p:cNvPr>
          <p:cNvSpPr txBox="1"/>
          <p:nvPr/>
        </p:nvSpPr>
        <p:spPr>
          <a:xfrm>
            <a:off x="8503509" y="4786183"/>
            <a:ext cx="3233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7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9D8A17C-F458-4317-A21A-82A902D8A492}"/>
              </a:ext>
            </a:extLst>
          </p:cNvPr>
          <p:cNvSpPr txBox="1"/>
          <p:nvPr/>
        </p:nvSpPr>
        <p:spPr>
          <a:xfrm>
            <a:off x="8956589" y="478618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286259C-1575-49BE-B147-15F9AB84306C}"/>
              </a:ext>
            </a:extLst>
          </p:cNvPr>
          <p:cNvSpPr txBox="1"/>
          <p:nvPr/>
        </p:nvSpPr>
        <p:spPr>
          <a:xfrm>
            <a:off x="9440561" y="478618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45D8CC-27CD-471A-B873-7CF0C5927773}"/>
              </a:ext>
            </a:extLst>
          </p:cNvPr>
          <p:cNvSpPr txBox="1"/>
          <p:nvPr/>
        </p:nvSpPr>
        <p:spPr>
          <a:xfrm>
            <a:off x="9883346" y="4786182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F99CD-D505-4BAB-B131-59E6174C991E}"/>
              </a:ext>
            </a:extLst>
          </p:cNvPr>
          <p:cNvSpPr txBox="1"/>
          <p:nvPr/>
        </p:nvSpPr>
        <p:spPr>
          <a:xfrm>
            <a:off x="8812428" y="5249562"/>
            <a:ext cx="786713" cy="379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u="sng">
                <a:ea typeface="맑은 고딕"/>
              </a:rPr>
              <a:t>2 6 3</a:t>
            </a:r>
            <a:endParaRPr lang="ko-KR" altLang="en-US" u="sng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C632C8-7204-4812-8FF4-C864E6B26E17}"/>
              </a:ext>
            </a:extLst>
          </p:cNvPr>
          <p:cNvSpPr txBox="1"/>
          <p:nvPr/>
        </p:nvSpPr>
        <p:spPr>
          <a:xfrm>
            <a:off x="8123795" y="3064218"/>
            <a:ext cx="2022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하차 벨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2515D1E-DC4D-4517-B841-66A65299CF1C}"/>
              </a:ext>
            </a:extLst>
          </p:cNvPr>
          <p:cNvSpPr txBox="1"/>
          <p:nvPr/>
        </p:nvSpPr>
        <p:spPr>
          <a:xfrm>
            <a:off x="8123795" y="3630569"/>
            <a:ext cx="20223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출구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33F73-EBD8-4176-850F-FE7B7C40536F}"/>
              </a:ext>
            </a:extLst>
          </p:cNvPr>
          <p:cNvSpPr txBox="1"/>
          <p:nvPr/>
        </p:nvSpPr>
        <p:spPr>
          <a:xfrm>
            <a:off x="1005385" y="5782100"/>
            <a:ext cx="56433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+mn-lt"/>
                <a:cs typeface="+mn-lt"/>
              </a:rPr>
              <a:t>해당하는 버</a:t>
            </a:r>
            <a:r>
              <a:rPr lang="ko-KR">
                <a:latin typeface="Malgun Gothic"/>
                <a:ea typeface="Malgun Gothic"/>
              </a:rPr>
              <a:t>스이면 버스의 위치와 입구를 알려주고 탑승을 돕는다.</a:t>
            </a:r>
            <a:endParaRPr lang="ko-KR">
              <a:ea typeface="+mn-lt"/>
              <a:cs typeface="+mn-lt"/>
            </a:endParaRPr>
          </a:p>
          <a:p>
            <a:pPr algn="l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4837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993861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endParaRPr lang="en-US" altLang="ko-KR" sz="2400" b="1" i="1" kern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676431-C3D6-4900-A4ED-46D78263369C}"/>
              </a:ext>
            </a:extLst>
          </p:cNvPr>
          <p:cNvSpPr/>
          <p:nvPr/>
        </p:nvSpPr>
        <p:spPr>
          <a:xfrm>
            <a:off x="2920047" y="397016"/>
            <a:ext cx="6096000" cy="461665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ko-KR" altLang="en-US" sz="2400" b="1" i="1" kern="0">
                <a:solidFill>
                  <a:schemeClr val="bg1"/>
                </a:solidFill>
                <a:ea typeface="맑은 고딕"/>
              </a:rPr>
              <a:t>내용 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21A40-2437-458F-96DE-5CCC295BE16C}"/>
              </a:ext>
            </a:extLst>
          </p:cNvPr>
          <p:cNvSpPr txBox="1"/>
          <p:nvPr/>
        </p:nvSpPr>
        <p:spPr>
          <a:xfrm>
            <a:off x="986481" y="131599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rgbClr val="4472C4"/>
                </a:solidFill>
                <a:ea typeface="맑은 고딕"/>
              </a:rPr>
              <a:t>버스 내부</a:t>
            </a:r>
          </a:p>
        </p:txBody>
      </p:sp>
      <p:pic>
        <p:nvPicPr>
          <p:cNvPr id="3" name="그림 3" descr="실내, 남자, 테이블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292CBB7A-2B67-4BDF-9024-8CEF5C6FA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6" b="7216"/>
          <a:stretch/>
        </p:blipFill>
        <p:spPr>
          <a:xfrm>
            <a:off x="1750172" y="1971363"/>
            <a:ext cx="3309551" cy="367921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37D37F-7616-4E28-8F4A-D472FDA260A2}"/>
              </a:ext>
            </a:extLst>
          </p:cNvPr>
          <p:cNvSpPr/>
          <p:nvPr/>
        </p:nvSpPr>
        <p:spPr>
          <a:xfrm>
            <a:off x="2920047" y="3096185"/>
            <a:ext cx="1081215" cy="13798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11" descr="전자기기, 스크린샷, 컴퓨터, 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0FC5AC79-E592-46F4-9089-2DA829FD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315" y="1177284"/>
            <a:ext cx="2588484" cy="5129342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BAC758-C533-485C-9A38-48C581B9E153}"/>
              </a:ext>
            </a:extLst>
          </p:cNvPr>
          <p:cNvSpPr/>
          <p:nvPr/>
        </p:nvSpPr>
        <p:spPr>
          <a:xfrm>
            <a:off x="8260715" y="1730506"/>
            <a:ext cx="2283684" cy="4025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8E57AC-365F-4612-8221-8C08749EF6CF}"/>
              </a:ext>
            </a:extLst>
          </p:cNvPr>
          <p:cNvSpPr txBox="1"/>
          <p:nvPr/>
        </p:nvSpPr>
        <p:spPr>
          <a:xfrm>
            <a:off x="8424958" y="2024753"/>
            <a:ext cx="200179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ko-KR" altLang="en-US">
                <a:ea typeface="맑은 고딕"/>
              </a:rPr>
              <a:t>단말기 태그</a:t>
            </a:r>
            <a:endParaRPr lang="ko-K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11AEEB-3CB7-4881-B2BF-DA63017AA47B}"/>
              </a:ext>
            </a:extLst>
          </p:cNvPr>
          <p:cNvSpPr txBox="1"/>
          <p:nvPr/>
        </p:nvSpPr>
        <p:spPr>
          <a:xfrm>
            <a:off x="8429333" y="2560726"/>
            <a:ext cx="2001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비어 있는 좌석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B30660-2EC0-4D9B-8A00-3EA44B25955E}"/>
              </a:ext>
            </a:extLst>
          </p:cNvPr>
          <p:cNvSpPr txBox="1"/>
          <p:nvPr/>
        </p:nvSpPr>
        <p:spPr>
          <a:xfrm>
            <a:off x="8355965" y="4272394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B64F11-FFC6-47D1-A0CF-7C60436346A3}"/>
              </a:ext>
            </a:extLst>
          </p:cNvPr>
          <p:cNvSpPr txBox="1"/>
          <p:nvPr/>
        </p:nvSpPr>
        <p:spPr>
          <a:xfrm>
            <a:off x="8829641" y="4282691"/>
            <a:ext cx="3233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E40211-4D41-46AE-9011-94774C6E74A5}"/>
              </a:ext>
            </a:extLst>
          </p:cNvPr>
          <p:cNvSpPr txBox="1"/>
          <p:nvPr/>
        </p:nvSpPr>
        <p:spPr>
          <a:xfrm>
            <a:off x="9293019" y="4282691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B7CFD2-D3BD-4341-B891-571F1100BE6F}"/>
              </a:ext>
            </a:extLst>
          </p:cNvPr>
          <p:cNvSpPr txBox="1"/>
          <p:nvPr/>
        </p:nvSpPr>
        <p:spPr>
          <a:xfrm>
            <a:off x="9766694" y="4282691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B6663-C5F2-49BD-9D22-C6DD3CD26687}"/>
              </a:ext>
            </a:extLst>
          </p:cNvPr>
          <p:cNvSpPr txBox="1"/>
          <p:nvPr/>
        </p:nvSpPr>
        <p:spPr>
          <a:xfrm>
            <a:off x="10209478" y="4282690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C68E3F-A25E-49E7-B33E-BBC5BBDDD4DD}"/>
              </a:ext>
            </a:extLst>
          </p:cNvPr>
          <p:cNvSpPr txBox="1"/>
          <p:nvPr/>
        </p:nvSpPr>
        <p:spPr>
          <a:xfrm>
            <a:off x="8355966" y="4807853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0FB6BA-3324-4C29-A934-1CBBECBEB641}"/>
              </a:ext>
            </a:extLst>
          </p:cNvPr>
          <p:cNvSpPr txBox="1"/>
          <p:nvPr/>
        </p:nvSpPr>
        <p:spPr>
          <a:xfrm>
            <a:off x="8819344" y="4818150"/>
            <a:ext cx="32333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916B1D-A946-4EFE-A660-F846789920B5}"/>
              </a:ext>
            </a:extLst>
          </p:cNvPr>
          <p:cNvSpPr txBox="1"/>
          <p:nvPr/>
        </p:nvSpPr>
        <p:spPr>
          <a:xfrm>
            <a:off x="9272424" y="4818150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7FD97D-7320-4F92-AC3F-7D1359BD9F40}"/>
              </a:ext>
            </a:extLst>
          </p:cNvPr>
          <p:cNvSpPr txBox="1"/>
          <p:nvPr/>
        </p:nvSpPr>
        <p:spPr>
          <a:xfrm>
            <a:off x="9756396" y="4818150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0306D4-790C-4A38-A214-3B9EB13B6879}"/>
              </a:ext>
            </a:extLst>
          </p:cNvPr>
          <p:cNvSpPr txBox="1"/>
          <p:nvPr/>
        </p:nvSpPr>
        <p:spPr>
          <a:xfrm>
            <a:off x="10199181" y="4818149"/>
            <a:ext cx="323336" cy="3796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F9AA40-4BD8-4239-B4DF-C2D9408DDCA5}"/>
              </a:ext>
            </a:extLst>
          </p:cNvPr>
          <p:cNvSpPr txBox="1"/>
          <p:nvPr/>
        </p:nvSpPr>
        <p:spPr>
          <a:xfrm>
            <a:off x="9128263" y="5281529"/>
            <a:ext cx="776416" cy="379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u="sng">
                <a:ea typeface="맑은 고딕"/>
              </a:rPr>
              <a:t>2 6 3</a:t>
            </a:r>
            <a:endParaRPr lang="ko-KR" altLang="en-US" u="sng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15AE74-1526-4286-B52F-8C7FE9A35A40}"/>
              </a:ext>
            </a:extLst>
          </p:cNvPr>
          <p:cNvSpPr txBox="1"/>
          <p:nvPr/>
        </p:nvSpPr>
        <p:spPr>
          <a:xfrm>
            <a:off x="8439630" y="3096185"/>
            <a:ext cx="2001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하차 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605EAD0-30EA-4E2B-B0BE-8216BB3111CB}"/>
              </a:ext>
            </a:extLst>
          </p:cNvPr>
          <p:cNvSpPr txBox="1"/>
          <p:nvPr/>
        </p:nvSpPr>
        <p:spPr>
          <a:xfrm>
            <a:off x="8439630" y="3662536"/>
            <a:ext cx="2001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출구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A1B45-DB0C-4327-8E26-A35E609D5CEB}"/>
              </a:ext>
            </a:extLst>
          </p:cNvPr>
          <p:cNvSpPr txBox="1"/>
          <p:nvPr/>
        </p:nvSpPr>
        <p:spPr>
          <a:xfrm>
            <a:off x="1255594" y="5804846"/>
            <a:ext cx="5404513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Malgun Gothic"/>
                <a:ea typeface="Malgun Gothic"/>
              </a:rPr>
              <a:t>앱에 있는 단말기 태그를 클릭해서 그 위치가 현재 위치로부터 얼마나 떨어져 있는지 알려준다.</a:t>
            </a:r>
            <a:endParaRPr lang="ko-KR">
              <a:ea typeface="+mn-lt"/>
              <a:cs typeface="+mn-lt"/>
            </a:endParaRPr>
          </a:p>
          <a:p>
            <a:pPr algn="l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9907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와이드스크린</PresentationFormat>
  <Paragraphs>222</Paragraphs>
  <Slides>20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tgpwbsh@gmail.com</cp:lastModifiedBy>
  <cp:revision>230</cp:revision>
  <dcterms:created xsi:type="dcterms:W3CDTF">2020-03-10T04:01:35Z</dcterms:created>
  <dcterms:modified xsi:type="dcterms:W3CDTF">2020-03-30T09:49:14Z</dcterms:modified>
</cp:coreProperties>
</file>