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2" d="100"/>
          <a:sy n="72" d="100"/>
        </p:scale>
        <p:origin x="-642" y="-1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120904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48A87A34-81AB-432B-8DAE-1953F412C126}" type="datetimeFigureOut">
              <a:rPr lang="en-US" smtClean="0"/>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13" name="Rectangle 112"/>
          <p:cNvSpPr/>
          <p:nvPr/>
        </p:nvSpPr>
        <p:spPr>
          <a:xfrm>
            <a:off x="0" y="1905000"/>
            <a:ext cx="6604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6401859"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304800" y="2130426"/>
            <a:ext cx="58928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04800" y="3733800"/>
            <a:ext cx="58928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2" y="-30478"/>
            <a:ext cx="120903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12192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12192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12192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9600" y="5621365"/>
            <a:ext cx="110744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609600" y="4463568"/>
            <a:ext cx="110744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48A87A34-81AB-432B-8DAE-1953F412C126}" type="datetimeFigureOut">
              <a:rPr lang="en-US" smtClean="0"/>
              <a:pPr/>
              <a:t>10/5/2019</a:t>
            </a:fld>
            <a:endParaRPr lang="en-US" dirty="0"/>
          </a:p>
        </p:txBody>
      </p:sp>
      <p:sp>
        <p:nvSpPr>
          <p:cNvPr id="91" name="Footer Placeholder 90"/>
          <p:cNvSpPr>
            <a:spLocks noGrp="1"/>
          </p:cNvSpPr>
          <p:nvPr>
            <p:ph type="ftr" sz="quarter" idx="11"/>
          </p:nvPr>
        </p:nvSpPr>
        <p:spPr/>
        <p:txBody>
          <a:bodyPr/>
          <a:lstStyle/>
          <a:p>
            <a:endParaRPr lang="en-US" dirty="0"/>
          </a:p>
        </p:txBody>
      </p:sp>
      <p:sp>
        <p:nvSpPr>
          <p:cNvPr id="92" name="Slide Number Placeholder 91"/>
          <p:cNvSpPr>
            <a:spLocks noGrp="1"/>
          </p:cNvSpPr>
          <p:nvPr>
            <p:ph type="sldNum" sz="quarter" idx="12"/>
          </p:nvPr>
        </p:nvSpPr>
        <p:spPr/>
        <p:txBody>
          <a:bodyPr/>
          <a:lstStyle/>
          <a:p>
            <a:fld id="{6D22F896-40B5-4ADD-8801-0D06FADFA095}"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t>10/5/2019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10/5/2019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273051"/>
            <a:ext cx="7315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37" name="Rectangle 36"/>
          <p:cNvSpPr/>
          <p:nvPr/>
        </p:nvSpPr>
        <p:spPr>
          <a:xfrm>
            <a:off x="0" y="1563624"/>
            <a:ext cx="3681984"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2007129" y="3221207"/>
            <a:ext cx="3017520"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3200" y="1901952"/>
            <a:ext cx="316992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203200" y="3273552"/>
            <a:ext cx="316992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267200" y="381000"/>
            <a:ext cx="74168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33" name="Rectangle 32"/>
          <p:cNvSpPr/>
          <p:nvPr/>
        </p:nvSpPr>
        <p:spPr>
          <a:xfrm>
            <a:off x="0" y="1563624"/>
            <a:ext cx="3681984"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2007129" y="3221207"/>
            <a:ext cx="3017520"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7264" y="1905000"/>
            <a:ext cx="316992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203200" y="3276600"/>
            <a:ext cx="316992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99136" y="137160"/>
            <a:ext cx="1182624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12409"/>
            <a:ext cx="2844800" cy="365125"/>
          </a:xfrm>
          <a:prstGeom prst="rect">
            <a:avLst/>
          </a:prstGeom>
        </p:spPr>
        <p:txBody>
          <a:bodyPr vert="horz" lIns="91440" tIns="45720" rIns="91440" bIns="45720" rtlCol="0" anchor="ctr"/>
          <a:lstStyle>
            <a:lvl1pPr algn="l">
              <a:defRPr sz="1200">
                <a:solidFill>
                  <a:schemeClr val="tx2"/>
                </a:solidFill>
              </a:defRPr>
            </a:lvl1pPr>
          </a:lstStyle>
          <a:p>
            <a:fld id="{48A87A34-81AB-432B-8DAE-1953F412C126}" type="datetimeFigureOut">
              <a:rPr lang="en-US" smtClean="0"/>
              <a:pPr/>
              <a:t>10/5/2019</a:t>
            </a:fld>
            <a:endParaRPr lang="en-US" dirty="0"/>
          </a:p>
        </p:txBody>
      </p:sp>
      <p:sp>
        <p:nvSpPr>
          <p:cNvPr id="5" name="Footer Placeholder 4"/>
          <p:cNvSpPr>
            <a:spLocks noGrp="1"/>
          </p:cNvSpPr>
          <p:nvPr>
            <p:ph type="ftr" sz="quarter" idx="3"/>
          </p:nvPr>
        </p:nvSpPr>
        <p:spPr>
          <a:xfrm>
            <a:off x="3774831" y="6312409"/>
            <a:ext cx="4642339"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8737600" y="6312409"/>
            <a:ext cx="2844800" cy="365125"/>
          </a:xfrm>
          <a:prstGeom prst="rect">
            <a:avLst/>
          </a:prstGeom>
        </p:spPr>
        <p:txBody>
          <a:bodyPr vert="horz" lIns="91440" tIns="45720" rIns="91440" bIns="45720" rtlCol="0" anchor="ctr"/>
          <a:lstStyle>
            <a:lvl1pPr algn="r">
              <a:defRPr sz="1200">
                <a:solidFill>
                  <a:schemeClr val="tx2"/>
                </a:solidFill>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opendata500.com/us/download/us_companies.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opendata500.com/us/download/us_companies.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77E596-06CE-4BAE-A5B6-99BA65150874}"/>
              </a:ext>
            </a:extLst>
          </p:cNvPr>
          <p:cNvSpPr>
            <a:spLocks noGrp="1"/>
          </p:cNvSpPr>
          <p:nvPr>
            <p:ph type="ctrTitle"/>
          </p:nvPr>
        </p:nvSpPr>
        <p:spPr>
          <a:xfrm>
            <a:off x="-93786" y="2215661"/>
            <a:ext cx="6588369" cy="2215661"/>
          </a:xfrm>
        </p:spPr>
        <p:txBody>
          <a:bodyPr>
            <a:normAutofit fontScale="90000"/>
          </a:bodyPr>
          <a:lstStyle/>
          <a:p>
            <a:pPr algn="ctr"/>
            <a:r>
              <a:rPr lang="en-US" b="1" dirty="0"/>
              <a:t>CLUSTERING </a:t>
            </a:r>
            <a:r>
              <a:rPr lang="en-US" b="1" dirty="0" smtClean="0"/>
              <a:t>THE NEIGHBORHOODS </a:t>
            </a:r>
            <a:br>
              <a:rPr lang="en-US" b="1" dirty="0" smtClean="0"/>
            </a:br>
            <a:r>
              <a:rPr lang="en-US" dirty="0" smtClean="0"/>
              <a:t>OF TOP </a:t>
            </a:r>
            <a:r>
              <a:rPr lang="en-US" dirty="0"/>
              <a:t>SALES REVENUE GENERATED </a:t>
            </a:r>
            <a:r>
              <a:rPr lang="en-US" dirty="0" smtClean="0"/>
              <a:t>CITIES BY PRIVATE </a:t>
            </a:r>
            <a:r>
              <a:rPr lang="en-US" dirty="0"/>
              <a:t>SECTOR </a:t>
            </a:r>
            <a:r>
              <a:rPr lang="en-US" dirty="0" smtClean="0"/>
              <a:t>COMPANIES IN USA</a:t>
            </a:r>
            <a:endParaRPr lang="en-US" dirty="0"/>
          </a:p>
        </p:txBody>
      </p:sp>
      <p:sp>
        <p:nvSpPr>
          <p:cNvPr id="3" name="Subtitle 2">
            <a:extLst>
              <a:ext uri="{FF2B5EF4-FFF2-40B4-BE49-F238E27FC236}">
                <a16:creationId xmlns:a16="http://schemas.microsoft.com/office/drawing/2014/main" xmlns="" id="{672A8B69-6C36-45CF-BEB1-066675F59493}"/>
              </a:ext>
            </a:extLst>
          </p:cNvPr>
          <p:cNvSpPr>
            <a:spLocks noGrp="1"/>
          </p:cNvSpPr>
          <p:nvPr>
            <p:ph type="subTitle" idx="1"/>
          </p:nvPr>
        </p:nvSpPr>
        <p:spPr>
          <a:xfrm>
            <a:off x="6834553" y="2413002"/>
            <a:ext cx="4384431" cy="1579879"/>
          </a:xfrm>
        </p:spPr>
        <p:txBody>
          <a:bodyPr>
            <a:normAutofit/>
          </a:bodyPr>
          <a:lstStyle/>
          <a:p>
            <a:pPr lvl="1"/>
            <a:r>
              <a:rPr lang="en-US" dirty="0"/>
              <a:t> </a:t>
            </a:r>
          </a:p>
          <a:p>
            <a:pPr algn="ctr"/>
            <a:r>
              <a:rPr lang="en-US" b="1" dirty="0"/>
              <a:t>Submitted By,</a:t>
            </a:r>
          </a:p>
          <a:p>
            <a:pPr algn="ctr"/>
            <a:r>
              <a:rPr lang="en-US" b="1" dirty="0" err="1" smtClean="0"/>
              <a:t>Sharavana</a:t>
            </a:r>
            <a:r>
              <a:rPr lang="en-US" b="1" dirty="0" smtClean="0"/>
              <a:t> Kumar </a:t>
            </a:r>
            <a:r>
              <a:rPr lang="en-US" b="1" dirty="0" err="1" smtClean="0"/>
              <a:t>Balasundaram</a:t>
            </a:r>
            <a:r>
              <a:rPr lang="en-US" b="1" dirty="0" smtClean="0"/>
              <a:t> </a:t>
            </a:r>
            <a:r>
              <a:rPr lang="en-US" b="1" dirty="0" smtClean="0"/>
              <a:t>(</a:t>
            </a:r>
            <a:r>
              <a:rPr lang="en-US" b="1" dirty="0"/>
              <a:t>Data Scientist)</a:t>
            </a:r>
          </a:p>
        </p:txBody>
      </p:sp>
    </p:spTree>
    <p:extLst>
      <p:ext uri="{BB962C8B-B14F-4D97-AF65-F5344CB8AC3E}">
        <p14:creationId xmlns:p14="http://schemas.microsoft.com/office/powerpoint/2010/main" val="646589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77037-22E9-418D-A6F2-09131CEEDDD4}"/>
              </a:ext>
            </a:extLst>
          </p:cNvPr>
          <p:cNvSpPr>
            <a:spLocks noGrp="1"/>
          </p:cNvSpPr>
          <p:nvPr>
            <p:ph type="title"/>
          </p:nvPr>
        </p:nvSpPr>
        <p:spPr>
          <a:xfrm>
            <a:off x="279791" y="164122"/>
            <a:ext cx="10281920" cy="686583"/>
          </a:xfrm>
        </p:spPr>
        <p:txBody>
          <a:bodyPr/>
          <a:lstStyle/>
          <a:p>
            <a:r>
              <a:rPr lang="en-US" b="1" dirty="0" smtClean="0"/>
              <a:t>RESULTS</a:t>
            </a:r>
            <a:endParaRPr lang="en-US" dirty="0"/>
          </a:p>
        </p:txBody>
      </p:sp>
      <p:sp>
        <p:nvSpPr>
          <p:cNvPr id="3" name="Content Placeholder 2">
            <a:extLst>
              <a:ext uri="{FF2B5EF4-FFF2-40B4-BE49-F238E27FC236}">
                <a16:creationId xmlns:a16="http://schemas.microsoft.com/office/drawing/2014/main" xmlns="" id="{DD6F7FC1-5F29-42EF-9212-2D21FC967CB3}"/>
              </a:ext>
            </a:extLst>
          </p:cNvPr>
          <p:cNvSpPr>
            <a:spLocks noGrp="1"/>
          </p:cNvSpPr>
          <p:nvPr>
            <p:ph idx="1"/>
          </p:nvPr>
        </p:nvSpPr>
        <p:spPr>
          <a:xfrm>
            <a:off x="440372" y="805180"/>
            <a:ext cx="10820400" cy="4780280"/>
          </a:xfrm>
        </p:spPr>
        <p:txBody>
          <a:bodyPr>
            <a:normAutofit/>
          </a:bodyPr>
          <a:lstStyle/>
          <a:p>
            <a:r>
              <a:rPr lang="en-US" dirty="0"/>
              <a:t>I have formed clusters of different domain companies in the data frame and then visualized the different clusters using the folium map</a:t>
            </a:r>
          </a:p>
          <a:p>
            <a:r>
              <a:rPr lang="en-US" dirty="0"/>
              <a:t>Folium is a great visualization library that is used to visualize the map and help us to zoom in and zoom out in the created map</a:t>
            </a:r>
          </a:p>
          <a:p>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874643" y="2481994"/>
            <a:ext cx="10039031" cy="4091084"/>
          </a:xfrm>
          <a:prstGeom prst="rect">
            <a:avLst/>
          </a:prstGeom>
          <a:noFill/>
          <a:ln>
            <a:noFill/>
          </a:ln>
        </p:spPr>
      </p:pic>
    </p:spTree>
    <p:extLst>
      <p:ext uri="{BB962C8B-B14F-4D97-AF65-F5344CB8AC3E}">
        <p14:creationId xmlns:p14="http://schemas.microsoft.com/office/powerpoint/2010/main" val="1321758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77037-22E9-418D-A6F2-09131CEEDDD4}"/>
              </a:ext>
            </a:extLst>
          </p:cNvPr>
          <p:cNvSpPr>
            <a:spLocks noGrp="1"/>
          </p:cNvSpPr>
          <p:nvPr>
            <p:ph type="title"/>
          </p:nvPr>
        </p:nvSpPr>
        <p:spPr>
          <a:xfrm>
            <a:off x="338406" y="175845"/>
            <a:ext cx="10281920" cy="627967"/>
          </a:xfrm>
        </p:spPr>
        <p:txBody>
          <a:bodyPr>
            <a:normAutofit fontScale="90000"/>
          </a:bodyPr>
          <a:lstStyle/>
          <a:p>
            <a:r>
              <a:rPr lang="en-US" b="1" dirty="0" smtClean="0"/>
              <a:t>RESULTS(CONTD</a:t>
            </a:r>
            <a:r>
              <a:rPr lang="en-US" b="1" dirty="0"/>
              <a:t>)</a:t>
            </a:r>
            <a:endParaRPr lang="en-US" dirty="0"/>
          </a:p>
        </p:txBody>
      </p:sp>
      <p:sp>
        <p:nvSpPr>
          <p:cNvPr id="3" name="Content Placeholder 2">
            <a:extLst>
              <a:ext uri="{FF2B5EF4-FFF2-40B4-BE49-F238E27FC236}">
                <a16:creationId xmlns:a16="http://schemas.microsoft.com/office/drawing/2014/main" xmlns="" id="{DD6F7FC1-5F29-42EF-9212-2D21FC967CB3}"/>
              </a:ext>
            </a:extLst>
          </p:cNvPr>
          <p:cNvSpPr>
            <a:spLocks noGrp="1"/>
          </p:cNvSpPr>
          <p:nvPr>
            <p:ph idx="1"/>
          </p:nvPr>
        </p:nvSpPr>
        <p:spPr>
          <a:xfrm>
            <a:off x="212036" y="755374"/>
            <a:ext cx="11701668" cy="4936766"/>
          </a:xfrm>
        </p:spPr>
        <p:txBody>
          <a:bodyPr>
            <a:normAutofit/>
          </a:bodyPr>
          <a:lstStyle/>
          <a:p>
            <a:pPr algn="just"/>
            <a:r>
              <a:rPr lang="en-US" dirty="0"/>
              <a:t>After Visualizing all the </a:t>
            </a:r>
            <a:r>
              <a:rPr lang="en-US" dirty="0" smtClean="0"/>
              <a:t>SECTOR companies </a:t>
            </a:r>
            <a:r>
              <a:rPr lang="en-US" dirty="0"/>
              <a:t>in the map, we can visualize only the given </a:t>
            </a:r>
            <a:r>
              <a:rPr lang="en-US" dirty="0" smtClean="0"/>
              <a:t>PRIVATE SECTOR companies </a:t>
            </a:r>
            <a:r>
              <a:rPr lang="en-US" dirty="0"/>
              <a:t>in the map using the prompt like thing</a:t>
            </a:r>
          </a:p>
          <a:p>
            <a:pPr algn="just"/>
            <a:r>
              <a:rPr lang="en-US" dirty="0"/>
              <a:t>For simplicity, I am going to visualize the </a:t>
            </a:r>
            <a:r>
              <a:rPr lang="en-US" dirty="0" smtClean="0"/>
              <a:t>TOP REVENUE GENERATED PRIVATE SECTOR companies </a:t>
            </a:r>
            <a:r>
              <a:rPr lang="en-US" dirty="0"/>
              <a:t>alone in the map and then we can explore the neighborhood top </a:t>
            </a:r>
            <a:r>
              <a:rPr lang="en-US" dirty="0" smtClean="0"/>
              <a:t>venues</a:t>
            </a:r>
          </a:p>
          <a:p>
            <a:pPr algn="just"/>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099929" y="2428460"/>
            <a:ext cx="9660835" cy="4126396"/>
          </a:xfrm>
          <a:prstGeom prst="rect">
            <a:avLst/>
          </a:prstGeom>
          <a:noFill/>
          <a:ln>
            <a:noFill/>
          </a:ln>
        </p:spPr>
      </p:pic>
    </p:spTree>
    <p:extLst>
      <p:ext uri="{BB962C8B-B14F-4D97-AF65-F5344CB8AC3E}">
        <p14:creationId xmlns:p14="http://schemas.microsoft.com/office/powerpoint/2010/main" val="2568316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77037-22E9-418D-A6F2-09131CEEDDD4}"/>
              </a:ext>
            </a:extLst>
          </p:cNvPr>
          <p:cNvSpPr>
            <a:spLocks noGrp="1"/>
          </p:cNvSpPr>
          <p:nvPr>
            <p:ph type="title"/>
          </p:nvPr>
        </p:nvSpPr>
        <p:spPr>
          <a:xfrm>
            <a:off x="268578" y="225287"/>
            <a:ext cx="10281920" cy="670782"/>
          </a:xfrm>
        </p:spPr>
        <p:txBody>
          <a:bodyPr/>
          <a:lstStyle/>
          <a:p>
            <a:r>
              <a:rPr lang="en-US" b="1" dirty="0" smtClean="0"/>
              <a:t>RESULTS(CONTD</a:t>
            </a:r>
            <a:r>
              <a:rPr lang="en-US" b="1" dirty="0"/>
              <a:t>)</a:t>
            </a:r>
            <a:endParaRPr lang="en-US" dirty="0"/>
          </a:p>
        </p:txBody>
      </p:sp>
      <p:sp>
        <p:nvSpPr>
          <p:cNvPr id="3" name="Content Placeholder 2">
            <a:extLst>
              <a:ext uri="{FF2B5EF4-FFF2-40B4-BE49-F238E27FC236}">
                <a16:creationId xmlns:a16="http://schemas.microsoft.com/office/drawing/2014/main" xmlns="" id="{DD6F7FC1-5F29-42EF-9212-2D21FC967CB3}"/>
              </a:ext>
            </a:extLst>
          </p:cNvPr>
          <p:cNvSpPr>
            <a:spLocks noGrp="1"/>
          </p:cNvSpPr>
          <p:nvPr>
            <p:ph idx="1"/>
          </p:nvPr>
        </p:nvSpPr>
        <p:spPr>
          <a:xfrm>
            <a:off x="242736" y="749301"/>
            <a:ext cx="11657716" cy="4780280"/>
          </a:xfrm>
        </p:spPr>
        <p:txBody>
          <a:bodyPr>
            <a:normAutofit/>
          </a:bodyPr>
          <a:lstStyle/>
          <a:p>
            <a:r>
              <a:rPr lang="en-US" dirty="0"/>
              <a:t>Using K-Means Clustering Algorithm, I have clustered the top venues of the </a:t>
            </a:r>
            <a:r>
              <a:rPr lang="en-US" dirty="0" smtClean="0"/>
              <a:t>private sector  </a:t>
            </a:r>
            <a:r>
              <a:rPr lang="en-US" dirty="0"/>
              <a:t>companies in US into 8 different clusters. We can cluster into how much clusters we want to do</a:t>
            </a:r>
          </a:p>
          <a:p>
            <a:r>
              <a:rPr lang="en-US" dirty="0"/>
              <a:t>These 8 clusters can be put into Folium Map and visualized using 8 different colors</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19540" y="2420178"/>
            <a:ext cx="11082130" cy="4152899"/>
          </a:xfrm>
          <a:prstGeom prst="rect">
            <a:avLst/>
          </a:prstGeom>
          <a:noFill/>
          <a:ln>
            <a:noFill/>
          </a:ln>
        </p:spPr>
      </p:pic>
    </p:spTree>
    <p:extLst>
      <p:ext uri="{BB962C8B-B14F-4D97-AF65-F5344CB8AC3E}">
        <p14:creationId xmlns:p14="http://schemas.microsoft.com/office/powerpoint/2010/main" val="2998832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77037-22E9-418D-A6F2-09131CEEDDD4}"/>
              </a:ext>
            </a:extLst>
          </p:cNvPr>
          <p:cNvSpPr>
            <a:spLocks noGrp="1"/>
          </p:cNvSpPr>
          <p:nvPr>
            <p:ph type="title"/>
          </p:nvPr>
        </p:nvSpPr>
        <p:spPr>
          <a:xfrm>
            <a:off x="279790" y="211016"/>
            <a:ext cx="10281920" cy="651412"/>
          </a:xfrm>
        </p:spPr>
        <p:txBody>
          <a:bodyPr/>
          <a:lstStyle/>
          <a:p>
            <a:r>
              <a:rPr lang="en-US" b="1" dirty="0" smtClean="0"/>
              <a:t>RESULTS(CONTD</a:t>
            </a:r>
            <a:r>
              <a:rPr lang="en-US" b="1" dirty="0"/>
              <a:t>)</a:t>
            </a:r>
            <a:endParaRPr lang="en-US" dirty="0"/>
          </a:p>
        </p:txBody>
      </p:sp>
      <p:sp>
        <p:nvSpPr>
          <p:cNvPr id="3" name="Content Placeholder 2">
            <a:extLst>
              <a:ext uri="{FF2B5EF4-FFF2-40B4-BE49-F238E27FC236}">
                <a16:creationId xmlns:a16="http://schemas.microsoft.com/office/drawing/2014/main" xmlns="" id="{DD6F7FC1-5F29-42EF-9212-2D21FC967CB3}"/>
              </a:ext>
            </a:extLst>
          </p:cNvPr>
          <p:cNvSpPr>
            <a:spLocks noGrp="1"/>
          </p:cNvSpPr>
          <p:nvPr>
            <p:ph idx="1"/>
          </p:nvPr>
        </p:nvSpPr>
        <p:spPr>
          <a:xfrm>
            <a:off x="441960" y="874643"/>
            <a:ext cx="11431988" cy="5247861"/>
          </a:xfrm>
        </p:spPr>
        <p:txBody>
          <a:bodyPr>
            <a:normAutofit/>
          </a:bodyPr>
          <a:lstStyle/>
          <a:p>
            <a:pPr algn="just"/>
            <a:r>
              <a:rPr lang="en-US" sz="2800" dirty="0"/>
              <a:t>From the project ,we came to know that in US, there are many </a:t>
            </a:r>
            <a:r>
              <a:rPr lang="en-US" sz="2800" dirty="0" smtClean="0"/>
              <a:t>sector( </a:t>
            </a:r>
            <a:r>
              <a:rPr lang="en-US" sz="2800" dirty="0" err="1"/>
              <a:t>i.e</a:t>
            </a:r>
            <a:r>
              <a:rPr lang="en-US" sz="2800" dirty="0"/>
              <a:t> </a:t>
            </a:r>
            <a:r>
              <a:rPr lang="en-US" sz="2800" dirty="0" smtClean="0"/>
              <a:t>public, private</a:t>
            </a:r>
            <a:r>
              <a:rPr lang="en-US" sz="2800" dirty="0" smtClean="0"/>
              <a:t>) </a:t>
            </a:r>
            <a:r>
              <a:rPr lang="en-US" sz="2800" dirty="0"/>
              <a:t>companies are founded. </a:t>
            </a:r>
          </a:p>
          <a:p>
            <a:pPr algn="just"/>
            <a:r>
              <a:rPr lang="en-US" sz="2800" dirty="0"/>
              <a:t>We have found out where and all different </a:t>
            </a:r>
            <a:r>
              <a:rPr lang="en-US" sz="2800" dirty="0" smtClean="0"/>
              <a:t>private sector companies </a:t>
            </a:r>
            <a:r>
              <a:rPr lang="en-US" sz="2800" dirty="0"/>
              <a:t>are located in US. From the map plotted earlier, we can say that most of the </a:t>
            </a:r>
            <a:r>
              <a:rPr lang="en-US" sz="2800" dirty="0"/>
              <a:t>private sector companies </a:t>
            </a:r>
            <a:r>
              <a:rPr lang="en-US" sz="2800" dirty="0"/>
              <a:t>are located in Washington, New York and Toronto. So these places are best to relocate to US</a:t>
            </a:r>
          </a:p>
          <a:p>
            <a:pPr algn="just"/>
            <a:r>
              <a:rPr lang="en-US" sz="2800" dirty="0"/>
              <a:t>From the project and map, we can say that the most common places near </a:t>
            </a:r>
            <a:r>
              <a:rPr lang="en-US" sz="2800" dirty="0"/>
              <a:t>private sector </a:t>
            </a:r>
            <a:r>
              <a:rPr lang="en-US" sz="2800" dirty="0"/>
              <a:t>companies in US are restaurants, coffee shops and Bakery shops. </a:t>
            </a:r>
          </a:p>
        </p:txBody>
      </p:sp>
    </p:spTree>
    <p:extLst>
      <p:ext uri="{BB962C8B-B14F-4D97-AF65-F5344CB8AC3E}">
        <p14:creationId xmlns:p14="http://schemas.microsoft.com/office/powerpoint/2010/main" val="3334055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77037-22E9-418D-A6F2-09131CEEDDD4}"/>
              </a:ext>
            </a:extLst>
          </p:cNvPr>
          <p:cNvSpPr>
            <a:spLocks noGrp="1"/>
          </p:cNvSpPr>
          <p:nvPr>
            <p:ph type="title"/>
          </p:nvPr>
        </p:nvSpPr>
        <p:spPr>
          <a:xfrm>
            <a:off x="397022" y="179000"/>
            <a:ext cx="10281920" cy="922969"/>
          </a:xfrm>
        </p:spPr>
        <p:txBody>
          <a:bodyPr/>
          <a:lstStyle/>
          <a:p>
            <a:r>
              <a:rPr lang="en-US" b="1" dirty="0" smtClean="0"/>
              <a:t>RESULTS(CONTD</a:t>
            </a:r>
            <a:r>
              <a:rPr lang="en-US" b="1" dirty="0"/>
              <a:t>)</a:t>
            </a:r>
            <a:endParaRPr lang="en-US" dirty="0"/>
          </a:p>
        </p:txBody>
      </p:sp>
      <p:sp>
        <p:nvSpPr>
          <p:cNvPr id="3" name="Content Placeholder 2">
            <a:extLst>
              <a:ext uri="{FF2B5EF4-FFF2-40B4-BE49-F238E27FC236}">
                <a16:creationId xmlns:a16="http://schemas.microsoft.com/office/drawing/2014/main" xmlns="" id="{DD6F7FC1-5F29-42EF-9212-2D21FC967CB3}"/>
              </a:ext>
            </a:extLst>
          </p:cNvPr>
          <p:cNvSpPr>
            <a:spLocks noGrp="1"/>
          </p:cNvSpPr>
          <p:nvPr>
            <p:ph idx="1"/>
          </p:nvPr>
        </p:nvSpPr>
        <p:spPr>
          <a:xfrm>
            <a:off x="418514" y="1109392"/>
            <a:ext cx="10820400" cy="5139007"/>
          </a:xfrm>
        </p:spPr>
        <p:txBody>
          <a:bodyPr>
            <a:normAutofit/>
          </a:bodyPr>
          <a:lstStyle/>
          <a:p>
            <a:r>
              <a:rPr lang="en-US" dirty="0"/>
              <a:t>We can view each and every clusters. For example, the first cluster containing mostly the </a:t>
            </a:r>
            <a:r>
              <a:rPr lang="en-US" dirty="0" smtClean="0"/>
              <a:t>restaurant </a:t>
            </a:r>
            <a:r>
              <a:rPr lang="en-US" dirty="0"/>
              <a:t>venues </a:t>
            </a:r>
            <a:endParaRPr lang="en-US" dirty="0" smtClean="0"/>
          </a:p>
          <a:p>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68216" y="1910862"/>
            <a:ext cx="11090030" cy="4161692"/>
          </a:xfrm>
          <a:prstGeom prst="rect">
            <a:avLst/>
          </a:prstGeom>
          <a:noFill/>
          <a:ln>
            <a:noFill/>
          </a:ln>
        </p:spPr>
      </p:pic>
    </p:spTree>
    <p:extLst>
      <p:ext uri="{BB962C8B-B14F-4D97-AF65-F5344CB8AC3E}">
        <p14:creationId xmlns:p14="http://schemas.microsoft.com/office/powerpoint/2010/main" val="2518945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77037-22E9-418D-A6F2-09131CEEDDD4}"/>
              </a:ext>
            </a:extLst>
          </p:cNvPr>
          <p:cNvSpPr>
            <a:spLocks noGrp="1"/>
          </p:cNvSpPr>
          <p:nvPr>
            <p:ph type="title"/>
          </p:nvPr>
        </p:nvSpPr>
        <p:spPr>
          <a:xfrm>
            <a:off x="244621" y="175845"/>
            <a:ext cx="10281920" cy="745199"/>
          </a:xfrm>
        </p:spPr>
        <p:txBody>
          <a:bodyPr/>
          <a:lstStyle/>
          <a:p>
            <a:r>
              <a:rPr lang="en-US" dirty="0" smtClean="0"/>
              <a:t>D</a:t>
            </a:r>
            <a:r>
              <a:rPr lang="en-US" b="1" dirty="0" smtClean="0"/>
              <a:t>iscussion</a:t>
            </a:r>
            <a:endParaRPr lang="en-US" dirty="0"/>
          </a:p>
        </p:txBody>
      </p:sp>
      <p:sp>
        <p:nvSpPr>
          <p:cNvPr id="3" name="Content Placeholder 2">
            <a:extLst>
              <a:ext uri="{FF2B5EF4-FFF2-40B4-BE49-F238E27FC236}">
                <a16:creationId xmlns:a16="http://schemas.microsoft.com/office/drawing/2014/main" xmlns="" id="{DD6F7FC1-5F29-42EF-9212-2D21FC967CB3}"/>
              </a:ext>
            </a:extLst>
          </p:cNvPr>
          <p:cNvSpPr>
            <a:spLocks noGrp="1"/>
          </p:cNvSpPr>
          <p:nvPr>
            <p:ph idx="1"/>
          </p:nvPr>
        </p:nvSpPr>
        <p:spPr>
          <a:xfrm>
            <a:off x="199292" y="996461"/>
            <a:ext cx="11793416" cy="5269914"/>
          </a:xfrm>
        </p:spPr>
        <p:txBody>
          <a:bodyPr>
            <a:normAutofit/>
          </a:bodyPr>
          <a:lstStyle/>
          <a:p>
            <a:pPr algn="just"/>
            <a:r>
              <a:rPr lang="en-US" dirty="0"/>
              <a:t>Our problem statement is like when job seekers want to search for jobs in particular location, they will find it difficult to </a:t>
            </a:r>
            <a:r>
              <a:rPr lang="en-US" dirty="0" err="1"/>
              <a:t>google</a:t>
            </a:r>
            <a:r>
              <a:rPr lang="en-US" dirty="0"/>
              <a:t> it. </a:t>
            </a:r>
            <a:endParaRPr lang="en-US" dirty="0" smtClean="0"/>
          </a:p>
          <a:p>
            <a:pPr algn="just"/>
            <a:r>
              <a:rPr lang="en-US" dirty="0" smtClean="0"/>
              <a:t>If </a:t>
            </a:r>
            <a:r>
              <a:rPr lang="en-US" dirty="0"/>
              <a:t>we provide them with list of different private sector companies in a map and let them explore the top venues in the nearby places makes those easy to come to know about the feasibility level of migration so that they can easily decide and don’t need to spend too much time in web surfing for the details. </a:t>
            </a:r>
            <a:endParaRPr lang="en-US" dirty="0" smtClean="0"/>
          </a:p>
          <a:p>
            <a:pPr algn="just"/>
            <a:r>
              <a:rPr lang="en-US" dirty="0" smtClean="0"/>
              <a:t>This </a:t>
            </a:r>
            <a:r>
              <a:rPr lang="en-US" dirty="0"/>
              <a:t>project was implemented only for US companies. </a:t>
            </a:r>
            <a:r>
              <a:rPr lang="en-US" b="1" dirty="0"/>
              <a:t>When we collect all the country company details, we can process the huge data (Big Data) using </a:t>
            </a:r>
            <a:r>
              <a:rPr lang="en-US" b="1" dirty="0" err="1"/>
              <a:t>Hadoop</a:t>
            </a:r>
            <a:r>
              <a:rPr lang="en-US" b="1" dirty="0"/>
              <a:t> and make it work for all the countries</a:t>
            </a:r>
            <a:r>
              <a:rPr lang="en-US" dirty="0"/>
              <a:t>. </a:t>
            </a:r>
            <a:endParaRPr lang="en-US" dirty="0" smtClean="0"/>
          </a:p>
          <a:p>
            <a:pPr algn="just"/>
            <a:r>
              <a:rPr lang="en-US" dirty="0" smtClean="0"/>
              <a:t>That’s </a:t>
            </a:r>
            <a:r>
              <a:rPr lang="en-US" dirty="0"/>
              <a:t>what my recommendation for this project. That may be future work of this project.</a:t>
            </a:r>
          </a:p>
        </p:txBody>
      </p:sp>
    </p:spTree>
    <p:extLst>
      <p:ext uri="{BB962C8B-B14F-4D97-AF65-F5344CB8AC3E}">
        <p14:creationId xmlns:p14="http://schemas.microsoft.com/office/powerpoint/2010/main" val="733741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77037-22E9-418D-A6F2-09131CEEDDD4}"/>
              </a:ext>
            </a:extLst>
          </p:cNvPr>
          <p:cNvSpPr>
            <a:spLocks noGrp="1"/>
          </p:cNvSpPr>
          <p:nvPr>
            <p:ph type="title"/>
          </p:nvPr>
        </p:nvSpPr>
        <p:spPr>
          <a:xfrm>
            <a:off x="285398" y="0"/>
            <a:ext cx="10281920" cy="803814"/>
          </a:xfrm>
        </p:spPr>
        <p:txBody>
          <a:bodyPr/>
          <a:lstStyle/>
          <a:p>
            <a:r>
              <a:rPr lang="en-US" b="1" dirty="0" smtClean="0"/>
              <a:t>Conclusion</a:t>
            </a:r>
            <a:endParaRPr lang="en-US" dirty="0"/>
          </a:p>
        </p:txBody>
      </p:sp>
      <p:sp>
        <p:nvSpPr>
          <p:cNvPr id="3" name="Content Placeholder 2">
            <a:extLst>
              <a:ext uri="{FF2B5EF4-FFF2-40B4-BE49-F238E27FC236}">
                <a16:creationId xmlns:a16="http://schemas.microsoft.com/office/drawing/2014/main" xmlns="" id="{DD6F7FC1-5F29-42EF-9212-2D21FC967CB3}"/>
              </a:ext>
            </a:extLst>
          </p:cNvPr>
          <p:cNvSpPr>
            <a:spLocks noGrp="1"/>
          </p:cNvSpPr>
          <p:nvPr>
            <p:ph idx="1"/>
          </p:nvPr>
        </p:nvSpPr>
        <p:spPr>
          <a:xfrm>
            <a:off x="164123" y="890954"/>
            <a:ext cx="11687907" cy="5788142"/>
          </a:xfrm>
        </p:spPr>
        <p:txBody>
          <a:bodyPr>
            <a:normAutofit/>
          </a:bodyPr>
          <a:lstStyle/>
          <a:p>
            <a:pPr algn="just"/>
            <a:r>
              <a:rPr lang="en-US" dirty="0"/>
              <a:t>First I identified the problem statement I took. The business requirement is like, when we want to migrate to some other company and in some other location, and then we will find it difficult to migrate since we don’t know about the location</a:t>
            </a:r>
            <a:r>
              <a:rPr lang="en-US" dirty="0" smtClean="0"/>
              <a:t>.</a:t>
            </a:r>
          </a:p>
          <a:p>
            <a:pPr algn="just"/>
            <a:r>
              <a:rPr lang="en-US" dirty="0" smtClean="0"/>
              <a:t>In </a:t>
            </a:r>
            <a:r>
              <a:rPr lang="en-US" dirty="0"/>
              <a:t>this project, I have addressed about how to visualize the different sector companies in US country. Then I clustered the companies based on their sector wise and then I visualized the data using Folium map so that it will be easy to understand them</a:t>
            </a:r>
            <a:r>
              <a:rPr lang="en-US" dirty="0" smtClean="0"/>
              <a:t>.</a:t>
            </a:r>
          </a:p>
          <a:p>
            <a:pPr algn="just"/>
            <a:r>
              <a:rPr lang="en-US" dirty="0" smtClean="0"/>
              <a:t>Another </a:t>
            </a:r>
            <a:r>
              <a:rPr lang="en-US" dirty="0"/>
              <a:t>important thing what job seekers will expect is like, when they migrate, will they avail all the facilities in the new location. </a:t>
            </a:r>
            <a:endParaRPr lang="en-US" dirty="0" smtClean="0"/>
          </a:p>
          <a:p>
            <a:pPr algn="just"/>
            <a:r>
              <a:rPr lang="en-US" dirty="0" smtClean="0"/>
              <a:t>To </a:t>
            </a:r>
            <a:r>
              <a:rPr lang="en-US" dirty="0"/>
              <a:t>address this problem, I have clustered the top venues around the op revenue generated private sector companies and visualized it using Folium Map. We can collect all the country company details and make this project work for all the countries and all private sector companies. </a:t>
            </a:r>
            <a:endParaRPr lang="en-US" dirty="0" smtClean="0"/>
          </a:p>
          <a:p>
            <a:pPr algn="just"/>
            <a:r>
              <a:rPr lang="en-US" dirty="0" smtClean="0"/>
              <a:t>From </a:t>
            </a:r>
            <a:r>
              <a:rPr lang="en-US" dirty="0"/>
              <a:t>the project, I came to know that Data Science is the most growing field in the World especially in US.</a:t>
            </a:r>
            <a:endParaRPr lang="en-US" dirty="0"/>
          </a:p>
        </p:txBody>
      </p:sp>
    </p:spTree>
    <p:extLst>
      <p:ext uri="{BB962C8B-B14F-4D97-AF65-F5344CB8AC3E}">
        <p14:creationId xmlns:p14="http://schemas.microsoft.com/office/powerpoint/2010/main" val="2225587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77037-22E9-418D-A6F2-09131CEEDDD4}"/>
              </a:ext>
            </a:extLst>
          </p:cNvPr>
          <p:cNvSpPr>
            <a:spLocks noGrp="1"/>
          </p:cNvSpPr>
          <p:nvPr>
            <p:ph type="title"/>
          </p:nvPr>
        </p:nvSpPr>
        <p:spPr>
          <a:xfrm>
            <a:off x="3284026" y="2450151"/>
            <a:ext cx="5466080" cy="1293028"/>
          </a:xfrm>
        </p:spPr>
        <p:txBody>
          <a:bodyPr>
            <a:noAutofit/>
          </a:bodyPr>
          <a:lstStyle/>
          <a:p>
            <a:r>
              <a:rPr lang="en-US" sz="8000" b="1" dirty="0"/>
              <a:t>Thank you</a:t>
            </a:r>
            <a:endParaRPr lang="en-US" sz="8000" dirty="0"/>
          </a:p>
        </p:txBody>
      </p:sp>
      <p:sp>
        <p:nvSpPr>
          <p:cNvPr id="5" name="Content Placeholder 4">
            <a:extLst>
              <a:ext uri="{FF2B5EF4-FFF2-40B4-BE49-F238E27FC236}">
                <a16:creationId xmlns:a16="http://schemas.microsoft.com/office/drawing/2014/main" xmlns="" id="{C5C42A9D-6478-445D-9E0F-F7FDE26DCC0D}"/>
              </a:ext>
            </a:extLst>
          </p:cNvPr>
          <p:cNvSpPr>
            <a:spLocks noGrp="1"/>
          </p:cNvSpPr>
          <p:nvPr>
            <p:ph idx="1"/>
          </p:nvPr>
        </p:nvSpPr>
        <p:spPr/>
        <p:txBody>
          <a:bodyPr/>
          <a:lstStyle/>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833097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77037-22E9-418D-A6F2-09131CEEDDD4}"/>
              </a:ext>
            </a:extLst>
          </p:cNvPr>
          <p:cNvSpPr>
            <a:spLocks noGrp="1"/>
          </p:cNvSpPr>
          <p:nvPr>
            <p:ph type="title"/>
          </p:nvPr>
        </p:nvSpPr>
        <p:spPr>
          <a:xfrm>
            <a:off x="444695" y="128955"/>
            <a:ext cx="10281920" cy="909111"/>
          </a:xfrm>
        </p:spPr>
        <p:txBody>
          <a:bodyPr/>
          <a:lstStyle/>
          <a:p>
            <a:r>
              <a:rPr lang="en-US" b="1" dirty="0"/>
              <a:t>Introduction/Business requirement</a:t>
            </a:r>
          </a:p>
        </p:txBody>
      </p:sp>
      <p:sp>
        <p:nvSpPr>
          <p:cNvPr id="3" name="Content Placeholder 2">
            <a:extLst>
              <a:ext uri="{FF2B5EF4-FFF2-40B4-BE49-F238E27FC236}">
                <a16:creationId xmlns:a16="http://schemas.microsoft.com/office/drawing/2014/main" xmlns="" id="{DD6F7FC1-5F29-42EF-9212-2D21FC967CB3}"/>
              </a:ext>
            </a:extLst>
          </p:cNvPr>
          <p:cNvSpPr>
            <a:spLocks noGrp="1"/>
          </p:cNvSpPr>
          <p:nvPr>
            <p:ph idx="1"/>
          </p:nvPr>
        </p:nvSpPr>
        <p:spPr>
          <a:xfrm>
            <a:off x="281355" y="1078523"/>
            <a:ext cx="11570676" cy="5427785"/>
          </a:xfrm>
        </p:spPr>
        <p:txBody>
          <a:bodyPr>
            <a:normAutofit fontScale="92500"/>
          </a:bodyPr>
          <a:lstStyle/>
          <a:p>
            <a:pPr algn="just"/>
            <a:r>
              <a:rPr lang="en-US" dirty="0" smtClean="0"/>
              <a:t>The </a:t>
            </a:r>
            <a:r>
              <a:rPr lang="en-US" dirty="0"/>
              <a:t>main problem faced by all the jobseekers is </a:t>
            </a:r>
            <a:r>
              <a:rPr lang="en-US" b="1" dirty="0"/>
              <a:t>relocation</a:t>
            </a:r>
            <a:r>
              <a:rPr lang="en-US" dirty="0"/>
              <a:t>. Since we don’t have proper dataset of the facilities in the new location, we will always feel uncomfortable and sometimes jobseekers will be frustrated by searching for too many venues around the new place. </a:t>
            </a:r>
            <a:endParaRPr lang="en-US" dirty="0"/>
          </a:p>
          <a:p>
            <a:pPr algn="just"/>
            <a:r>
              <a:rPr lang="en-US" dirty="0" smtClean="0"/>
              <a:t>We </a:t>
            </a:r>
            <a:r>
              <a:rPr lang="en-US" dirty="0"/>
              <a:t>should love the environment where we are going to work, so that we will do the work with pleasure. </a:t>
            </a:r>
          </a:p>
          <a:p>
            <a:pPr algn="just"/>
            <a:r>
              <a:rPr lang="en-US" dirty="0"/>
              <a:t>Also </a:t>
            </a:r>
            <a:r>
              <a:rPr lang="en-US" b="1" dirty="0"/>
              <a:t>investors don’t have any clear idea on sales revenue earned by private sector companies in various time periods. </a:t>
            </a:r>
            <a:endParaRPr lang="en-US" dirty="0"/>
          </a:p>
          <a:p>
            <a:pPr algn="just"/>
            <a:r>
              <a:rPr lang="en-US" dirty="0"/>
              <a:t>Our main objective of this project is to find out the locations of all the IT companies in the US and cluster them based on the sector of the company. </a:t>
            </a:r>
            <a:endParaRPr lang="en-US" dirty="0" smtClean="0"/>
          </a:p>
          <a:p>
            <a:pPr algn="just"/>
            <a:r>
              <a:rPr lang="en-US" dirty="0" smtClean="0"/>
              <a:t>Based </a:t>
            </a:r>
            <a:r>
              <a:rPr lang="en-US" dirty="0"/>
              <a:t>on the input provided by the jobseeker, we can filter the neighborhood top venues of the selected sector companies in USA. In my project, I am going to use </a:t>
            </a:r>
            <a:r>
              <a:rPr lang="en-US" dirty="0" smtClean="0"/>
              <a:t>Private sector companies </a:t>
            </a:r>
            <a:r>
              <a:rPr lang="en-US" dirty="0"/>
              <a:t>as my desired input and I will focus more on clustering the top venues around the selected </a:t>
            </a:r>
            <a:r>
              <a:rPr lang="en-US" dirty="0" smtClean="0"/>
              <a:t>private </a:t>
            </a:r>
            <a:r>
              <a:rPr lang="en-US" dirty="0"/>
              <a:t>sector </a:t>
            </a:r>
            <a:r>
              <a:rPr lang="en-US" dirty="0" smtClean="0"/>
              <a:t>companies</a:t>
            </a:r>
            <a:r>
              <a:rPr lang="en-US" dirty="0"/>
              <a:t>. We can also create a </a:t>
            </a:r>
            <a:r>
              <a:rPr lang="en-US" b="1" dirty="0"/>
              <a:t>map </a:t>
            </a:r>
            <a:r>
              <a:rPr lang="en-US" dirty="0"/>
              <a:t>to visualize the locations of the different </a:t>
            </a:r>
            <a:r>
              <a:rPr lang="en-US" dirty="0" smtClean="0"/>
              <a:t>private </a:t>
            </a:r>
            <a:r>
              <a:rPr lang="en-US" dirty="0"/>
              <a:t>sector</a:t>
            </a:r>
            <a:r>
              <a:rPr lang="en-US" dirty="0" smtClean="0"/>
              <a:t> </a:t>
            </a:r>
            <a:r>
              <a:rPr lang="en-US" dirty="0"/>
              <a:t>companies and the neighborhood top venues of the selected private sector companies in U.S. </a:t>
            </a:r>
            <a:endParaRPr lang="en-US" dirty="0" smtClean="0"/>
          </a:p>
        </p:txBody>
      </p:sp>
    </p:spTree>
    <p:extLst>
      <p:ext uri="{BB962C8B-B14F-4D97-AF65-F5344CB8AC3E}">
        <p14:creationId xmlns:p14="http://schemas.microsoft.com/office/powerpoint/2010/main" val="1744242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77037-22E9-418D-A6F2-09131CEEDDD4}"/>
              </a:ext>
            </a:extLst>
          </p:cNvPr>
          <p:cNvSpPr>
            <a:spLocks noGrp="1"/>
          </p:cNvSpPr>
          <p:nvPr>
            <p:ph type="title"/>
          </p:nvPr>
        </p:nvSpPr>
        <p:spPr>
          <a:xfrm>
            <a:off x="467360" y="190724"/>
            <a:ext cx="10281920" cy="840907"/>
          </a:xfrm>
        </p:spPr>
        <p:txBody>
          <a:bodyPr/>
          <a:lstStyle/>
          <a:p>
            <a:r>
              <a:rPr lang="en-US" b="1" dirty="0"/>
              <a:t>Data Section</a:t>
            </a:r>
            <a:endParaRPr lang="en-US" dirty="0"/>
          </a:p>
        </p:txBody>
      </p:sp>
      <p:sp>
        <p:nvSpPr>
          <p:cNvPr id="3" name="Content Placeholder 2">
            <a:extLst>
              <a:ext uri="{FF2B5EF4-FFF2-40B4-BE49-F238E27FC236}">
                <a16:creationId xmlns:a16="http://schemas.microsoft.com/office/drawing/2014/main" xmlns="" id="{DD6F7FC1-5F29-42EF-9212-2D21FC967CB3}"/>
              </a:ext>
            </a:extLst>
          </p:cNvPr>
          <p:cNvSpPr>
            <a:spLocks noGrp="1"/>
          </p:cNvSpPr>
          <p:nvPr>
            <p:ph idx="1"/>
          </p:nvPr>
        </p:nvSpPr>
        <p:spPr>
          <a:xfrm>
            <a:off x="199292" y="1043354"/>
            <a:ext cx="11734800" cy="5083126"/>
          </a:xfrm>
        </p:spPr>
        <p:txBody>
          <a:bodyPr>
            <a:normAutofit/>
          </a:bodyPr>
          <a:lstStyle/>
          <a:p>
            <a:pPr algn="just"/>
            <a:r>
              <a:rPr lang="en-US" dirty="0"/>
              <a:t>First, I tried to do it for Companies for India. Since here in India datasets are not publicly available, I came up with an idea of doing it for US</a:t>
            </a:r>
          </a:p>
          <a:p>
            <a:pPr algn="just"/>
            <a:r>
              <a:rPr lang="en-US" dirty="0"/>
              <a:t>Then I extracted the csv file format of US Open 500 Companies dataset. Along with dataset, we can explore the nearby venues of these Companies using Four Square API</a:t>
            </a:r>
          </a:p>
          <a:p>
            <a:pPr algn="just"/>
            <a:r>
              <a:rPr lang="en-US" dirty="0"/>
              <a:t>The </a:t>
            </a:r>
            <a:r>
              <a:rPr lang="en-US" b="1" dirty="0"/>
              <a:t>Open 500 Companies dataset</a:t>
            </a:r>
            <a:r>
              <a:rPr lang="en-US" dirty="0"/>
              <a:t> contains the  fields or columns such as Company Name, City, State, Company Category, Company Type.</a:t>
            </a:r>
          </a:p>
          <a:p>
            <a:pPr algn="just"/>
            <a:r>
              <a:rPr lang="en-US" dirty="0"/>
              <a:t>The </a:t>
            </a:r>
            <a:r>
              <a:rPr lang="en-US" b="1" dirty="0"/>
              <a:t>Venues Dataset</a:t>
            </a:r>
            <a:r>
              <a:rPr lang="en-US" dirty="0"/>
              <a:t> – obtained through </a:t>
            </a:r>
            <a:r>
              <a:rPr lang="en-US" b="1" dirty="0"/>
              <a:t>Four Square API </a:t>
            </a:r>
            <a:r>
              <a:rPr lang="en-US" dirty="0"/>
              <a:t>contains counts of Venues closed to the Neighborhood and the frequency of each Venues Category such as Office, Bus Stop, Pizza Place, Coffee, Chinese Restaurant, Italian Restaurant, etc.</a:t>
            </a:r>
          </a:p>
          <a:p>
            <a:pPr algn="just"/>
            <a:r>
              <a:rPr lang="en-US" dirty="0"/>
              <a:t>Link to the Dataset : </a:t>
            </a:r>
            <a:r>
              <a:rPr lang="en-US" dirty="0">
                <a:hlinkClick r:id="rId2"/>
              </a:rPr>
              <a:t>Open Company Dataset Link</a:t>
            </a:r>
            <a:endParaRPr lang="en-US" dirty="0"/>
          </a:p>
        </p:txBody>
      </p:sp>
    </p:spTree>
    <p:extLst>
      <p:ext uri="{BB962C8B-B14F-4D97-AF65-F5344CB8AC3E}">
        <p14:creationId xmlns:p14="http://schemas.microsoft.com/office/powerpoint/2010/main" val="2876607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77037-22E9-418D-A6F2-09131CEEDDD4}"/>
              </a:ext>
            </a:extLst>
          </p:cNvPr>
          <p:cNvSpPr>
            <a:spLocks noGrp="1"/>
          </p:cNvSpPr>
          <p:nvPr>
            <p:ph type="title"/>
          </p:nvPr>
        </p:nvSpPr>
        <p:spPr>
          <a:xfrm>
            <a:off x="338407" y="222737"/>
            <a:ext cx="10281920" cy="604521"/>
          </a:xfrm>
        </p:spPr>
        <p:txBody>
          <a:bodyPr>
            <a:normAutofit fontScale="90000"/>
          </a:bodyPr>
          <a:lstStyle/>
          <a:p>
            <a:r>
              <a:rPr lang="en-US" b="1" dirty="0" smtClean="0"/>
              <a:t>Methodology</a:t>
            </a:r>
            <a:endParaRPr lang="en-US" dirty="0"/>
          </a:p>
        </p:txBody>
      </p:sp>
      <p:sp>
        <p:nvSpPr>
          <p:cNvPr id="3" name="Content Placeholder 2">
            <a:extLst>
              <a:ext uri="{FF2B5EF4-FFF2-40B4-BE49-F238E27FC236}">
                <a16:creationId xmlns:a16="http://schemas.microsoft.com/office/drawing/2014/main" xmlns="" id="{DD6F7FC1-5F29-42EF-9212-2D21FC967CB3}"/>
              </a:ext>
            </a:extLst>
          </p:cNvPr>
          <p:cNvSpPr>
            <a:spLocks noGrp="1"/>
          </p:cNvSpPr>
          <p:nvPr>
            <p:ph idx="1"/>
          </p:nvPr>
        </p:nvSpPr>
        <p:spPr>
          <a:xfrm>
            <a:off x="187569" y="914400"/>
            <a:ext cx="11805139" cy="4958080"/>
          </a:xfrm>
        </p:spPr>
        <p:txBody>
          <a:bodyPr>
            <a:normAutofit/>
          </a:bodyPr>
          <a:lstStyle/>
          <a:p>
            <a:pPr algn="just"/>
            <a:r>
              <a:rPr lang="en-US" sz="2800" dirty="0" smtClean="0"/>
              <a:t>The company dataset has been downloaded from this link: </a:t>
            </a:r>
            <a:r>
              <a:rPr lang="en-US" sz="2800" u="sng" dirty="0" smtClean="0">
                <a:hlinkClick r:id="rId2"/>
              </a:rPr>
              <a:t>Link to dataset</a:t>
            </a:r>
            <a:r>
              <a:rPr lang="en-US" sz="2800" dirty="0" smtClean="0"/>
              <a:t>. For the simplicity I have downloaded the dataset that is in </a:t>
            </a:r>
            <a:r>
              <a:rPr lang="en-US" sz="2800" dirty="0" err="1" smtClean="0"/>
              <a:t>csv</a:t>
            </a:r>
            <a:r>
              <a:rPr lang="en-US" sz="2800" dirty="0" smtClean="0"/>
              <a:t> format and stored it in my project location</a:t>
            </a:r>
          </a:p>
          <a:p>
            <a:pPr algn="just"/>
            <a:r>
              <a:rPr lang="en-US" sz="2800" dirty="0" smtClean="0"/>
              <a:t>After analyzing the dataset , I came to know that </a:t>
            </a:r>
            <a:r>
              <a:rPr lang="en-US" sz="2800" dirty="0" err="1" smtClean="0"/>
              <a:t>company_id</a:t>
            </a:r>
            <a:r>
              <a:rPr lang="en-US" sz="2800" dirty="0" smtClean="0"/>
              <a:t>, </a:t>
            </a:r>
            <a:r>
              <a:rPr lang="en-US" sz="2800" dirty="0" err="1" smtClean="0"/>
              <a:t>url</a:t>
            </a:r>
            <a:r>
              <a:rPr lang="en-US" sz="2800" dirty="0" smtClean="0"/>
              <a:t>, country, full time employees, revenue source, description, data types, data impacts, financial info, last updated fields are no more needed as they don’t make any sense when building a model. So I dropped those columns and extracted the remaining columns.</a:t>
            </a:r>
          </a:p>
          <a:p>
            <a:pPr algn="just"/>
            <a:r>
              <a:rPr lang="en-US" sz="2800" dirty="0" smtClean="0"/>
              <a:t>In this section, I will further explain about how I figured out the relationship between the variables used in the </a:t>
            </a:r>
            <a:r>
              <a:rPr lang="en-US" sz="2800" dirty="0" err="1" smtClean="0"/>
              <a:t>modelling</a:t>
            </a:r>
            <a:endParaRPr lang="en-US" sz="2800" dirty="0"/>
          </a:p>
        </p:txBody>
      </p:sp>
    </p:spTree>
    <p:extLst>
      <p:ext uri="{BB962C8B-B14F-4D97-AF65-F5344CB8AC3E}">
        <p14:creationId xmlns:p14="http://schemas.microsoft.com/office/powerpoint/2010/main" val="3521176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77037-22E9-418D-A6F2-09131CEEDDD4}"/>
              </a:ext>
            </a:extLst>
          </p:cNvPr>
          <p:cNvSpPr>
            <a:spLocks noGrp="1"/>
          </p:cNvSpPr>
          <p:nvPr>
            <p:ph type="title"/>
          </p:nvPr>
        </p:nvSpPr>
        <p:spPr>
          <a:xfrm>
            <a:off x="325120" y="175845"/>
            <a:ext cx="10281920" cy="604521"/>
          </a:xfrm>
        </p:spPr>
        <p:txBody>
          <a:bodyPr>
            <a:normAutofit fontScale="90000"/>
          </a:bodyPr>
          <a:lstStyle/>
          <a:p>
            <a:r>
              <a:rPr lang="en-US" b="1" dirty="0"/>
              <a:t>Methodology(CONTD)</a:t>
            </a:r>
            <a:endParaRPr lang="en-US" dirty="0"/>
          </a:p>
        </p:txBody>
      </p:sp>
      <p:sp>
        <p:nvSpPr>
          <p:cNvPr id="3" name="Content Placeholder 2">
            <a:extLst>
              <a:ext uri="{FF2B5EF4-FFF2-40B4-BE49-F238E27FC236}">
                <a16:creationId xmlns:a16="http://schemas.microsoft.com/office/drawing/2014/main" xmlns="" id="{DD6F7FC1-5F29-42EF-9212-2D21FC967CB3}"/>
              </a:ext>
            </a:extLst>
          </p:cNvPr>
          <p:cNvSpPr>
            <a:spLocks noGrp="1"/>
          </p:cNvSpPr>
          <p:nvPr>
            <p:ph idx="1"/>
          </p:nvPr>
        </p:nvSpPr>
        <p:spPr>
          <a:xfrm>
            <a:off x="462280" y="1606062"/>
            <a:ext cx="10820400" cy="4479778"/>
          </a:xfrm>
        </p:spPr>
        <p:txBody>
          <a:bodyPr>
            <a:normAutofit/>
          </a:bodyPr>
          <a:lstStyle/>
          <a:p>
            <a:pPr algn="just"/>
            <a:r>
              <a:rPr lang="en-US" dirty="0"/>
              <a:t>After analyzing the values in the company category columns using </a:t>
            </a:r>
            <a:r>
              <a:rPr lang="en-US" b="1" dirty="0" err="1"/>
              <a:t>value_counts</a:t>
            </a:r>
            <a:r>
              <a:rPr lang="en-US" b="1" dirty="0"/>
              <a:t>()</a:t>
            </a:r>
            <a:r>
              <a:rPr lang="en-US" dirty="0"/>
              <a:t> function in pandas package, I have figured out that there are few rows that has the same value but in different way those were represented.</a:t>
            </a:r>
          </a:p>
          <a:p>
            <a:pPr algn="just"/>
            <a:r>
              <a:rPr lang="en-US" dirty="0"/>
              <a:t>For example,</a:t>
            </a:r>
          </a:p>
          <a:p>
            <a:pPr marL="0" indent="0" algn="just">
              <a:buNone/>
            </a:pPr>
            <a:r>
              <a:rPr lang="en-US" dirty="0"/>
              <a:t>		</a:t>
            </a:r>
            <a:r>
              <a:rPr lang="en-US" b="1" dirty="0"/>
              <a:t>Partnership as </a:t>
            </a:r>
            <a:r>
              <a:rPr lang="en-US" b="1" dirty="0" smtClean="0"/>
              <a:t>partnership,</a:t>
            </a:r>
            <a:endParaRPr lang="en-US" dirty="0"/>
          </a:p>
          <a:p>
            <a:pPr algn="just"/>
            <a:r>
              <a:rPr lang="en-US" dirty="0"/>
              <a:t>I have changed the values in these rows and made it same by renaming the values in the data frame in python pandas</a:t>
            </a:r>
          </a:p>
        </p:txBody>
      </p:sp>
      <p:sp>
        <p:nvSpPr>
          <p:cNvPr id="4" name="TextBox 3">
            <a:extLst>
              <a:ext uri="{FF2B5EF4-FFF2-40B4-BE49-F238E27FC236}">
                <a16:creationId xmlns:a16="http://schemas.microsoft.com/office/drawing/2014/main" xmlns="" id="{8E988E06-5324-4F11-8D6D-CFF317CB53F3}"/>
              </a:ext>
            </a:extLst>
          </p:cNvPr>
          <p:cNvSpPr txBox="1"/>
          <p:nvPr/>
        </p:nvSpPr>
        <p:spPr>
          <a:xfrm>
            <a:off x="325120" y="660818"/>
            <a:ext cx="7477760" cy="584775"/>
          </a:xfrm>
          <a:prstGeom prst="rect">
            <a:avLst/>
          </a:prstGeom>
          <a:noFill/>
        </p:spPr>
        <p:txBody>
          <a:bodyPr wrap="square" rtlCol="0">
            <a:spAutoFit/>
          </a:bodyPr>
          <a:lstStyle/>
          <a:p>
            <a:r>
              <a:rPr lang="en-US" sz="3200" b="1" dirty="0"/>
              <a:t>Replacing the Mismatch Values</a:t>
            </a:r>
            <a:endParaRPr lang="en-US" sz="3200" dirty="0"/>
          </a:p>
        </p:txBody>
      </p:sp>
    </p:spTree>
    <p:extLst>
      <p:ext uri="{BB962C8B-B14F-4D97-AF65-F5344CB8AC3E}">
        <p14:creationId xmlns:p14="http://schemas.microsoft.com/office/powerpoint/2010/main" val="36217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77037-22E9-418D-A6F2-09131CEEDDD4}"/>
              </a:ext>
            </a:extLst>
          </p:cNvPr>
          <p:cNvSpPr>
            <a:spLocks noGrp="1"/>
          </p:cNvSpPr>
          <p:nvPr>
            <p:ph type="title"/>
          </p:nvPr>
        </p:nvSpPr>
        <p:spPr>
          <a:xfrm>
            <a:off x="259080" y="222738"/>
            <a:ext cx="10281920" cy="651413"/>
          </a:xfrm>
        </p:spPr>
        <p:txBody>
          <a:bodyPr/>
          <a:lstStyle/>
          <a:p>
            <a:r>
              <a:rPr lang="en-US" b="1" dirty="0"/>
              <a:t>Methodology(CONTD)</a:t>
            </a:r>
            <a:endParaRPr lang="en-US" dirty="0"/>
          </a:p>
        </p:txBody>
      </p:sp>
      <p:sp>
        <p:nvSpPr>
          <p:cNvPr id="3" name="Content Placeholder 2">
            <a:extLst>
              <a:ext uri="{FF2B5EF4-FFF2-40B4-BE49-F238E27FC236}">
                <a16:creationId xmlns:a16="http://schemas.microsoft.com/office/drawing/2014/main" xmlns="" id="{DD6F7FC1-5F29-42EF-9212-2D21FC967CB3}"/>
              </a:ext>
            </a:extLst>
          </p:cNvPr>
          <p:cNvSpPr>
            <a:spLocks noGrp="1"/>
          </p:cNvSpPr>
          <p:nvPr>
            <p:ph idx="1"/>
          </p:nvPr>
        </p:nvSpPr>
        <p:spPr>
          <a:xfrm>
            <a:off x="457200" y="1480718"/>
            <a:ext cx="10820400" cy="4013200"/>
          </a:xfrm>
        </p:spPr>
        <p:txBody>
          <a:bodyPr>
            <a:normAutofit/>
          </a:bodyPr>
          <a:lstStyle/>
          <a:p>
            <a:pPr algn="just"/>
            <a:r>
              <a:rPr lang="en-US" dirty="0"/>
              <a:t>Using matplotlib and python pandas function, I have count the number of different </a:t>
            </a:r>
            <a:r>
              <a:rPr lang="en-US" dirty="0" smtClean="0"/>
              <a:t>SECTOR companies </a:t>
            </a:r>
            <a:r>
              <a:rPr lang="en-US" dirty="0"/>
              <a:t>and their count using </a:t>
            </a:r>
            <a:r>
              <a:rPr lang="en-US" dirty="0" err="1"/>
              <a:t>value_counts</a:t>
            </a:r>
            <a:r>
              <a:rPr lang="en-US" dirty="0"/>
              <a:t>() function and converted that into data frame and visualized it </a:t>
            </a:r>
            <a:endParaRPr lang="en-US" dirty="0" smtClean="0"/>
          </a:p>
          <a:p>
            <a:endParaRPr lang="en-US" dirty="0"/>
          </a:p>
        </p:txBody>
      </p:sp>
      <p:sp>
        <p:nvSpPr>
          <p:cNvPr id="4" name="TextBox 3">
            <a:extLst>
              <a:ext uri="{FF2B5EF4-FFF2-40B4-BE49-F238E27FC236}">
                <a16:creationId xmlns:a16="http://schemas.microsoft.com/office/drawing/2014/main" xmlns="" id="{8E988E06-5324-4F11-8D6D-CFF317CB53F3}"/>
              </a:ext>
            </a:extLst>
          </p:cNvPr>
          <p:cNvSpPr txBox="1"/>
          <p:nvPr/>
        </p:nvSpPr>
        <p:spPr>
          <a:xfrm>
            <a:off x="457200" y="895943"/>
            <a:ext cx="10210800" cy="584775"/>
          </a:xfrm>
          <a:prstGeom prst="rect">
            <a:avLst/>
          </a:prstGeom>
          <a:noFill/>
        </p:spPr>
        <p:txBody>
          <a:bodyPr wrap="square" rtlCol="0">
            <a:spAutoFit/>
          </a:bodyPr>
          <a:lstStyle/>
          <a:p>
            <a:r>
              <a:rPr lang="en-US" sz="3200" b="1" dirty="0"/>
              <a:t>Visualizing Each Type of Companies Count in US </a:t>
            </a:r>
            <a:endParaRPr lang="en-US" sz="3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675792"/>
            <a:ext cx="10374923" cy="3654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7411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77037-22E9-418D-A6F2-09131CEEDDD4}"/>
              </a:ext>
            </a:extLst>
          </p:cNvPr>
          <p:cNvSpPr>
            <a:spLocks noGrp="1"/>
          </p:cNvSpPr>
          <p:nvPr>
            <p:ph type="title"/>
          </p:nvPr>
        </p:nvSpPr>
        <p:spPr>
          <a:xfrm>
            <a:off x="386080" y="164123"/>
            <a:ext cx="10281920" cy="639690"/>
          </a:xfrm>
        </p:spPr>
        <p:txBody>
          <a:bodyPr>
            <a:normAutofit fontScale="90000"/>
          </a:bodyPr>
          <a:lstStyle/>
          <a:p>
            <a:r>
              <a:rPr lang="en-US" b="1" dirty="0"/>
              <a:t>Methodology(CONTD)</a:t>
            </a:r>
            <a:endParaRPr lang="en-US" dirty="0"/>
          </a:p>
        </p:txBody>
      </p:sp>
      <p:sp>
        <p:nvSpPr>
          <p:cNvPr id="3" name="Content Placeholder 2">
            <a:extLst>
              <a:ext uri="{FF2B5EF4-FFF2-40B4-BE49-F238E27FC236}">
                <a16:creationId xmlns:a16="http://schemas.microsoft.com/office/drawing/2014/main" xmlns="" id="{DD6F7FC1-5F29-42EF-9212-2D21FC967CB3}"/>
              </a:ext>
            </a:extLst>
          </p:cNvPr>
          <p:cNvSpPr>
            <a:spLocks noGrp="1"/>
          </p:cNvSpPr>
          <p:nvPr>
            <p:ph idx="1"/>
          </p:nvPr>
        </p:nvSpPr>
        <p:spPr>
          <a:xfrm>
            <a:off x="462280" y="1226535"/>
            <a:ext cx="10820400" cy="4991385"/>
          </a:xfrm>
        </p:spPr>
        <p:txBody>
          <a:bodyPr>
            <a:normAutofit/>
          </a:bodyPr>
          <a:lstStyle/>
          <a:p>
            <a:pPr algn="just"/>
            <a:r>
              <a:rPr lang="en-US" dirty="0"/>
              <a:t>From the analysis, we come to know that company category plays a vital role in clustering the different </a:t>
            </a:r>
            <a:r>
              <a:rPr lang="en-US" dirty="0" smtClean="0"/>
              <a:t>sectors and </a:t>
            </a:r>
            <a:r>
              <a:rPr lang="en-US" dirty="0"/>
              <a:t>city and state columns are also very important</a:t>
            </a:r>
          </a:p>
          <a:p>
            <a:pPr algn="just"/>
            <a:r>
              <a:rPr lang="en-US" dirty="0"/>
              <a:t>We have to handle the missing values in these columns. Since only 3 values are missing in company category field, we can remove these 3 rows as they wont affect the result much</a:t>
            </a:r>
          </a:p>
          <a:p>
            <a:pPr algn="just"/>
            <a:r>
              <a:rPr lang="en-US" dirty="0"/>
              <a:t>In city and state columns also , only few rows are containing </a:t>
            </a:r>
            <a:r>
              <a:rPr lang="en-US" dirty="0" err="1"/>
              <a:t>NaN</a:t>
            </a:r>
            <a:r>
              <a:rPr lang="en-US" dirty="0"/>
              <a:t> values. So we can drop those rows also.</a:t>
            </a:r>
          </a:p>
          <a:p>
            <a:pPr algn="just"/>
            <a:r>
              <a:rPr lang="en-US" dirty="0"/>
              <a:t>Company category column contains around 18 unique entries. Machine learning algorithms are good to handle numerical data in best way</a:t>
            </a:r>
          </a:p>
          <a:p>
            <a:pPr algn="just"/>
            <a:r>
              <a:rPr lang="en-US" dirty="0"/>
              <a:t>We can convert those columns into numerical mapped values and store it in another column named </a:t>
            </a:r>
            <a:r>
              <a:rPr lang="en-US" dirty="0" smtClean="0"/>
              <a:t>type Label</a:t>
            </a:r>
            <a:r>
              <a:rPr lang="en-US" dirty="0"/>
              <a:t>.</a:t>
            </a:r>
          </a:p>
          <a:p>
            <a:endParaRPr lang="en-US" dirty="0"/>
          </a:p>
          <a:p>
            <a:endParaRPr lang="en-US" dirty="0"/>
          </a:p>
        </p:txBody>
      </p:sp>
      <p:sp>
        <p:nvSpPr>
          <p:cNvPr id="4" name="TextBox 3">
            <a:extLst>
              <a:ext uri="{FF2B5EF4-FFF2-40B4-BE49-F238E27FC236}">
                <a16:creationId xmlns:a16="http://schemas.microsoft.com/office/drawing/2014/main" xmlns="" id="{8E988E06-5324-4F11-8D6D-CFF317CB53F3}"/>
              </a:ext>
            </a:extLst>
          </p:cNvPr>
          <p:cNvSpPr txBox="1"/>
          <p:nvPr/>
        </p:nvSpPr>
        <p:spPr>
          <a:xfrm>
            <a:off x="386080" y="641760"/>
            <a:ext cx="7477760" cy="584775"/>
          </a:xfrm>
          <a:prstGeom prst="rect">
            <a:avLst/>
          </a:prstGeom>
          <a:noFill/>
        </p:spPr>
        <p:txBody>
          <a:bodyPr wrap="square" rtlCol="0">
            <a:spAutoFit/>
          </a:bodyPr>
          <a:lstStyle/>
          <a:p>
            <a:r>
              <a:rPr lang="en-US" sz="3200" b="1" dirty="0"/>
              <a:t>Data Wrangling</a:t>
            </a:r>
            <a:endParaRPr lang="en-US" sz="3200" dirty="0"/>
          </a:p>
        </p:txBody>
      </p:sp>
    </p:spTree>
    <p:extLst>
      <p:ext uri="{BB962C8B-B14F-4D97-AF65-F5344CB8AC3E}">
        <p14:creationId xmlns:p14="http://schemas.microsoft.com/office/powerpoint/2010/main" val="1737033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77037-22E9-418D-A6F2-09131CEEDDD4}"/>
              </a:ext>
            </a:extLst>
          </p:cNvPr>
          <p:cNvSpPr>
            <a:spLocks noGrp="1"/>
          </p:cNvSpPr>
          <p:nvPr>
            <p:ph type="title"/>
          </p:nvPr>
        </p:nvSpPr>
        <p:spPr>
          <a:xfrm>
            <a:off x="279791" y="152399"/>
            <a:ext cx="10281920" cy="651413"/>
          </a:xfrm>
        </p:spPr>
        <p:txBody>
          <a:bodyPr/>
          <a:lstStyle/>
          <a:p>
            <a:r>
              <a:rPr lang="en-US" b="1" dirty="0"/>
              <a:t>Methodology(CONTD)</a:t>
            </a:r>
            <a:endParaRPr lang="en-US" dirty="0"/>
          </a:p>
        </p:txBody>
      </p:sp>
      <p:sp>
        <p:nvSpPr>
          <p:cNvPr id="3" name="Content Placeholder 2">
            <a:extLst>
              <a:ext uri="{FF2B5EF4-FFF2-40B4-BE49-F238E27FC236}">
                <a16:creationId xmlns:a16="http://schemas.microsoft.com/office/drawing/2014/main" xmlns="" id="{DD6F7FC1-5F29-42EF-9212-2D21FC967CB3}"/>
              </a:ext>
            </a:extLst>
          </p:cNvPr>
          <p:cNvSpPr>
            <a:spLocks noGrp="1"/>
          </p:cNvSpPr>
          <p:nvPr>
            <p:ph idx="1"/>
          </p:nvPr>
        </p:nvSpPr>
        <p:spPr>
          <a:xfrm>
            <a:off x="234462" y="1336431"/>
            <a:ext cx="11687907" cy="5176129"/>
          </a:xfrm>
        </p:spPr>
        <p:txBody>
          <a:bodyPr>
            <a:normAutofit fontScale="92500" lnSpcReduction="10000"/>
          </a:bodyPr>
          <a:lstStyle/>
          <a:p>
            <a:pPr algn="just"/>
            <a:r>
              <a:rPr lang="en-US" i="1" dirty="0"/>
              <a:t>K</a:t>
            </a:r>
            <a:r>
              <a:rPr lang="en-US" dirty="0"/>
              <a:t>-means clustering is a type of unsupervised learning, which is used when you have unlabeled data (i.e., data without defined categories or groups)</a:t>
            </a:r>
          </a:p>
          <a:p>
            <a:pPr algn="just"/>
            <a:r>
              <a:rPr lang="en-US" dirty="0"/>
              <a:t>The goal of this algorithm is to find groups in the data, with the number of groups represented by the variable </a:t>
            </a:r>
            <a:r>
              <a:rPr lang="en-US" i="1" dirty="0"/>
              <a:t>K</a:t>
            </a:r>
            <a:r>
              <a:rPr lang="en-US" dirty="0"/>
              <a:t>. The algorithm works iteratively to assign each data point to one of </a:t>
            </a:r>
            <a:r>
              <a:rPr lang="en-US" i="1" dirty="0"/>
              <a:t>K</a:t>
            </a:r>
            <a:r>
              <a:rPr lang="en-US" dirty="0"/>
              <a:t> groups based on the features that are provided</a:t>
            </a:r>
          </a:p>
          <a:p>
            <a:pPr algn="just"/>
            <a:r>
              <a:rPr lang="en-US" dirty="0"/>
              <a:t>Data points are clustered based on feature similarity. The results of the </a:t>
            </a:r>
            <a:r>
              <a:rPr lang="en-US" i="1" dirty="0"/>
              <a:t>K</a:t>
            </a:r>
            <a:r>
              <a:rPr lang="en-US" dirty="0"/>
              <a:t>-means clustering algorithm are:</a:t>
            </a:r>
          </a:p>
          <a:p>
            <a:pPr marL="0" lvl="0" indent="0" algn="just">
              <a:buNone/>
            </a:pPr>
            <a:r>
              <a:rPr lang="en-US" dirty="0"/>
              <a:t>		1) The centroids of the </a:t>
            </a:r>
            <a:r>
              <a:rPr lang="en-US" i="1" dirty="0"/>
              <a:t>K</a:t>
            </a:r>
            <a:r>
              <a:rPr lang="en-US" dirty="0"/>
              <a:t> clusters, which can be used to label new data</a:t>
            </a:r>
          </a:p>
          <a:p>
            <a:pPr marL="0" lvl="0" indent="0" algn="just">
              <a:buNone/>
            </a:pPr>
            <a:r>
              <a:rPr lang="en-US" dirty="0"/>
              <a:t>		2) Labels for the training data (each data point is assigned to a single cluster)</a:t>
            </a:r>
          </a:p>
          <a:p>
            <a:pPr algn="just"/>
            <a:r>
              <a:rPr lang="en-US" dirty="0"/>
              <a:t>Rather than defining groups before looking at the data, clustering allows you to find and analyze the groups that have formed organically. The "Choosing K" section below describes how the number of groups can be determined</a:t>
            </a:r>
          </a:p>
          <a:p>
            <a:pPr algn="just"/>
            <a:r>
              <a:rPr lang="en-US" dirty="0"/>
              <a:t>Each centroid of a cluster is a collection of feature values which define the resulting groups. Examining the centroid feature weights can be used to qualitatively interpret what kind of group each cluster represents</a:t>
            </a:r>
          </a:p>
          <a:p>
            <a:endParaRPr lang="en-US" dirty="0"/>
          </a:p>
        </p:txBody>
      </p:sp>
      <p:sp>
        <p:nvSpPr>
          <p:cNvPr id="4" name="TextBox 3">
            <a:extLst>
              <a:ext uri="{FF2B5EF4-FFF2-40B4-BE49-F238E27FC236}">
                <a16:creationId xmlns:a16="http://schemas.microsoft.com/office/drawing/2014/main" xmlns="" id="{8E988E06-5324-4F11-8D6D-CFF317CB53F3}"/>
              </a:ext>
            </a:extLst>
          </p:cNvPr>
          <p:cNvSpPr txBox="1"/>
          <p:nvPr/>
        </p:nvSpPr>
        <p:spPr>
          <a:xfrm>
            <a:off x="386080" y="649095"/>
            <a:ext cx="7477760" cy="584775"/>
          </a:xfrm>
          <a:prstGeom prst="rect">
            <a:avLst/>
          </a:prstGeom>
          <a:noFill/>
        </p:spPr>
        <p:txBody>
          <a:bodyPr wrap="square" rtlCol="0">
            <a:spAutoFit/>
          </a:bodyPr>
          <a:lstStyle/>
          <a:p>
            <a:r>
              <a:rPr lang="en-US" sz="3200" b="1" dirty="0"/>
              <a:t>K- Means Clustering</a:t>
            </a:r>
            <a:endParaRPr lang="en-US" sz="3200" dirty="0"/>
          </a:p>
        </p:txBody>
      </p:sp>
    </p:spTree>
    <p:extLst>
      <p:ext uri="{BB962C8B-B14F-4D97-AF65-F5344CB8AC3E}">
        <p14:creationId xmlns:p14="http://schemas.microsoft.com/office/powerpoint/2010/main" val="3631772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77037-22E9-418D-A6F2-09131CEEDDD4}"/>
              </a:ext>
            </a:extLst>
          </p:cNvPr>
          <p:cNvSpPr>
            <a:spLocks noGrp="1"/>
          </p:cNvSpPr>
          <p:nvPr>
            <p:ph type="title"/>
          </p:nvPr>
        </p:nvSpPr>
        <p:spPr>
          <a:xfrm>
            <a:off x="244622" y="140676"/>
            <a:ext cx="10281920" cy="651413"/>
          </a:xfrm>
        </p:spPr>
        <p:txBody>
          <a:bodyPr/>
          <a:lstStyle/>
          <a:p>
            <a:r>
              <a:rPr lang="en-US" b="1" dirty="0"/>
              <a:t>Methodology(CONTD)</a:t>
            </a:r>
            <a:endParaRPr lang="en-US" dirty="0"/>
          </a:p>
        </p:txBody>
      </p:sp>
      <p:sp>
        <p:nvSpPr>
          <p:cNvPr id="3" name="Content Placeholder 2">
            <a:extLst>
              <a:ext uri="{FF2B5EF4-FFF2-40B4-BE49-F238E27FC236}">
                <a16:creationId xmlns:a16="http://schemas.microsoft.com/office/drawing/2014/main" xmlns="" id="{DD6F7FC1-5F29-42EF-9212-2D21FC967CB3}"/>
              </a:ext>
            </a:extLst>
          </p:cNvPr>
          <p:cNvSpPr>
            <a:spLocks noGrp="1"/>
          </p:cNvSpPr>
          <p:nvPr>
            <p:ph idx="1"/>
          </p:nvPr>
        </p:nvSpPr>
        <p:spPr>
          <a:xfrm>
            <a:off x="462280" y="1354110"/>
            <a:ext cx="10820400" cy="4863810"/>
          </a:xfrm>
        </p:spPr>
        <p:txBody>
          <a:bodyPr>
            <a:normAutofit fontScale="92500"/>
          </a:bodyPr>
          <a:lstStyle/>
          <a:p>
            <a:pPr algn="just"/>
            <a:r>
              <a:rPr lang="en-US" dirty="0"/>
              <a:t>Foursquare is a social location service that allows users to explore the world around them. Users can download the Foursquare application to their iPhone, Blackberry, or Android phone and sign up for free, then connect their Foursquare accounts to their other social media accounts</a:t>
            </a:r>
          </a:p>
          <a:p>
            <a:pPr algn="just"/>
            <a:r>
              <a:rPr lang="en-US" dirty="0"/>
              <a:t>After users download the free application and connect on Facebook or Twitter, they can connect with their friends who are also active on Foursquare. Whenever they or their friends </a:t>
            </a:r>
            <a:r>
              <a:rPr lang="en-US" i="1" dirty="0"/>
              <a:t>check in</a:t>
            </a:r>
            <a:r>
              <a:rPr lang="en-US" dirty="0"/>
              <a:t> to a place, the message is broadcast to their friends via Twitter or Facebook.</a:t>
            </a:r>
          </a:p>
          <a:p>
            <a:pPr algn="just"/>
            <a:r>
              <a:rPr lang="en-US" dirty="0"/>
              <a:t>When a user checks in enough times, that user becomes the </a:t>
            </a:r>
            <a:r>
              <a:rPr lang="en-US" i="1" dirty="0"/>
              <a:t>mayor</a:t>
            </a:r>
            <a:r>
              <a:rPr lang="en-US" dirty="0"/>
              <a:t> of a location, which may or may not give the user access to special offers, depending on the business running a location</a:t>
            </a:r>
          </a:p>
          <a:p>
            <a:pPr algn="just"/>
            <a:r>
              <a:rPr lang="en-US" dirty="0"/>
              <a:t>The Foursquare API allows application developers to interact with the Foursquare platform. The API itself is a RESTful set of addresses to which you can send requests, so there's really nothing to download onto your server</a:t>
            </a:r>
          </a:p>
          <a:p>
            <a:pPr algn="just"/>
            <a:endParaRPr lang="en-US" dirty="0"/>
          </a:p>
        </p:txBody>
      </p:sp>
      <p:sp>
        <p:nvSpPr>
          <p:cNvPr id="4" name="TextBox 3">
            <a:extLst>
              <a:ext uri="{FF2B5EF4-FFF2-40B4-BE49-F238E27FC236}">
                <a16:creationId xmlns:a16="http://schemas.microsoft.com/office/drawing/2014/main" xmlns="" id="{8E988E06-5324-4F11-8D6D-CFF317CB53F3}"/>
              </a:ext>
            </a:extLst>
          </p:cNvPr>
          <p:cNvSpPr txBox="1"/>
          <p:nvPr/>
        </p:nvSpPr>
        <p:spPr>
          <a:xfrm>
            <a:off x="386080" y="769335"/>
            <a:ext cx="7477760" cy="584775"/>
          </a:xfrm>
          <a:prstGeom prst="rect">
            <a:avLst/>
          </a:prstGeom>
          <a:noFill/>
        </p:spPr>
        <p:txBody>
          <a:bodyPr wrap="square" rtlCol="0">
            <a:spAutoFit/>
          </a:bodyPr>
          <a:lstStyle/>
          <a:p>
            <a:r>
              <a:rPr lang="en-US" sz="3200" b="1" dirty="0"/>
              <a:t>Four Square API</a:t>
            </a:r>
            <a:endParaRPr lang="en-US" sz="3200" dirty="0"/>
          </a:p>
        </p:txBody>
      </p:sp>
    </p:spTree>
    <p:extLst>
      <p:ext uri="{BB962C8B-B14F-4D97-AF65-F5344CB8AC3E}">
        <p14:creationId xmlns:p14="http://schemas.microsoft.com/office/powerpoint/2010/main" val="2872125821"/>
      </p:ext>
    </p:extLst>
  </p:cSld>
  <p:clrMapOvr>
    <a:masterClrMapping/>
  </p:clrMapOvr>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109</TotalTime>
  <Words>1471</Words>
  <Application>Microsoft Office PowerPoint</Application>
  <PresentationFormat>Custom</PresentationFormat>
  <Paragraphs>79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Thatch</vt:lpstr>
      <vt:lpstr>CLUSTERING THE NEIGHBORHOODS  OF TOP SALES REVENUE GENERATED CITIES BY PRIVATE SECTOR COMPANIES IN USA</vt:lpstr>
      <vt:lpstr>Introduction/Business requirement</vt:lpstr>
      <vt:lpstr>Data Section</vt:lpstr>
      <vt:lpstr>Methodology</vt:lpstr>
      <vt:lpstr>Methodology(CONTD)</vt:lpstr>
      <vt:lpstr>Methodology(CONTD)</vt:lpstr>
      <vt:lpstr>Methodology(CONTD)</vt:lpstr>
      <vt:lpstr>Methodology(CONTD)</vt:lpstr>
      <vt:lpstr>Methodology(CONTD)</vt:lpstr>
      <vt:lpstr>RESULTS</vt:lpstr>
      <vt:lpstr>RESULTS(CONTD)</vt:lpstr>
      <vt:lpstr>RESULTS(CONTD)</vt:lpstr>
      <vt:lpstr>RESULTS(CONTD)</vt:lpstr>
      <vt:lpstr>RESULTS(CONTD)</vt:lpstr>
      <vt:lpstr>Discussion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THE NEIGHBORHOODS OF DATA SCIENCE COMPANIES IN US</dc:title>
  <dc:creator>Mayilsamy, Prabhu</dc:creator>
  <cp:lastModifiedBy>welcome</cp:lastModifiedBy>
  <cp:revision>22</cp:revision>
  <dcterms:created xsi:type="dcterms:W3CDTF">2019-09-17T16:46:21Z</dcterms:created>
  <dcterms:modified xsi:type="dcterms:W3CDTF">2019-10-05T18:46:14Z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833c3c-263a-4874-9587-e0c458bf5585_Enabled">
    <vt:lpwstr>True</vt:lpwstr>
  </property>
  <property fmtid="{D5CDD505-2E9C-101B-9397-08002B2CF9AE}" pid="3" name="MSIP_Label_f4833c3c-263a-4874-9587-e0c458bf5585_SiteId">
    <vt:lpwstr>945c199a-83a2-4e80-9f8c-5a91be5752dd</vt:lpwstr>
  </property>
  <property fmtid="{D5CDD505-2E9C-101B-9397-08002B2CF9AE}" pid="4" name="MSIP_Label_f4833c3c-263a-4874-9587-e0c458bf5585_Owner">
    <vt:lpwstr>Prabhu_Mayilsamy@Dell.com</vt:lpwstr>
  </property>
  <property fmtid="{D5CDD505-2E9C-101B-9397-08002B2CF9AE}" pid="5" name="MSIP_Label_f4833c3c-263a-4874-9587-e0c458bf5585_SetDate">
    <vt:lpwstr>2019-09-17T17:00:11.5287670Z</vt:lpwstr>
  </property>
  <property fmtid="{D5CDD505-2E9C-101B-9397-08002B2CF9AE}" pid="6" name="MSIP_Label_f4833c3c-263a-4874-9587-e0c458bf5585_Name">
    <vt:lpwstr>Highly Restricted</vt:lpwstr>
  </property>
  <property fmtid="{D5CDD505-2E9C-101B-9397-08002B2CF9AE}" pid="7" name="MSIP_Label_f4833c3c-263a-4874-9587-e0c458bf5585_Application">
    <vt:lpwstr>Microsoft Azure Information Protection</vt:lpwstr>
  </property>
  <property fmtid="{D5CDD505-2E9C-101B-9397-08002B2CF9AE}" pid="8" name="MSIP_Label_f4833c3c-263a-4874-9587-e0c458bf5585_Extended_MSFT_Method">
    <vt:lpwstr>Manual</vt:lpwstr>
  </property>
  <property fmtid="{D5CDD505-2E9C-101B-9397-08002B2CF9AE}" pid="9" name="MSIP_Label_ccafabfb-4e43-4126-a185-d6e26b27affc_Enabled">
    <vt:lpwstr>True</vt:lpwstr>
  </property>
  <property fmtid="{D5CDD505-2E9C-101B-9397-08002B2CF9AE}" pid="10" name="MSIP_Label_ccafabfb-4e43-4126-a185-d6e26b27affc_SiteId">
    <vt:lpwstr>945c199a-83a2-4e80-9f8c-5a91be5752dd</vt:lpwstr>
  </property>
  <property fmtid="{D5CDD505-2E9C-101B-9397-08002B2CF9AE}" pid="11" name="MSIP_Label_ccafabfb-4e43-4126-a185-d6e26b27affc_Owner">
    <vt:lpwstr>Prabhu_Mayilsamy@Dell.com</vt:lpwstr>
  </property>
  <property fmtid="{D5CDD505-2E9C-101B-9397-08002B2CF9AE}" pid="12" name="MSIP_Label_ccafabfb-4e43-4126-a185-d6e26b27affc_SetDate">
    <vt:lpwstr>2019-09-17T17:00:11.5287670Z</vt:lpwstr>
  </property>
  <property fmtid="{D5CDD505-2E9C-101B-9397-08002B2CF9AE}" pid="13" name="MSIP_Label_ccafabfb-4e43-4126-a185-d6e26b27affc_Name">
    <vt:lpwstr>No Visual Marking</vt:lpwstr>
  </property>
  <property fmtid="{D5CDD505-2E9C-101B-9397-08002B2CF9AE}" pid="14" name="MSIP_Label_ccafabfb-4e43-4126-a185-d6e26b27affc_Application">
    <vt:lpwstr>Microsoft Azure Information Protection</vt:lpwstr>
  </property>
  <property fmtid="{D5CDD505-2E9C-101B-9397-08002B2CF9AE}" pid="15" name="MSIP_Label_ccafabfb-4e43-4126-a185-d6e26b27affc_Parent">
    <vt:lpwstr>f4833c3c-263a-4874-9587-e0c458bf5585</vt:lpwstr>
  </property>
  <property fmtid="{D5CDD505-2E9C-101B-9397-08002B2CF9AE}" pid="16" name="MSIP_Label_ccafabfb-4e43-4126-a185-d6e26b27affc_Extended_MSFT_Method">
    <vt:lpwstr>Manual</vt:lpwstr>
  </property>
  <property fmtid="{D5CDD505-2E9C-101B-9397-08002B2CF9AE}" pid="17" name="aiplabel">
    <vt:lpwstr>Highly Restricted No Visual Marking</vt:lpwstr>
  </property>
</Properties>
</file>