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266" r:id="rId2"/>
    <p:sldId id="257" r:id="rId3"/>
    <p:sldId id="259" r:id="rId4"/>
    <p:sldId id="267" r:id="rId5"/>
    <p:sldId id="268" r:id="rId6"/>
    <p:sldId id="269" r:id="rId7"/>
    <p:sldId id="275" r:id="rId8"/>
    <p:sldId id="271" r:id="rId9"/>
    <p:sldId id="272" r:id="rId10"/>
    <p:sldId id="280" r:id="rId11"/>
    <p:sldId id="281" r:id="rId12"/>
    <p:sldId id="273" r:id="rId13"/>
    <p:sldId id="274" r:id="rId14"/>
    <p:sldId id="276" r:id="rId15"/>
    <p:sldId id="278" r:id="rId16"/>
    <p:sldId id="279" r:id="rId17"/>
    <p:sldId id="27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80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3}" styleName="Medium Style 2 - Accent 3">
    <a:wholeTbl>
      <a:tcTxStyle>
        <a:fontRef idx="minor">
          <a:srgbClr val="000000"/>
        </a:fontRef>
        <a:srgbClr val="000000"/>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A5A5A5">
              <a:tint val="20000"/>
            </a:srgbClr>
          </a:solidFill>
        </a:fill>
      </a:tcStyle>
    </a:wholeTbl>
    <a:band1H>
      <a:tcStyle>
        <a:tcBdr/>
        <a:fill>
          <a:solidFill>
            <a:srgbClr val="A5A5A5">
              <a:tint val="40000"/>
            </a:srgbClr>
          </a:solidFill>
        </a:fill>
      </a:tcStyle>
    </a:band1H>
    <a:band2H>
      <a:tcStyle>
        <a:tcBdr/>
      </a:tcStyle>
    </a:band2H>
    <a:band1V>
      <a:tcStyle>
        <a:tcBdr/>
        <a:fill>
          <a:solidFill>
            <a:srgbClr val="A5A5A5">
              <a:tint val="40000"/>
            </a:srgbClr>
          </a:solidFill>
        </a:fill>
      </a:tcStyle>
    </a:band1V>
    <a:band2V>
      <a:tcStyle>
        <a:tcBdr/>
      </a:tcStyle>
    </a:band2V>
    <a:lastCol>
      <a:tcTxStyle b="on">
        <a:fontRef idx="minor">
          <a:srgbClr val="000000"/>
        </a:fontRef>
        <a:srgbClr val="000000"/>
      </a:tcTxStyle>
      <a:tcStyle>
        <a:tcBdr/>
        <a:fill>
          <a:solidFill>
            <a:srgbClr val="A5A5A5"/>
          </a:solidFill>
        </a:fill>
      </a:tcStyle>
    </a:lastCol>
    <a:firstCol>
      <a:tcTxStyle b="on">
        <a:fontRef idx="minor">
          <a:srgbClr val="000000"/>
        </a:fontRef>
        <a:srgbClr val="000000"/>
      </a:tcTxStyle>
      <a:tcStyle>
        <a:tcBdr/>
        <a:fill>
          <a:solidFill>
            <a:srgbClr val="A5A5A5"/>
          </a:solidFill>
        </a:fill>
      </a:tcStyle>
    </a:firstCol>
    <a:lastRow>
      <a:tcTxStyle b="on">
        <a:fontRef idx="minor">
          <a:srgbClr val="000000"/>
        </a:fontRef>
        <a:srgbClr val="000000"/>
      </a:tcTxStyle>
      <a:tcStyle>
        <a:tcBdr>
          <a:top>
            <a:ln w="38100" cmpd="sng">
              <a:solidFill>
                <a:srgbClr val="FFFFFF"/>
              </a:solidFill>
            </a:ln>
          </a:top>
        </a:tcBdr>
        <a:fill>
          <a:solidFill>
            <a:srgbClr val="A5A5A5"/>
          </a:solidFill>
        </a:fill>
      </a:tcStyle>
    </a:lastRow>
    <a:firstRow>
      <a:tcTxStyle b="on">
        <a:fontRef idx="minor">
          <a:srgbClr val="000000"/>
        </a:fontRef>
        <a:srgbClr val="000000"/>
      </a:tcTxStyle>
      <a:tcStyle>
        <a:tcBdr>
          <a:top>
            <a:ln w="38100" cmpd="sng">
              <a:solidFill>
                <a:srgbClr val="FFFFFF"/>
              </a:solidFill>
            </a:ln>
          </a:top>
        </a:tcBdr>
        <a:fill>
          <a:solidFill>
            <a:srgbClr val="A5A5A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p:normalViewPr>
  <p:slideViewPr>
    <p:cSldViewPr>
      <p:cViewPr>
        <p:scale>
          <a:sx n="75" d="100"/>
          <a:sy n="75" d="100"/>
        </p:scale>
        <p:origin x="354" y="54"/>
      </p:cViewPr>
      <p:guideLst>
        <p:guide orient="horz" pos="2160"/>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A6F302-AAC5-49D7-9DB2-82DCCFFD3323}"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590C9CF5-3229-40AF-B3E0-9D1CE75DCC33}">
      <dgm:prSet/>
      <dgm:spPr/>
      <dgm:t>
        <a:bodyPr/>
        <a:lstStyle/>
        <a:p>
          <a:r>
            <a:rPr lang="en-US" dirty="0"/>
            <a:t>Proponents:</a:t>
          </a:r>
        </a:p>
      </dgm:t>
    </dgm:pt>
    <dgm:pt modelId="{F30AE07B-0B75-43B5-B080-038125041F8B}" type="parTrans" cxnId="{7628CA51-8F5E-491C-9E43-C239511AC981}">
      <dgm:prSet/>
      <dgm:spPr/>
      <dgm:t>
        <a:bodyPr/>
        <a:lstStyle/>
        <a:p>
          <a:endParaRPr lang="en-US"/>
        </a:p>
      </dgm:t>
    </dgm:pt>
    <dgm:pt modelId="{8E24639E-B6EE-432F-99E3-6B7FD4A39549}" type="sibTrans" cxnId="{7628CA51-8F5E-491C-9E43-C239511AC981}">
      <dgm:prSet/>
      <dgm:spPr/>
      <dgm:t>
        <a:bodyPr/>
        <a:lstStyle/>
        <a:p>
          <a:endParaRPr lang="en-US"/>
        </a:p>
      </dgm:t>
    </dgm:pt>
    <dgm:pt modelId="{D5B6E099-8083-48A4-8180-E21D42CEC3E4}">
      <dgm:prSet custT="1"/>
      <dgm:spPr/>
      <dgm:t>
        <a:bodyPr/>
        <a:lstStyle/>
        <a:p>
          <a:r>
            <a:rPr lang="en-US" sz="2400" dirty="0" err="1"/>
            <a:t>Hannie</a:t>
          </a:r>
          <a:r>
            <a:rPr lang="en-US" sz="2400" dirty="0"/>
            <a:t> May G. </a:t>
          </a:r>
          <a:r>
            <a:rPr lang="en-US" sz="2400" dirty="0" err="1"/>
            <a:t>Defacto</a:t>
          </a:r>
          <a:endParaRPr lang="en-US" sz="2400" dirty="0"/>
        </a:p>
      </dgm:t>
    </dgm:pt>
    <dgm:pt modelId="{54620041-C00B-4787-8102-12379BB6935B}" type="parTrans" cxnId="{B84A9C10-9603-41A1-86B6-C3E6782F5653}">
      <dgm:prSet/>
      <dgm:spPr/>
      <dgm:t>
        <a:bodyPr/>
        <a:lstStyle/>
        <a:p>
          <a:endParaRPr lang="en-US"/>
        </a:p>
      </dgm:t>
    </dgm:pt>
    <dgm:pt modelId="{CEB5303A-5553-4DFF-A769-6517817E3BBD}" type="sibTrans" cxnId="{B84A9C10-9603-41A1-86B6-C3E6782F5653}">
      <dgm:prSet/>
      <dgm:spPr/>
      <dgm:t>
        <a:bodyPr/>
        <a:lstStyle/>
        <a:p>
          <a:endParaRPr lang="en-US"/>
        </a:p>
      </dgm:t>
    </dgm:pt>
    <dgm:pt modelId="{B2B5C093-420A-4084-B675-5823792F8D7F}">
      <dgm:prSet custT="1"/>
      <dgm:spPr/>
      <dgm:t>
        <a:bodyPr/>
        <a:lstStyle/>
        <a:p>
          <a:r>
            <a:rPr lang="en-US" sz="2400" dirty="0"/>
            <a:t>John Paul R. Consuelo</a:t>
          </a:r>
        </a:p>
      </dgm:t>
    </dgm:pt>
    <dgm:pt modelId="{72C543EE-A494-41EC-A2BC-6BE6C6FF08B6}" type="parTrans" cxnId="{B4E50C45-27DD-4E9E-A960-F940BCFF99D3}">
      <dgm:prSet/>
      <dgm:spPr/>
      <dgm:t>
        <a:bodyPr/>
        <a:lstStyle/>
        <a:p>
          <a:endParaRPr lang="en-US"/>
        </a:p>
      </dgm:t>
    </dgm:pt>
    <dgm:pt modelId="{31239042-7609-403F-A458-6794E81B538C}" type="sibTrans" cxnId="{B4E50C45-27DD-4E9E-A960-F940BCFF99D3}">
      <dgm:prSet/>
      <dgm:spPr/>
      <dgm:t>
        <a:bodyPr/>
        <a:lstStyle/>
        <a:p>
          <a:endParaRPr lang="en-US"/>
        </a:p>
      </dgm:t>
    </dgm:pt>
    <dgm:pt modelId="{89859A76-47EB-4588-AED6-C89F8463FF3C}">
      <dgm:prSet custT="1"/>
      <dgm:spPr/>
      <dgm:t>
        <a:bodyPr/>
        <a:lstStyle/>
        <a:p>
          <a:r>
            <a:rPr lang="en-US" sz="2400" dirty="0"/>
            <a:t>Nommel Isanar L. Amolat </a:t>
          </a:r>
        </a:p>
      </dgm:t>
    </dgm:pt>
    <dgm:pt modelId="{AED60799-A87A-407C-B77D-39B34CD54DFF}" type="parTrans" cxnId="{FB50523F-F830-4096-9FA8-FCD700341604}">
      <dgm:prSet/>
      <dgm:spPr/>
      <dgm:t>
        <a:bodyPr/>
        <a:lstStyle/>
        <a:p>
          <a:endParaRPr lang="en-US"/>
        </a:p>
      </dgm:t>
    </dgm:pt>
    <dgm:pt modelId="{60BA43BC-C2C8-4776-AB77-83D0A7D75846}" type="sibTrans" cxnId="{FB50523F-F830-4096-9FA8-FCD700341604}">
      <dgm:prSet/>
      <dgm:spPr/>
      <dgm:t>
        <a:bodyPr/>
        <a:lstStyle/>
        <a:p>
          <a:endParaRPr lang="en-US"/>
        </a:p>
      </dgm:t>
    </dgm:pt>
    <dgm:pt modelId="{DB821987-1F1A-4A38-92D1-5E181DFA3BFD}">
      <dgm:prSet custT="1"/>
      <dgm:spPr/>
      <dgm:t>
        <a:bodyPr/>
        <a:lstStyle/>
        <a:p>
          <a:r>
            <a:rPr lang="en-US" sz="1800" i="1" dirty="0"/>
            <a:t>Bachelor of Science in Information Technology 3-2</a:t>
          </a:r>
        </a:p>
      </dgm:t>
    </dgm:pt>
    <dgm:pt modelId="{D9BC9039-01EC-4E5B-A69B-4C2AE8C9E2B0}" type="parTrans" cxnId="{41BFAC6F-6FCD-474F-BF1A-32D2975C94EB}">
      <dgm:prSet/>
      <dgm:spPr/>
      <dgm:t>
        <a:bodyPr/>
        <a:lstStyle/>
        <a:p>
          <a:endParaRPr lang="en-US"/>
        </a:p>
      </dgm:t>
    </dgm:pt>
    <dgm:pt modelId="{CCA6A722-B8EC-4CEA-9016-1A60A97B76E7}" type="sibTrans" cxnId="{41BFAC6F-6FCD-474F-BF1A-32D2975C94EB}">
      <dgm:prSet/>
      <dgm:spPr/>
      <dgm:t>
        <a:bodyPr/>
        <a:lstStyle/>
        <a:p>
          <a:endParaRPr lang="en-US"/>
        </a:p>
      </dgm:t>
    </dgm:pt>
    <dgm:pt modelId="{28EE08D7-F907-42BC-81DA-CED420E3DEF6}" type="pres">
      <dgm:prSet presAssocID="{BAA6F302-AAC5-49D7-9DB2-82DCCFFD3323}" presName="vert0" presStyleCnt="0">
        <dgm:presLayoutVars>
          <dgm:dir/>
          <dgm:animOne val="branch"/>
          <dgm:animLvl val="lvl"/>
        </dgm:presLayoutVars>
      </dgm:prSet>
      <dgm:spPr/>
    </dgm:pt>
    <dgm:pt modelId="{695A29CA-6449-4C0D-8C69-5E53C9BCEFBE}" type="pres">
      <dgm:prSet presAssocID="{590C9CF5-3229-40AF-B3E0-9D1CE75DCC33}" presName="thickLine" presStyleLbl="alignNode1" presStyleIdx="0" presStyleCnt="5"/>
      <dgm:spPr/>
    </dgm:pt>
    <dgm:pt modelId="{114E08D6-FF22-4839-B4BA-134A4822A565}" type="pres">
      <dgm:prSet presAssocID="{590C9CF5-3229-40AF-B3E0-9D1CE75DCC33}" presName="horz1" presStyleCnt="0"/>
      <dgm:spPr/>
    </dgm:pt>
    <dgm:pt modelId="{395FAD65-6E61-45D0-A6D2-8C535E76CE9D}" type="pres">
      <dgm:prSet presAssocID="{590C9CF5-3229-40AF-B3E0-9D1CE75DCC33}" presName="tx1" presStyleLbl="revTx" presStyleIdx="0" presStyleCnt="5"/>
      <dgm:spPr/>
    </dgm:pt>
    <dgm:pt modelId="{F923D273-E343-4434-BBC4-922CD76EAB8C}" type="pres">
      <dgm:prSet presAssocID="{590C9CF5-3229-40AF-B3E0-9D1CE75DCC33}" presName="vert1" presStyleCnt="0"/>
      <dgm:spPr/>
    </dgm:pt>
    <dgm:pt modelId="{19E05343-708E-420A-81D0-04F9548D931F}" type="pres">
      <dgm:prSet presAssocID="{D5B6E099-8083-48A4-8180-E21D42CEC3E4}" presName="thickLine" presStyleLbl="alignNode1" presStyleIdx="1" presStyleCnt="5"/>
      <dgm:spPr/>
    </dgm:pt>
    <dgm:pt modelId="{4A556E83-5A55-481E-9122-D130C0A064D4}" type="pres">
      <dgm:prSet presAssocID="{D5B6E099-8083-48A4-8180-E21D42CEC3E4}" presName="horz1" presStyleCnt="0"/>
      <dgm:spPr/>
    </dgm:pt>
    <dgm:pt modelId="{DA65F7C9-20B0-4057-81EC-B78244A1C2CA}" type="pres">
      <dgm:prSet presAssocID="{D5B6E099-8083-48A4-8180-E21D42CEC3E4}" presName="tx1" presStyleLbl="revTx" presStyleIdx="1" presStyleCnt="5"/>
      <dgm:spPr/>
    </dgm:pt>
    <dgm:pt modelId="{091E9510-75FC-43AA-9A2D-0C002558F5A8}" type="pres">
      <dgm:prSet presAssocID="{D5B6E099-8083-48A4-8180-E21D42CEC3E4}" presName="vert1" presStyleCnt="0"/>
      <dgm:spPr/>
    </dgm:pt>
    <dgm:pt modelId="{0E898983-A20B-4416-A17B-8AA3432703E0}" type="pres">
      <dgm:prSet presAssocID="{B2B5C093-420A-4084-B675-5823792F8D7F}" presName="thickLine" presStyleLbl="alignNode1" presStyleIdx="2" presStyleCnt="5"/>
      <dgm:spPr/>
    </dgm:pt>
    <dgm:pt modelId="{798D4DFA-CCFA-460F-A9A2-90A91EB10A5D}" type="pres">
      <dgm:prSet presAssocID="{B2B5C093-420A-4084-B675-5823792F8D7F}" presName="horz1" presStyleCnt="0"/>
      <dgm:spPr/>
    </dgm:pt>
    <dgm:pt modelId="{22B2E949-13F9-42E7-A817-8F179DA8782F}" type="pres">
      <dgm:prSet presAssocID="{B2B5C093-420A-4084-B675-5823792F8D7F}" presName="tx1" presStyleLbl="revTx" presStyleIdx="2" presStyleCnt="5"/>
      <dgm:spPr/>
    </dgm:pt>
    <dgm:pt modelId="{338A8398-3BD4-4FAD-BF6A-44B67FEF089E}" type="pres">
      <dgm:prSet presAssocID="{B2B5C093-420A-4084-B675-5823792F8D7F}" presName="vert1" presStyleCnt="0"/>
      <dgm:spPr/>
    </dgm:pt>
    <dgm:pt modelId="{DD8570DA-D0BF-4ED5-A1EC-6995A37A7007}" type="pres">
      <dgm:prSet presAssocID="{89859A76-47EB-4588-AED6-C89F8463FF3C}" presName="thickLine" presStyleLbl="alignNode1" presStyleIdx="3" presStyleCnt="5"/>
      <dgm:spPr/>
    </dgm:pt>
    <dgm:pt modelId="{7FBED159-B537-4B19-A98A-9B66ADD5FF4C}" type="pres">
      <dgm:prSet presAssocID="{89859A76-47EB-4588-AED6-C89F8463FF3C}" presName="horz1" presStyleCnt="0"/>
      <dgm:spPr/>
    </dgm:pt>
    <dgm:pt modelId="{4C88CA25-EEBA-416E-9D8E-C58C2D136955}" type="pres">
      <dgm:prSet presAssocID="{89859A76-47EB-4588-AED6-C89F8463FF3C}" presName="tx1" presStyleLbl="revTx" presStyleIdx="3" presStyleCnt="5"/>
      <dgm:spPr/>
    </dgm:pt>
    <dgm:pt modelId="{955A73A1-3A47-4EC6-867C-0C63C69BFC68}" type="pres">
      <dgm:prSet presAssocID="{89859A76-47EB-4588-AED6-C89F8463FF3C}" presName="vert1" presStyleCnt="0"/>
      <dgm:spPr/>
    </dgm:pt>
    <dgm:pt modelId="{049220B4-E01E-40FE-9B67-E51708FE5CEC}" type="pres">
      <dgm:prSet presAssocID="{DB821987-1F1A-4A38-92D1-5E181DFA3BFD}" presName="thickLine" presStyleLbl="alignNode1" presStyleIdx="4" presStyleCnt="5"/>
      <dgm:spPr/>
    </dgm:pt>
    <dgm:pt modelId="{25AEECBC-5FA6-4E6E-90A0-E4F50B7B25C9}" type="pres">
      <dgm:prSet presAssocID="{DB821987-1F1A-4A38-92D1-5E181DFA3BFD}" presName="horz1" presStyleCnt="0"/>
      <dgm:spPr/>
    </dgm:pt>
    <dgm:pt modelId="{3887D317-7D51-4EDF-8315-BE493B453F3B}" type="pres">
      <dgm:prSet presAssocID="{DB821987-1F1A-4A38-92D1-5E181DFA3BFD}" presName="tx1" presStyleLbl="revTx" presStyleIdx="4" presStyleCnt="5"/>
      <dgm:spPr/>
    </dgm:pt>
    <dgm:pt modelId="{05638194-EB51-4E4F-A22B-B29DD4A3BD95}" type="pres">
      <dgm:prSet presAssocID="{DB821987-1F1A-4A38-92D1-5E181DFA3BFD}" presName="vert1" presStyleCnt="0"/>
      <dgm:spPr/>
    </dgm:pt>
  </dgm:ptLst>
  <dgm:cxnLst>
    <dgm:cxn modelId="{345FF20B-641A-43E5-8529-6A2F7ACCDB0D}" type="presOf" srcId="{590C9CF5-3229-40AF-B3E0-9D1CE75DCC33}" destId="{395FAD65-6E61-45D0-A6D2-8C535E76CE9D}" srcOrd="0" destOrd="0" presId="urn:microsoft.com/office/officeart/2008/layout/LinedList"/>
    <dgm:cxn modelId="{B84A9C10-9603-41A1-86B6-C3E6782F5653}" srcId="{BAA6F302-AAC5-49D7-9DB2-82DCCFFD3323}" destId="{D5B6E099-8083-48A4-8180-E21D42CEC3E4}" srcOrd="1" destOrd="0" parTransId="{54620041-C00B-4787-8102-12379BB6935B}" sibTransId="{CEB5303A-5553-4DFF-A769-6517817E3BBD}"/>
    <dgm:cxn modelId="{FB50523F-F830-4096-9FA8-FCD700341604}" srcId="{BAA6F302-AAC5-49D7-9DB2-82DCCFFD3323}" destId="{89859A76-47EB-4588-AED6-C89F8463FF3C}" srcOrd="3" destOrd="0" parTransId="{AED60799-A87A-407C-B77D-39B34CD54DFF}" sibTransId="{60BA43BC-C2C8-4776-AB77-83D0A7D75846}"/>
    <dgm:cxn modelId="{FC965D5F-5C7D-4F51-80DA-F913BE988E0F}" type="presOf" srcId="{BAA6F302-AAC5-49D7-9DB2-82DCCFFD3323}" destId="{28EE08D7-F907-42BC-81DA-CED420E3DEF6}" srcOrd="0" destOrd="0" presId="urn:microsoft.com/office/officeart/2008/layout/LinedList"/>
    <dgm:cxn modelId="{B4E50C45-27DD-4E9E-A960-F940BCFF99D3}" srcId="{BAA6F302-AAC5-49D7-9DB2-82DCCFFD3323}" destId="{B2B5C093-420A-4084-B675-5823792F8D7F}" srcOrd="2" destOrd="0" parTransId="{72C543EE-A494-41EC-A2BC-6BE6C6FF08B6}" sibTransId="{31239042-7609-403F-A458-6794E81B538C}"/>
    <dgm:cxn modelId="{41BFAC6F-6FCD-474F-BF1A-32D2975C94EB}" srcId="{BAA6F302-AAC5-49D7-9DB2-82DCCFFD3323}" destId="{DB821987-1F1A-4A38-92D1-5E181DFA3BFD}" srcOrd="4" destOrd="0" parTransId="{D9BC9039-01EC-4E5B-A69B-4C2AE8C9E2B0}" sibTransId="{CCA6A722-B8EC-4CEA-9016-1A60A97B76E7}"/>
    <dgm:cxn modelId="{7628CA51-8F5E-491C-9E43-C239511AC981}" srcId="{BAA6F302-AAC5-49D7-9DB2-82DCCFFD3323}" destId="{590C9CF5-3229-40AF-B3E0-9D1CE75DCC33}" srcOrd="0" destOrd="0" parTransId="{F30AE07B-0B75-43B5-B080-038125041F8B}" sibTransId="{8E24639E-B6EE-432F-99E3-6B7FD4A39549}"/>
    <dgm:cxn modelId="{F3AC5995-0A3C-4B14-B256-5C77C3022AD5}" type="presOf" srcId="{B2B5C093-420A-4084-B675-5823792F8D7F}" destId="{22B2E949-13F9-42E7-A817-8F179DA8782F}" srcOrd="0" destOrd="0" presId="urn:microsoft.com/office/officeart/2008/layout/LinedList"/>
    <dgm:cxn modelId="{AB4FA29A-826F-4FDC-B901-8D04C286A63B}" type="presOf" srcId="{89859A76-47EB-4588-AED6-C89F8463FF3C}" destId="{4C88CA25-EEBA-416E-9D8E-C58C2D136955}" srcOrd="0" destOrd="0" presId="urn:microsoft.com/office/officeart/2008/layout/LinedList"/>
    <dgm:cxn modelId="{14EE91B7-525C-4DAA-96E1-9FAB3FAE4E44}" type="presOf" srcId="{DB821987-1F1A-4A38-92D1-5E181DFA3BFD}" destId="{3887D317-7D51-4EDF-8315-BE493B453F3B}" srcOrd="0" destOrd="0" presId="urn:microsoft.com/office/officeart/2008/layout/LinedList"/>
    <dgm:cxn modelId="{1F6D0EBB-7600-464D-A94D-4B51BFE196C9}" type="presOf" srcId="{D5B6E099-8083-48A4-8180-E21D42CEC3E4}" destId="{DA65F7C9-20B0-4057-81EC-B78244A1C2CA}" srcOrd="0" destOrd="0" presId="urn:microsoft.com/office/officeart/2008/layout/LinedList"/>
    <dgm:cxn modelId="{7B9571CC-8644-4AEE-AB38-BE31E2D89F92}" type="presParOf" srcId="{28EE08D7-F907-42BC-81DA-CED420E3DEF6}" destId="{695A29CA-6449-4C0D-8C69-5E53C9BCEFBE}" srcOrd="0" destOrd="0" presId="urn:microsoft.com/office/officeart/2008/layout/LinedList"/>
    <dgm:cxn modelId="{9553234A-85DD-4090-B577-0164DA9C34B9}" type="presParOf" srcId="{28EE08D7-F907-42BC-81DA-CED420E3DEF6}" destId="{114E08D6-FF22-4839-B4BA-134A4822A565}" srcOrd="1" destOrd="0" presId="urn:microsoft.com/office/officeart/2008/layout/LinedList"/>
    <dgm:cxn modelId="{FEA376BA-2F99-452F-B459-275641B899A6}" type="presParOf" srcId="{114E08D6-FF22-4839-B4BA-134A4822A565}" destId="{395FAD65-6E61-45D0-A6D2-8C535E76CE9D}" srcOrd="0" destOrd="0" presId="urn:microsoft.com/office/officeart/2008/layout/LinedList"/>
    <dgm:cxn modelId="{24751033-B1B5-46C7-A136-92108A82A6A0}" type="presParOf" srcId="{114E08D6-FF22-4839-B4BA-134A4822A565}" destId="{F923D273-E343-4434-BBC4-922CD76EAB8C}" srcOrd="1" destOrd="0" presId="urn:microsoft.com/office/officeart/2008/layout/LinedList"/>
    <dgm:cxn modelId="{F6DAE043-D10F-4DE4-9A25-D285470E3485}" type="presParOf" srcId="{28EE08D7-F907-42BC-81DA-CED420E3DEF6}" destId="{19E05343-708E-420A-81D0-04F9548D931F}" srcOrd="2" destOrd="0" presId="urn:microsoft.com/office/officeart/2008/layout/LinedList"/>
    <dgm:cxn modelId="{07104B74-D267-49CE-98D7-747CF1FF39ED}" type="presParOf" srcId="{28EE08D7-F907-42BC-81DA-CED420E3DEF6}" destId="{4A556E83-5A55-481E-9122-D130C0A064D4}" srcOrd="3" destOrd="0" presId="urn:microsoft.com/office/officeart/2008/layout/LinedList"/>
    <dgm:cxn modelId="{66DD9E31-C336-41A8-BF49-4CA7D666B289}" type="presParOf" srcId="{4A556E83-5A55-481E-9122-D130C0A064D4}" destId="{DA65F7C9-20B0-4057-81EC-B78244A1C2CA}" srcOrd="0" destOrd="0" presId="urn:microsoft.com/office/officeart/2008/layout/LinedList"/>
    <dgm:cxn modelId="{E475E1D9-4549-4A08-AF6B-4EF090991303}" type="presParOf" srcId="{4A556E83-5A55-481E-9122-D130C0A064D4}" destId="{091E9510-75FC-43AA-9A2D-0C002558F5A8}" srcOrd="1" destOrd="0" presId="urn:microsoft.com/office/officeart/2008/layout/LinedList"/>
    <dgm:cxn modelId="{13B42D14-1BC8-4079-9246-78DBD10BE6E8}" type="presParOf" srcId="{28EE08D7-F907-42BC-81DA-CED420E3DEF6}" destId="{0E898983-A20B-4416-A17B-8AA3432703E0}" srcOrd="4" destOrd="0" presId="urn:microsoft.com/office/officeart/2008/layout/LinedList"/>
    <dgm:cxn modelId="{2090D12B-1E66-4F84-BFBE-7189964BE6ED}" type="presParOf" srcId="{28EE08D7-F907-42BC-81DA-CED420E3DEF6}" destId="{798D4DFA-CCFA-460F-A9A2-90A91EB10A5D}" srcOrd="5" destOrd="0" presId="urn:microsoft.com/office/officeart/2008/layout/LinedList"/>
    <dgm:cxn modelId="{B1A16893-FDC0-4776-99F0-F0864014F107}" type="presParOf" srcId="{798D4DFA-CCFA-460F-A9A2-90A91EB10A5D}" destId="{22B2E949-13F9-42E7-A817-8F179DA8782F}" srcOrd="0" destOrd="0" presId="urn:microsoft.com/office/officeart/2008/layout/LinedList"/>
    <dgm:cxn modelId="{2F1DB482-C79A-48DE-BF38-50E58498A2A6}" type="presParOf" srcId="{798D4DFA-CCFA-460F-A9A2-90A91EB10A5D}" destId="{338A8398-3BD4-4FAD-BF6A-44B67FEF089E}" srcOrd="1" destOrd="0" presId="urn:microsoft.com/office/officeart/2008/layout/LinedList"/>
    <dgm:cxn modelId="{157A356F-9F97-4D32-B7F9-EBDD1F95E602}" type="presParOf" srcId="{28EE08D7-F907-42BC-81DA-CED420E3DEF6}" destId="{DD8570DA-D0BF-4ED5-A1EC-6995A37A7007}" srcOrd="6" destOrd="0" presId="urn:microsoft.com/office/officeart/2008/layout/LinedList"/>
    <dgm:cxn modelId="{E99F4D10-CE9B-4569-933B-3DB1786A7B2F}" type="presParOf" srcId="{28EE08D7-F907-42BC-81DA-CED420E3DEF6}" destId="{7FBED159-B537-4B19-A98A-9B66ADD5FF4C}" srcOrd="7" destOrd="0" presId="urn:microsoft.com/office/officeart/2008/layout/LinedList"/>
    <dgm:cxn modelId="{B31FEB78-3C31-40D3-8298-74538FB0D672}" type="presParOf" srcId="{7FBED159-B537-4B19-A98A-9B66ADD5FF4C}" destId="{4C88CA25-EEBA-416E-9D8E-C58C2D136955}" srcOrd="0" destOrd="0" presId="urn:microsoft.com/office/officeart/2008/layout/LinedList"/>
    <dgm:cxn modelId="{DB4E2B0F-EF68-44D4-90DB-DE327A1E63B0}" type="presParOf" srcId="{7FBED159-B537-4B19-A98A-9B66ADD5FF4C}" destId="{955A73A1-3A47-4EC6-867C-0C63C69BFC68}" srcOrd="1" destOrd="0" presId="urn:microsoft.com/office/officeart/2008/layout/LinedList"/>
    <dgm:cxn modelId="{03C0221F-ADA6-4D5B-84B8-D037A57472DB}" type="presParOf" srcId="{28EE08D7-F907-42BC-81DA-CED420E3DEF6}" destId="{049220B4-E01E-40FE-9B67-E51708FE5CEC}" srcOrd="8" destOrd="0" presId="urn:microsoft.com/office/officeart/2008/layout/LinedList"/>
    <dgm:cxn modelId="{EA6CE544-4CC2-4B47-8621-695ADC1A313F}" type="presParOf" srcId="{28EE08D7-F907-42BC-81DA-CED420E3DEF6}" destId="{25AEECBC-5FA6-4E6E-90A0-E4F50B7B25C9}" srcOrd="9" destOrd="0" presId="urn:microsoft.com/office/officeart/2008/layout/LinedList"/>
    <dgm:cxn modelId="{30BAD381-8679-4806-9555-E2B3D7816B81}" type="presParOf" srcId="{25AEECBC-5FA6-4E6E-90A0-E4F50B7B25C9}" destId="{3887D317-7D51-4EDF-8315-BE493B453F3B}" srcOrd="0" destOrd="0" presId="urn:microsoft.com/office/officeart/2008/layout/LinedList"/>
    <dgm:cxn modelId="{41059E11-649F-4A76-B888-1473F2BFA608}" type="presParOf" srcId="{25AEECBC-5FA6-4E6E-90A0-E4F50B7B25C9}" destId="{05638194-EB51-4E4F-A22B-B29DD4A3BD9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A29CA-6449-4C0D-8C69-5E53C9BCEFBE}">
      <dsp:nvSpPr>
        <dsp:cNvPr id="0" name=""/>
        <dsp:cNvSpPr/>
      </dsp:nvSpPr>
      <dsp:spPr>
        <a:xfrm>
          <a:off x="0" y="598"/>
          <a:ext cx="4296258" cy="0"/>
        </a:xfrm>
        <a:prstGeom prst="line">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95FAD65-6E61-45D0-A6D2-8C535E76CE9D}">
      <dsp:nvSpPr>
        <dsp:cNvPr id="0" name=""/>
        <dsp:cNvSpPr/>
      </dsp:nvSpPr>
      <dsp:spPr>
        <a:xfrm>
          <a:off x="0" y="598"/>
          <a:ext cx="4296258" cy="980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dirty="0"/>
            <a:t>Proponents:</a:t>
          </a:r>
        </a:p>
      </dsp:txBody>
      <dsp:txXfrm>
        <a:off x="0" y="598"/>
        <a:ext cx="4296258" cy="980358"/>
      </dsp:txXfrm>
    </dsp:sp>
    <dsp:sp modelId="{19E05343-708E-420A-81D0-04F9548D931F}">
      <dsp:nvSpPr>
        <dsp:cNvPr id="0" name=""/>
        <dsp:cNvSpPr/>
      </dsp:nvSpPr>
      <dsp:spPr>
        <a:xfrm>
          <a:off x="0" y="980957"/>
          <a:ext cx="4296258" cy="0"/>
        </a:xfrm>
        <a:prstGeom prst="line">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A65F7C9-20B0-4057-81EC-B78244A1C2CA}">
      <dsp:nvSpPr>
        <dsp:cNvPr id="0" name=""/>
        <dsp:cNvSpPr/>
      </dsp:nvSpPr>
      <dsp:spPr>
        <a:xfrm>
          <a:off x="0" y="980957"/>
          <a:ext cx="4296258" cy="980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t>Hannie</a:t>
          </a:r>
          <a:r>
            <a:rPr lang="en-US" sz="2400" kern="1200" dirty="0"/>
            <a:t> May G. </a:t>
          </a:r>
          <a:r>
            <a:rPr lang="en-US" sz="2400" kern="1200" dirty="0" err="1"/>
            <a:t>Defacto</a:t>
          </a:r>
          <a:endParaRPr lang="en-US" sz="2400" kern="1200" dirty="0"/>
        </a:p>
      </dsp:txBody>
      <dsp:txXfrm>
        <a:off x="0" y="980957"/>
        <a:ext cx="4296258" cy="980358"/>
      </dsp:txXfrm>
    </dsp:sp>
    <dsp:sp modelId="{0E898983-A20B-4416-A17B-8AA3432703E0}">
      <dsp:nvSpPr>
        <dsp:cNvPr id="0" name=""/>
        <dsp:cNvSpPr/>
      </dsp:nvSpPr>
      <dsp:spPr>
        <a:xfrm>
          <a:off x="0" y="1961315"/>
          <a:ext cx="4296258" cy="0"/>
        </a:xfrm>
        <a:prstGeom prst="line">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2B2E949-13F9-42E7-A817-8F179DA8782F}">
      <dsp:nvSpPr>
        <dsp:cNvPr id="0" name=""/>
        <dsp:cNvSpPr/>
      </dsp:nvSpPr>
      <dsp:spPr>
        <a:xfrm>
          <a:off x="0" y="1961315"/>
          <a:ext cx="4296258" cy="980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John Paul R. Consuelo</a:t>
          </a:r>
        </a:p>
      </dsp:txBody>
      <dsp:txXfrm>
        <a:off x="0" y="1961315"/>
        <a:ext cx="4296258" cy="980358"/>
      </dsp:txXfrm>
    </dsp:sp>
    <dsp:sp modelId="{DD8570DA-D0BF-4ED5-A1EC-6995A37A7007}">
      <dsp:nvSpPr>
        <dsp:cNvPr id="0" name=""/>
        <dsp:cNvSpPr/>
      </dsp:nvSpPr>
      <dsp:spPr>
        <a:xfrm>
          <a:off x="0" y="2941674"/>
          <a:ext cx="4296258" cy="0"/>
        </a:xfrm>
        <a:prstGeom prst="line">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C88CA25-EEBA-416E-9D8E-C58C2D136955}">
      <dsp:nvSpPr>
        <dsp:cNvPr id="0" name=""/>
        <dsp:cNvSpPr/>
      </dsp:nvSpPr>
      <dsp:spPr>
        <a:xfrm>
          <a:off x="0" y="2941674"/>
          <a:ext cx="4296258" cy="980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Nommel Isanar L. Amolat </a:t>
          </a:r>
        </a:p>
      </dsp:txBody>
      <dsp:txXfrm>
        <a:off x="0" y="2941674"/>
        <a:ext cx="4296258" cy="980358"/>
      </dsp:txXfrm>
    </dsp:sp>
    <dsp:sp modelId="{049220B4-E01E-40FE-9B67-E51708FE5CEC}">
      <dsp:nvSpPr>
        <dsp:cNvPr id="0" name=""/>
        <dsp:cNvSpPr/>
      </dsp:nvSpPr>
      <dsp:spPr>
        <a:xfrm>
          <a:off x="0" y="3922032"/>
          <a:ext cx="4296258" cy="0"/>
        </a:xfrm>
        <a:prstGeom prst="line">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887D317-7D51-4EDF-8315-BE493B453F3B}">
      <dsp:nvSpPr>
        <dsp:cNvPr id="0" name=""/>
        <dsp:cNvSpPr/>
      </dsp:nvSpPr>
      <dsp:spPr>
        <a:xfrm>
          <a:off x="0" y="3922032"/>
          <a:ext cx="4296258" cy="980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i="1" kern="1200" dirty="0"/>
            <a:t>Bachelor of Science in Information Technology 3-2</a:t>
          </a:r>
        </a:p>
      </dsp:txBody>
      <dsp:txXfrm>
        <a:off x="0" y="3922032"/>
        <a:ext cx="4296258" cy="98035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57"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58"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D55C24-1578-4659-85DE-24FCDF21B126}" type="datetimeFigureOut">
              <a:rPr lang="en-US" smtClean="0"/>
              <a:t>6/6/2021</a:t>
            </a:fld>
            <a:endParaRPr lang="en-US"/>
          </a:p>
        </p:txBody>
      </p:sp>
      <p:sp>
        <p:nvSpPr>
          <p:cNvPr id="1048659"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60"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62"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8CF035-73E3-4BAF-8C02-BF42F6D079C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D08CF035-73E3-4BAF-8C02-BF42F6D079CF}" type="slidenum">
              <a:rPr lang="en-US" smtClean="0"/>
              <a:t>1</a:t>
            </a:fld>
            <a:endParaRPr lang="en-US"/>
          </a:p>
        </p:txBody>
      </p:sp>
    </p:spTree>
    <p:extLst>
      <p:ext uri="{BB962C8B-B14F-4D97-AF65-F5344CB8AC3E}">
        <p14:creationId xmlns:p14="http://schemas.microsoft.com/office/powerpoint/2010/main" val="331439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D08CF035-73E3-4BAF-8C02-BF42F6D079CF}" type="slidenum">
              <a:rPr lang="en-US" smtClean="0"/>
              <a:t>3</a:t>
            </a:fld>
            <a:endParaRPr lang="en-US"/>
          </a:p>
        </p:txBody>
      </p:sp>
    </p:spTree>
    <p:extLst>
      <p:ext uri="{BB962C8B-B14F-4D97-AF65-F5344CB8AC3E}">
        <p14:creationId xmlns:p14="http://schemas.microsoft.com/office/powerpoint/2010/main" val="2331944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D08CF035-73E3-4BAF-8C02-BF42F6D079CF}" type="slidenum">
              <a:rPr lang="en-US" smtClean="0"/>
              <a:t>9</a:t>
            </a:fld>
            <a:endParaRPr lang="en-US"/>
          </a:p>
        </p:txBody>
      </p:sp>
    </p:spTree>
    <p:extLst>
      <p:ext uri="{BB962C8B-B14F-4D97-AF65-F5344CB8AC3E}">
        <p14:creationId xmlns:p14="http://schemas.microsoft.com/office/powerpoint/2010/main" val="2679867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2" y="1449148"/>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2"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EAA8C8-E0F9-4F8F-BEEB-A93C777B3B14}"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93A4A7-F08F-49DB-BB2F-ED02673AF4C2}" type="slidenum">
              <a:rPr lang="en-US" smtClean="0"/>
              <a:t>‹#›</a:t>
            </a:fld>
            <a:endParaRPr lang="en-US" dirty="0"/>
          </a:p>
        </p:txBody>
      </p:sp>
    </p:spTree>
    <p:extLst>
      <p:ext uri="{BB962C8B-B14F-4D97-AF65-F5344CB8AC3E}">
        <p14:creationId xmlns:p14="http://schemas.microsoft.com/office/powerpoint/2010/main" val="394730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5EAA8C8-E0F9-4F8F-BEEB-A93C777B3B14}"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93A4A7-F08F-49DB-BB2F-ED02673AF4C2}" type="slidenum">
              <a:rPr lang="en-US" smtClean="0"/>
              <a:t>‹#›</a:t>
            </a:fld>
            <a:endParaRPr lang="en-US" dirty="0"/>
          </a:p>
        </p:txBody>
      </p:sp>
    </p:spTree>
    <p:extLst>
      <p:ext uri="{BB962C8B-B14F-4D97-AF65-F5344CB8AC3E}">
        <p14:creationId xmlns:p14="http://schemas.microsoft.com/office/powerpoint/2010/main" val="117186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7" y="4700704"/>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25EAA8C8-E0F9-4F8F-BEEB-A93C777B3B14}"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93A4A7-F08F-49DB-BB2F-ED02673AF4C2}" type="slidenum">
              <a:rPr lang="en-US" smtClean="0"/>
              <a:t>‹#›</a:t>
            </a:fld>
            <a:endParaRPr lang="en-US" dirty="0"/>
          </a:p>
        </p:txBody>
      </p:sp>
    </p:spTree>
    <p:extLst>
      <p:ext uri="{BB962C8B-B14F-4D97-AF65-F5344CB8AC3E}">
        <p14:creationId xmlns:p14="http://schemas.microsoft.com/office/powerpoint/2010/main" val="1817823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4"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2435958"/>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1" y="2286000"/>
            <a:ext cx="3671888" cy="2300288"/>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25EAA8C8-E0F9-4F8F-BEEB-A93C777B3B14}" type="datetimeFigureOut">
              <a:rPr lang="en-US" smtClean="0"/>
              <a:t>6/6/2021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93A4A7-F08F-49DB-BB2F-ED02673AF4C2}" type="slidenum">
              <a:rPr lang="en-US" smtClean="0"/>
              <a:t>‹#›</a:t>
            </a:fld>
            <a:endParaRPr lang="en-US" dirty="0"/>
          </a:p>
        </p:txBody>
      </p:sp>
    </p:spTree>
    <p:extLst>
      <p:ext uri="{BB962C8B-B14F-4D97-AF65-F5344CB8AC3E}">
        <p14:creationId xmlns:p14="http://schemas.microsoft.com/office/powerpoint/2010/main" val="3145688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AA8C8-E0F9-4F8F-BEEB-A93C777B3B14}"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93A4A7-F08F-49DB-BB2F-ED02673AF4C2}" type="slidenum">
              <a:rPr lang="en-US" smtClean="0"/>
              <a:t>‹#›</a:t>
            </a:fld>
            <a:endParaRPr lang="en-US" dirty="0"/>
          </a:p>
        </p:txBody>
      </p:sp>
    </p:spTree>
    <p:extLst>
      <p:ext uri="{BB962C8B-B14F-4D97-AF65-F5344CB8AC3E}">
        <p14:creationId xmlns:p14="http://schemas.microsoft.com/office/powerpoint/2010/main" val="3186944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9"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6"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3" y="446089"/>
            <a:ext cx="4947376"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AA8C8-E0F9-4F8F-BEEB-A93C777B3B14}"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93A4A7-F08F-49DB-BB2F-ED02673AF4C2}" type="slidenum">
              <a:rPr lang="en-US" smtClean="0"/>
              <a:t>‹#›</a:t>
            </a:fld>
            <a:endParaRPr lang="en-US" dirty="0"/>
          </a:p>
        </p:txBody>
      </p:sp>
    </p:spTree>
    <p:extLst>
      <p:ext uri="{BB962C8B-B14F-4D97-AF65-F5344CB8AC3E}">
        <p14:creationId xmlns:p14="http://schemas.microsoft.com/office/powerpoint/2010/main" val="329449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8" y="2222287"/>
            <a:ext cx="7524003" cy="36365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AA8C8-E0F9-4F8F-BEEB-A93C777B3B14}"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93A4A7-F08F-49DB-BB2F-ED02673AF4C2}" type="slidenum">
              <a:rPr lang="en-US" smtClean="0"/>
              <a:t>‹#›</a:t>
            </a:fld>
            <a:endParaRPr lang="en-US" dirty="0"/>
          </a:p>
        </p:txBody>
      </p:sp>
    </p:spTree>
    <p:extLst>
      <p:ext uri="{BB962C8B-B14F-4D97-AF65-F5344CB8AC3E}">
        <p14:creationId xmlns:p14="http://schemas.microsoft.com/office/powerpoint/2010/main" val="270228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2"/>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2"/>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EAA8C8-E0F9-4F8F-BEEB-A93C777B3B14}"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93A4A7-F08F-49DB-BB2F-ED02673AF4C2}" type="slidenum">
              <a:rPr lang="en-US" smtClean="0"/>
              <a:t>‹#›</a:t>
            </a:fld>
            <a:endParaRPr lang="en-US" dirty="0"/>
          </a:p>
        </p:txBody>
      </p:sp>
    </p:spTree>
    <p:extLst>
      <p:ext uri="{BB962C8B-B14F-4D97-AF65-F5344CB8AC3E}">
        <p14:creationId xmlns:p14="http://schemas.microsoft.com/office/powerpoint/2010/main" val="384229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7" y="2222289"/>
            <a:ext cx="367072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1" y="2222289"/>
            <a:ext cx="3670720"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EAA8C8-E0F9-4F8F-BEEB-A93C777B3B14}"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93A4A7-F08F-49DB-BB2F-ED02673AF4C2}" type="slidenum">
              <a:rPr lang="en-US" smtClean="0"/>
              <a:t>‹#›</a:t>
            </a:fld>
            <a:endParaRPr lang="en-US" dirty="0"/>
          </a:p>
        </p:txBody>
      </p:sp>
    </p:spTree>
    <p:extLst>
      <p:ext uri="{BB962C8B-B14F-4D97-AF65-F5344CB8AC3E}">
        <p14:creationId xmlns:p14="http://schemas.microsoft.com/office/powerpoint/2010/main" val="2454632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7"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9997" y="2751139"/>
            <a:ext cx="3687391"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1"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1" y="2751139"/>
            <a:ext cx="3670720"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EAA8C8-E0F9-4F8F-BEEB-A93C777B3B14}" type="datetimeFigureOut">
              <a:rPr lang="en-US" smtClean="0"/>
              <a:t>6/6/2021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93A4A7-F08F-49DB-BB2F-ED02673AF4C2}" type="slidenum">
              <a:rPr lang="en-US" smtClean="0"/>
              <a:t>‹#›</a:t>
            </a:fld>
            <a:endParaRPr lang="en-US" dirty="0"/>
          </a:p>
        </p:txBody>
      </p:sp>
    </p:spTree>
    <p:extLst>
      <p:ext uri="{BB962C8B-B14F-4D97-AF65-F5344CB8AC3E}">
        <p14:creationId xmlns:p14="http://schemas.microsoft.com/office/powerpoint/2010/main" val="18187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EAA8C8-E0F9-4F8F-BEEB-A93C777B3B14}" type="datetimeFigureOut">
              <a:rPr lang="en-US" smtClean="0"/>
              <a:t>6/6/2021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93A4A7-F08F-49DB-BB2F-ED02673AF4C2}" type="slidenum">
              <a:rPr lang="en-US" smtClean="0"/>
              <a:t>‹#›</a:t>
            </a:fld>
            <a:endParaRPr lang="en-US" dirty="0"/>
          </a:p>
        </p:txBody>
      </p:sp>
    </p:spTree>
    <p:extLst>
      <p:ext uri="{BB962C8B-B14F-4D97-AF65-F5344CB8AC3E}">
        <p14:creationId xmlns:p14="http://schemas.microsoft.com/office/powerpoint/2010/main" val="63015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AA8C8-E0F9-4F8F-BEEB-A93C777B3B14}" type="datetimeFigureOut">
              <a:rPr lang="en-US" smtClean="0"/>
              <a:t>6/6/2021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93A4A7-F08F-49DB-BB2F-ED02673AF4C2}" type="slidenum">
              <a:rPr lang="en-US" smtClean="0"/>
              <a:t>‹#›</a:t>
            </a:fld>
            <a:endParaRPr lang="en-US" dirty="0"/>
          </a:p>
        </p:txBody>
      </p:sp>
    </p:spTree>
    <p:extLst>
      <p:ext uri="{BB962C8B-B14F-4D97-AF65-F5344CB8AC3E}">
        <p14:creationId xmlns:p14="http://schemas.microsoft.com/office/powerpoint/2010/main" val="154184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446088"/>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5" y="446089"/>
            <a:ext cx="4689475"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4" y="2260739"/>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5EAA8C8-E0F9-4F8F-BEEB-A93C777B3B14}"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93A4A7-F08F-49DB-BB2F-ED02673AF4C2}" type="slidenum">
              <a:rPr lang="en-US" smtClean="0"/>
              <a:t>‹#›</a:t>
            </a:fld>
            <a:endParaRPr lang="en-US" dirty="0"/>
          </a:p>
        </p:txBody>
      </p:sp>
    </p:spTree>
    <p:extLst>
      <p:ext uri="{BB962C8B-B14F-4D97-AF65-F5344CB8AC3E}">
        <p14:creationId xmlns:p14="http://schemas.microsoft.com/office/powerpoint/2010/main" val="270492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7" y="727523"/>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7"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2914358" y="6041363"/>
            <a:ext cx="732659" cy="365125"/>
          </a:xfrm>
        </p:spPr>
        <p:txBody>
          <a:bodyPr/>
          <a:lstStyle/>
          <a:p>
            <a:fld id="{25EAA8C8-E0F9-4F8F-BEEB-A93C777B3B14}" type="datetimeFigureOut">
              <a:rPr lang="en-US" smtClean="0"/>
              <a:t>6/6/2021</a:t>
            </a:fld>
            <a:endParaRPr lang="en-US" dirty="0"/>
          </a:p>
        </p:txBody>
      </p:sp>
      <p:sp>
        <p:nvSpPr>
          <p:cNvPr id="6" name="Footer Placeholder 5"/>
          <p:cNvSpPr>
            <a:spLocks noGrp="1"/>
          </p:cNvSpPr>
          <p:nvPr>
            <p:ph type="ftr" sz="quarter" idx="11"/>
          </p:nvPr>
        </p:nvSpPr>
        <p:spPr>
          <a:xfrm>
            <a:off x="442797" y="6041363"/>
            <a:ext cx="2471560" cy="365125"/>
          </a:xfrm>
        </p:spPr>
        <p:txBody>
          <a:bodyPr/>
          <a:lstStyle/>
          <a:p>
            <a:endParaRPr lang="en-US" dirty="0"/>
          </a:p>
        </p:txBody>
      </p:sp>
      <p:sp>
        <p:nvSpPr>
          <p:cNvPr id="7" name="Slide Number Placeholder 6"/>
          <p:cNvSpPr>
            <a:spLocks noGrp="1"/>
          </p:cNvSpPr>
          <p:nvPr>
            <p:ph type="sldNum" sz="quarter" idx="12"/>
          </p:nvPr>
        </p:nvSpPr>
        <p:spPr>
          <a:xfrm>
            <a:off x="3647017" y="5915889"/>
            <a:ext cx="796616" cy="490599"/>
          </a:xfrm>
        </p:spPr>
        <p:txBody>
          <a:bodyPr/>
          <a:lstStyle/>
          <a:p>
            <a:fld id="{B093A4A7-F08F-49DB-BB2F-ED02673AF4C2}" type="slidenum">
              <a:rPr lang="en-US" smtClean="0"/>
              <a:t>‹#›</a:t>
            </a:fld>
            <a:endParaRPr lang="en-US" dirty="0"/>
          </a:p>
        </p:txBody>
      </p:sp>
    </p:spTree>
    <p:extLst>
      <p:ext uri="{BB962C8B-B14F-4D97-AF65-F5344CB8AC3E}">
        <p14:creationId xmlns:p14="http://schemas.microsoft.com/office/powerpoint/2010/main" val="104104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8"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8" y="2184402"/>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8" y="6041363"/>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6911423" y="6041363"/>
            <a:ext cx="993161" cy="365125"/>
          </a:xfrm>
          <a:prstGeom prst="rect">
            <a:avLst/>
          </a:prstGeom>
        </p:spPr>
        <p:txBody>
          <a:bodyPr vert="horz" lIns="91440" tIns="45720" rIns="91440" bIns="45720" rtlCol="0" anchor="b"/>
          <a:lstStyle>
            <a:lvl1pPr algn="r">
              <a:defRPr sz="900">
                <a:solidFill>
                  <a:schemeClr val="tx1"/>
                </a:solidFill>
              </a:defRPr>
            </a:lvl1pPr>
          </a:lstStyle>
          <a:p>
            <a:fld id="{25EAA8C8-E0F9-4F8F-BEEB-A93C777B3B14}" type="datetimeFigureOut">
              <a:rPr lang="en-US" smtClean="0"/>
              <a:t>6/6/2021</a:t>
            </a:fld>
            <a:endParaRPr lang="en-US" dirty="0"/>
          </a:p>
        </p:txBody>
      </p:sp>
      <p:sp>
        <p:nvSpPr>
          <p:cNvPr id="6" name="Slide Number Placeholder 5"/>
          <p:cNvSpPr>
            <a:spLocks noGrp="1"/>
          </p:cNvSpPr>
          <p:nvPr>
            <p:ph type="sldNum" sz="quarter" idx="4"/>
          </p:nvPr>
        </p:nvSpPr>
        <p:spPr>
          <a:xfrm>
            <a:off x="7904584" y="5915889"/>
            <a:ext cx="796616" cy="490599"/>
          </a:xfrm>
          <a:prstGeom prst="rect">
            <a:avLst/>
          </a:prstGeom>
        </p:spPr>
        <p:txBody>
          <a:bodyPr vert="horz" lIns="91440" tIns="45720" rIns="91440" bIns="10800" rtlCol="0" anchor="b"/>
          <a:lstStyle>
            <a:lvl1pPr algn="r">
              <a:defRPr sz="2000">
                <a:solidFill>
                  <a:schemeClr val="accent1"/>
                </a:solidFill>
              </a:defRPr>
            </a:lvl1pPr>
          </a:lstStyle>
          <a:p>
            <a:fld id="{B093A4A7-F08F-49DB-BB2F-ED02673AF4C2}" type="slidenum">
              <a:rPr lang="en-US" smtClean="0"/>
              <a:t>‹#›</a:t>
            </a:fld>
            <a:endParaRPr lang="en-US" dirty="0"/>
          </a:p>
        </p:txBody>
      </p:sp>
    </p:spTree>
    <p:extLst>
      <p:ext uri="{BB962C8B-B14F-4D97-AF65-F5344CB8AC3E}">
        <p14:creationId xmlns:p14="http://schemas.microsoft.com/office/powerpoint/2010/main" val="395111281"/>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6" name="Rectangle 10">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2">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887315" y="887313"/>
            <a:ext cx="6858002" cy="5083374"/>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FA68835E-BC41-4A94-B85D-C722C574D5DD}"/>
              </a:ext>
            </a:extLst>
          </p:cNvPr>
          <p:cNvSpPr>
            <a:spLocks noGrp="1"/>
          </p:cNvSpPr>
          <p:nvPr>
            <p:ph type="title"/>
          </p:nvPr>
        </p:nvSpPr>
        <p:spPr>
          <a:xfrm>
            <a:off x="338635" y="947607"/>
            <a:ext cx="3292070" cy="4962786"/>
          </a:xfrm>
        </p:spPr>
        <p:txBody>
          <a:bodyPr vert="horz" lIns="91440" tIns="45720" rIns="91440" bIns="45720" rtlCol="0" anchor="ctr">
            <a:normAutofit/>
          </a:bodyPr>
          <a:lstStyle/>
          <a:p>
            <a:pPr>
              <a:lnSpc>
                <a:spcPct val="90000"/>
              </a:lnSpc>
            </a:pPr>
            <a:r>
              <a:rPr lang="en-US" sz="3000" dirty="0">
                <a:ln w="0"/>
                <a:effectLst>
                  <a:outerShdw blurRad="38100" dist="19050" dir="2700000" algn="tl" rotWithShape="0">
                    <a:schemeClr val="dk1">
                      <a:alpha val="40000"/>
                    </a:schemeClr>
                  </a:outerShdw>
                </a:effectLst>
                <a:cs typeface="+mj-cs"/>
              </a:rPr>
              <a:t>LAKBAY - A THREE-DIMENSIONAL GAME ABOUT DRIVING FUNDAMENTALS AND ROAD COURTESY AND SAFETY OF GEAR-1 DRIVING SCHOOL</a:t>
            </a:r>
            <a:endParaRPr lang="en-US" sz="3000" dirty="0">
              <a:cs typeface="+mj-cs"/>
            </a:endParaRPr>
          </a:p>
        </p:txBody>
      </p:sp>
    </p:spTree>
    <p:extLst>
      <p:ext uri="{BB962C8B-B14F-4D97-AF65-F5344CB8AC3E}">
        <p14:creationId xmlns:p14="http://schemas.microsoft.com/office/powerpoint/2010/main" val="1972950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altLang="en-US" sz="2400" dirty="0">
                <a:cs typeface="Arial" pitchFamily="34" charset="0"/>
              </a:rPr>
              <a:t>Comparison of Proposed System to Foreign Studies</a:t>
            </a:r>
            <a:endParaRPr lang="zh-CN" altLang="en-US" sz="4400" dirty="0"/>
          </a:p>
        </p:txBody>
      </p:sp>
      <p:pic>
        <p:nvPicPr>
          <p:cNvPr id="4" name="Content Placeholder 3">
            <a:extLst>
              <a:ext uri="{FF2B5EF4-FFF2-40B4-BE49-F238E27FC236}">
                <a16:creationId xmlns:a16="http://schemas.microsoft.com/office/drawing/2014/main" id="{C6C16BEE-3968-4773-9B7B-254DF258F57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27263" y="446088"/>
            <a:ext cx="4318399" cy="5414962"/>
          </a:xfrm>
          <a:prstGeom prst="rect">
            <a:avLst/>
          </a:prstGeom>
          <a:ln>
            <a:noFill/>
          </a:ln>
          <a:effectLst>
            <a:outerShdw blurRad="292100" dist="139700" dir="2700000" algn="tl" rotWithShape="0">
              <a:srgbClr val="333333">
                <a:alpha val="65000"/>
              </a:srgbClr>
            </a:outerShdw>
          </a:effectLst>
        </p:spPr>
      </p:pic>
      <p:sp>
        <p:nvSpPr>
          <p:cNvPr id="5" name="Text Placeholder 4">
            <a:extLst>
              <a:ext uri="{FF2B5EF4-FFF2-40B4-BE49-F238E27FC236}">
                <a16:creationId xmlns:a16="http://schemas.microsoft.com/office/drawing/2014/main" id="{8AB491F9-80EB-4930-BCE6-97777DC1DAA2}"/>
              </a:ext>
            </a:extLst>
          </p:cNvPr>
          <p:cNvSpPr>
            <a:spLocks noGrp="1"/>
          </p:cNvSpPr>
          <p:nvPr>
            <p:ph type="body" sz="half" idx="2"/>
          </p:nvPr>
        </p:nvSpPr>
        <p:spPr/>
        <p:txBody>
          <a:bodyPr>
            <a:normAutofit fontScale="47500" lnSpcReduction="20000"/>
          </a:bodyPr>
          <a:lstStyle/>
          <a:p>
            <a:r>
              <a:rPr lang="en-PH" b="1" dirty="0">
                <a:latin typeface="+mj-lt"/>
              </a:rPr>
              <a:t>Legend:</a:t>
            </a:r>
          </a:p>
          <a:p>
            <a:pPr marL="285750" indent="-285750">
              <a:buFont typeface="Arial" panose="020B0604020202020204" pitchFamily="34" charset="0"/>
              <a:buChar char="•"/>
            </a:pPr>
            <a:r>
              <a:rPr lang="en-US" b="1" dirty="0">
                <a:latin typeface="+mj-lt"/>
              </a:rPr>
              <a:t>S1</a:t>
            </a:r>
            <a:r>
              <a:rPr lang="en-US" dirty="0">
                <a:latin typeface="+mj-lt"/>
              </a:rPr>
              <a:t> – Training predictive L2 processing with a digital game: Prototype promotes acquisition of anticipatory use of tone-suffix associations</a:t>
            </a:r>
          </a:p>
          <a:p>
            <a:pPr marL="285750" indent="-285750">
              <a:buFont typeface="Arial" panose="020B0604020202020204" pitchFamily="34" charset="0"/>
              <a:buChar char="•"/>
            </a:pPr>
            <a:r>
              <a:rPr lang="en-US" b="1" dirty="0">
                <a:latin typeface="+mj-lt"/>
              </a:rPr>
              <a:t>S2</a:t>
            </a:r>
            <a:r>
              <a:rPr lang="en-US" dirty="0">
                <a:latin typeface="+mj-lt"/>
              </a:rPr>
              <a:t> – An educational game on the theories of driver education curriculum: An evaluation</a:t>
            </a:r>
          </a:p>
          <a:p>
            <a:pPr marL="285750" indent="-285750">
              <a:buFont typeface="Arial" panose="020B0604020202020204" pitchFamily="34" charset="0"/>
              <a:buChar char="•"/>
            </a:pPr>
            <a:r>
              <a:rPr lang="en-US" b="1" dirty="0">
                <a:latin typeface="+mj-lt"/>
              </a:rPr>
              <a:t>S3</a:t>
            </a:r>
            <a:r>
              <a:rPr lang="en-US" dirty="0">
                <a:latin typeface="+mj-lt"/>
              </a:rPr>
              <a:t> – Interactive educational game, an android mobile app for children learning alphabets</a:t>
            </a:r>
          </a:p>
          <a:p>
            <a:pPr marL="285750" indent="-285750">
              <a:buFont typeface="Arial" panose="020B0604020202020204" pitchFamily="34" charset="0"/>
              <a:buChar char="•"/>
            </a:pPr>
            <a:r>
              <a:rPr lang="en-US" b="1" dirty="0">
                <a:latin typeface="+mj-lt"/>
              </a:rPr>
              <a:t>S4</a:t>
            </a:r>
            <a:r>
              <a:rPr lang="en-US" dirty="0">
                <a:latin typeface="+mj-lt"/>
              </a:rPr>
              <a:t> – Educational Game Application Development on Classification of Diseases and Related Health Problems Treatment in Android Platform</a:t>
            </a:r>
          </a:p>
          <a:p>
            <a:pPr marL="285750" indent="-285750">
              <a:buFont typeface="Arial" panose="020B0604020202020204" pitchFamily="34" charset="0"/>
              <a:buChar char="•"/>
            </a:pPr>
            <a:r>
              <a:rPr lang="en-US" b="1" dirty="0">
                <a:latin typeface="+mj-lt"/>
              </a:rPr>
              <a:t>S5</a:t>
            </a:r>
            <a:r>
              <a:rPr lang="en-US" dirty="0">
                <a:latin typeface="+mj-lt"/>
              </a:rPr>
              <a:t> – The Application Of Cooperative Learning Methods In The Developing And Analyzing The Quality Of An Educational Game </a:t>
            </a:r>
          </a:p>
          <a:p>
            <a:pPr marL="285750" indent="-285750">
              <a:buFont typeface="Arial" panose="020B0604020202020204" pitchFamily="34" charset="0"/>
              <a:buChar char="•"/>
            </a:pPr>
            <a:r>
              <a:rPr lang="en-US" b="1" dirty="0">
                <a:latin typeface="+mj-lt"/>
              </a:rPr>
              <a:t>S6</a:t>
            </a:r>
            <a:r>
              <a:rPr lang="en-US" dirty="0">
                <a:latin typeface="+mj-lt"/>
              </a:rPr>
              <a:t> – Improvement of student mathematics learning outcomes through Kahoot learning games application at elementary school </a:t>
            </a:r>
          </a:p>
          <a:p>
            <a:pPr marL="285750" indent="-285750">
              <a:buFont typeface="Arial" panose="020B0604020202020204" pitchFamily="34" charset="0"/>
              <a:buChar char="•"/>
            </a:pPr>
            <a:r>
              <a:rPr lang="en-US" b="1" dirty="0">
                <a:latin typeface="+mj-lt"/>
              </a:rPr>
              <a:t>S7</a:t>
            </a:r>
            <a:r>
              <a:rPr lang="en-US" dirty="0">
                <a:latin typeface="+mj-lt"/>
              </a:rPr>
              <a:t> – Computer gaming and driving education</a:t>
            </a:r>
          </a:p>
          <a:p>
            <a:pPr marL="285750" indent="-285750">
              <a:buFont typeface="Arial" panose="020B0604020202020204" pitchFamily="34" charset="0"/>
              <a:buChar char="•"/>
            </a:pPr>
            <a:r>
              <a:rPr lang="en-US" b="1" dirty="0">
                <a:latin typeface="+mj-lt"/>
              </a:rPr>
              <a:t>S8</a:t>
            </a:r>
            <a:r>
              <a:rPr lang="en-US" dirty="0">
                <a:latin typeface="+mj-lt"/>
              </a:rPr>
              <a:t> – Games for traffic education: An experimental study of a game-based driving simulator</a:t>
            </a:r>
          </a:p>
          <a:p>
            <a:pPr marL="285750" indent="-285750">
              <a:buFont typeface="Arial" panose="020B0604020202020204" pitchFamily="34" charset="0"/>
              <a:buChar char="•"/>
            </a:pPr>
            <a:r>
              <a:rPr lang="en-US" b="1" dirty="0">
                <a:latin typeface="+mj-lt"/>
              </a:rPr>
              <a:t>S9</a:t>
            </a:r>
            <a:r>
              <a:rPr lang="en-US" dirty="0">
                <a:latin typeface="+mj-lt"/>
              </a:rPr>
              <a:t> – CARLA: An Open Urban Driving Simulation</a:t>
            </a:r>
          </a:p>
          <a:p>
            <a:pPr marL="285750" indent="-285750">
              <a:buFont typeface="Arial" panose="020B0604020202020204" pitchFamily="34" charset="0"/>
              <a:buChar char="•"/>
            </a:pPr>
            <a:r>
              <a:rPr lang="en-US" b="1" dirty="0">
                <a:latin typeface="+mj-lt"/>
              </a:rPr>
              <a:t>S10</a:t>
            </a:r>
            <a:r>
              <a:rPr lang="en-US" dirty="0">
                <a:latin typeface="+mj-lt"/>
              </a:rPr>
              <a:t> – 3D Racing Car Game</a:t>
            </a:r>
          </a:p>
        </p:txBody>
      </p:sp>
    </p:spTree>
    <p:extLst>
      <p:ext uri="{BB962C8B-B14F-4D97-AF65-F5344CB8AC3E}">
        <p14:creationId xmlns:p14="http://schemas.microsoft.com/office/powerpoint/2010/main" val="3526401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altLang="en-US" sz="2400" dirty="0">
                <a:cs typeface="Arial" pitchFamily="34" charset="0"/>
              </a:rPr>
              <a:t>Comparison of Proposed System to Local Studies</a:t>
            </a:r>
            <a:endParaRPr lang="zh-CN" altLang="en-US" sz="4400" dirty="0"/>
          </a:p>
        </p:txBody>
      </p:sp>
      <p:sp>
        <p:nvSpPr>
          <p:cNvPr id="5" name="Text Placeholder 4">
            <a:extLst>
              <a:ext uri="{FF2B5EF4-FFF2-40B4-BE49-F238E27FC236}">
                <a16:creationId xmlns:a16="http://schemas.microsoft.com/office/drawing/2014/main" id="{8AB491F9-80EB-4930-BCE6-97777DC1DAA2}"/>
              </a:ext>
            </a:extLst>
          </p:cNvPr>
          <p:cNvSpPr>
            <a:spLocks noGrp="1"/>
          </p:cNvSpPr>
          <p:nvPr>
            <p:ph type="body" sz="half" idx="2"/>
          </p:nvPr>
        </p:nvSpPr>
        <p:spPr/>
        <p:txBody>
          <a:bodyPr>
            <a:normAutofit fontScale="47500" lnSpcReduction="20000"/>
          </a:bodyPr>
          <a:lstStyle/>
          <a:p>
            <a:r>
              <a:rPr lang="en-PH" b="1" dirty="0">
                <a:latin typeface="+mj-lt"/>
              </a:rPr>
              <a:t>Legend:</a:t>
            </a:r>
          </a:p>
          <a:p>
            <a:pPr marL="285750" indent="-285750">
              <a:buFont typeface="Arial" panose="020B0604020202020204" pitchFamily="34" charset="0"/>
              <a:buChar char="•"/>
            </a:pPr>
            <a:r>
              <a:rPr lang="en-US" b="1" dirty="0">
                <a:latin typeface="+mj-lt"/>
              </a:rPr>
              <a:t>S11</a:t>
            </a:r>
            <a:r>
              <a:rPr lang="en-US" dirty="0">
                <a:latin typeface="+mj-lt"/>
              </a:rPr>
              <a:t> – Road Safety and Traffic Education (</a:t>
            </a:r>
            <a:r>
              <a:rPr lang="en-US" dirty="0" err="1">
                <a:latin typeface="+mj-lt"/>
              </a:rPr>
              <a:t>RoSTed</a:t>
            </a:r>
            <a:r>
              <a:rPr lang="en-US" dirty="0">
                <a:latin typeface="+mj-lt"/>
              </a:rPr>
              <a:t>): The Institutionalization, Certification, and Standardization of Road Safety and Traffic Education in the Philippines </a:t>
            </a:r>
          </a:p>
          <a:p>
            <a:pPr marL="285750" indent="-285750">
              <a:buFont typeface="Arial" panose="020B0604020202020204" pitchFamily="34" charset="0"/>
              <a:buChar char="•"/>
            </a:pPr>
            <a:r>
              <a:rPr lang="en-US" b="1" dirty="0">
                <a:latin typeface="+mj-lt"/>
              </a:rPr>
              <a:t>S12</a:t>
            </a:r>
            <a:r>
              <a:rPr lang="en-US" dirty="0">
                <a:latin typeface="+mj-lt"/>
              </a:rPr>
              <a:t> – The State of Road Safety in the Philippines</a:t>
            </a:r>
          </a:p>
          <a:p>
            <a:pPr marL="285750" indent="-285750">
              <a:buFont typeface="Arial" panose="020B0604020202020204" pitchFamily="34" charset="0"/>
              <a:buChar char="•"/>
            </a:pPr>
            <a:r>
              <a:rPr lang="en-US" b="1" dirty="0">
                <a:latin typeface="+mj-lt"/>
              </a:rPr>
              <a:t>S13</a:t>
            </a:r>
            <a:r>
              <a:rPr lang="en-US" dirty="0">
                <a:latin typeface="+mj-lt"/>
              </a:rPr>
              <a:t> – LOGIT MODEL OF MOTORCYCLE ACCIDENTS IN THE PHILIPPINES CONSIDERING PERSONAL AND ENVIRONMENTAL FACTORS</a:t>
            </a:r>
          </a:p>
          <a:p>
            <a:pPr marL="285750" indent="-285750">
              <a:buFont typeface="Arial" panose="020B0604020202020204" pitchFamily="34" charset="0"/>
              <a:buChar char="•"/>
            </a:pPr>
            <a:r>
              <a:rPr lang="en-US" b="1" dirty="0">
                <a:latin typeface="+mj-lt"/>
              </a:rPr>
              <a:t>S14</a:t>
            </a:r>
            <a:r>
              <a:rPr lang="en-US" dirty="0">
                <a:latin typeface="+mj-lt"/>
              </a:rPr>
              <a:t> – A study on the road accidents using data investigation and visualization in Los </a:t>
            </a:r>
            <a:r>
              <a:rPr lang="en-US" dirty="0" err="1">
                <a:latin typeface="+mj-lt"/>
              </a:rPr>
              <a:t>Baños</a:t>
            </a:r>
            <a:r>
              <a:rPr lang="en-US" dirty="0">
                <a:latin typeface="+mj-lt"/>
              </a:rPr>
              <a:t>, Laguna, Philippines </a:t>
            </a:r>
          </a:p>
          <a:p>
            <a:pPr marL="285750" indent="-285750">
              <a:buFont typeface="Arial" panose="020B0604020202020204" pitchFamily="34" charset="0"/>
              <a:buChar char="•"/>
            </a:pPr>
            <a:r>
              <a:rPr lang="en-US" b="1" dirty="0">
                <a:latin typeface="+mj-lt"/>
              </a:rPr>
              <a:t>S15</a:t>
            </a:r>
            <a:r>
              <a:rPr lang="en-US" dirty="0">
                <a:latin typeface="+mj-lt"/>
              </a:rPr>
              <a:t> – Occurrence of Traffic Accidents in the Philippines: An Application of Poisson Regression Analysis</a:t>
            </a:r>
          </a:p>
          <a:p>
            <a:pPr marL="285750" indent="-285750">
              <a:buFont typeface="Arial" panose="020B0604020202020204" pitchFamily="34" charset="0"/>
              <a:buChar char="•"/>
            </a:pPr>
            <a:r>
              <a:rPr lang="en-US" b="1" dirty="0">
                <a:latin typeface="+mj-lt"/>
              </a:rPr>
              <a:t>S16</a:t>
            </a:r>
            <a:r>
              <a:rPr lang="en-US" dirty="0">
                <a:latin typeface="+mj-lt"/>
              </a:rPr>
              <a:t> – Understanding of traffic signs by drivers in the city of Manila, Philippines </a:t>
            </a:r>
          </a:p>
          <a:p>
            <a:pPr marL="285750" indent="-285750">
              <a:buFont typeface="Arial" panose="020B0604020202020204" pitchFamily="34" charset="0"/>
              <a:buChar char="•"/>
            </a:pPr>
            <a:r>
              <a:rPr lang="en-US" b="1" dirty="0">
                <a:latin typeface="+mj-lt"/>
              </a:rPr>
              <a:t>S17</a:t>
            </a:r>
            <a:r>
              <a:rPr lang="en-US" dirty="0">
                <a:latin typeface="+mj-lt"/>
              </a:rPr>
              <a:t> – </a:t>
            </a:r>
            <a:r>
              <a:rPr lang="en-US" dirty="0" err="1">
                <a:latin typeface="+mj-lt"/>
              </a:rPr>
              <a:t>Larong</a:t>
            </a:r>
            <a:r>
              <a:rPr lang="en-US" dirty="0">
                <a:latin typeface="+mj-lt"/>
              </a:rPr>
              <a:t> </a:t>
            </a:r>
            <a:r>
              <a:rPr lang="en-US" dirty="0" err="1">
                <a:latin typeface="+mj-lt"/>
              </a:rPr>
              <a:t>Pinoy</a:t>
            </a:r>
            <a:r>
              <a:rPr lang="en-US" dirty="0">
                <a:latin typeface="+mj-lt"/>
              </a:rPr>
              <a:t>: An Android Game Application</a:t>
            </a:r>
          </a:p>
          <a:p>
            <a:pPr marL="285750" indent="-285750">
              <a:buFont typeface="Arial" panose="020B0604020202020204" pitchFamily="34" charset="0"/>
              <a:buChar char="•"/>
            </a:pPr>
            <a:r>
              <a:rPr lang="en-US" b="1" dirty="0">
                <a:latin typeface="+mj-lt"/>
              </a:rPr>
              <a:t>S18</a:t>
            </a:r>
            <a:r>
              <a:rPr lang="en-US" dirty="0">
                <a:latin typeface="+mj-lt"/>
              </a:rPr>
              <a:t> – CREATING A COMMUNITY BASED DISASTER RISK MANAGEMENT SYSTEM THAT HIGHLIGHTS RESPONSE METHODS AND RESOURCE ALLOCATION</a:t>
            </a:r>
          </a:p>
          <a:p>
            <a:pPr marL="285750" indent="-285750">
              <a:buFont typeface="Arial" panose="020B0604020202020204" pitchFamily="34" charset="0"/>
              <a:buChar char="•"/>
            </a:pPr>
            <a:r>
              <a:rPr lang="en-US" b="1" dirty="0">
                <a:latin typeface="+mj-lt"/>
              </a:rPr>
              <a:t>S19</a:t>
            </a:r>
            <a:r>
              <a:rPr lang="en-US" dirty="0">
                <a:latin typeface="+mj-lt"/>
              </a:rPr>
              <a:t> – </a:t>
            </a:r>
            <a:r>
              <a:rPr lang="en-US" dirty="0" err="1">
                <a:latin typeface="+mj-lt"/>
              </a:rPr>
              <a:t>HiStorya</a:t>
            </a:r>
            <a:r>
              <a:rPr lang="en-US" dirty="0">
                <a:latin typeface="+mj-lt"/>
              </a:rPr>
              <a:t>: A Mobile Game for </a:t>
            </a:r>
            <a:r>
              <a:rPr lang="en-US" dirty="0" err="1">
                <a:latin typeface="+mj-lt"/>
              </a:rPr>
              <a:t>Araling</a:t>
            </a:r>
            <a:r>
              <a:rPr lang="en-US" dirty="0">
                <a:latin typeface="+mj-lt"/>
              </a:rPr>
              <a:t> </a:t>
            </a:r>
            <a:r>
              <a:rPr lang="en-US" dirty="0" err="1">
                <a:latin typeface="+mj-lt"/>
              </a:rPr>
              <a:t>Panlipunan</a:t>
            </a:r>
            <a:endParaRPr lang="en-US" dirty="0">
              <a:latin typeface="+mj-lt"/>
            </a:endParaRPr>
          </a:p>
          <a:p>
            <a:pPr marL="285750" indent="-285750">
              <a:buFont typeface="Arial" panose="020B0604020202020204" pitchFamily="34" charset="0"/>
              <a:buChar char="•"/>
            </a:pPr>
            <a:r>
              <a:rPr lang="en-US" b="1" dirty="0">
                <a:latin typeface="+mj-lt"/>
              </a:rPr>
              <a:t>S20</a:t>
            </a:r>
            <a:r>
              <a:rPr lang="en-US" dirty="0">
                <a:latin typeface="+mj-lt"/>
              </a:rPr>
              <a:t> – Quizzes: Quiz Application Development Using Android-Based MIT APP Inventor Platform</a:t>
            </a:r>
            <a:endParaRPr lang="en-PH" dirty="0">
              <a:latin typeface="+mj-lt"/>
            </a:endParaRPr>
          </a:p>
        </p:txBody>
      </p:sp>
      <p:pic>
        <p:nvPicPr>
          <p:cNvPr id="7" name="Content Placeholder 6">
            <a:extLst>
              <a:ext uri="{FF2B5EF4-FFF2-40B4-BE49-F238E27FC236}">
                <a16:creationId xmlns:a16="http://schemas.microsoft.com/office/drawing/2014/main" id="{F5665127-91BE-4A88-834D-6176B854AAC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19442" y="446088"/>
            <a:ext cx="4134041" cy="54149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905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altLang="en-US" sz="3200" dirty="0">
                <a:cs typeface="Arial" pitchFamily="34" charset="0"/>
              </a:rPr>
              <a:t>Methodology</a:t>
            </a:r>
            <a:endParaRPr lang="zh-CN" altLang="en-US" sz="5400" dirty="0"/>
          </a:p>
        </p:txBody>
      </p:sp>
      <p:pic>
        <p:nvPicPr>
          <p:cNvPr id="6" name="Content Placeholder 5">
            <a:extLst>
              <a:ext uri="{FF2B5EF4-FFF2-40B4-BE49-F238E27FC236}">
                <a16:creationId xmlns:a16="http://schemas.microsoft.com/office/drawing/2014/main" id="{F59CF40C-B684-4D2B-9B17-394893D29E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625" y="2587337"/>
            <a:ext cx="7524750" cy="29072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9230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altLang="en-US" sz="3200" dirty="0">
                <a:cs typeface="Arial" pitchFamily="34" charset="0"/>
              </a:rPr>
              <a:t>Methodology</a:t>
            </a:r>
            <a:endParaRPr lang="zh-CN" altLang="en-US" sz="5400" dirty="0"/>
          </a:p>
        </p:txBody>
      </p:sp>
      <p:sp>
        <p:nvSpPr>
          <p:cNvPr id="3" name="Content Placeholder 2">
            <a:extLst>
              <a:ext uri="{FF2B5EF4-FFF2-40B4-BE49-F238E27FC236}">
                <a16:creationId xmlns:a16="http://schemas.microsoft.com/office/drawing/2014/main" id="{4F40B1D2-06DD-4DB9-9A98-7293A303B736}"/>
              </a:ext>
            </a:extLst>
          </p:cNvPr>
          <p:cNvSpPr>
            <a:spLocks noGrp="1"/>
          </p:cNvSpPr>
          <p:nvPr>
            <p:ph idx="1"/>
          </p:nvPr>
        </p:nvSpPr>
        <p:spPr/>
        <p:txBody>
          <a:bodyPr>
            <a:normAutofit/>
          </a:bodyPr>
          <a:lstStyle/>
          <a:p>
            <a:r>
              <a:rPr lang="en-US" sz="2000" dirty="0">
                <a:latin typeface="+mj-lt"/>
              </a:rPr>
              <a:t>Requirements Planning</a:t>
            </a:r>
          </a:p>
          <a:p>
            <a:r>
              <a:rPr lang="en-US" sz="2000" dirty="0">
                <a:latin typeface="+mj-lt"/>
              </a:rPr>
              <a:t>User Design</a:t>
            </a:r>
          </a:p>
          <a:p>
            <a:r>
              <a:rPr lang="en-US" sz="2000" dirty="0">
                <a:latin typeface="+mj-lt"/>
              </a:rPr>
              <a:t>Rapid Construction</a:t>
            </a:r>
          </a:p>
          <a:p>
            <a:r>
              <a:rPr lang="en-US" sz="2000" dirty="0">
                <a:latin typeface="+mj-lt"/>
              </a:rPr>
              <a:t>Cutover</a:t>
            </a:r>
          </a:p>
        </p:txBody>
      </p:sp>
    </p:spTree>
    <p:extLst>
      <p:ext uri="{BB962C8B-B14F-4D97-AF65-F5344CB8AC3E}">
        <p14:creationId xmlns:p14="http://schemas.microsoft.com/office/powerpoint/2010/main" val="36698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altLang="en-US" sz="3200" dirty="0">
                <a:cs typeface="Arial" pitchFamily="34" charset="0"/>
              </a:rPr>
              <a:t>Conceptual Framework</a:t>
            </a:r>
            <a:endParaRPr lang="zh-CN" altLang="en-US" sz="5400" dirty="0"/>
          </a:p>
        </p:txBody>
      </p:sp>
      <p:pic>
        <p:nvPicPr>
          <p:cNvPr id="1048583" name="Content Placeholder 1048582">
            <a:extLst>
              <a:ext uri="{FF2B5EF4-FFF2-40B4-BE49-F238E27FC236}">
                <a16:creationId xmlns:a16="http://schemas.microsoft.com/office/drawing/2014/main" id="{6F553474-985A-432A-B0A3-3772FB9E60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5996" y="446088"/>
            <a:ext cx="4680933" cy="5414962"/>
          </a:xfrm>
          <a:prstGeom prst="rect">
            <a:avLst/>
          </a:prstGeom>
          <a:ln>
            <a:noFill/>
          </a:ln>
          <a:effectLst>
            <a:outerShdw blurRad="190500" algn="tl" rotWithShape="0">
              <a:srgbClr val="000000">
                <a:alpha val="70000"/>
              </a:srgbClr>
            </a:outerShdw>
          </a:effectLst>
        </p:spPr>
      </p:pic>
      <p:sp>
        <p:nvSpPr>
          <p:cNvPr id="1048584" name="Text Placeholder 1048583">
            <a:extLst>
              <a:ext uri="{FF2B5EF4-FFF2-40B4-BE49-F238E27FC236}">
                <a16:creationId xmlns:a16="http://schemas.microsoft.com/office/drawing/2014/main" id="{CAB4B196-77A4-4C36-9A62-11E7B1912E59}"/>
              </a:ext>
            </a:extLst>
          </p:cNvPr>
          <p:cNvSpPr>
            <a:spLocks noGrp="1"/>
          </p:cNvSpPr>
          <p:nvPr>
            <p:ph type="body" sz="half" idx="2"/>
          </p:nvPr>
        </p:nvSpPr>
        <p:spPr/>
        <p:txBody>
          <a:bodyPr/>
          <a:lstStyle/>
          <a:p>
            <a:endParaRPr lang="en-PH" dirty="0">
              <a:latin typeface="+mj-lt"/>
            </a:endParaRPr>
          </a:p>
        </p:txBody>
      </p:sp>
    </p:spTree>
    <p:extLst>
      <p:ext uri="{BB962C8B-B14F-4D97-AF65-F5344CB8AC3E}">
        <p14:creationId xmlns:p14="http://schemas.microsoft.com/office/powerpoint/2010/main" val="2825659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altLang="en-US" sz="3200" dirty="0">
                <a:cs typeface="Arial" pitchFamily="34" charset="0"/>
              </a:rPr>
              <a:t>Mechanics of the Game</a:t>
            </a:r>
            <a:endParaRPr lang="zh-CN" altLang="en-US" sz="5400" dirty="0"/>
          </a:p>
        </p:txBody>
      </p:sp>
      <p:sp>
        <p:nvSpPr>
          <p:cNvPr id="3" name="Content Placeholder 2">
            <a:extLst>
              <a:ext uri="{FF2B5EF4-FFF2-40B4-BE49-F238E27FC236}">
                <a16:creationId xmlns:a16="http://schemas.microsoft.com/office/drawing/2014/main" id="{4F40B1D2-06DD-4DB9-9A98-7293A303B736}"/>
              </a:ext>
            </a:extLst>
          </p:cNvPr>
          <p:cNvSpPr>
            <a:spLocks noGrp="1"/>
          </p:cNvSpPr>
          <p:nvPr>
            <p:ph idx="1"/>
          </p:nvPr>
        </p:nvSpPr>
        <p:spPr/>
        <p:txBody>
          <a:bodyPr>
            <a:normAutofit/>
          </a:bodyPr>
          <a:lstStyle/>
          <a:p>
            <a:r>
              <a:rPr lang="en-US" sz="2000" dirty="0">
                <a:latin typeface="+mj-lt"/>
              </a:rPr>
              <a:t>Linear Play Phase</a:t>
            </a:r>
          </a:p>
          <a:p>
            <a:pPr lvl="1"/>
            <a:r>
              <a:rPr lang="en-US" sz="1800" dirty="0">
                <a:latin typeface="+mj-lt"/>
              </a:rPr>
              <a:t>Complete each level chronologically.</a:t>
            </a:r>
          </a:p>
          <a:p>
            <a:pPr lvl="1"/>
            <a:r>
              <a:rPr lang="en-US" sz="1800" dirty="0">
                <a:latin typeface="+mj-lt"/>
              </a:rPr>
              <a:t>The player must answer questions correctly as possible to reach the passing rate.</a:t>
            </a:r>
          </a:p>
          <a:p>
            <a:pPr lvl="1"/>
            <a:r>
              <a:rPr lang="en-US" sz="1800" dirty="0">
                <a:latin typeface="+mj-lt"/>
              </a:rPr>
              <a:t>The player must answer the questions within the time-limit otherwise it can lead to fuel deduction.</a:t>
            </a:r>
          </a:p>
          <a:p>
            <a:pPr lvl="1"/>
            <a:r>
              <a:rPr lang="en-US" sz="1800" dirty="0">
                <a:latin typeface="+mj-lt"/>
              </a:rPr>
              <a:t>In every correct answer, the player gains coins.</a:t>
            </a:r>
          </a:p>
          <a:p>
            <a:pPr lvl="1"/>
            <a:r>
              <a:rPr lang="en-US" sz="1800" dirty="0">
                <a:latin typeface="+mj-lt"/>
              </a:rPr>
              <a:t>In every wrong answer the player's fuel is decreased.</a:t>
            </a:r>
          </a:p>
        </p:txBody>
      </p:sp>
    </p:spTree>
    <p:extLst>
      <p:ext uri="{BB962C8B-B14F-4D97-AF65-F5344CB8AC3E}">
        <p14:creationId xmlns:p14="http://schemas.microsoft.com/office/powerpoint/2010/main" val="427936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altLang="en-US" sz="3200" dirty="0">
                <a:cs typeface="Arial" pitchFamily="34" charset="0"/>
              </a:rPr>
              <a:t>Mechanics of the Game</a:t>
            </a:r>
            <a:endParaRPr lang="zh-CN" altLang="en-US" sz="5400" dirty="0"/>
          </a:p>
        </p:txBody>
      </p:sp>
      <p:sp>
        <p:nvSpPr>
          <p:cNvPr id="3" name="Content Placeholder 2">
            <a:extLst>
              <a:ext uri="{FF2B5EF4-FFF2-40B4-BE49-F238E27FC236}">
                <a16:creationId xmlns:a16="http://schemas.microsoft.com/office/drawing/2014/main" id="{4F40B1D2-06DD-4DB9-9A98-7293A303B736}"/>
              </a:ext>
            </a:extLst>
          </p:cNvPr>
          <p:cNvSpPr>
            <a:spLocks noGrp="1"/>
          </p:cNvSpPr>
          <p:nvPr>
            <p:ph idx="1"/>
          </p:nvPr>
        </p:nvSpPr>
        <p:spPr/>
        <p:txBody>
          <a:bodyPr>
            <a:normAutofit/>
          </a:bodyPr>
          <a:lstStyle/>
          <a:p>
            <a:r>
              <a:rPr lang="en-US" sz="2000" dirty="0">
                <a:latin typeface="+mj-lt"/>
              </a:rPr>
              <a:t>Linear Play Phase</a:t>
            </a:r>
          </a:p>
          <a:p>
            <a:pPr lvl="1"/>
            <a:r>
              <a:rPr lang="en-US" sz="1800" dirty="0">
                <a:latin typeface="+mj-lt"/>
              </a:rPr>
              <a:t>In every correct answer, the player gains coins.</a:t>
            </a:r>
          </a:p>
          <a:p>
            <a:pPr lvl="1"/>
            <a:r>
              <a:rPr lang="en-US" sz="1800" dirty="0">
                <a:latin typeface="+mj-lt"/>
              </a:rPr>
              <a:t>In every wrong answer the player's fuel is decreased.</a:t>
            </a:r>
          </a:p>
          <a:p>
            <a:pPr lvl="1"/>
            <a:r>
              <a:rPr lang="en-US" sz="1800" dirty="0">
                <a:latin typeface="+mj-lt"/>
              </a:rPr>
              <a:t>The player may use the coins to buy fuel when everything is consumed.</a:t>
            </a:r>
          </a:p>
          <a:p>
            <a:pPr lvl="1"/>
            <a:r>
              <a:rPr lang="en-US" sz="1800" dirty="0">
                <a:latin typeface="+mj-lt"/>
              </a:rPr>
              <a:t>Must avoid the approaching vehicles to preserve the player's life.</a:t>
            </a:r>
          </a:p>
        </p:txBody>
      </p:sp>
    </p:spTree>
    <p:extLst>
      <p:ext uri="{BB962C8B-B14F-4D97-AF65-F5344CB8AC3E}">
        <p14:creationId xmlns:p14="http://schemas.microsoft.com/office/powerpoint/2010/main" val="217002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altLang="en-US" sz="3200" dirty="0">
                <a:cs typeface="Arial" pitchFamily="34" charset="0"/>
              </a:rPr>
              <a:t>Mechanics of the Game</a:t>
            </a:r>
            <a:endParaRPr lang="zh-CN" altLang="en-US" sz="5400" dirty="0"/>
          </a:p>
        </p:txBody>
      </p:sp>
      <p:sp>
        <p:nvSpPr>
          <p:cNvPr id="3" name="Content Placeholder 2">
            <a:extLst>
              <a:ext uri="{FF2B5EF4-FFF2-40B4-BE49-F238E27FC236}">
                <a16:creationId xmlns:a16="http://schemas.microsoft.com/office/drawing/2014/main" id="{4F40B1D2-06DD-4DB9-9A98-7293A303B736}"/>
              </a:ext>
            </a:extLst>
          </p:cNvPr>
          <p:cNvSpPr>
            <a:spLocks noGrp="1"/>
          </p:cNvSpPr>
          <p:nvPr>
            <p:ph idx="1"/>
          </p:nvPr>
        </p:nvSpPr>
        <p:spPr/>
        <p:txBody>
          <a:bodyPr>
            <a:normAutofit/>
          </a:bodyPr>
          <a:lstStyle/>
          <a:p>
            <a:r>
              <a:rPr lang="en-US" sz="2000" dirty="0">
                <a:latin typeface="+mj-lt"/>
              </a:rPr>
              <a:t>Linear Play Phase</a:t>
            </a:r>
          </a:p>
          <a:p>
            <a:pPr lvl="1"/>
            <a:r>
              <a:rPr lang="en-US" sz="1800" dirty="0">
                <a:latin typeface="+mj-lt"/>
              </a:rPr>
              <a:t>Every three approaching vehicles bumped is equal to life lost.</a:t>
            </a:r>
          </a:p>
          <a:p>
            <a:pPr lvl="1"/>
            <a:r>
              <a:rPr lang="en-US" sz="1800" dirty="0">
                <a:latin typeface="+mj-lt"/>
              </a:rPr>
              <a:t>Must reach the passing rate of 80% based on the chosen Mode.</a:t>
            </a:r>
          </a:p>
          <a:p>
            <a:pPr lvl="1"/>
            <a:r>
              <a:rPr lang="en-US" sz="1800" dirty="0">
                <a:latin typeface="+mj-lt"/>
              </a:rPr>
              <a:t>Must finish the Linear Play Phase to proceed in Free-Roam Play Phase.</a:t>
            </a:r>
          </a:p>
        </p:txBody>
      </p:sp>
    </p:spTree>
    <p:extLst>
      <p:ext uri="{BB962C8B-B14F-4D97-AF65-F5344CB8AC3E}">
        <p14:creationId xmlns:p14="http://schemas.microsoft.com/office/powerpoint/2010/main" val="297462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70CDAEB9-593B-409D-8DBD-F4D0841E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23">
            <a:extLst>
              <a:ext uri="{FF2B5EF4-FFF2-40B4-BE49-F238E27FC236}">
                <a16:creationId xmlns:a16="http://schemas.microsoft.com/office/drawing/2014/main" id="{A7A823B4-46C7-481B-9D74-01B710567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aphicFrame>
        <p:nvGraphicFramePr>
          <p:cNvPr id="1048589" name="Content Placeholder 2">
            <a:extLst>
              <a:ext uri="{FF2B5EF4-FFF2-40B4-BE49-F238E27FC236}">
                <a16:creationId xmlns:a16="http://schemas.microsoft.com/office/drawing/2014/main" id="{14118E7F-CC5F-43B3-96F6-A86C9A1B0243}"/>
              </a:ext>
            </a:extLst>
          </p:cNvPr>
          <p:cNvGraphicFramePr>
            <a:graphicFrameLocks noGrp="1"/>
          </p:cNvGraphicFramePr>
          <p:nvPr>
            <p:ph idx="1"/>
            <p:extLst>
              <p:ext uri="{D42A27DB-BD31-4B8C-83A1-F6EECF244321}">
                <p14:modId xmlns:p14="http://schemas.microsoft.com/office/powerpoint/2010/main" val="2994446282"/>
              </p:ext>
            </p:extLst>
          </p:nvPr>
        </p:nvGraphicFramePr>
        <p:xfrm>
          <a:off x="4131615" y="965200"/>
          <a:ext cx="4296258" cy="490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sz="3200" dirty="0">
                <a:cs typeface="Arial" pitchFamily="34" charset="0"/>
              </a:rPr>
              <a:t>Background of the Study</a:t>
            </a:r>
            <a:endParaRPr lang="zh-CN" altLang="en-US" sz="5400" dirty="0"/>
          </a:p>
        </p:txBody>
      </p:sp>
      <p:sp>
        <p:nvSpPr>
          <p:cNvPr id="3" name="Content Placeholder 2">
            <a:extLst>
              <a:ext uri="{FF2B5EF4-FFF2-40B4-BE49-F238E27FC236}">
                <a16:creationId xmlns:a16="http://schemas.microsoft.com/office/drawing/2014/main" id="{4AFF555E-8758-4ACE-A5A8-CB26093FE980}"/>
              </a:ext>
            </a:extLst>
          </p:cNvPr>
          <p:cNvSpPr>
            <a:spLocks noGrp="1"/>
          </p:cNvSpPr>
          <p:nvPr>
            <p:ph idx="1"/>
          </p:nvPr>
        </p:nvSpPr>
        <p:spPr/>
        <p:txBody>
          <a:bodyPr>
            <a:normAutofit/>
          </a:bodyPr>
          <a:lstStyle/>
          <a:p>
            <a:r>
              <a:rPr lang="en-US" sz="2000" dirty="0">
                <a:cs typeface="Arial" panose="020B0604020202020204" pitchFamily="34" charset="0"/>
              </a:rPr>
              <a:t>Frequent Road Crashes</a:t>
            </a:r>
          </a:p>
          <a:p>
            <a:r>
              <a:rPr lang="en-US" sz="2000" dirty="0">
                <a:cs typeface="Arial" panose="020B0604020202020204" pitchFamily="34" charset="0"/>
              </a:rPr>
              <a:t>Implementation of Laws and Regulations</a:t>
            </a:r>
          </a:p>
          <a:p>
            <a:r>
              <a:rPr lang="en-US" sz="2000" dirty="0">
                <a:cs typeface="Arial" panose="020B0604020202020204" pitchFamily="34" charset="0"/>
              </a:rPr>
              <a:t>R.A. 4136 The Land Transportation and Traffic Code of the Philippines </a:t>
            </a:r>
          </a:p>
          <a:p>
            <a:r>
              <a:rPr lang="en-US" sz="2000" dirty="0">
                <a:cs typeface="Arial" panose="020B0604020202020204" pitchFamily="34" charset="0"/>
              </a:rPr>
              <a:t>Awareness is crucial</a:t>
            </a:r>
          </a:p>
          <a:p>
            <a:r>
              <a:rPr lang="en-US" sz="2000" dirty="0">
                <a:cs typeface="Arial" panose="020B0604020202020204" pitchFamily="34" charset="0"/>
              </a:rPr>
              <a:t>The researchers' proposal study of a three-dimensional game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altLang="en-US" sz="3200" dirty="0">
                <a:cs typeface="Arial" pitchFamily="34" charset="0"/>
              </a:rPr>
              <a:t>Overview of the Current State of Technology</a:t>
            </a:r>
            <a:endParaRPr lang="zh-CN" altLang="en-US" sz="5400" dirty="0"/>
          </a:p>
        </p:txBody>
      </p:sp>
      <p:sp>
        <p:nvSpPr>
          <p:cNvPr id="3" name="Content Placeholder 2">
            <a:extLst>
              <a:ext uri="{FF2B5EF4-FFF2-40B4-BE49-F238E27FC236}">
                <a16:creationId xmlns:a16="http://schemas.microsoft.com/office/drawing/2014/main" id="{8D1C972F-251F-464E-B6D1-A6C706B80AE3}"/>
              </a:ext>
            </a:extLst>
          </p:cNvPr>
          <p:cNvSpPr>
            <a:spLocks noGrp="1"/>
          </p:cNvSpPr>
          <p:nvPr>
            <p:ph idx="1"/>
          </p:nvPr>
        </p:nvSpPr>
        <p:spPr/>
        <p:txBody>
          <a:bodyPr>
            <a:normAutofit/>
          </a:bodyPr>
          <a:lstStyle/>
          <a:p>
            <a:r>
              <a:rPr lang="en-US" sz="2000" dirty="0">
                <a:latin typeface="+mj-lt"/>
                <a:cs typeface="Arial" panose="020B0604020202020204" pitchFamily="34" charset="0"/>
              </a:rPr>
              <a:t>The lack of proper knowledge and guidance.</a:t>
            </a:r>
          </a:p>
          <a:p>
            <a:r>
              <a:rPr lang="en-US" sz="2000" dirty="0">
                <a:latin typeface="+mj-lt"/>
                <a:cs typeface="Arial" panose="020B0604020202020204" pitchFamily="34" charset="0"/>
              </a:rPr>
              <a:t>Section 3 of RA. No. 10930 - firmer Driver's License issuance.</a:t>
            </a:r>
          </a:p>
          <a:p>
            <a:r>
              <a:rPr lang="en-US" sz="2000" dirty="0">
                <a:latin typeface="+mj-lt"/>
                <a:cs typeface="Arial" panose="020B0604020202020204" pitchFamily="34" charset="0"/>
              </a:rPr>
              <a:t>The Gear-1 Driving School.</a:t>
            </a:r>
          </a:p>
          <a:p>
            <a:r>
              <a:rPr lang="en-US" sz="2000" dirty="0">
                <a:latin typeface="+mj-lt"/>
                <a:cs typeface="Arial" panose="020B0604020202020204" pitchFamily="34" charset="0"/>
              </a:rPr>
              <a:t>Services/Courses offered by Gear-1 Driving School.</a:t>
            </a:r>
          </a:p>
          <a:p>
            <a:r>
              <a:rPr lang="en-US" sz="2000" dirty="0">
                <a:latin typeface="+mj-lt"/>
                <a:cs typeface="Arial" panose="020B0604020202020204" pitchFamily="34" charset="0"/>
              </a:rPr>
              <a:t>The credibility of the Driving School.</a:t>
            </a:r>
          </a:p>
        </p:txBody>
      </p:sp>
    </p:spTree>
    <p:extLst>
      <p:ext uri="{BB962C8B-B14F-4D97-AF65-F5344CB8AC3E}">
        <p14:creationId xmlns:p14="http://schemas.microsoft.com/office/powerpoint/2010/main" val="345578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altLang="en-US" sz="3200" dirty="0">
                <a:cs typeface="Arial" pitchFamily="34" charset="0"/>
              </a:rPr>
              <a:t>Statement of the Problem</a:t>
            </a:r>
            <a:endParaRPr lang="zh-CN" altLang="en-US" sz="5400" dirty="0"/>
          </a:p>
        </p:txBody>
      </p:sp>
      <p:sp>
        <p:nvSpPr>
          <p:cNvPr id="3" name="Content Placeholder 2">
            <a:extLst>
              <a:ext uri="{FF2B5EF4-FFF2-40B4-BE49-F238E27FC236}">
                <a16:creationId xmlns:a16="http://schemas.microsoft.com/office/drawing/2014/main" id="{9A22B477-3B8D-4652-9AD8-4E072D55BC4E}"/>
              </a:ext>
            </a:extLst>
          </p:cNvPr>
          <p:cNvSpPr>
            <a:spLocks noGrp="1"/>
          </p:cNvSpPr>
          <p:nvPr>
            <p:ph idx="1"/>
          </p:nvPr>
        </p:nvSpPr>
        <p:spPr/>
        <p:txBody>
          <a:bodyPr>
            <a:normAutofit/>
          </a:bodyPr>
          <a:lstStyle/>
          <a:p>
            <a:r>
              <a:rPr lang="en-US" sz="2000" dirty="0">
                <a:latin typeface="+mj-lt"/>
                <a:cs typeface="Arial" panose="020B0604020202020204" pitchFamily="34" charset="0"/>
              </a:rPr>
              <a:t>General Problem</a:t>
            </a:r>
          </a:p>
          <a:p>
            <a:pPr lvl="1"/>
            <a:r>
              <a:rPr lang="en-US" sz="1800" dirty="0">
                <a:latin typeface="+mj-lt"/>
                <a:cs typeface="Arial" panose="020B0604020202020204" pitchFamily="34" charset="0"/>
              </a:rPr>
              <a:t>In particular, the study focuses on developing a Three-Dimensional Game Application about Driving Fundamentals and Road Courtesy and Safety of Gear-1 Driving School.</a:t>
            </a:r>
          </a:p>
        </p:txBody>
      </p:sp>
    </p:spTree>
    <p:extLst>
      <p:ext uri="{BB962C8B-B14F-4D97-AF65-F5344CB8AC3E}">
        <p14:creationId xmlns:p14="http://schemas.microsoft.com/office/powerpoint/2010/main" val="352314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altLang="en-US" sz="3200" dirty="0">
                <a:cs typeface="Arial" pitchFamily="34" charset="0"/>
              </a:rPr>
              <a:t>Statement of the Problem</a:t>
            </a:r>
            <a:endParaRPr lang="zh-CN" altLang="en-US" sz="5400" dirty="0"/>
          </a:p>
        </p:txBody>
      </p:sp>
      <p:sp>
        <p:nvSpPr>
          <p:cNvPr id="3" name="Content Placeholder 2">
            <a:extLst>
              <a:ext uri="{FF2B5EF4-FFF2-40B4-BE49-F238E27FC236}">
                <a16:creationId xmlns:a16="http://schemas.microsoft.com/office/drawing/2014/main" id="{50AEF769-6961-45C1-943A-BA2A60FB29B1}"/>
              </a:ext>
            </a:extLst>
          </p:cNvPr>
          <p:cNvSpPr>
            <a:spLocks noGrp="1"/>
          </p:cNvSpPr>
          <p:nvPr>
            <p:ph idx="1"/>
          </p:nvPr>
        </p:nvSpPr>
        <p:spPr/>
        <p:txBody>
          <a:bodyPr>
            <a:normAutofit fontScale="92500" lnSpcReduction="10000"/>
          </a:bodyPr>
          <a:lstStyle/>
          <a:p>
            <a:r>
              <a:rPr lang="en-US" sz="2000" dirty="0">
                <a:latin typeface="+mj-lt"/>
                <a:cs typeface="Arial" panose="020B0604020202020204" pitchFamily="34" charset="0"/>
              </a:rPr>
              <a:t>Specific Problem</a:t>
            </a:r>
          </a:p>
          <a:p>
            <a:pPr lvl="1"/>
            <a:r>
              <a:rPr lang="en-US" dirty="0">
                <a:latin typeface="+mj-lt"/>
                <a:cs typeface="Arial" panose="020B0604020202020204" pitchFamily="34" charset="0"/>
              </a:rPr>
              <a:t>Due to pandemic, seminars with regards to Theoretical Driving Course (TDC) was temporarily suspended, because of that, the Gear-1 Driving School cannot conduct seminars that will educate their students properly.</a:t>
            </a:r>
          </a:p>
          <a:p>
            <a:pPr lvl="1"/>
            <a:r>
              <a:rPr lang="en-US" dirty="0">
                <a:latin typeface="+mj-lt"/>
                <a:cs typeface="Arial" panose="020B0604020202020204" pitchFamily="34" charset="0"/>
              </a:rPr>
              <a:t>Most of the students enrolled in Gear-1 Driving School are young adults who are said to be accustomed to technological ways because of that, the long hours of seminars using the traditional method of teaching gets them bored which leads to their loss of interest in learning that could affect their overall performance in driving.</a:t>
            </a:r>
          </a:p>
          <a:p>
            <a:pPr lvl="1"/>
            <a:r>
              <a:rPr lang="en-US" dirty="0">
                <a:latin typeface="+mj-lt"/>
                <a:cs typeface="Arial" panose="020B0604020202020204" pitchFamily="34" charset="0"/>
              </a:rPr>
              <a:t>Most students in Gear-1 Driving School are having a hard time in learning lessons specifically in taking Theoretical Driving Course's (TDC) after-exams because those students who are not comfortable with the language used have less scores than other students who are most comfortable with it. </a:t>
            </a:r>
          </a:p>
        </p:txBody>
      </p:sp>
    </p:spTree>
    <p:extLst>
      <p:ext uri="{BB962C8B-B14F-4D97-AF65-F5344CB8AC3E}">
        <p14:creationId xmlns:p14="http://schemas.microsoft.com/office/powerpoint/2010/main" val="304214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altLang="en-US" sz="3200" dirty="0">
                <a:cs typeface="Arial" pitchFamily="34" charset="0"/>
              </a:rPr>
              <a:t>Objectives of the Study</a:t>
            </a:r>
            <a:endParaRPr lang="zh-CN" altLang="en-US" sz="5400" dirty="0"/>
          </a:p>
        </p:txBody>
      </p:sp>
      <p:sp>
        <p:nvSpPr>
          <p:cNvPr id="4" name="Content Placeholder 2">
            <a:extLst>
              <a:ext uri="{FF2B5EF4-FFF2-40B4-BE49-F238E27FC236}">
                <a16:creationId xmlns:a16="http://schemas.microsoft.com/office/drawing/2014/main" id="{9DD4F921-E5B8-4796-8CEC-3E58E4CD99A1}"/>
              </a:ext>
            </a:extLst>
          </p:cNvPr>
          <p:cNvSpPr>
            <a:spLocks noGrp="1"/>
          </p:cNvSpPr>
          <p:nvPr>
            <p:ph idx="1"/>
          </p:nvPr>
        </p:nvSpPr>
        <p:spPr>
          <a:xfrm>
            <a:off x="809998" y="2222287"/>
            <a:ext cx="7524003" cy="3636510"/>
          </a:xfrm>
        </p:spPr>
        <p:txBody>
          <a:bodyPr>
            <a:normAutofit/>
          </a:bodyPr>
          <a:lstStyle/>
          <a:p>
            <a:r>
              <a:rPr lang="en-US" sz="2000" dirty="0">
                <a:latin typeface="+mj-lt"/>
                <a:cs typeface="Arial" panose="020B0604020202020204" pitchFamily="34" charset="0"/>
              </a:rPr>
              <a:t>Main Objective</a:t>
            </a:r>
          </a:p>
          <a:p>
            <a:pPr lvl="1"/>
            <a:r>
              <a:rPr lang="en-US" sz="1800" dirty="0">
                <a:latin typeface="+mj-lt"/>
                <a:cs typeface="Arial" panose="020B0604020202020204" pitchFamily="34" charset="0"/>
              </a:rPr>
              <a:t>The main objective of the study is to develop a Three-Dimensional Game Application about Driving Fundamentals and Road Courtesy and Safety of Gear-1 Driving School that will aid in the dissemination of information about Road Safety and Driving.</a:t>
            </a:r>
          </a:p>
        </p:txBody>
      </p:sp>
    </p:spTree>
    <p:extLst>
      <p:ext uri="{BB962C8B-B14F-4D97-AF65-F5344CB8AC3E}">
        <p14:creationId xmlns:p14="http://schemas.microsoft.com/office/powerpoint/2010/main" val="663640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altLang="en-US" sz="3200" dirty="0">
                <a:cs typeface="Arial" pitchFamily="34" charset="0"/>
              </a:rPr>
              <a:t>Objectives of the Study</a:t>
            </a:r>
            <a:endParaRPr lang="zh-CN" altLang="en-US" sz="5400" dirty="0"/>
          </a:p>
        </p:txBody>
      </p:sp>
      <p:sp>
        <p:nvSpPr>
          <p:cNvPr id="4" name="Content Placeholder 2">
            <a:extLst>
              <a:ext uri="{FF2B5EF4-FFF2-40B4-BE49-F238E27FC236}">
                <a16:creationId xmlns:a16="http://schemas.microsoft.com/office/drawing/2014/main" id="{9DD4F921-E5B8-4796-8CEC-3E58E4CD99A1}"/>
              </a:ext>
            </a:extLst>
          </p:cNvPr>
          <p:cNvSpPr>
            <a:spLocks noGrp="1"/>
          </p:cNvSpPr>
          <p:nvPr>
            <p:ph idx="1"/>
          </p:nvPr>
        </p:nvSpPr>
        <p:spPr>
          <a:xfrm>
            <a:off x="809998" y="2222287"/>
            <a:ext cx="7524003" cy="3636510"/>
          </a:xfrm>
        </p:spPr>
        <p:txBody>
          <a:bodyPr>
            <a:noAutofit/>
          </a:bodyPr>
          <a:lstStyle/>
          <a:p>
            <a:r>
              <a:rPr lang="en-US" sz="2000" dirty="0">
                <a:latin typeface="+mj-lt"/>
                <a:cs typeface="Arial" panose="020B0604020202020204" pitchFamily="34" charset="0"/>
              </a:rPr>
              <a:t>Specific Objectives</a:t>
            </a:r>
          </a:p>
          <a:p>
            <a:pPr lvl="1"/>
            <a:r>
              <a:rPr lang="en-US" sz="1800" dirty="0">
                <a:latin typeface="+mj-lt"/>
                <a:cs typeface="Arial" panose="020B0604020202020204" pitchFamily="34" charset="0"/>
              </a:rPr>
              <a:t>To create a  module that will provide reliable lessons to help the students in learning and reviewing the lessons conveniently.</a:t>
            </a:r>
          </a:p>
          <a:p>
            <a:pPr lvl="1"/>
            <a:r>
              <a:rPr lang="en-US" sz="1800" dirty="0">
                <a:latin typeface="+mj-lt"/>
                <a:cs typeface="Arial" panose="020B0604020202020204" pitchFamily="34" charset="0"/>
              </a:rPr>
              <a:t>To create a module with fun features that will keep the students of Gear-1 Driving School entertained while learning and making it more convenient for both the instructors and the students.</a:t>
            </a:r>
          </a:p>
          <a:p>
            <a:pPr lvl="1"/>
            <a:r>
              <a:rPr lang="en-US" sz="1800" dirty="0">
                <a:latin typeface="+mj-lt"/>
                <a:cs typeface="Arial" panose="020B0604020202020204" pitchFamily="34" charset="0"/>
              </a:rPr>
              <a:t>To develop a module that will help students specifically with regards to Theoretical Driving Course's exams with their preferred language to use.</a:t>
            </a:r>
          </a:p>
        </p:txBody>
      </p:sp>
    </p:spTree>
    <p:extLst>
      <p:ext uri="{BB962C8B-B14F-4D97-AF65-F5344CB8AC3E}">
        <p14:creationId xmlns:p14="http://schemas.microsoft.com/office/powerpoint/2010/main" val="347441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Autofit/>
          </a:bodyPr>
          <a:lstStyle/>
          <a:p>
            <a:r>
              <a:rPr lang="en-US" altLang="en-US" sz="3200" dirty="0">
                <a:cs typeface="Arial" pitchFamily="34" charset="0"/>
              </a:rPr>
              <a:t>Functionalities of the Game</a:t>
            </a:r>
            <a:endParaRPr lang="zh-CN" altLang="en-US" sz="5400" dirty="0"/>
          </a:p>
        </p:txBody>
      </p:sp>
      <p:sp>
        <p:nvSpPr>
          <p:cNvPr id="3" name="Content Placeholder 2">
            <a:extLst>
              <a:ext uri="{FF2B5EF4-FFF2-40B4-BE49-F238E27FC236}">
                <a16:creationId xmlns:a16="http://schemas.microsoft.com/office/drawing/2014/main" id="{B9E841F2-9186-46F3-A934-51C233201373}"/>
              </a:ext>
            </a:extLst>
          </p:cNvPr>
          <p:cNvSpPr>
            <a:spLocks noGrp="1"/>
          </p:cNvSpPr>
          <p:nvPr>
            <p:ph idx="1"/>
          </p:nvPr>
        </p:nvSpPr>
        <p:spPr/>
        <p:txBody>
          <a:bodyPr>
            <a:normAutofit/>
          </a:bodyPr>
          <a:lstStyle/>
          <a:p>
            <a:r>
              <a:rPr lang="en-US" sz="2000" dirty="0">
                <a:latin typeface="+mj-lt"/>
                <a:cs typeface="Arial" panose="020B0604020202020204" pitchFamily="34" charset="0"/>
              </a:rPr>
              <a:t>Theoretical Examination</a:t>
            </a:r>
          </a:p>
          <a:p>
            <a:r>
              <a:rPr lang="en-US" sz="2000" dirty="0">
                <a:latin typeface="+mj-lt"/>
                <a:cs typeface="Arial" panose="020B0604020202020204" pitchFamily="34" charset="0"/>
              </a:rPr>
              <a:t>Basic Driving Simulation</a:t>
            </a:r>
          </a:p>
          <a:p>
            <a:r>
              <a:rPr lang="en-US" sz="2000" dirty="0">
                <a:latin typeface="+mj-lt"/>
                <a:cs typeface="Arial" panose="020B0604020202020204" pitchFamily="34" charset="0"/>
              </a:rPr>
              <a:t>Language Localization</a:t>
            </a:r>
          </a:p>
          <a:p>
            <a:r>
              <a:rPr lang="en-US" sz="2000" dirty="0">
                <a:latin typeface="+mj-lt"/>
                <a:cs typeface="Arial" panose="020B0604020202020204" pitchFamily="34" charset="0"/>
              </a:rPr>
              <a:t>Aesthetics</a:t>
            </a:r>
          </a:p>
          <a:p>
            <a:r>
              <a:rPr lang="en-US" sz="2000" dirty="0">
                <a:latin typeface="+mj-lt"/>
                <a:cs typeface="Arial" panose="020B0604020202020204" pitchFamily="34" charset="0"/>
              </a:rPr>
              <a:t>​Informative Material</a:t>
            </a:r>
            <a:endParaRPr lang="en-US" sz="1600" dirty="0">
              <a:latin typeface="+mj-lt"/>
              <a:cs typeface="Arial" panose="020B0604020202020204" pitchFamily="34" charset="0"/>
            </a:endParaRPr>
          </a:p>
        </p:txBody>
      </p:sp>
    </p:spTree>
    <p:extLst>
      <p:ext uri="{BB962C8B-B14F-4D97-AF65-F5344CB8AC3E}">
        <p14:creationId xmlns:p14="http://schemas.microsoft.com/office/powerpoint/2010/main" val="788631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5">
      <a:dk1>
        <a:sysClr val="windowText" lastClr="000000"/>
      </a:dk1>
      <a:lt1>
        <a:srgbClr val="000000"/>
      </a:lt1>
      <a:dk2>
        <a:srgbClr val="FFFFFF"/>
      </a:dk2>
      <a:lt2>
        <a:srgbClr val="636363"/>
      </a:lt2>
      <a:accent1>
        <a:srgbClr val="9ECD33"/>
      </a:accent1>
      <a:accent2>
        <a:srgbClr val="9ECD33"/>
      </a:accent2>
      <a:accent3>
        <a:srgbClr val="9ECD33"/>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TotalTime>
  <Words>931</Words>
  <Application>Microsoft Office PowerPoint</Application>
  <PresentationFormat>On-screen Show (4:3)</PresentationFormat>
  <Paragraphs>92</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宋体</vt:lpstr>
      <vt:lpstr>Arial</vt:lpstr>
      <vt:lpstr>Calibri</vt:lpstr>
      <vt:lpstr>Century Gothic</vt:lpstr>
      <vt:lpstr>Trebuchet MS</vt:lpstr>
      <vt:lpstr>Wingdings 2</vt:lpstr>
      <vt:lpstr>Quotable</vt:lpstr>
      <vt:lpstr>LAKBAY - A THREE-DIMENSIONAL GAME ABOUT DRIVING FUNDAMENTALS AND ROAD COURTESY AND SAFETY OF GEAR-1 DRIVING SCHOOL</vt:lpstr>
      <vt:lpstr>PowerPoint Presentation</vt:lpstr>
      <vt:lpstr>Background of the Study</vt:lpstr>
      <vt:lpstr>Overview of the Current State of Technology</vt:lpstr>
      <vt:lpstr>Statement of the Problem</vt:lpstr>
      <vt:lpstr>Statement of the Problem</vt:lpstr>
      <vt:lpstr>Objectives of the Study</vt:lpstr>
      <vt:lpstr>Objectives of the Study</vt:lpstr>
      <vt:lpstr>Functionalities of the Game</vt:lpstr>
      <vt:lpstr>Comparison of Proposed System to Foreign Studies</vt:lpstr>
      <vt:lpstr>Comparison of Proposed System to Local Studies</vt:lpstr>
      <vt:lpstr>Methodology</vt:lpstr>
      <vt:lpstr>Methodology</vt:lpstr>
      <vt:lpstr>Conceptual Framework</vt:lpstr>
      <vt:lpstr>Mechanics of the Game</vt:lpstr>
      <vt:lpstr>Mechanics of the Game</vt:lpstr>
      <vt:lpstr>Mechanics of the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LAKBAY - A THREE-DIMENSIONAL GAME ABOUT DRIVING FUNDAMENTALS AND ROAD COURTESY AND SAFETY OF GEAR-1 DRIVING SCHOOL</dc:title>
  <dc:creator>Nommel Isanar Lavapie Amolat</dc:creator>
  <cp:lastModifiedBy>Nommel Isanar Lavapie Amolat</cp:lastModifiedBy>
  <cp:revision>76</cp:revision>
  <dcterms:created xsi:type="dcterms:W3CDTF">2021-06-06T05:42:39Z</dcterms:created>
  <dcterms:modified xsi:type="dcterms:W3CDTF">2021-06-06T11:05:51Z</dcterms:modified>
</cp:coreProperties>
</file>