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EC548-FCF3-4B10-8A83-7B59DCD25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DD157D-1ACC-4450-9828-50448B0A6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E0090-E927-4B9A-84E1-7A8E5D55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0E44-07B2-4137-B9DE-337C62BC50C9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C4FC1-F387-48FD-BAF8-EFD635F3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3E382-F165-4285-BBCB-1F8059F8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3B-40EB-4177-973D-799A3EB4E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4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11EE5-9B62-4295-BDF5-655875B0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CF1604-3DE7-4141-9039-13CE5B316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93EE4-6CCC-41D6-BC85-2F7DA001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0E44-07B2-4137-B9DE-337C62BC50C9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CDE00-1D2A-44F0-A96B-EB2C6815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90DF2-9999-4EC4-905C-E773DB1A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3B-40EB-4177-973D-799A3EB4E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9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D2057D-0B02-45AB-A46F-68FEE2705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64B29C-1247-43FD-9A0F-829AEB17A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524A5-2F19-40D5-A972-2CEFC02A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0E44-07B2-4137-B9DE-337C62BC50C9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6A8D2-A329-4C13-83AD-7BA234F2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26F68-17E4-45E8-A43D-DA1DF503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3B-40EB-4177-973D-799A3EB4E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9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B6638-1ABD-47F6-B36D-9CCAE171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DCF61B-8B1B-42B7-AE15-EAE7C0C2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A508C-74D7-45FF-896A-D6A03A7E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0E44-07B2-4137-B9DE-337C62BC50C9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0BABA-E0F4-4CE6-8A38-F5AF6F36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48006-14C0-4F35-8B8A-1F825362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3B-40EB-4177-973D-799A3EB4E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4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6115F-FD18-4424-987E-7CDE4CD9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BA9B8-208D-4052-B116-6EB6C0B9C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28160-CB4B-40D7-B7BA-E64EB2F8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0E44-07B2-4137-B9DE-337C62BC50C9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39E2C-C656-479E-864E-6B267695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ECE1A-C7FF-41BB-9062-43283BA1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3B-40EB-4177-973D-799A3EB4E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5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6B6F3-63B5-4118-BD2A-4ACD97D9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EBC46A-0E74-499E-B952-CE4AB52AC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8F58B7-DA57-4A54-AF11-3C408D5DE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00135-4278-4D34-848A-BB640FED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0E44-07B2-4137-B9DE-337C62BC50C9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44FD0E-DAD9-4003-BFB1-E313986C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55383-C675-47D0-99A3-BAC9C2C8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3B-40EB-4177-973D-799A3EB4E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45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E79DF-CB38-40BC-9D74-AC1CFD25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D1D46-5C30-483E-BAC7-E01E754B3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85D4EB-39D2-477C-82E6-7832A1A7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17B8DC-08AB-4EE4-88B3-1A379674F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ED3FA1-33CD-4F5A-9C56-60D61993C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6882BE-F1A5-419D-B8EB-30105EBE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0E44-07B2-4137-B9DE-337C62BC50C9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F729CA-E6B2-41AF-9F88-5EE3CE35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1034A7-82F4-4571-9F5C-B40F09FA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3B-40EB-4177-973D-799A3EB4E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9095-7283-49FB-9D10-58707B5B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E31BBE-49C2-4D8A-9367-9BF01800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0E44-07B2-4137-B9DE-337C62BC50C9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4B87FA-508C-49AC-8816-E794F0B9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D0FC50-F259-4002-8C84-B639CB43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3B-40EB-4177-973D-799A3EB4E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8575F6-E06D-4077-B596-85E05501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0E44-07B2-4137-B9DE-337C62BC50C9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ECB42E-7CE1-4C04-B840-32DC8E51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D1346F-C262-4AFD-AC36-A516079D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3B-40EB-4177-973D-799A3EB4E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0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48D65-3870-41D8-B064-415DF398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7B0EE-0280-4DE7-BE48-813AD209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AA5728-6B66-49CB-9186-DB737BEAC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E5DB9C-6B45-4FA4-8328-0ED4F562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0E44-07B2-4137-B9DE-337C62BC50C9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0328F6-6125-4368-A7E5-4744A7DC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219955-91D9-47B2-90CE-168D8E5E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3B-40EB-4177-973D-799A3EB4E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11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EF686-B722-4C03-94C2-E054C8CC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AA6494-9EF1-4676-AB4B-D96EF3E2D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B804F2-911C-4433-82F1-F5CA497DD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5F3416-67CD-4CBB-9F36-8A919C6C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0E44-07B2-4137-B9DE-337C62BC50C9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C86CF-D44B-4847-86C5-8E4920D2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A7A46-1B36-403F-AC43-91BCA663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373B-40EB-4177-973D-799A3EB4E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14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B7CADA-2069-41AF-AEEB-9D97B7D8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97B904-A172-4C14-BCD9-149664440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E1476-1842-4719-B1BF-4E661A9E0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70E44-07B2-4137-B9DE-337C62BC50C9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BFBA9-8D12-4F01-BEDF-F0CDD8C0F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36E8A-CBFB-4FF8-9763-67037A401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B373B-40EB-4177-973D-799A3EB4E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8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app/NotificationCompat.Builder.html#setContentTitle(java.lang.CharSequence)" TargetMode="External"/><Relationship Id="rId2" Type="http://schemas.openxmlformats.org/officeDocument/2006/relationships/hyperlink" Target="https://developer.android.com/reference/android/support/v4/app/NotificationCompat.Builder.html#setSmallIcon(int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guide/topics/ui/notifiers/notifications.html#CreateNotification" TargetMode="External"/><Relationship Id="rId5" Type="http://schemas.openxmlformats.org/officeDocument/2006/relationships/hyperlink" Target="https://developer.android.com/reference/android/support/v4/app/NotificationCompat.Builder.html?hl=ko" TargetMode="External"/><Relationship Id="rId4" Type="http://schemas.openxmlformats.org/officeDocument/2006/relationships/hyperlink" Target="https://developer.android.com/reference/android/support/v4/app/NotificationCompat.Builder.html#setContentText(java.lang.CharSequence)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laces/android-api/placepicker?hl=ko" TargetMode="External"/><Relationship Id="rId2" Type="http://schemas.openxmlformats.org/officeDocument/2006/relationships/hyperlink" Target="https://developers.google.com/maps/documentation/android-api/?hl=k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chart/infographics/docs/qr_cod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unabated.tistory.com/entry/Socket-%ED%95%A8%EC%88%98-%EC%A0%95%EB%A6%A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CE0281-F780-44CA-8967-F174F1564C82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388B2A3-306B-4187-B64B-BF2617FDEFD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23BD2F-B783-4FB1-9BA9-5BFB7D8F3BF3}"/>
              </a:ext>
            </a:extLst>
          </p:cNvPr>
          <p:cNvSpPr txBox="1"/>
          <p:nvPr/>
        </p:nvSpPr>
        <p:spPr>
          <a:xfrm>
            <a:off x="457205" y="147935"/>
            <a:ext cx="307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모듈 상세설계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08574B3-EF4C-4A20-A11E-B558E6FD8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9268"/>
              </p:ext>
            </p:extLst>
          </p:nvPr>
        </p:nvGraphicFramePr>
        <p:xfrm>
          <a:off x="1577473" y="1760218"/>
          <a:ext cx="9037054" cy="45262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2422">
                  <a:extLst>
                    <a:ext uri="{9D8B030D-6E8A-4147-A177-3AD203B41FA5}">
                      <a16:colId xmlns:a16="http://schemas.microsoft.com/office/drawing/2014/main" val="2715664998"/>
                    </a:ext>
                  </a:extLst>
                </a:gridCol>
                <a:gridCol w="6844632">
                  <a:extLst>
                    <a:ext uri="{9D8B030D-6E8A-4147-A177-3AD203B41FA5}">
                      <a16:colId xmlns:a16="http://schemas.microsoft.com/office/drawing/2014/main" val="2427494812"/>
                    </a:ext>
                  </a:extLst>
                </a:gridCol>
              </a:tblGrid>
              <a:tr h="502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Notification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791119"/>
                  </a:ext>
                </a:extLst>
              </a:tr>
              <a:tr h="50291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필수 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3262"/>
                  </a:ext>
                </a:extLst>
              </a:tr>
              <a:tr h="1508751">
                <a:tc gridSpan="2">
                  <a:txBody>
                    <a:bodyPr/>
                    <a:lstStyle/>
                    <a:p>
                      <a:r>
                        <a:rPr lang="ko-KR" altLang="en-US" sz="1800" kern="1200" dirty="0">
                          <a:effectLst/>
                        </a:rPr>
                        <a:t>▶</a:t>
                      </a:r>
                      <a:r>
                        <a:rPr lang="en-US" altLang="ko-KR" sz="1800" u="none" strike="noStrike" kern="1200" dirty="0" err="1">
                          <a:effectLst/>
                          <a:hlinkClick r:id="rId2"/>
                        </a:rPr>
                        <a:t>setSmallIcon</a:t>
                      </a:r>
                      <a:r>
                        <a:rPr lang="en-US" altLang="ko-KR" sz="1800" u="none" strike="noStrike" kern="1200" dirty="0">
                          <a:effectLst/>
                          <a:hlinkClick r:id="rId2"/>
                        </a:rPr>
                        <a:t>()</a:t>
                      </a:r>
                      <a:r>
                        <a:rPr lang="ko-KR" alt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altLang="ko-KR" sz="1800" u="none" strike="noStrike" kern="1200" dirty="0">
                          <a:effectLst/>
                        </a:rPr>
                        <a:t>//</a:t>
                      </a:r>
                      <a:r>
                        <a:rPr lang="ko-KR" altLang="en-US" sz="1800" kern="1200" dirty="0">
                          <a:effectLst/>
                        </a:rPr>
                        <a:t> 설정한 작은 아이콘</a:t>
                      </a:r>
                    </a:p>
                    <a:p>
                      <a:r>
                        <a:rPr lang="ko-KR" altLang="en-US" sz="1800" kern="1200" dirty="0">
                          <a:effectLst/>
                        </a:rPr>
                        <a:t>▶</a:t>
                      </a:r>
                      <a:r>
                        <a:rPr lang="en-US" altLang="ko-KR" sz="1800" u="none" strike="noStrike" kern="1200" dirty="0" err="1">
                          <a:effectLst/>
                          <a:hlinkClick r:id="rId3"/>
                        </a:rPr>
                        <a:t>setContentTitle</a:t>
                      </a:r>
                      <a:r>
                        <a:rPr lang="en-US" altLang="ko-KR" sz="1800" u="none" strike="noStrike" kern="1200" dirty="0">
                          <a:effectLst/>
                          <a:hlinkClick r:id="rId3"/>
                        </a:rPr>
                        <a:t>()</a:t>
                      </a:r>
                      <a:r>
                        <a:rPr lang="ko-KR" alt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altLang="ko-KR" sz="1800" u="none" strike="noStrike" kern="1200" dirty="0">
                          <a:effectLst/>
                        </a:rPr>
                        <a:t>//</a:t>
                      </a:r>
                      <a:r>
                        <a:rPr lang="ko-KR" altLang="en-US" sz="1800" kern="1200" dirty="0">
                          <a:effectLst/>
                        </a:rPr>
                        <a:t> 설정한 제목</a:t>
                      </a:r>
                    </a:p>
                    <a:p>
                      <a:r>
                        <a:rPr lang="ko-KR" altLang="en-US" sz="1800" kern="1200" dirty="0">
                          <a:effectLst/>
                        </a:rPr>
                        <a:t>▶</a:t>
                      </a:r>
                      <a:r>
                        <a:rPr lang="en-US" altLang="ko-KR" sz="1800" u="none" strike="noStrike" kern="1200" dirty="0" err="1">
                          <a:effectLst/>
                          <a:hlinkClick r:id="rId4"/>
                        </a:rPr>
                        <a:t>setContentText</a:t>
                      </a:r>
                      <a:r>
                        <a:rPr lang="en-US" altLang="ko-KR" sz="1800" u="none" strike="noStrike" kern="1200" dirty="0">
                          <a:effectLst/>
                          <a:hlinkClick r:id="rId4"/>
                        </a:rPr>
                        <a:t>()</a:t>
                      </a:r>
                      <a:r>
                        <a:rPr lang="ko-KR" altLang="en-US" sz="1800" u="none" strike="noStrike" kern="1200" dirty="0">
                          <a:effectLst/>
                        </a:rPr>
                        <a:t> </a:t>
                      </a:r>
                      <a:r>
                        <a:rPr lang="en-US" altLang="ko-KR" sz="1800" u="none" strike="noStrike" kern="1200" dirty="0">
                          <a:effectLst/>
                        </a:rPr>
                        <a:t>//</a:t>
                      </a:r>
                      <a:r>
                        <a:rPr lang="ko-KR" altLang="en-US" sz="1800" kern="1200" dirty="0">
                          <a:effectLst/>
                        </a:rPr>
                        <a:t> 설정한 세부 텍스트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10355"/>
                  </a:ext>
                </a:extLst>
              </a:tr>
              <a:tr h="50291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 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5623"/>
                  </a:ext>
                </a:extLst>
              </a:tr>
              <a:tr h="150875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5"/>
                        </a:rPr>
                        <a:t>https://developer.android.com/reference/android/support/v4/app/NotificationCompat.Builder.html?hl=ko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7596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D40A54A-9384-4AD5-898D-529D74C2154F}"/>
              </a:ext>
            </a:extLst>
          </p:cNvPr>
          <p:cNvSpPr/>
          <p:nvPr/>
        </p:nvSpPr>
        <p:spPr>
          <a:xfrm>
            <a:off x="1577473" y="6286471"/>
            <a:ext cx="9037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6"/>
              </a:rPr>
              <a:t>https://developer.android.com/guide/topics/ui/notifiers/notifications.html#CreateNotification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C04D8A-2F87-43E1-9299-C6AED09B67A4}"/>
              </a:ext>
            </a:extLst>
          </p:cNvPr>
          <p:cNvSpPr/>
          <p:nvPr/>
        </p:nvSpPr>
        <p:spPr>
          <a:xfrm>
            <a:off x="1577473" y="1075788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i="0" dirty="0">
                <a:effectLst/>
                <a:latin typeface="Roboto"/>
              </a:rPr>
              <a:t>알림</a:t>
            </a:r>
          </a:p>
        </p:txBody>
      </p:sp>
    </p:spTree>
    <p:extLst>
      <p:ext uri="{BB962C8B-B14F-4D97-AF65-F5344CB8AC3E}">
        <p14:creationId xmlns:p14="http://schemas.microsoft.com/office/powerpoint/2010/main" val="28754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CE0281-F780-44CA-8967-F174F1564C82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388B2A3-306B-4187-B64B-BF2617FDEFD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23BD2F-B783-4FB1-9BA9-5BFB7D8F3BF3}"/>
              </a:ext>
            </a:extLst>
          </p:cNvPr>
          <p:cNvSpPr txBox="1"/>
          <p:nvPr/>
        </p:nvSpPr>
        <p:spPr>
          <a:xfrm>
            <a:off x="457205" y="147935"/>
            <a:ext cx="307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모듈 상세설계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08574B3-EF4C-4A20-A11E-B558E6FD8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00451"/>
              </p:ext>
            </p:extLst>
          </p:nvPr>
        </p:nvGraphicFramePr>
        <p:xfrm>
          <a:off x="1577473" y="1760218"/>
          <a:ext cx="9037054" cy="45262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2422">
                  <a:extLst>
                    <a:ext uri="{9D8B030D-6E8A-4147-A177-3AD203B41FA5}">
                      <a16:colId xmlns:a16="http://schemas.microsoft.com/office/drawing/2014/main" val="2715664998"/>
                    </a:ext>
                  </a:extLst>
                </a:gridCol>
                <a:gridCol w="6844632">
                  <a:extLst>
                    <a:ext uri="{9D8B030D-6E8A-4147-A177-3AD203B41FA5}">
                      <a16:colId xmlns:a16="http://schemas.microsoft.com/office/drawing/2014/main" val="2427494812"/>
                    </a:ext>
                  </a:extLst>
                </a:gridCol>
              </a:tblGrid>
              <a:tr h="502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Maps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Android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API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791119"/>
                  </a:ext>
                </a:extLst>
              </a:tr>
              <a:tr h="50291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필수 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3262"/>
                  </a:ext>
                </a:extLst>
              </a:tr>
              <a:tr h="15087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effectLst/>
                        </a:rPr>
                        <a:t>▶</a:t>
                      </a:r>
                      <a:r>
                        <a:rPr lang="en-US" altLang="ko-KR" sz="1800" kern="1200" dirty="0" err="1">
                          <a:effectLst/>
                        </a:rPr>
                        <a:t>MapFragment</a:t>
                      </a:r>
                      <a:r>
                        <a:rPr lang="en-US" altLang="ko-KR" sz="1800" kern="1200" dirty="0">
                          <a:effectLst/>
                        </a:rPr>
                        <a:t> – Android </a:t>
                      </a:r>
                      <a:r>
                        <a:rPr lang="ko-KR" altLang="en-US" sz="1800" kern="1200" dirty="0" err="1">
                          <a:effectLst/>
                        </a:rPr>
                        <a:t>프레그먼트에</a:t>
                      </a:r>
                      <a:r>
                        <a:rPr lang="ko-KR" altLang="en-US" sz="1800" kern="1200" dirty="0">
                          <a:effectLst/>
                        </a:rPr>
                        <a:t> 지도 배치</a:t>
                      </a:r>
                      <a:endParaRPr lang="en-US" altLang="ko-KR" sz="1800" u="none" strike="noStrike" kern="1200" dirty="0">
                        <a:effectLst/>
                      </a:endParaRPr>
                    </a:p>
                    <a:p>
                      <a:r>
                        <a:rPr lang="ko-KR" altLang="en-US" sz="1800" kern="1200" dirty="0">
                          <a:effectLst/>
                        </a:rPr>
                        <a:t>▶</a:t>
                      </a:r>
                      <a:r>
                        <a:rPr lang="en-US" altLang="ko-KR" sz="1800" kern="1200" dirty="0" err="1">
                          <a:effectLst/>
                        </a:rPr>
                        <a:t>MapView</a:t>
                      </a:r>
                      <a:r>
                        <a:rPr lang="en-US" altLang="ko-KR" sz="1800" kern="1200" dirty="0">
                          <a:effectLst/>
                        </a:rPr>
                        <a:t> – Android View</a:t>
                      </a:r>
                      <a:r>
                        <a:rPr lang="ko-KR" altLang="en-US" sz="1800" kern="1200" dirty="0">
                          <a:effectLst/>
                        </a:rPr>
                        <a:t>에 지도 배치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10355"/>
                  </a:ext>
                </a:extLst>
              </a:tr>
              <a:tr h="50291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 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5623"/>
                  </a:ext>
                </a:extLst>
              </a:tr>
              <a:tr h="150875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▶</a:t>
                      </a:r>
                      <a:r>
                        <a:rPr lang="en-US" altLang="ko-KR" dirty="0" err="1"/>
                        <a:t>setMapType</a:t>
                      </a:r>
                      <a:r>
                        <a:rPr lang="en-US" altLang="ko-KR" dirty="0"/>
                        <a:t>()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//</a:t>
                      </a:r>
                      <a:r>
                        <a:rPr lang="ko-KR" altLang="en-US" dirty="0"/>
                        <a:t> 일반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하이브리드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위성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없음 의 지도유형 선택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▶</a:t>
                      </a:r>
                      <a:r>
                        <a:rPr lang="en-US" altLang="ko-KR" dirty="0" err="1"/>
                        <a:t>setIndoorEnable</a:t>
                      </a:r>
                      <a:r>
                        <a:rPr lang="en-US" altLang="ko-KR" dirty="0"/>
                        <a:t>() // </a:t>
                      </a:r>
                      <a:r>
                        <a:rPr lang="ko-KR" altLang="en-US" dirty="0"/>
                        <a:t>실내지도 활성화 여부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7596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D40A54A-9384-4AD5-898D-529D74C2154F}"/>
              </a:ext>
            </a:extLst>
          </p:cNvPr>
          <p:cNvSpPr/>
          <p:nvPr/>
        </p:nvSpPr>
        <p:spPr>
          <a:xfrm>
            <a:off x="1577473" y="6286471"/>
            <a:ext cx="90370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2"/>
              </a:rPr>
              <a:t>https://developers.google.com/maps/documentation/android-api/?hl=ko</a:t>
            </a:r>
            <a:endParaRPr lang="en-US" altLang="ko-KR" sz="1600" dirty="0"/>
          </a:p>
          <a:p>
            <a:r>
              <a:rPr lang="en-US" altLang="ko-KR" sz="1600" dirty="0">
                <a:hlinkClick r:id="rId3"/>
              </a:rPr>
              <a:t>https://developers.google.com/places/android-api/placepicker?hl=ko</a:t>
            </a: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C04D8A-2F87-43E1-9299-C6AED09B67A4}"/>
              </a:ext>
            </a:extLst>
          </p:cNvPr>
          <p:cNvSpPr/>
          <p:nvPr/>
        </p:nvSpPr>
        <p:spPr>
          <a:xfrm>
            <a:off x="1577473" y="1075788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>
                <a:latin typeface="Roboto"/>
              </a:rPr>
              <a:t>지도</a:t>
            </a:r>
            <a:endParaRPr lang="ko-KR" altLang="en-US" sz="4000" b="1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9429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CE0281-F780-44CA-8967-F174F1564C82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388B2A3-306B-4187-B64B-BF2617FDEFD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23BD2F-B783-4FB1-9BA9-5BFB7D8F3BF3}"/>
              </a:ext>
            </a:extLst>
          </p:cNvPr>
          <p:cNvSpPr txBox="1"/>
          <p:nvPr/>
        </p:nvSpPr>
        <p:spPr>
          <a:xfrm>
            <a:off x="457205" y="147935"/>
            <a:ext cx="307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모듈 상세설계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08574B3-EF4C-4A20-A11E-B558E6FD8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34021"/>
              </p:ext>
            </p:extLst>
          </p:nvPr>
        </p:nvGraphicFramePr>
        <p:xfrm>
          <a:off x="1577473" y="1760218"/>
          <a:ext cx="9037054" cy="45262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2422">
                  <a:extLst>
                    <a:ext uri="{9D8B030D-6E8A-4147-A177-3AD203B41FA5}">
                      <a16:colId xmlns:a16="http://schemas.microsoft.com/office/drawing/2014/main" val="2715664998"/>
                    </a:ext>
                  </a:extLst>
                </a:gridCol>
                <a:gridCol w="6844632">
                  <a:extLst>
                    <a:ext uri="{9D8B030D-6E8A-4147-A177-3AD203B41FA5}">
                      <a16:colId xmlns:a16="http://schemas.microsoft.com/office/drawing/2014/main" val="2427494812"/>
                    </a:ext>
                  </a:extLst>
                </a:gridCol>
              </a:tblGrid>
              <a:tr h="502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QR</a:t>
                      </a:r>
                      <a:r>
                        <a:rPr lang="ko-KR" altLang="en-US" dirty="0"/>
                        <a:t>코드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791119"/>
                  </a:ext>
                </a:extLst>
              </a:tr>
              <a:tr h="50291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필수 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3262"/>
                  </a:ext>
                </a:extLst>
              </a:tr>
              <a:tr h="15087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effectLst/>
                        </a:rPr>
                        <a:t>▶</a:t>
                      </a:r>
                      <a:r>
                        <a:rPr lang="en-US" altLang="ko-KR" sz="1800" kern="1200" dirty="0" err="1">
                          <a:effectLst/>
                        </a:rPr>
                        <a:t>cht</a:t>
                      </a:r>
                      <a:r>
                        <a:rPr lang="en-US" altLang="ko-KR" sz="1800" kern="1200" dirty="0">
                          <a:effectLst/>
                        </a:rPr>
                        <a:t>=</a:t>
                      </a:r>
                      <a:r>
                        <a:rPr lang="en-US" altLang="ko-KR" sz="1800" kern="1200" dirty="0" err="1">
                          <a:effectLst/>
                        </a:rPr>
                        <a:t>qr</a:t>
                      </a:r>
                      <a:r>
                        <a:rPr lang="en-US" altLang="ko-KR" sz="1800" kern="1200" dirty="0">
                          <a:effectLst/>
                        </a:rPr>
                        <a:t> // QR</a:t>
                      </a:r>
                      <a:r>
                        <a:rPr lang="ko-KR" altLang="en-US" sz="1800" kern="1200" dirty="0">
                          <a:effectLst/>
                        </a:rPr>
                        <a:t>코드 지정</a:t>
                      </a:r>
                      <a:endParaRPr lang="en-US" altLang="ko-KR" sz="1800" u="none" strike="noStrike" kern="1200" dirty="0">
                        <a:effectLst/>
                      </a:endParaRPr>
                    </a:p>
                    <a:p>
                      <a:r>
                        <a:rPr lang="ko-KR" altLang="en-US" sz="1800" kern="1200" dirty="0">
                          <a:effectLst/>
                        </a:rPr>
                        <a:t>▶</a:t>
                      </a:r>
                      <a:r>
                        <a:rPr lang="en-US" altLang="ko-KR" sz="1800" kern="1200" dirty="0" err="1">
                          <a:effectLst/>
                        </a:rPr>
                        <a:t>chs</a:t>
                      </a:r>
                      <a:r>
                        <a:rPr lang="en-US" altLang="ko-KR" sz="1800" kern="1200" dirty="0">
                          <a:effectLst/>
                        </a:rPr>
                        <a:t>=&lt;width&gt;x&lt;height&gt; // </a:t>
                      </a:r>
                      <a:r>
                        <a:rPr lang="ko-KR" altLang="en-US" sz="1800" kern="1200" dirty="0">
                          <a:effectLst/>
                        </a:rPr>
                        <a:t>이미지 크기</a:t>
                      </a:r>
                    </a:p>
                    <a:p>
                      <a:r>
                        <a:rPr lang="ko-KR" altLang="en-US" sz="1800" kern="1200" dirty="0">
                          <a:effectLst/>
                        </a:rPr>
                        <a:t>▶</a:t>
                      </a:r>
                      <a:r>
                        <a:rPr lang="en-US" altLang="ko-KR" sz="1800" kern="1200" dirty="0" err="1">
                          <a:effectLst/>
                        </a:rPr>
                        <a:t>chl</a:t>
                      </a:r>
                      <a:r>
                        <a:rPr lang="en-US" altLang="ko-KR" sz="1800" kern="1200" dirty="0">
                          <a:effectLst/>
                        </a:rPr>
                        <a:t>=&lt;data&gt; // </a:t>
                      </a:r>
                      <a:r>
                        <a:rPr lang="ko-KR" altLang="en-US" sz="1800" kern="1200" dirty="0">
                          <a:effectLst/>
                        </a:rPr>
                        <a:t>인코딩할 데이터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10355"/>
                  </a:ext>
                </a:extLst>
              </a:tr>
              <a:tr h="50291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 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5623"/>
                  </a:ext>
                </a:extLst>
              </a:tr>
              <a:tr h="150875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▶</a:t>
                      </a:r>
                      <a:r>
                        <a:rPr lang="en-US" altLang="ko-KR" sz="1800" kern="1200" dirty="0" err="1">
                          <a:effectLst/>
                        </a:rPr>
                        <a:t>choe</a:t>
                      </a:r>
                      <a:r>
                        <a:rPr lang="en-US" altLang="ko-KR" sz="1800" kern="1200" dirty="0">
                          <a:effectLst/>
                        </a:rPr>
                        <a:t>=&lt;</a:t>
                      </a:r>
                      <a:r>
                        <a:rPr lang="en-US" altLang="ko-KR" sz="1800" kern="1200" dirty="0" err="1">
                          <a:effectLst/>
                        </a:rPr>
                        <a:t>output_encoding</a:t>
                      </a:r>
                      <a:r>
                        <a:rPr lang="en-US" altLang="ko-KR" sz="1800" kern="1200" dirty="0">
                          <a:effectLst/>
                        </a:rPr>
                        <a:t>&gt; // QR</a:t>
                      </a:r>
                      <a:r>
                        <a:rPr lang="ko-KR" altLang="en-US" sz="1800" kern="1200" dirty="0">
                          <a:effectLst/>
                        </a:rPr>
                        <a:t>코드 인코딩 방법</a:t>
                      </a:r>
                      <a:endParaRPr lang="en-US" altLang="ko-KR" sz="1800" kern="1200" dirty="0">
                        <a:effectLst/>
                      </a:endParaRPr>
                    </a:p>
                    <a:p>
                      <a:pPr latinLnBrk="1"/>
                      <a:r>
                        <a:rPr lang="ko-KR" altLang="en-US" sz="1800" kern="1200" dirty="0">
                          <a:effectLst/>
                        </a:rPr>
                        <a:t>▶</a:t>
                      </a:r>
                      <a:r>
                        <a:rPr lang="en-US" altLang="ko-KR" sz="1800" kern="1200" dirty="0" err="1">
                          <a:effectLst/>
                        </a:rPr>
                        <a:t>chld</a:t>
                      </a:r>
                      <a:r>
                        <a:rPr lang="en-US" altLang="ko-KR" sz="1800" kern="1200" dirty="0">
                          <a:effectLst/>
                        </a:rPr>
                        <a:t>=&lt;</a:t>
                      </a:r>
                      <a:r>
                        <a:rPr lang="en-US" altLang="ko-KR" sz="1800" kern="1200" dirty="0" err="1">
                          <a:effectLst/>
                        </a:rPr>
                        <a:t>error_correction_level</a:t>
                      </a:r>
                      <a:r>
                        <a:rPr lang="en-US" altLang="ko-KR" sz="1800" kern="1200" dirty="0">
                          <a:effectLst/>
                        </a:rPr>
                        <a:t>&gt;|&lt;margin&gt; // </a:t>
                      </a:r>
                      <a:r>
                        <a:rPr lang="ko-KR" altLang="en-US" sz="1800" kern="1200" dirty="0">
                          <a:effectLst/>
                        </a:rPr>
                        <a:t>오류수정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7596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D40A54A-9384-4AD5-898D-529D74C2154F}"/>
              </a:ext>
            </a:extLst>
          </p:cNvPr>
          <p:cNvSpPr/>
          <p:nvPr/>
        </p:nvSpPr>
        <p:spPr>
          <a:xfrm>
            <a:off x="1577473" y="6286471"/>
            <a:ext cx="9037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2"/>
              </a:rPr>
              <a:t>https://developers.google.com/chart/infographics/docs/qr_codes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C04D8A-2F87-43E1-9299-C6AED09B67A4}"/>
              </a:ext>
            </a:extLst>
          </p:cNvPr>
          <p:cNvSpPr/>
          <p:nvPr/>
        </p:nvSpPr>
        <p:spPr>
          <a:xfrm>
            <a:off x="1577473" y="1075788"/>
            <a:ext cx="1980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Roboto"/>
              </a:rPr>
              <a:t>QR</a:t>
            </a:r>
            <a:r>
              <a:rPr lang="ko-KR" altLang="en-US" sz="4000" b="1" dirty="0">
                <a:latin typeface="Roboto"/>
              </a:rPr>
              <a:t>코드</a:t>
            </a:r>
            <a:endParaRPr lang="ko-KR" altLang="en-US" sz="4000" b="1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1663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CE0281-F780-44CA-8967-F174F1564C82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388B2A3-306B-4187-B64B-BF2617FDEFD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23BD2F-B783-4FB1-9BA9-5BFB7D8F3BF3}"/>
              </a:ext>
            </a:extLst>
          </p:cNvPr>
          <p:cNvSpPr txBox="1"/>
          <p:nvPr/>
        </p:nvSpPr>
        <p:spPr>
          <a:xfrm>
            <a:off x="457205" y="147935"/>
            <a:ext cx="307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모듈 상세설계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08574B3-EF4C-4A20-A11E-B558E6FD8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9905"/>
              </p:ext>
            </p:extLst>
          </p:nvPr>
        </p:nvGraphicFramePr>
        <p:xfrm>
          <a:off x="1577473" y="1760218"/>
          <a:ext cx="9037054" cy="45262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2422">
                  <a:extLst>
                    <a:ext uri="{9D8B030D-6E8A-4147-A177-3AD203B41FA5}">
                      <a16:colId xmlns:a16="http://schemas.microsoft.com/office/drawing/2014/main" val="2715664998"/>
                    </a:ext>
                  </a:extLst>
                </a:gridCol>
                <a:gridCol w="6844632">
                  <a:extLst>
                    <a:ext uri="{9D8B030D-6E8A-4147-A177-3AD203B41FA5}">
                      <a16:colId xmlns:a16="http://schemas.microsoft.com/office/drawing/2014/main" val="2427494812"/>
                    </a:ext>
                  </a:extLst>
                </a:gridCol>
              </a:tblGrid>
              <a:tr h="5029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Socket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791119"/>
                  </a:ext>
                </a:extLst>
              </a:tr>
              <a:tr h="50291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필수 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3262"/>
                  </a:ext>
                </a:extLst>
              </a:tr>
              <a:tr h="15087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effectLst/>
                        </a:rPr>
                        <a:t>▶</a:t>
                      </a:r>
                      <a:r>
                        <a:rPr lang="en-US" altLang="ko-KR" sz="1800" kern="1200" dirty="0">
                          <a:effectLst/>
                        </a:rPr>
                        <a:t>socket</a:t>
                      </a:r>
                      <a:r>
                        <a:rPr lang="ko-KR" altLang="en-US" sz="1800" kern="1200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effectLst/>
                        </a:rPr>
                        <a:t>//</a:t>
                      </a:r>
                      <a:r>
                        <a:rPr lang="ko-KR" altLang="en-US" sz="1800" kern="1200" dirty="0">
                          <a:effectLst/>
                        </a:rPr>
                        <a:t> 소켓 생성</a:t>
                      </a:r>
                      <a:endParaRPr lang="en-US" altLang="ko-KR" sz="1800" u="none" strike="noStrike" kern="1200" dirty="0">
                        <a:effectLst/>
                      </a:endParaRPr>
                    </a:p>
                    <a:p>
                      <a:pPr latinLnBrk="1"/>
                      <a:r>
                        <a:rPr lang="ko-KR" altLang="en-US" sz="1800" kern="1200" dirty="0">
                          <a:effectLst/>
                        </a:rPr>
                        <a:t>▶</a:t>
                      </a:r>
                      <a:r>
                        <a:rPr lang="en-US" altLang="ko-KR" sz="1800" kern="1200" dirty="0">
                          <a:effectLst/>
                        </a:rPr>
                        <a:t>bind</a:t>
                      </a:r>
                      <a:r>
                        <a:rPr lang="ko-KR" altLang="en-US" sz="1800" kern="1200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effectLst/>
                        </a:rPr>
                        <a:t>//</a:t>
                      </a:r>
                      <a:r>
                        <a:rPr lang="ko-KR" altLang="en-US" sz="1800" kern="1200" dirty="0">
                          <a:effectLst/>
                        </a:rPr>
                        <a:t> 소켓에 주소를 묶음</a:t>
                      </a:r>
                      <a:endParaRPr lang="en-US" altLang="ko-KR" sz="1800" kern="1200" dirty="0">
                        <a:effectLst/>
                      </a:endParaRPr>
                    </a:p>
                    <a:p>
                      <a:pPr latinLnBrk="1"/>
                      <a:r>
                        <a:rPr lang="ko-KR" altLang="en-US" sz="1800" kern="1200" dirty="0">
                          <a:effectLst/>
                        </a:rPr>
                        <a:t>▶</a:t>
                      </a:r>
                      <a:r>
                        <a:rPr lang="en-US" altLang="ko-KR" sz="1800" kern="1200" dirty="0">
                          <a:effectLst/>
                        </a:rPr>
                        <a:t>accept</a:t>
                      </a:r>
                      <a:r>
                        <a:rPr lang="ko-KR" altLang="en-US" sz="1800" kern="1200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effectLst/>
                        </a:rPr>
                        <a:t>//</a:t>
                      </a:r>
                      <a:r>
                        <a:rPr lang="ko-KR" altLang="en-US" sz="1800" kern="1200" dirty="0">
                          <a:effectLst/>
                        </a:rPr>
                        <a:t> 큐의 연결요청 수락 후 처리</a:t>
                      </a:r>
                      <a:endParaRPr lang="en-US" altLang="ko-KR" sz="1800" kern="1200" dirty="0">
                        <a:effectLst/>
                      </a:endParaRPr>
                    </a:p>
                    <a:p>
                      <a:pPr latinLnBrk="1"/>
                      <a:r>
                        <a:rPr lang="ko-KR" altLang="en-US" sz="1800" kern="1200" dirty="0">
                          <a:effectLst/>
                        </a:rPr>
                        <a:t>▶</a:t>
                      </a:r>
                      <a:r>
                        <a:rPr lang="en-US" altLang="ko-KR" sz="1800" kern="1200" dirty="0">
                          <a:effectLst/>
                        </a:rPr>
                        <a:t>connect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10355"/>
                  </a:ext>
                </a:extLst>
              </a:tr>
              <a:tr h="50291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 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5623"/>
                  </a:ext>
                </a:extLst>
              </a:tr>
              <a:tr h="150875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▶</a:t>
                      </a:r>
                      <a:r>
                        <a:rPr lang="ko-KR" altLang="en-US" sz="1800" kern="1200" dirty="0">
                          <a:effectLst/>
                        </a:rPr>
                        <a:t>주고구조체</a:t>
                      </a:r>
                      <a:endParaRPr lang="en-US" altLang="ko-KR" sz="1800" kern="1200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1800" kern="1200" dirty="0">
                          <a:effectLst/>
                        </a:rPr>
                        <a:t>   </a:t>
                      </a:r>
                      <a:r>
                        <a:rPr lang="en-US" altLang="ko-KR" sz="1800" kern="1200" dirty="0" err="1">
                          <a:effectLst/>
                        </a:rPr>
                        <a:t>sockaddr</a:t>
                      </a:r>
                      <a:r>
                        <a:rPr lang="ko-KR" altLang="en-US" sz="1800" kern="1200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effectLst/>
                        </a:rPr>
                        <a:t>//</a:t>
                      </a:r>
                      <a:r>
                        <a:rPr lang="ko-KR" altLang="en-US" sz="1800" kern="1200" dirty="0">
                          <a:effectLst/>
                        </a:rPr>
                        <a:t> 주소체계의 인터페이스 역할</a:t>
                      </a:r>
                      <a:endParaRPr lang="en-US" altLang="ko-KR" sz="1800" kern="1200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1800" kern="1200" dirty="0">
                          <a:effectLst/>
                        </a:rPr>
                        <a:t>   </a:t>
                      </a:r>
                      <a:r>
                        <a:rPr lang="en-US" altLang="ko-KR" sz="1800" kern="1200" dirty="0" err="1">
                          <a:effectLst/>
                        </a:rPr>
                        <a:t>sockaddr_in</a:t>
                      </a:r>
                      <a:r>
                        <a:rPr lang="ko-KR" altLang="en-US" sz="1800" kern="1200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effectLst/>
                        </a:rPr>
                        <a:t>//</a:t>
                      </a:r>
                      <a:r>
                        <a:rPr lang="ko-KR" altLang="en-US" sz="1800" kern="1200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effectLst/>
                        </a:rPr>
                        <a:t>32</a:t>
                      </a:r>
                      <a:r>
                        <a:rPr lang="ko-KR" altLang="en-US" sz="1800" kern="1200" dirty="0">
                          <a:effectLst/>
                        </a:rPr>
                        <a:t>비트 데이터형 인터페이스</a:t>
                      </a:r>
                      <a:endParaRPr lang="en-US" altLang="ko-KR" sz="1800" kern="1200" dirty="0">
                        <a:effectLst/>
                      </a:endParaRPr>
                    </a:p>
                    <a:p>
                      <a:pPr latinLnBrk="1"/>
                      <a:r>
                        <a:rPr lang="ko-KR" altLang="en-US" sz="1800" kern="1200" dirty="0">
                          <a:effectLst/>
                        </a:rPr>
                        <a:t>▶</a:t>
                      </a:r>
                      <a:r>
                        <a:rPr lang="en-US" altLang="ko-KR" sz="1800" kern="1200" dirty="0">
                          <a:effectLst/>
                        </a:rPr>
                        <a:t>listen // </a:t>
                      </a:r>
                      <a:r>
                        <a:rPr lang="ko-KR" altLang="en-US" sz="1800" kern="1200" dirty="0">
                          <a:effectLst/>
                        </a:rPr>
                        <a:t>네트워크 시스템의 연결요청을 임시로 저장하는 큐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7596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D40A54A-9384-4AD5-898D-529D74C2154F}"/>
              </a:ext>
            </a:extLst>
          </p:cNvPr>
          <p:cNvSpPr/>
          <p:nvPr/>
        </p:nvSpPr>
        <p:spPr>
          <a:xfrm>
            <a:off x="1577473" y="6286471"/>
            <a:ext cx="9037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2"/>
              </a:rPr>
              <a:t>http://unabated.tistory.com/entry/Socket-%ED%95%A8%EC%88%98-%EC%A0%95%EB%A6%AC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C04D8A-2F87-43E1-9299-C6AED09B67A4}"/>
              </a:ext>
            </a:extLst>
          </p:cNvPr>
          <p:cNvSpPr/>
          <p:nvPr/>
        </p:nvSpPr>
        <p:spPr>
          <a:xfrm>
            <a:off x="1577473" y="1075788"/>
            <a:ext cx="32351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Roboto"/>
              </a:rPr>
              <a:t>Socket(</a:t>
            </a:r>
            <a:r>
              <a:rPr lang="ko-KR" altLang="en-US" sz="4000" b="1" dirty="0">
                <a:latin typeface="Roboto"/>
              </a:rPr>
              <a:t>통신</a:t>
            </a:r>
            <a:r>
              <a:rPr lang="en-US" altLang="ko-KR" sz="4000" b="1" dirty="0">
                <a:latin typeface="Roboto"/>
              </a:rPr>
              <a:t>)</a:t>
            </a:r>
            <a:endParaRPr lang="ko-KR" altLang="en-US" sz="4000" b="1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112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339</Words>
  <Application>Microsoft Office PowerPoint</Application>
  <PresentationFormat>와이드스크린</PresentationFormat>
  <Paragraphs>50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Roboto</vt:lpstr>
      <vt:lpstr>-윤고딕330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백승제</dc:creator>
  <cp:lastModifiedBy>백승제</cp:lastModifiedBy>
  <cp:revision>13</cp:revision>
  <dcterms:created xsi:type="dcterms:W3CDTF">2018-02-19T14:25:29Z</dcterms:created>
  <dcterms:modified xsi:type="dcterms:W3CDTF">2018-02-19T16:55:46Z</dcterms:modified>
</cp:coreProperties>
</file>