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1" r:id="rId6"/>
    <p:sldId id="265" r:id="rId7"/>
    <p:sldId id="267" r:id="rId8"/>
    <p:sldId id="281" r:id="rId9"/>
    <p:sldId id="284" r:id="rId10"/>
    <p:sldId id="280" r:id="rId11"/>
    <p:sldId id="285" r:id="rId12"/>
    <p:sldId id="272" r:id="rId13"/>
    <p:sldId id="279" r:id="rId14"/>
    <p:sldId id="278" r:id="rId15"/>
    <p:sldId id="282" r:id="rId16"/>
    <p:sldId id="270" r:id="rId17"/>
    <p:sldId id="277" r:id="rId18"/>
    <p:sldId id="271" r:id="rId19"/>
    <p:sldId id="276" r:id="rId20"/>
    <p:sldId id="287" r:id="rId21"/>
    <p:sldId id="286" r:id="rId22"/>
    <p:sldId id="274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맑은 고딕 Semilight" panose="020B0502040204020203" pitchFamily="50" charset="-127"/>
      <p:regular r:id="rId27"/>
    </p:embeddedFont>
    <p:embeddedFont>
      <p:font typeface="-윤고딕310" panose="02030504000101010101" pitchFamily="18" charset="-127"/>
      <p:regular r:id="rId28"/>
    </p:embeddedFont>
    <p:embeddedFont>
      <p:font typeface="Helvetica" panose="020B0604020202020204" pitchFamily="34" charset="0"/>
      <p:regular r:id="rId29"/>
      <p:bold r:id="rId30"/>
      <p:italic r:id="rId31"/>
      <p:boldItalic r:id="rId32"/>
    </p:embeddedFont>
    <p:embeddedFont>
      <p:font typeface="-윤고딕350" panose="02030504000101010101" pitchFamily="18" charset="-127"/>
      <p:regular r:id="rId33"/>
    </p:embeddedFont>
    <p:embeddedFont>
      <p:font typeface="함초롬돋움" panose="020B0604000101010101" pitchFamily="50" charset="-127"/>
      <p:regular r:id="rId34"/>
      <p:bold r:id="rId35"/>
    </p:embeddedFont>
    <p:embeddedFont>
      <p:font typeface="-윤고딕330" panose="02030504000101010101" pitchFamily="18" charset="-127"/>
      <p:regular r:id="rId36"/>
    </p:embeddedFont>
    <p:embeddedFont>
      <p:font typeface="-윤고딕320" panose="02030504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88086" autoAdjust="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7901-2769-4E92-AF20-7D18430D3C8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D242-DE53-4712-B671-61685E7EC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5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4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9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3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9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1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4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세그먼트는 </a:t>
            </a:r>
            <a:r>
              <a:rPr lang="ko-KR" altLang="en-US" dirty="0" err="1"/>
              <a:t>캐소드</a:t>
            </a:r>
            <a:r>
              <a:rPr lang="ko-KR" altLang="en-US" dirty="0"/>
              <a:t> 방식으로 하여 </a:t>
            </a:r>
            <a:r>
              <a:rPr lang="en-US" altLang="ko-KR" dirty="0"/>
              <a:t>5V</a:t>
            </a:r>
            <a:r>
              <a:rPr lang="ko-KR" altLang="en-US" dirty="0"/>
              <a:t>일 때 켜지고 </a:t>
            </a:r>
            <a:r>
              <a:rPr lang="en-US" altLang="ko-KR" dirty="0"/>
              <a:t>0V</a:t>
            </a:r>
            <a:r>
              <a:rPr lang="ko-KR" altLang="en-US" dirty="0"/>
              <a:t>일 때 꺼지도록 함</a:t>
            </a:r>
            <a:endParaRPr lang="en-US" altLang="ko-KR" dirty="0"/>
          </a:p>
          <a:p>
            <a:r>
              <a:rPr lang="ko-KR" altLang="en-US" dirty="0"/>
              <a:t>그리고 다이나믹 방식을 사용하여 부족할 수 있는 핀 개수 문제를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애노드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 (Off)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켜지며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캐소드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+V (On)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켜집니다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2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9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BangBang/GW_TradingSystem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aenu.modoo.at/?link=xf3x2gi3" TargetMode="External"/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onbuny.com/#downloa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handcli/3007658205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success.com/2016/04/nowait-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oonbuny.com/#how_to_us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0691C49-E422-40B0-8C8E-A019E016BB9E}"/>
              </a:ext>
            </a:extLst>
          </p:cNvPr>
          <p:cNvSpPr/>
          <p:nvPr/>
        </p:nvSpPr>
        <p:spPr>
          <a:xfrm>
            <a:off x="2791839" y="68094"/>
            <a:ext cx="7840494" cy="6568813"/>
          </a:xfrm>
          <a:prstGeom prst="diamond">
            <a:avLst/>
          </a:pr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419611" y="711855"/>
            <a:ext cx="4464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스마트 대기 관리시스템</a:t>
            </a:r>
            <a:endParaRPr lang="en-US" altLang="ko-KR" sz="3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Smart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standby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management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system</a:t>
            </a:r>
            <a:r>
              <a:rPr lang="ko-KR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643392" y="4791274"/>
            <a:ext cx="4124123" cy="184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물건을 </a:t>
            </a:r>
            <a:r>
              <a:rPr lang="ko-KR" altLang="en-US" sz="24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구해조</a:t>
            </a:r>
            <a:endParaRPr lang="en-US" altLang="ko-KR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  <a:endParaRPr lang="ko-KR" altLang="en-US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9DFBD3-9F87-475F-AC3C-B4C68211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12" y="1515487"/>
            <a:ext cx="3452260" cy="37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52BAC-EC21-4C2C-BF24-D220AFC6D4BD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전체 시스템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8C7F38-1924-4723-B468-FB2AD4E6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0" y="2071941"/>
            <a:ext cx="11374880" cy="3222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87A32-1469-460A-9A1A-FF98F9AD6398}"/>
              </a:ext>
            </a:extLst>
          </p:cNvPr>
          <p:cNvSpPr txBox="1"/>
          <p:nvPr/>
        </p:nvSpPr>
        <p:spPr>
          <a:xfrm>
            <a:off x="4647346" y="5278110"/>
            <a:ext cx="259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활동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93605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52BAC-EC21-4C2C-BF24-D220AFC6D4BD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전체 시스템 수행 시나리오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D4ADC-14C3-467A-8D2F-274983BF3071}"/>
              </a:ext>
            </a:extLst>
          </p:cNvPr>
          <p:cNvSpPr txBox="1"/>
          <p:nvPr/>
        </p:nvSpPr>
        <p:spPr>
          <a:xfrm>
            <a:off x="1038687" y="1401468"/>
            <a:ext cx="10810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1. App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시작 시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사용을 위해 로그인 필요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1.1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계정이 없는 경우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새로운 계정을 생성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로그인시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화면 우측 상단의 판매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구매 목록 선택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판매 및 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선호 물품 구매자와 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매칭을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하면 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83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31E567-818D-4444-BF39-3FBFAB93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60" y="3852565"/>
            <a:ext cx="7143750" cy="2857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4890B2-090D-4CE6-9B2A-078AA0A6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60" y="1115021"/>
            <a:ext cx="714375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FAA3F5-EC8E-44E9-B3D6-F2155A889514}"/>
              </a:ext>
            </a:extLst>
          </p:cNvPr>
          <p:cNvSpPr txBox="1"/>
          <p:nvPr/>
        </p:nvSpPr>
        <p:spPr>
          <a:xfrm>
            <a:off x="4647346" y="3446138"/>
            <a:ext cx="259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판매자 통신 다이어그램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6B549-4A7A-4126-9E90-B2B11DFA5034}"/>
              </a:ext>
            </a:extLst>
          </p:cNvPr>
          <p:cNvSpPr txBox="1"/>
          <p:nvPr/>
        </p:nvSpPr>
        <p:spPr>
          <a:xfrm>
            <a:off x="4647346" y="6118972"/>
            <a:ext cx="259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구매자 통신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52BAC-EC21-4C2C-BF24-D220AFC6D4BD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상세 시스템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79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029D6E-2C7C-4D24-9CF9-A38537BB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4" y="2424225"/>
            <a:ext cx="3034784" cy="356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2BF4F-0EBC-49BD-BA7B-542A319FFEE2}"/>
              </a:ext>
            </a:extLst>
          </p:cNvPr>
          <p:cNvSpPr txBox="1"/>
          <p:nvPr/>
        </p:nvSpPr>
        <p:spPr>
          <a:xfrm>
            <a:off x="596754" y="872879"/>
            <a:ext cx="1077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latin typeface="-윤고딕 350"/>
                <a:ea typeface="-윤고딕310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본 시스템은 스마트폰을 통해 제공하는 서비스로서 범용적으로 사용하는 </a:t>
            </a:r>
            <a:endParaRPr lang="en-US" altLang="ko-KR" sz="2400" dirty="0">
              <a:latin typeface="-윤고딕 350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 350"/>
                <a:ea typeface="-윤고딕320" panose="02030504000101010101" pitchFamily="18" charset="-127"/>
              </a:rPr>
              <a:t>      </a:t>
            </a:r>
            <a:r>
              <a:rPr lang="en-US" altLang="ko-KR" sz="2400" b="1">
                <a:latin typeface="-윤고딕 350"/>
                <a:ea typeface="-윤고딕320" panose="02030504000101010101" pitchFamily="18" charset="-127"/>
              </a:rPr>
              <a:t>Android </a:t>
            </a:r>
            <a:r>
              <a:rPr lang="en-US" altLang="ko-KR" sz="2400" b="1" dirty="0">
                <a:latin typeface="-윤고딕 350"/>
                <a:ea typeface="-윤고딕320" panose="02030504000101010101" pitchFamily="18" charset="-127"/>
              </a:rPr>
              <a:t>Studio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 350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하여 어플을 제공한다</a:t>
            </a:r>
            <a:r>
              <a:rPr lang="en-US" altLang="ko-KR" sz="2400" dirty="0">
                <a:latin typeface="-윤고딕 350"/>
                <a:ea typeface="-윤고딕320" panose="02030504000101010101" pitchFamily="18" charset="-127"/>
              </a:rPr>
              <a:t>.</a:t>
            </a:r>
            <a:endParaRPr lang="ko-KR" altLang="en-US" sz="2400" dirty="0">
              <a:ln w="9525">
                <a:noFill/>
              </a:ln>
              <a:latin typeface="-윤고딕 350"/>
              <a:ea typeface="-윤고딕32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864B0C-6186-4CCE-813A-CC2331A9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18557"/>
              </p:ext>
            </p:extLst>
          </p:nvPr>
        </p:nvGraphicFramePr>
        <p:xfrm>
          <a:off x="5074072" y="2424221"/>
          <a:ext cx="6138074" cy="35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39">
                  <a:extLst>
                    <a:ext uri="{9D8B030D-6E8A-4147-A177-3AD203B41FA5}">
                      <a16:colId xmlns:a16="http://schemas.microsoft.com/office/drawing/2014/main" val="3769296612"/>
                    </a:ext>
                  </a:extLst>
                </a:gridCol>
                <a:gridCol w="4862435">
                  <a:extLst>
                    <a:ext uri="{9D8B030D-6E8A-4147-A177-3AD203B41FA5}">
                      <a16:colId xmlns:a16="http://schemas.microsoft.com/office/drawing/2014/main" val="1833808400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Series 8895 </a:t>
                      </a:r>
                      <a:r>
                        <a:rPr lang="ko-KR" altLang="en-US" sz="12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옥타코어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아키텍쳐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2.3 GHz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+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Cortex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1.7 GHz</a:t>
                      </a:r>
                    </a:p>
                  </a:txBody>
                  <a:tcPr marL="66127" marR="66127" marT="33063" marB="330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19118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Memory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6GB LPDDR4X SDRAM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213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Graphic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MALI-G71 MP20 546 MHz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588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HDD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64 GB 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내장 메모리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30806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O/S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Android (7.1.1)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480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Android Studio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17715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자바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2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4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640E49-1496-465C-A14D-E27F5FD28C8F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D41DC-5054-489F-9234-C57A47375CD7}"/>
              </a:ext>
            </a:extLst>
          </p:cNvPr>
          <p:cNvSpPr txBox="1"/>
          <p:nvPr/>
        </p:nvSpPr>
        <p:spPr>
          <a:xfrm>
            <a:off x="863663" y="885672"/>
            <a:ext cx="92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본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개발하기 위해서 </a:t>
            </a:r>
            <a:r>
              <a:rPr lang="en-US" altLang="ko-KR" sz="2400" b="1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Arduino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한다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11E45-71E8-457E-AB3F-166D2DAE822D}"/>
              </a:ext>
            </a:extLst>
          </p:cNvPr>
          <p:cNvCxnSpPr>
            <a:cxnSpLocks/>
          </p:cNvCxnSpPr>
          <p:nvPr/>
        </p:nvCxnSpPr>
        <p:spPr>
          <a:xfrm flipH="1">
            <a:off x="1538408" y="2295115"/>
            <a:ext cx="1130792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ACC301-9ED0-4A3C-9EFF-A8019C05A3BF}"/>
              </a:ext>
            </a:extLst>
          </p:cNvPr>
          <p:cNvCxnSpPr>
            <a:cxnSpLocks/>
          </p:cNvCxnSpPr>
          <p:nvPr/>
        </p:nvCxnSpPr>
        <p:spPr>
          <a:xfrm>
            <a:off x="1570165" y="2442414"/>
            <a:ext cx="1134088" cy="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048B9DC-2E28-4177-B4D5-EE2B8830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05" y="1534128"/>
            <a:ext cx="1687089" cy="1305016"/>
          </a:xfrm>
          <a:prstGeom prst="rect">
            <a:avLst/>
          </a:prstGeom>
        </p:spPr>
      </p:pic>
      <p:pic>
        <p:nvPicPr>
          <p:cNvPr id="18" name="_x430033088" descr="EMB000021383bd0">
            <a:extLst>
              <a:ext uri="{FF2B5EF4-FFF2-40B4-BE49-F238E27FC236}">
                <a16:creationId xmlns:a16="http://schemas.microsoft.com/office/drawing/2014/main" id="{5B28046C-7E3A-4173-9387-C825B668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8" y="1900798"/>
            <a:ext cx="585019" cy="1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430033016" descr="EMB000021383bd3">
            <a:extLst>
              <a:ext uri="{FF2B5EF4-FFF2-40B4-BE49-F238E27FC236}">
                <a16:creationId xmlns:a16="http://schemas.microsoft.com/office/drawing/2014/main" id="{4C686CD2-3E7F-4AF0-B01C-C5BE2DC2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32" y="2005684"/>
            <a:ext cx="1232928" cy="7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66BCC3-5482-43C1-A9C2-EBB655DB9EEB}"/>
              </a:ext>
            </a:extLst>
          </p:cNvPr>
          <p:cNvCxnSpPr>
            <a:cxnSpLocks/>
          </p:cNvCxnSpPr>
          <p:nvPr/>
        </p:nvCxnSpPr>
        <p:spPr>
          <a:xfrm>
            <a:off x="4026306" y="2322289"/>
            <a:ext cx="1149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BB9B93-BFDD-45CC-86FD-0B39720BEA0D}"/>
              </a:ext>
            </a:extLst>
          </p:cNvPr>
          <p:cNvCxnSpPr>
            <a:cxnSpLocks/>
          </p:cNvCxnSpPr>
          <p:nvPr/>
        </p:nvCxnSpPr>
        <p:spPr>
          <a:xfrm>
            <a:off x="6950300" y="2329193"/>
            <a:ext cx="1555479" cy="10702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C6BE0D6-6F0C-4B1E-A8D0-B03573077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921" y="2004376"/>
            <a:ext cx="1545441" cy="511735"/>
          </a:xfrm>
          <a:prstGeom prst="rect">
            <a:avLst/>
          </a:prstGeom>
        </p:spPr>
      </p:pic>
      <p:pic>
        <p:nvPicPr>
          <p:cNvPr id="25" name="_x430046552" descr="EMB000021383bdc">
            <a:extLst>
              <a:ext uri="{FF2B5EF4-FFF2-40B4-BE49-F238E27FC236}">
                <a16:creationId xmlns:a16="http://schemas.microsoft.com/office/drawing/2014/main" id="{93FE3485-F0EA-49E6-93A3-995F169D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25" y="3795841"/>
            <a:ext cx="1304226" cy="11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E8303F-D87A-4A55-BFE5-9B878AE6C27D}"/>
              </a:ext>
            </a:extLst>
          </p:cNvPr>
          <p:cNvCxnSpPr>
            <a:cxnSpLocks/>
          </p:cNvCxnSpPr>
          <p:nvPr/>
        </p:nvCxnSpPr>
        <p:spPr>
          <a:xfrm>
            <a:off x="6207999" y="3027365"/>
            <a:ext cx="925625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430049432" descr="EMB000021383be2">
            <a:extLst>
              <a:ext uri="{FF2B5EF4-FFF2-40B4-BE49-F238E27FC236}">
                <a16:creationId xmlns:a16="http://schemas.microsoft.com/office/drawing/2014/main" id="{80FB2891-85A6-480C-8BF7-873A243F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42" y="5637655"/>
            <a:ext cx="800100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D1D911-DB73-4B42-8673-0D8D968866A9}"/>
              </a:ext>
            </a:extLst>
          </p:cNvPr>
          <p:cNvCxnSpPr>
            <a:cxnSpLocks/>
          </p:cNvCxnSpPr>
          <p:nvPr/>
        </p:nvCxnSpPr>
        <p:spPr>
          <a:xfrm>
            <a:off x="7478238" y="5194192"/>
            <a:ext cx="0" cy="48311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8850429-8275-4353-8F19-033D5E646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284058">
            <a:off x="7069347" y="2909902"/>
            <a:ext cx="412163" cy="344896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2877A872-9EB4-4E93-9720-8F2883568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180" y="3749351"/>
            <a:ext cx="914400" cy="9144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AD156E-4F22-4225-9965-2638DE8A8153}"/>
              </a:ext>
            </a:extLst>
          </p:cNvPr>
          <p:cNvCxnSpPr>
            <a:cxnSpLocks/>
          </p:cNvCxnSpPr>
          <p:nvPr/>
        </p:nvCxnSpPr>
        <p:spPr>
          <a:xfrm>
            <a:off x="3211542" y="2923411"/>
            <a:ext cx="0" cy="82594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76BE13-1C6D-4E78-AD76-46B2D33A70E7}"/>
              </a:ext>
            </a:extLst>
          </p:cNvPr>
          <p:cNvCxnSpPr>
            <a:cxnSpLocks/>
          </p:cNvCxnSpPr>
          <p:nvPr/>
        </p:nvCxnSpPr>
        <p:spPr>
          <a:xfrm flipV="1">
            <a:off x="3398118" y="2911354"/>
            <a:ext cx="0" cy="8379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DA2872D-7BD5-4A3F-B9EC-17A5AC6AE39C}"/>
              </a:ext>
            </a:extLst>
          </p:cNvPr>
          <p:cNvCxnSpPr>
            <a:cxnSpLocks/>
          </p:cNvCxnSpPr>
          <p:nvPr/>
        </p:nvCxnSpPr>
        <p:spPr>
          <a:xfrm rot="10800000">
            <a:off x="1139938" y="3268509"/>
            <a:ext cx="5810363" cy="2783126"/>
          </a:xfrm>
          <a:prstGeom prst="bentConnector3">
            <a:avLst>
              <a:gd name="adj1" fmla="val 10011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DC9DBD-C6E6-4A34-B869-A765E8EE9138}"/>
              </a:ext>
            </a:extLst>
          </p:cNvPr>
          <p:cNvSpPr txBox="1"/>
          <p:nvPr/>
        </p:nvSpPr>
        <p:spPr>
          <a:xfrm>
            <a:off x="2877654" y="4521434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 / WEB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38ABBD-FEC8-42F4-95ED-F787EAFBDFB2}"/>
              </a:ext>
            </a:extLst>
          </p:cNvPr>
          <p:cNvCxnSpPr>
            <a:cxnSpLocks/>
          </p:cNvCxnSpPr>
          <p:nvPr/>
        </p:nvCxnSpPr>
        <p:spPr>
          <a:xfrm>
            <a:off x="1469424" y="3141656"/>
            <a:ext cx="1200150" cy="91440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7823672-4DDA-47E4-BBDC-28F88E22139C}"/>
              </a:ext>
            </a:extLst>
          </p:cNvPr>
          <p:cNvCxnSpPr>
            <a:cxnSpLocks/>
          </p:cNvCxnSpPr>
          <p:nvPr/>
        </p:nvCxnSpPr>
        <p:spPr>
          <a:xfrm flipH="1" flipV="1">
            <a:off x="1570165" y="3027365"/>
            <a:ext cx="1125272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EF85F4-A6D4-4A8D-9163-32FF22445386}"/>
              </a:ext>
            </a:extLst>
          </p:cNvPr>
          <p:cNvSpPr txBox="1"/>
          <p:nvPr/>
        </p:nvSpPr>
        <p:spPr>
          <a:xfrm>
            <a:off x="2985943" y="2666844"/>
            <a:ext cx="82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모듈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E03AC8-4BFC-4053-B50C-B1E74302CB3C}"/>
              </a:ext>
            </a:extLst>
          </p:cNvPr>
          <p:cNvSpPr txBox="1"/>
          <p:nvPr/>
        </p:nvSpPr>
        <p:spPr>
          <a:xfrm>
            <a:off x="1715509" y="2030470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통신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FBB9E5-0F85-4018-9AB0-990E82D731EF}"/>
              </a:ext>
            </a:extLst>
          </p:cNvPr>
          <p:cNvSpPr txBox="1"/>
          <p:nvPr/>
        </p:nvSpPr>
        <p:spPr>
          <a:xfrm>
            <a:off x="5359762" y="279680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오렌지 보드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524AED-6DE0-42B7-9D0B-71AEEE174C2D}"/>
              </a:ext>
            </a:extLst>
          </p:cNvPr>
          <p:cNvSpPr txBox="1"/>
          <p:nvPr/>
        </p:nvSpPr>
        <p:spPr>
          <a:xfrm>
            <a:off x="8881899" y="2489712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 </a:t>
            </a:r>
            <a:r>
              <a:rPr lang="ko-KR" altLang="en-US" sz="1200" dirty="0"/>
              <a:t>세그먼트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7DBB1D-9F7B-4774-9934-B68AE26922CB}"/>
              </a:ext>
            </a:extLst>
          </p:cNvPr>
          <p:cNvSpPr txBox="1"/>
          <p:nvPr/>
        </p:nvSpPr>
        <p:spPr>
          <a:xfrm>
            <a:off x="6745524" y="489033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소형 </a:t>
            </a:r>
            <a:r>
              <a:rPr lang="ko-KR" altLang="en-US" sz="1200" dirty="0" err="1"/>
              <a:t>열전사</a:t>
            </a:r>
            <a:r>
              <a:rPr lang="ko-KR" altLang="en-US" sz="1200" dirty="0"/>
              <a:t> 프린터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07EF9-4F47-4E53-A203-06EBDBB8A0AA}"/>
              </a:ext>
            </a:extLst>
          </p:cNvPr>
          <p:cNvSpPr txBox="1"/>
          <p:nvPr/>
        </p:nvSpPr>
        <p:spPr>
          <a:xfrm>
            <a:off x="2365572" y="5774636"/>
            <a:ext cx="191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어플을 통해서 내용 확인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AA50B8-65E3-4318-A224-73FB1E241D59}"/>
              </a:ext>
            </a:extLst>
          </p:cNvPr>
          <p:cNvSpPr txBox="1"/>
          <p:nvPr/>
        </p:nvSpPr>
        <p:spPr>
          <a:xfrm>
            <a:off x="3938151" y="2018116"/>
            <a:ext cx="134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아두이노로</a:t>
            </a:r>
            <a:r>
              <a:rPr lang="ko-KR" altLang="en-US" sz="1200" dirty="0"/>
              <a:t> 전송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619451-6C34-41E7-9027-FDF735379A4B}"/>
              </a:ext>
            </a:extLst>
          </p:cNvPr>
          <p:cNvSpPr txBox="1"/>
          <p:nvPr/>
        </p:nvSpPr>
        <p:spPr>
          <a:xfrm>
            <a:off x="6890446" y="2010175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번호</a:t>
            </a:r>
            <a:r>
              <a:rPr lang="en-US" altLang="ko-KR" sz="1200" dirty="0"/>
              <a:t>/</a:t>
            </a:r>
            <a:r>
              <a:rPr lang="ko-KR" altLang="en-US" sz="1200" dirty="0"/>
              <a:t>인원 출력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6D8DB1-C77B-4DA5-BFBB-BC93D6E24297}"/>
              </a:ext>
            </a:extLst>
          </p:cNvPr>
          <p:cNvSpPr txBox="1"/>
          <p:nvPr/>
        </p:nvSpPr>
        <p:spPr>
          <a:xfrm>
            <a:off x="6745524" y="3366911"/>
            <a:ext cx="1304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프린터로 출력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CE9FE7-98C4-494E-8C1E-F54AE09E4E49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5790824" y="3044326"/>
            <a:ext cx="11104" cy="100333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A636809-F1D8-4538-BBB5-8C1E1E9A9C12}"/>
              </a:ext>
            </a:extLst>
          </p:cNvPr>
          <p:cNvGrpSpPr/>
          <p:nvPr/>
        </p:nvGrpSpPr>
        <p:grpSpPr>
          <a:xfrm>
            <a:off x="5333624" y="4047659"/>
            <a:ext cx="914400" cy="914400"/>
            <a:chOff x="5261971" y="3787960"/>
            <a:chExt cx="914400" cy="914400"/>
          </a:xfrm>
        </p:grpSpPr>
        <p:pic>
          <p:nvPicPr>
            <p:cNvPr id="77" name="그래픽 76" descr="모니터">
              <a:extLst>
                <a:ext uri="{FF2B5EF4-FFF2-40B4-BE49-F238E27FC236}">
                  <a16:creationId xmlns:a16="http://schemas.microsoft.com/office/drawing/2014/main" id="{697D449D-E3D4-4D96-B35A-FA62AB982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61971" y="3787960"/>
              <a:ext cx="914400" cy="91440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DE193F9-5C9D-4B00-8742-7A37FC31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0246" y="4056056"/>
              <a:ext cx="636452" cy="298979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2196D5B-32DD-402D-8422-F2345569B95C}"/>
              </a:ext>
            </a:extLst>
          </p:cNvPr>
          <p:cNvSpPr txBox="1"/>
          <p:nvPr/>
        </p:nvSpPr>
        <p:spPr>
          <a:xfrm>
            <a:off x="4520454" y="3400731"/>
            <a:ext cx="13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세그먼트 </a:t>
            </a:r>
            <a:endParaRPr lang="en-US" altLang="ko-KR" sz="1200" dirty="0"/>
          </a:p>
          <a:p>
            <a:r>
              <a:rPr lang="ko-KR" altLang="en-US" sz="1200" dirty="0"/>
              <a:t>동일 내용 출력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F4BB46-E5D9-4F1C-B92D-99029E1CF183}"/>
              </a:ext>
            </a:extLst>
          </p:cNvPr>
          <p:cNvSpPr txBox="1"/>
          <p:nvPr/>
        </p:nvSpPr>
        <p:spPr>
          <a:xfrm>
            <a:off x="5278345" y="4826481"/>
            <a:ext cx="10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창구 모니터</a:t>
            </a:r>
            <a:endParaRPr lang="ko-KR" altLang="en-US" sz="1200" dirty="0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EF7359C7-ACEA-495C-8376-5B96A2134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72756"/>
              </p:ext>
            </p:extLst>
          </p:nvPr>
        </p:nvGraphicFramePr>
        <p:xfrm>
          <a:off x="8359842" y="5034235"/>
          <a:ext cx="3133658" cy="10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80">
                  <a:extLst>
                    <a:ext uri="{9D8B030D-6E8A-4147-A177-3AD203B41FA5}">
                      <a16:colId xmlns:a16="http://schemas.microsoft.com/office/drawing/2014/main" val="481641070"/>
                    </a:ext>
                  </a:extLst>
                </a:gridCol>
                <a:gridCol w="1849178">
                  <a:extLst>
                    <a:ext uri="{9D8B030D-6E8A-4147-A177-3AD203B41FA5}">
                      <a16:colId xmlns:a16="http://schemas.microsoft.com/office/drawing/2014/main" val="3291626104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ARDUINO 1.8.5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15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 </a:t>
                      </a:r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9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1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0069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무인함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TCP/IP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통신기술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구축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무인함 제작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 처리 구조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및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데이터 처리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무인함 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 환경 구축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서버와 아두이노의 데이터 통신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무인함 작동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0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61492"/>
              </p:ext>
            </p:extLst>
          </p:nvPr>
        </p:nvGraphicFramePr>
        <p:xfrm>
          <a:off x="1111251" y="113659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65003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98379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B4C86-52DD-426D-91FC-708C1328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58" y="1608017"/>
            <a:ext cx="8141284" cy="493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3B153-0B94-446C-828D-A516F8A2560D}"/>
              </a:ext>
            </a:extLst>
          </p:cNvPr>
          <p:cNvSpPr txBox="1"/>
          <p:nvPr/>
        </p:nvSpPr>
        <p:spPr>
          <a:xfrm>
            <a:off x="1708150" y="943986"/>
            <a:ext cx="900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Github :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https://github.com/ParkBangBang/GW_TradingSystem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ko-KR" altLang="en-US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70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55819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박성호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여지혜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김미선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방그린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박준형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고일주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(2012).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기반 다중 순번대기관리 어플리케이션의 구현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</a:t>
            </a: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국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HCI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학회 학술대회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47-49.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종합병원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 -  https://blog.naver.com/handcli/30076582051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순번 대기 어플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 / App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회사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-------</a:t>
            </a:r>
            <a:r>
              <a:rPr lang="en-US" altLang="ko-KR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gdgrgsgsfssaf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618932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이미지 출처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제안서 표지 이미지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https://www.naver.com/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대기 기기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https://saenu.modoo.at/?link=xf3x2gi3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https://soonbuny.com/#download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--------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ㅇㄴㅇㄴㅇㄴㅇㄴㅇ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4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33400"/>
            <a:ext cx="0" cy="6324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C03A92-B0D9-4770-B7D3-40B458969EF8}"/>
              </a:ext>
            </a:extLst>
          </p:cNvPr>
          <p:cNvSpPr txBox="1"/>
          <p:nvPr/>
        </p:nvSpPr>
        <p:spPr>
          <a:xfrm>
            <a:off x="6096000" y="762000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1103243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1503353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44AA-C01D-458D-A260-6D9C44312436}"/>
              </a:ext>
            </a:extLst>
          </p:cNvPr>
          <p:cNvSpPr txBox="1"/>
          <p:nvPr/>
        </p:nvSpPr>
        <p:spPr>
          <a:xfrm>
            <a:off x="6096000" y="1844596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및 사례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2244706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58594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986059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D04BF-099B-4AFD-A9F5-D03CE2FD1681}"/>
              </a:ext>
            </a:extLst>
          </p:cNvPr>
          <p:cNvSpPr txBox="1"/>
          <p:nvPr/>
        </p:nvSpPr>
        <p:spPr>
          <a:xfrm>
            <a:off x="6096004" y="332730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3727412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6004" y="406865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446876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810008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업무 분담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5203786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554502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945139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628638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FC4AF7-D880-4D32-BE2D-B32D0D46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09" y="996123"/>
            <a:ext cx="4558514" cy="49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개발환경 추가 자료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49CA92-E781-4E8E-AC23-9DCD186C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3" y="963814"/>
            <a:ext cx="2031014" cy="1571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90EB8A-D1DA-4344-9F20-CB9AC977725D}"/>
              </a:ext>
            </a:extLst>
          </p:cNvPr>
          <p:cNvSpPr txBox="1"/>
          <p:nvPr/>
        </p:nvSpPr>
        <p:spPr>
          <a:xfrm>
            <a:off x="3396444" y="1149175"/>
            <a:ext cx="79314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제작 중 발생할 수 있는 불량 등의 문제를 최소화하기 위하여 국산 우호 호환        오렌지 보드를 선정 하였음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중국산 호환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우노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보드는 불량이 많음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정품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우노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보드 보다 저렴하고 안정성이 탁월함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522C4-24B7-45FE-AFC6-01D6D56D45CA}"/>
              </a:ext>
            </a:extLst>
          </p:cNvPr>
          <p:cNvSpPr txBox="1"/>
          <p:nvPr/>
        </p:nvSpPr>
        <p:spPr>
          <a:xfrm>
            <a:off x="705900" y="2535947"/>
            <a:ext cx="243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국산 </a:t>
            </a:r>
            <a:r>
              <a:rPr lang="ko-KR" altLang="en-US" sz="1400" dirty="0" err="1"/>
              <a:t>우노</a:t>
            </a:r>
            <a:r>
              <a:rPr lang="ko-KR" altLang="en-US" sz="1400" dirty="0"/>
              <a:t> 호환 오렌지 보드</a:t>
            </a:r>
          </a:p>
        </p:txBody>
      </p:sp>
      <p:pic>
        <p:nvPicPr>
          <p:cNvPr id="11" name="_x430046552" descr="EMB000021383bdc">
            <a:extLst>
              <a:ext uri="{FF2B5EF4-FFF2-40B4-BE49-F238E27FC236}">
                <a16:creationId xmlns:a16="http://schemas.microsoft.com/office/drawing/2014/main" id="{45D61084-3AED-4A54-A7D9-6003505D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2" y="3079019"/>
            <a:ext cx="2044207" cy="11857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DD80A4-B96D-433F-A305-035F40EC4414}"/>
              </a:ext>
            </a:extLst>
          </p:cNvPr>
          <p:cNvSpPr txBox="1"/>
          <p:nvPr/>
        </p:nvSpPr>
        <p:spPr>
          <a:xfrm>
            <a:off x="3406618" y="3341482"/>
            <a:ext cx="7931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QR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코드 등을 출력하기 위해서 기존에 영수증 출력 용도로 사용되는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소형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열전사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프린터를 선정 하였음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9DE80-225C-4858-8C51-3C9815F81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92" y="4831626"/>
            <a:ext cx="2044477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C8125A-389A-479D-A89A-1DC349DBE189}"/>
              </a:ext>
            </a:extLst>
          </p:cNvPr>
          <p:cNvSpPr txBox="1"/>
          <p:nvPr/>
        </p:nvSpPr>
        <p:spPr>
          <a:xfrm>
            <a:off x="1002990" y="4328159"/>
            <a:ext cx="189211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소형 </a:t>
            </a:r>
            <a:r>
              <a:rPr lang="ko-KR" altLang="en-US" sz="1400" dirty="0" err="1"/>
              <a:t>열전사</a:t>
            </a:r>
            <a:r>
              <a:rPr lang="ko-KR" altLang="en-US" sz="1400" dirty="0"/>
              <a:t> 프린터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24BBA-47A4-4E5A-8AC5-429940791748}"/>
              </a:ext>
            </a:extLst>
          </p:cNvPr>
          <p:cNvSpPr txBox="1"/>
          <p:nvPr/>
        </p:nvSpPr>
        <p:spPr>
          <a:xfrm>
            <a:off x="1372927" y="6041301"/>
            <a:ext cx="101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세그먼트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783B5-72B1-4821-AF80-FC41BBA483A5}"/>
              </a:ext>
            </a:extLst>
          </p:cNvPr>
          <p:cNvSpPr txBox="1"/>
          <p:nvPr/>
        </p:nvSpPr>
        <p:spPr>
          <a:xfrm>
            <a:off x="3396444" y="4840972"/>
            <a:ext cx="79314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- 7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세그먼트를 사용하여 현재 대기 인원과 대기 번호 상태를 표시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LCD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대신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세그먼트를 선택한 이유는 유지보수가 보다 쉽고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저전력이라는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점에서 선택하였음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3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개발환경 제원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27CEC8-BAF0-4279-B42B-90E10012E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03705"/>
              </p:ext>
            </p:extLst>
          </p:nvPr>
        </p:nvGraphicFramePr>
        <p:xfrm>
          <a:off x="3075966" y="1158766"/>
          <a:ext cx="340875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61">
                  <a:extLst>
                    <a:ext uri="{9D8B030D-6E8A-4147-A177-3AD203B41FA5}">
                      <a16:colId xmlns:a16="http://schemas.microsoft.com/office/drawing/2014/main" val="2344517979"/>
                    </a:ext>
                  </a:extLst>
                </a:gridCol>
                <a:gridCol w="1747397">
                  <a:extLst>
                    <a:ext uri="{9D8B030D-6E8A-4147-A177-3AD203B41FA5}">
                      <a16:colId xmlns:a16="http://schemas.microsoft.com/office/drawing/2014/main" val="3667768341"/>
                    </a:ext>
                  </a:extLst>
                </a:gridCol>
              </a:tblGrid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Microcontroller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ATmega328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56445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Operation Voltage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70737"/>
                  </a:ext>
                </a:extLst>
              </a:tr>
              <a:tr h="58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Input Voltage(recommend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7-12V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034505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Input Voltage(limits)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7-15V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925453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Digaial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I/O Pins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14 (6 PWM)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2323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Analog Input Pins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06969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DC Current per I/O Pin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40mA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878287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DC Current for 3.3V Pin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50mA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77722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Flash Memory	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32KB(0.5KB bootloader)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5533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SRAM	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2KB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17015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EEPROM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1KB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77682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Clock Speed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16MHz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1779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649CA92-E781-4E8E-AC23-9DCD186C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46" y="1141368"/>
            <a:ext cx="2601608" cy="201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CEE9DC-4853-431D-B3C7-8C2BF543B489}"/>
              </a:ext>
            </a:extLst>
          </p:cNvPr>
          <p:cNvSpPr txBox="1"/>
          <p:nvPr/>
        </p:nvSpPr>
        <p:spPr>
          <a:xfrm>
            <a:off x="452077" y="3195791"/>
            <a:ext cx="243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국산 </a:t>
            </a:r>
            <a:r>
              <a:rPr lang="ko-KR" altLang="en-US" sz="1400" dirty="0" err="1"/>
              <a:t>우노</a:t>
            </a:r>
            <a:r>
              <a:rPr lang="ko-KR" altLang="en-US" sz="1400" dirty="0"/>
              <a:t> 호환 오렌지 보드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59A0CC-323C-42D3-B9F2-4C55D3F87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84371"/>
              </p:ext>
            </p:extLst>
          </p:nvPr>
        </p:nvGraphicFramePr>
        <p:xfrm>
          <a:off x="8677030" y="1141367"/>
          <a:ext cx="2997106" cy="174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314">
                  <a:extLst>
                    <a:ext uri="{9D8B030D-6E8A-4147-A177-3AD203B41FA5}">
                      <a16:colId xmlns:a16="http://schemas.microsoft.com/office/drawing/2014/main" val="2070646912"/>
                    </a:ext>
                  </a:extLst>
                </a:gridCol>
                <a:gridCol w="2000792">
                  <a:extLst>
                    <a:ext uri="{9D8B030D-6E8A-4147-A177-3AD203B41FA5}">
                      <a16:colId xmlns:a16="http://schemas.microsoft.com/office/drawing/2014/main" val="743842791"/>
                    </a:ext>
                  </a:extLst>
                </a:gridCol>
              </a:tblGrid>
              <a:tr h="641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애노드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양극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/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캐소드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음극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공통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6069"/>
                  </a:ext>
                </a:extLst>
              </a:tr>
              <a:tr h="377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전압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2.2V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85783"/>
                  </a:ext>
                </a:extLst>
              </a:tr>
              <a:tr h="728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20MV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74203"/>
                  </a:ext>
                </a:extLst>
              </a:tr>
            </a:tbl>
          </a:graphicData>
        </a:graphic>
      </p:graphicFrame>
      <p:pic>
        <p:nvPicPr>
          <p:cNvPr id="1025" name="_x431486224" descr="EMB00003d24438f">
            <a:extLst>
              <a:ext uri="{FF2B5EF4-FFF2-40B4-BE49-F238E27FC236}">
                <a16:creationId xmlns:a16="http://schemas.microsoft.com/office/drawing/2014/main" id="{42969702-5D03-4CDD-8CC2-B60DFDF1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40" y="1141368"/>
            <a:ext cx="1882775" cy="17478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32976248" descr="EMB00003d244392">
            <a:extLst>
              <a:ext uri="{FF2B5EF4-FFF2-40B4-BE49-F238E27FC236}">
                <a16:creationId xmlns:a16="http://schemas.microsoft.com/office/drawing/2014/main" id="{967B8253-C334-4B83-B2D8-53773C16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3076822"/>
            <a:ext cx="2164543" cy="13761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BE23DA9-6060-499A-8696-009C2D31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76253"/>
              </p:ext>
            </p:extLst>
          </p:nvPr>
        </p:nvGraphicFramePr>
        <p:xfrm>
          <a:off x="6668738" y="4640547"/>
          <a:ext cx="3408758" cy="141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70">
                  <a:extLst>
                    <a:ext uri="{9D8B030D-6E8A-4147-A177-3AD203B41FA5}">
                      <a16:colId xmlns:a16="http://schemas.microsoft.com/office/drawing/2014/main" val="1822967654"/>
                    </a:ext>
                  </a:extLst>
                </a:gridCol>
                <a:gridCol w="2212488">
                  <a:extLst>
                    <a:ext uri="{9D8B030D-6E8A-4147-A177-3AD203B41FA5}">
                      <a16:colId xmlns:a16="http://schemas.microsoft.com/office/drawing/2014/main" val="72136312"/>
                    </a:ext>
                  </a:extLst>
                </a:gridCol>
              </a:tblGrid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TTL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(5V)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시리얼 통신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54442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전압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 ~ 9V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최소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2A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이상 권장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5721"/>
                  </a:ext>
                </a:extLst>
              </a:tr>
              <a:tr h="588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용지 규격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57mm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폭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39mm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직경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0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4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34925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34925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3589635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74C87-542F-4745-8397-36D0FE6BCC5F}"/>
              </a:ext>
            </a:extLst>
          </p:cNvPr>
          <p:cNvSpPr txBox="1"/>
          <p:nvPr/>
        </p:nvSpPr>
        <p:spPr>
          <a:xfrm>
            <a:off x="10638583" y="1675325"/>
            <a:ext cx="1089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한겨례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10359490" y="2826028"/>
            <a:ext cx="1326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네이버 뉴스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83517-A8A1-4673-9797-4BCA01EDB665}"/>
              </a:ext>
            </a:extLst>
          </p:cNvPr>
          <p:cNvSpPr txBox="1"/>
          <p:nvPr/>
        </p:nvSpPr>
        <p:spPr>
          <a:xfrm>
            <a:off x="5653344" y="2993668"/>
            <a:ext cx="92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네이버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3156085" y="3589635"/>
            <a:ext cx="7482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은행 및 병원을 비롯한 다수의 인원이 많이 대기 하고 있는 곳에는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항상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혼잡하고 자리가 부족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필요 업무를 하기 위해 대기함으로써 낭비되는 시간이 발생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업무를 위해 방문하기 직전까지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인원이 어느정도 있는지 알 수가 없음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D972CA-9F8D-4813-A4AE-3E6C6E4B7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31" y="880389"/>
            <a:ext cx="3210572" cy="19878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C98932-DD47-4A31-BDCE-3D52AA6C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814" y="860253"/>
            <a:ext cx="5028991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B17B16-98F2-48CC-928B-76D28E6B8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677" y="1919378"/>
            <a:ext cx="4987794" cy="9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3" y="4206600"/>
            <a:ext cx="6813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잔여 시간을 확인함으로써 대기 시간을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여가 시간으로 활용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대기함으로써 발생하는 낭비 시간을 감축 및 편의성 증가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증가에 따른 다수의 인원이 대기하는 모든 곳에서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상업적 이용이 가능함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4" y="904311"/>
            <a:ext cx="6813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은행 및 병원 방문 전에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확인하고 예약할 수 있는 시스템 개발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편리함을 위해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과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연동하여 </a:t>
            </a:r>
            <a:b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스마트폰을 이용해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이용할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 발생하는 시간을 활용하기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위해 대기 번호와 잔여 시간을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확인 받고 개인의 시간을 유연하게 사용할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986616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986616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4083750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시스템을 통해 사용자의 대기 번호를 확정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 앞 번호 대기 인원수를 확인 가능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 확정이 가능하여 사용자의 순서를 정해주지만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대기 인원이 많을 경우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장시간 대기 해야 하는 문제 발생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실시간으로 대기 시간을 확인할 수가 없음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시스템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1189-7EF3-41C5-B659-175D40D3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8" y="713201"/>
            <a:ext cx="4023514" cy="5766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09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490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문제점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많은 병원의 대기 시간이 평균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시간으로서 병원 이용자들이 불만을 가지고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3~5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분의 진료를 받기 위해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시간의 시간을 기다리는 것은 비효율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해결점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예상 대기 시간과 알람 시스템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온라인 예약 시스템을 이용하면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비효율적인 대기 시간을 단축함으로써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문제들을 해결할 수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https://blog.naver.com/handcli/30076582051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종합병원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endParaRPr lang="ko-KR" altLang="en-US" sz="105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575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네이버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: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병원 대기시간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search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결과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26F8C-2C5D-44F7-A21F-85FA4832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42949"/>
            <a:ext cx="4072878" cy="5728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744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방문 없이 앱으로 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손님이 없는 경우에도 어플을 사용해야 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적은 제휴 매장으로 인한 낮은 어플 필요성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https://besuccess.com/2016/04/nowait-2/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음식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노웨이트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NoWait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)’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4"/>
              </a:rPr>
              <a:t>https://soonbuny.com/#how_to_use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–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매장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순번이＇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어플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41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DF9A75-D2DA-481E-9A66-FCE01CDD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6" y="3578173"/>
            <a:ext cx="1746131" cy="1336154"/>
          </a:xfrm>
          <a:prstGeom prst="rect">
            <a:avLst/>
          </a:prstGeom>
        </p:spPr>
      </p:pic>
      <p:pic>
        <p:nvPicPr>
          <p:cNvPr id="26" name="그래픽 25" descr="모니터">
            <a:extLst>
              <a:ext uri="{FF2B5EF4-FFF2-40B4-BE49-F238E27FC236}">
                <a16:creationId xmlns:a16="http://schemas.microsoft.com/office/drawing/2014/main" id="{74FF1723-43DF-4825-87F7-183C82D80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3849" y="1683304"/>
            <a:ext cx="2379086" cy="35934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0787DB-9CA4-4B5E-939C-6CC8221CB4E1}"/>
              </a:ext>
            </a:extLst>
          </p:cNvPr>
          <p:cNvSpPr/>
          <p:nvPr/>
        </p:nvSpPr>
        <p:spPr>
          <a:xfrm>
            <a:off x="4065872" y="980829"/>
            <a:ext cx="4856878" cy="5250006"/>
          </a:xfrm>
          <a:prstGeom prst="roundRect">
            <a:avLst>
              <a:gd name="adj" fmla="val 5923"/>
            </a:avLst>
          </a:prstGeom>
          <a:noFill/>
          <a:ln w="146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40D8AA-E7FE-43BC-ADF4-B15F3C48B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2" y="2787156"/>
            <a:ext cx="451949" cy="5831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38FC5E-BEDA-43DF-8E83-21C5D6CC7955}"/>
              </a:ext>
            </a:extLst>
          </p:cNvPr>
          <p:cNvSpPr txBox="1"/>
          <p:nvPr/>
        </p:nvSpPr>
        <p:spPr>
          <a:xfrm>
            <a:off x="181977" y="3361228"/>
            <a:ext cx="116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310AC1-627B-4B7A-A6B6-9D6A20BB5237}"/>
              </a:ext>
            </a:extLst>
          </p:cNvPr>
          <p:cNvCxnSpPr>
            <a:cxnSpLocks/>
          </p:cNvCxnSpPr>
          <p:nvPr/>
        </p:nvCxnSpPr>
        <p:spPr>
          <a:xfrm>
            <a:off x="1040166" y="3410192"/>
            <a:ext cx="1011168" cy="9140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7C1AF2-9585-4972-8DC6-6CEDEF00F520}"/>
              </a:ext>
            </a:extLst>
          </p:cNvPr>
          <p:cNvSpPr/>
          <p:nvPr/>
        </p:nvSpPr>
        <p:spPr>
          <a:xfrm>
            <a:off x="4959748" y="2754088"/>
            <a:ext cx="957644" cy="2975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물품등록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0E50EF-AE8C-4F6F-A715-8AB6DE6C2871}"/>
              </a:ext>
            </a:extLst>
          </p:cNvPr>
          <p:cNvSpPr/>
          <p:nvPr/>
        </p:nvSpPr>
        <p:spPr>
          <a:xfrm>
            <a:off x="4954386" y="3156254"/>
            <a:ext cx="957644" cy="2975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물품조회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1F43EC-5A15-4BF4-8911-54D64CD476C6}"/>
              </a:ext>
            </a:extLst>
          </p:cNvPr>
          <p:cNvSpPr/>
          <p:nvPr/>
        </p:nvSpPr>
        <p:spPr>
          <a:xfrm>
            <a:off x="4954250" y="3627839"/>
            <a:ext cx="957643" cy="2975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물품 매칭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8E7CD0-7F4F-414C-815C-E50EE892138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433072" y="3453836"/>
            <a:ext cx="136" cy="17400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AE5B4C-8620-487B-A816-5F6CB3037626}"/>
              </a:ext>
            </a:extLst>
          </p:cNvPr>
          <p:cNvSpPr txBox="1"/>
          <p:nvPr/>
        </p:nvSpPr>
        <p:spPr>
          <a:xfrm>
            <a:off x="2282123" y="3793147"/>
            <a:ext cx="798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App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51E732-7BC8-4B20-8250-F0CFC5C2633B}"/>
              </a:ext>
            </a:extLst>
          </p:cNvPr>
          <p:cNvGrpSpPr/>
          <p:nvPr/>
        </p:nvGrpSpPr>
        <p:grpSpPr>
          <a:xfrm>
            <a:off x="9438067" y="1878236"/>
            <a:ext cx="2457472" cy="2457472"/>
            <a:chOff x="6645279" y="1228775"/>
            <a:chExt cx="2457472" cy="24574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5C94EC-C826-41E9-95A7-A475B72D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279" y="1228775"/>
              <a:ext cx="2457472" cy="245747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939C1A-D3EA-4F59-A9E5-3FB07C38888A}"/>
                </a:ext>
              </a:extLst>
            </p:cNvPr>
            <p:cNvSpPr/>
            <p:nvPr/>
          </p:nvSpPr>
          <p:spPr>
            <a:xfrm>
              <a:off x="7198358" y="2042902"/>
              <a:ext cx="1396078" cy="579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1CFEA34-D802-430B-B4AE-C5BAA9596599}"/>
                </a:ext>
              </a:extLst>
            </p:cNvPr>
            <p:cNvSpPr/>
            <p:nvPr/>
          </p:nvSpPr>
          <p:spPr>
            <a:xfrm>
              <a:off x="7001051" y="2563403"/>
              <a:ext cx="1024271" cy="3293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물품보관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18B94FC-74F7-4220-9333-4B0DDDB90D35}"/>
                </a:ext>
              </a:extLst>
            </p:cNvPr>
            <p:cNvSpPr/>
            <p:nvPr/>
          </p:nvSpPr>
          <p:spPr>
            <a:xfrm>
              <a:off x="7001051" y="3047249"/>
              <a:ext cx="1024271" cy="3293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물품수령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A91B1FB-0C93-4047-93F1-4EB1C9ECFBDB}"/>
                </a:ext>
              </a:extLst>
            </p:cNvPr>
            <p:cNvSpPr/>
            <p:nvPr/>
          </p:nvSpPr>
          <p:spPr>
            <a:xfrm>
              <a:off x="7716497" y="2081060"/>
              <a:ext cx="1024271" cy="3293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물품제어</a:t>
              </a: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927D0478-EB8D-4DFF-9012-C163780237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09117" y="2526595"/>
              <a:ext cx="801523" cy="569115"/>
            </a:xfrm>
            <a:prstGeom prst="bentConnector3">
              <a:avLst>
                <a:gd name="adj1" fmla="val 99773"/>
              </a:avLst>
            </a:prstGeom>
            <a:ln w="38100">
              <a:prstDash val="sysDot"/>
              <a:tailEnd type="triangle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3362203-49C3-4EF0-B281-3218EE005002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8025321" y="2728069"/>
              <a:ext cx="5691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28288B-CB5B-49C2-860E-2DAE57E7FD40}"/>
                </a:ext>
              </a:extLst>
            </p:cNvPr>
            <p:cNvSpPr txBox="1"/>
            <p:nvPr/>
          </p:nvSpPr>
          <p:spPr>
            <a:xfrm>
              <a:off x="7290257" y="1568568"/>
              <a:ext cx="13041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아두이노</a:t>
              </a:r>
              <a:r>
                <a:rPr lang="en-US" altLang="ko-KR" sz="1100" dirty="0"/>
                <a:t>(</a:t>
              </a:r>
              <a:r>
                <a:rPr lang="ko-KR" altLang="en-US" sz="1100" dirty="0" err="1"/>
                <a:t>무인함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C1ED65-2FF6-4974-8B60-3FD5AA34E7FE}"/>
              </a:ext>
            </a:extLst>
          </p:cNvPr>
          <p:cNvGrpSpPr/>
          <p:nvPr/>
        </p:nvGrpSpPr>
        <p:grpSpPr>
          <a:xfrm>
            <a:off x="6568600" y="3896310"/>
            <a:ext cx="2147810" cy="2147811"/>
            <a:chOff x="6822492" y="3946970"/>
            <a:chExt cx="2147810" cy="21478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66CFE1-3187-458F-B8A5-614790B0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492" y="3946970"/>
              <a:ext cx="2147810" cy="21478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882D7E-2A85-48FC-88C1-7647DBF4783C}"/>
                </a:ext>
              </a:extLst>
            </p:cNvPr>
            <p:cNvSpPr txBox="1"/>
            <p:nvPr/>
          </p:nvSpPr>
          <p:spPr>
            <a:xfrm>
              <a:off x="7290257" y="4244063"/>
              <a:ext cx="11675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데이터베이스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D0C1E3-B207-4610-A839-D4AEBF18AEAC}"/>
              </a:ext>
            </a:extLst>
          </p:cNvPr>
          <p:cNvGrpSpPr/>
          <p:nvPr/>
        </p:nvGrpSpPr>
        <p:grpSpPr>
          <a:xfrm>
            <a:off x="6528143" y="1394385"/>
            <a:ext cx="2147810" cy="2147810"/>
            <a:chOff x="3748968" y="3946970"/>
            <a:chExt cx="2147810" cy="214781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9F242FF-DF5C-420A-BBA4-BA332B60C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968" y="3946970"/>
              <a:ext cx="2147810" cy="214781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C38B10-A708-4A5C-9235-D2F29FFF37A6}"/>
                </a:ext>
              </a:extLst>
            </p:cNvPr>
            <p:cNvSpPr txBox="1"/>
            <p:nvPr/>
          </p:nvSpPr>
          <p:spPr>
            <a:xfrm>
              <a:off x="4225632" y="4021606"/>
              <a:ext cx="11675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서버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0C6EF1-7E5E-4913-B766-F2F378A80B47}"/>
              </a:ext>
            </a:extLst>
          </p:cNvPr>
          <p:cNvSpPr txBox="1"/>
          <p:nvPr/>
        </p:nvSpPr>
        <p:spPr>
          <a:xfrm>
            <a:off x="6174136" y="6284277"/>
            <a:ext cx="957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System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FA4A79F-35C1-4BAB-B14F-7E25D5CCD2E2}"/>
              </a:ext>
            </a:extLst>
          </p:cNvPr>
          <p:cNvCxnSpPr>
            <a:cxnSpLocks/>
          </p:cNvCxnSpPr>
          <p:nvPr/>
        </p:nvCxnSpPr>
        <p:spPr>
          <a:xfrm>
            <a:off x="7701228" y="3499727"/>
            <a:ext cx="0" cy="3965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CC21783-52EA-4D66-B8AE-7C86C0ACA523}"/>
              </a:ext>
            </a:extLst>
          </p:cNvPr>
          <p:cNvCxnSpPr>
            <a:cxnSpLocks/>
          </p:cNvCxnSpPr>
          <p:nvPr/>
        </p:nvCxnSpPr>
        <p:spPr>
          <a:xfrm flipV="1">
            <a:off x="3345560" y="3621074"/>
            <a:ext cx="1080702" cy="6967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C1CC27-0300-4023-8120-905D27738CD9}"/>
              </a:ext>
            </a:extLst>
          </p:cNvPr>
          <p:cNvSpPr txBox="1"/>
          <p:nvPr/>
        </p:nvSpPr>
        <p:spPr>
          <a:xfrm>
            <a:off x="4925100" y="2415364"/>
            <a:ext cx="957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Web-App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269B478-B570-4FF2-B4DA-AE94D0DA5B95}"/>
              </a:ext>
            </a:extLst>
          </p:cNvPr>
          <p:cNvCxnSpPr>
            <a:cxnSpLocks/>
          </p:cNvCxnSpPr>
          <p:nvPr/>
        </p:nvCxnSpPr>
        <p:spPr>
          <a:xfrm flipH="1" flipV="1">
            <a:off x="1150534" y="3271637"/>
            <a:ext cx="944260" cy="8602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D70A431-C3C8-4616-93BB-C8136B43FFD2}"/>
              </a:ext>
            </a:extLst>
          </p:cNvPr>
          <p:cNvCxnSpPr>
            <a:cxnSpLocks/>
          </p:cNvCxnSpPr>
          <p:nvPr/>
        </p:nvCxnSpPr>
        <p:spPr>
          <a:xfrm>
            <a:off x="6347475" y="2730521"/>
            <a:ext cx="61096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F4F48BA-17FE-415A-90AB-C41A5B74C7D4}"/>
              </a:ext>
            </a:extLst>
          </p:cNvPr>
          <p:cNvCxnSpPr>
            <a:cxnSpLocks/>
          </p:cNvCxnSpPr>
          <p:nvPr/>
        </p:nvCxnSpPr>
        <p:spPr>
          <a:xfrm>
            <a:off x="1150534" y="3051670"/>
            <a:ext cx="3390070" cy="27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EF085A8-7E48-4E56-8826-D5639DCE38E7}"/>
              </a:ext>
            </a:extLst>
          </p:cNvPr>
          <p:cNvCxnSpPr>
            <a:cxnSpLocks/>
          </p:cNvCxnSpPr>
          <p:nvPr/>
        </p:nvCxnSpPr>
        <p:spPr>
          <a:xfrm flipV="1">
            <a:off x="7520970" y="3499728"/>
            <a:ext cx="0" cy="3953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C7EB534-3BC3-4AD9-9611-747193F56E32}"/>
              </a:ext>
            </a:extLst>
          </p:cNvPr>
          <p:cNvCxnSpPr>
            <a:cxnSpLocks/>
          </p:cNvCxnSpPr>
          <p:nvPr/>
        </p:nvCxnSpPr>
        <p:spPr>
          <a:xfrm flipH="1">
            <a:off x="3259125" y="3429000"/>
            <a:ext cx="1134941" cy="76440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8398517" y="2568913"/>
            <a:ext cx="1101638" cy="35443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85D3B9-8001-4B48-9AFA-5B84FCDFD34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313490" y="2739720"/>
            <a:ext cx="1124577" cy="3672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AE84AA5-FC02-4FD6-A178-83F588CC49F2}"/>
              </a:ext>
            </a:extLst>
          </p:cNvPr>
          <p:cNvSpPr/>
          <p:nvPr/>
        </p:nvSpPr>
        <p:spPr>
          <a:xfrm>
            <a:off x="2219311" y="4097459"/>
            <a:ext cx="957643" cy="3575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서비스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제공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D674FCF-AE69-49D7-8B2D-EE23F18522B2}"/>
              </a:ext>
            </a:extLst>
          </p:cNvPr>
          <p:cNvCxnSpPr>
            <a:cxnSpLocks/>
          </p:cNvCxnSpPr>
          <p:nvPr/>
        </p:nvCxnSpPr>
        <p:spPr>
          <a:xfrm flipH="1" flipV="1">
            <a:off x="1104094" y="3183687"/>
            <a:ext cx="3354861" cy="402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3C05008-FDD8-4355-8D37-0D547F273E69}"/>
              </a:ext>
            </a:extLst>
          </p:cNvPr>
          <p:cNvCxnSpPr>
            <a:cxnSpLocks/>
          </p:cNvCxnSpPr>
          <p:nvPr/>
        </p:nvCxnSpPr>
        <p:spPr>
          <a:xfrm flipH="1">
            <a:off x="6339143" y="2923008"/>
            <a:ext cx="58352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43F72B-2D13-4D10-9D44-D8D0420077AE}"/>
              </a:ext>
            </a:extLst>
          </p:cNvPr>
          <p:cNvSpPr/>
          <p:nvPr/>
        </p:nvSpPr>
        <p:spPr>
          <a:xfrm>
            <a:off x="7018290" y="2044221"/>
            <a:ext cx="1167516" cy="1227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암호</a:t>
            </a:r>
            <a:br>
              <a:rPr lang="en-US" altLang="ko-KR" sz="1400"/>
            </a:br>
            <a:r>
              <a:rPr lang="ko-KR" altLang="en-US" sz="1400"/>
              <a:t>데이터 </a:t>
            </a:r>
            <a:br>
              <a:rPr lang="en-US" altLang="ko-KR" sz="1400"/>
            </a:br>
            <a:r>
              <a:rPr lang="ko-KR" altLang="en-US" sz="1400"/>
              <a:t>생성 </a:t>
            </a:r>
            <a:br>
              <a:rPr lang="en-US" altLang="ko-KR" sz="1400"/>
            </a:br>
            <a:r>
              <a:rPr lang="ko-KR" altLang="en-US" sz="1400"/>
              <a:t>및 </a:t>
            </a:r>
            <a:br>
              <a:rPr lang="en-US" altLang="ko-KR" sz="1400"/>
            </a:br>
            <a:r>
              <a:rPr lang="ko-KR" altLang="en-US" sz="1400"/>
              <a:t>중앙처리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649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81FFA9E-9A39-4F0E-9866-E2EE3D4D7203}"/>
              </a:ext>
            </a:extLst>
          </p:cNvPr>
          <p:cNvGrpSpPr/>
          <p:nvPr/>
        </p:nvGrpSpPr>
        <p:grpSpPr>
          <a:xfrm>
            <a:off x="1473628" y="2205475"/>
            <a:ext cx="1592845" cy="1592845"/>
            <a:chOff x="828135" y="3547997"/>
            <a:chExt cx="1592845" cy="1592845"/>
          </a:xfrm>
        </p:grpSpPr>
        <p:pic>
          <p:nvPicPr>
            <p:cNvPr id="20" name="그래픽 19" descr="남자">
              <a:extLst>
                <a:ext uri="{FF2B5EF4-FFF2-40B4-BE49-F238E27FC236}">
                  <a16:creationId xmlns:a16="http://schemas.microsoft.com/office/drawing/2014/main" id="{0E03ACF6-6474-42CF-84CE-6C91D057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135" y="3547997"/>
              <a:ext cx="1592845" cy="159284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BC99FA-A408-46B9-9AEA-A8E80BE00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6208" y="3934047"/>
              <a:ext cx="346547" cy="584650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4B17260-2E16-418A-9153-2DBDBE8A2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71" y="1145192"/>
            <a:ext cx="1881833" cy="371341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D108BB-3030-423D-A297-16BA6C9961B8}"/>
              </a:ext>
            </a:extLst>
          </p:cNvPr>
          <p:cNvGrpSpPr/>
          <p:nvPr/>
        </p:nvGrpSpPr>
        <p:grpSpPr>
          <a:xfrm>
            <a:off x="9035084" y="2205475"/>
            <a:ext cx="1592845" cy="1592845"/>
            <a:chOff x="8901489" y="3547998"/>
            <a:chExt cx="1592845" cy="1592845"/>
          </a:xfrm>
        </p:grpSpPr>
        <p:pic>
          <p:nvPicPr>
            <p:cNvPr id="24" name="그래픽 23" descr="남자">
              <a:extLst>
                <a:ext uri="{FF2B5EF4-FFF2-40B4-BE49-F238E27FC236}">
                  <a16:creationId xmlns:a16="http://schemas.microsoft.com/office/drawing/2014/main" id="{2996D335-B862-4980-A1C1-0185DC63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01489" y="3547998"/>
              <a:ext cx="1592845" cy="159284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A9F3DF1-D778-4C35-BA7D-83EF4106D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2598" y="3934047"/>
              <a:ext cx="346547" cy="58465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E3E7A2-F18A-4114-BF80-71AAFA84968C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무인함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A8EA39-1998-4F5A-8D9C-A59F17F4D21B}"/>
              </a:ext>
            </a:extLst>
          </p:cNvPr>
          <p:cNvSpPr txBox="1"/>
          <p:nvPr/>
        </p:nvSpPr>
        <p:spPr>
          <a:xfrm>
            <a:off x="1831966" y="3999704"/>
            <a:ext cx="8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판매자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A3AC2-07D3-4415-B726-9AF916DCCDD9}"/>
              </a:ext>
            </a:extLst>
          </p:cNvPr>
          <p:cNvSpPr txBox="1"/>
          <p:nvPr/>
        </p:nvSpPr>
        <p:spPr>
          <a:xfrm>
            <a:off x="9393422" y="4004635"/>
            <a:ext cx="8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구매자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85C08-2D6C-4CB6-9BDA-A4D299C6CD8A}"/>
              </a:ext>
            </a:extLst>
          </p:cNvPr>
          <p:cNvSpPr txBox="1"/>
          <p:nvPr/>
        </p:nvSpPr>
        <p:spPr>
          <a:xfrm>
            <a:off x="3566269" y="2544340"/>
            <a:ext cx="138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①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제품 보관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AF828A-D0BD-49C5-840E-5AA8A8E690C2}"/>
              </a:ext>
            </a:extLst>
          </p:cNvPr>
          <p:cNvSpPr txBox="1"/>
          <p:nvPr/>
        </p:nvSpPr>
        <p:spPr>
          <a:xfrm>
            <a:off x="7128571" y="3127755"/>
            <a:ext cx="1710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④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 전송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1C3B6D-43DE-40D5-8CB7-97AA844E7E1C}"/>
              </a:ext>
            </a:extLst>
          </p:cNvPr>
          <p:cNvSpPr txBox="1"/>
          <p:nvPr/>
        </p:nvSpPr>
        <p:spPr>
          <a:xfrm>
            <a:off x="7256919" y="2544340"/>
            <a:ext cx="138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⑤ 제품 수령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526450C-7AFD-46F0-AD41-03A70C9B20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8314" y="590773"/>
            <a:ext cx="4931" cy="7561456"/>
          </a:xfrm>
          <a:prstGeom prst="bentConnector3">
            <a:avLst>
              <a:gd name="adj1" fmla="val 27257007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FF0221-CD5D-4508-B51E-F44E0AC09EA6}"/>
              </a:ext>
            </a:extLst>
          </p:cNvPr>
          <p:cNvCxnSpPr>
            <a:cxnSpLocks/>
          </p:cNvCxnSpPr>
          <p:nvPr/>
        </p:nvCxnSpPr>
        <p:spPr>
          <a:xfrm>
            <a:off x="3280437" y="2911660"/>
            <a:ext cx="206017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0426BF-CEF7-4D56-8147-97983D008B9E}"/>
              </a:ext>
            </a:extLst>
          </p:cNvPr>
          <p:cNvCxnSpPr>
            <a:cxnSpLocks/>
          </p:cNvCxnSpPr>
          <p:nvPr/>
        </p:nvCxnSpPr>
        <p:spPr>
          <a:xfrm flipH="1">
            <a:off x="6864104" y="2882894"/>
            <a:ext cx="2024712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F52BF41-93B9-4963-A8E7-F17BBD53D3D8}"/>
              </a:ext>
            </a:extLst>
          </p:cNvPr>
          <p:cNvSpPr txBox="1"/>
          <p:nvPr/>
        </p:nvSpPr>
        <p:spPr>
          <a:xfrm>
            <a:off x="5149636" y="6006126"/>
            <a:ext cx="180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②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보관여부 전송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AF2751-BDAB-4668-8728-F212D13D6C86}"/>
              </a:ext>
            </a:extLst>
          </p:cNvPr>
          <p:cNvCxnSpPr>
            <a:cxnSpLocks/>
          </p:cNvCxnSpPr>
          <p:nvPr/>
        </p:nvCxnSpPr>
        <p:spPr>
          <a:xfrm>
            <a:off x="6913819" y="3064060"/>
            <a:ext cx="201045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0531B2-86E5-4307-8609-052EB30FEBF8}"/>
              </a:ext>
            </a:extLst>
          </p:cNvPr>
          <p:cNvSpPr txBox="1"/>
          <p:nvPr/>
        </p:nvSpPr>
        <p:spPr>
          <a:xfrm>
            <a:off x="4825506" y="4850617"/>
            <a:ext cx="245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③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서버내 비밀번호 생성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953995-4D3A-4FBD-A5EB-3EA0399DCAC6}"/>
              </a:ext>
            </a:extLst>
          </p:cNvPr>
          <p:cNvCxnSpPr>
            <a:cxnSpLocks/>
          </p:cNvCxnSpPr>
          <p:nvPr/>
        </p:nvCxnSpPr>
        <p:spPr>
          <a:xfrm flipH="1">
            <a:off x="3235938" y="3111677"/>
            <a:ext cx="2024712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C3AE97-6ACD-414A-BF64-7E57AA34D45A}"/>
              </a:ext>
            </a:extLst>
          </p:cNvPr>
          <p:cNvSpPr txBox="1"/>
          <p:nvPr/>
        </p:nvSpPr>
        <p:spPr>
          <a:xfrm>
            <a:off x="3399883" y="3172712"/>
            <a:ext cx="177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⑥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수령 여부 전송</a:t>
            </a:r>
          </a:p>
        </p:txBody>
      </p:sp>
    </p:spTree>
    <p:extLst>
      <p:ext uri="{BB962C8B-B14F-4D97-AF65-F5344CB8AC3E}">
        <p14:creationId xmlns:p14="http://schemas.microsoft.com/office/powerpoint/2010/main" val="30796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1329</Words>
  <Application>Microsoft Office PowerPoint</Application>
  <PresentationFormat>와이드스크린</PresentationFormat>
  <Paragraphs>329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맑은 고딕</vt:lpstr>
      <vt:lpstr>맑은 고딕 Semilight</vt:lpstr>
      <vt:lpstr>-윤고딕310</vt:lpstr>
      <vt:lpstr>한양신명조</vt:lpstr>
      <vt:lpstr>Arial Unicode MS</vt:lpstr>
      <vt:lpstr>Wingdings</vt:lpstr>
      <vt:lpstr>-윤고딕 350</vt:lpstr>
      <vt:lpstr>Helvetica</vt:lpstr>
      <vt:lpstr>-윤고딕350</vt:lpstr>
      <vt:lpstr>함초롬돋움</vt:lpstr>
      <vt:lpstr>Arial</vt:lpstr>
      <vt:lpstr>-윤고딕330</vt:lpstr>
      <vt:lpstr>-윤고딕320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USER</cp:lastModifiedBy>
  <cp:revision>151</cp:revision>
  <dcterms:created xsi:type="dcterms:W3CDTF">2017-12-31T05:16:28Z</dcterms:created>
  <dcterms:modified xsi:type="dcterms:W3CDTF">2018-01-22T09:57:30Z</dcterms:modified>
  <cp:contentStatus/>
</cp:coreProperties>
</file>