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F0"/>
    <a:srgbClr val="CAA3FF"/>
    <a:srgbClr val="FDF5FF"/>
    <a:srgbClr val="ACF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График</a:t>
            </a:r>
            <a:r>
              <a:rPr lang="ru-RU" baseline="0" dirty="0" smtClean="0"/>
              <a:t> решения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7.9812965825293847E-2"/>
          <c:y val="0.1285225372057974"/>
          <c:w val="0.91342884769963884"/>
          <c:h val="0.75832468082231264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Лист1!$A$2:$A$47</c:f>
              <c:numCache>
                <c:formatCode>General</c:formatCode>
                <c:ptCount val="46"/>
                <c:pt idx="0">
                  <c:v>-20</c:v>
                </c:pt>
                <c:pt idx="1">
                  <c:v>-19</c:v>
                </c:pt>
                <c:pt idx="2">
                  <c:v>-18</c:v>
                </c:pt>
                <c:pt idx="3">
                  <c:v>-17</c:v>
                </c:pt>
                <c:pt idx="4">
                  <c:v>-16</c:v>
                </c:pt>
                <c:pt idx="5">
                  <c:v>-15</c:v>
                </c:pt>
                <c:pt idx="6">
                  <c:v>-14</c:v>
                </c:pt>
                <c:pt idx="7">
                  <c:v>-13</c:v>
                </c:pt>
                <c:pt idx="8">
                  <c:v>-12</c:v>
                </c:pt>
                <c:pt idx="9">
                  <c:v>-11</c:v>
                </c:pt>
                <c:pt idx="10">
                  <c:v>-10</c:v>
                </c:pt>
                <c:pt idx="11">
                  <c:v>-9</c:v>
                </c:pt>
                <c:pt idx="12">
                  <c:v>-8</c:v>
                </c:pt>
                <c:pt idx="13">
                  <c:v>-7</c:v>
                </c:pt>
                <c:pt idx="14">
                  <c:v>-6</c:v>
                </c:pt>
                <c:pt idx="15">
                  <c:v>-5</c:v>
                </c:pt>
                <c:pt idx="16">
                  <c:v>-4</c:v>
                </c:pt>
                <c:pt idx="17">
                  <c:v>-3</c:v>
                </c:pt>
                <c:pt idx="18">
                  <c:v>-2</c:v>
                </c:pt>
                <c:pt idx="19">
                  <c:v>-1</c:v>
                </c:pt>
                <c:pt idx="20">
                  <c:v>0</c:v>
                </c:pt>
                <c:pt idx="21">
                  <c:v>1</c:v>
                </c:pt>
                <c:pt idx="22">
                  <c:v>2</c:v>
                </c:pt>
                <c:pt idx="23">
                  <c:v>3</c:v>
                </c:pt>
                <c:pt idx="24">
                  <c:v>4</c:v>
                </c:pt>
                <c:pt idx="25">
                  <c:v>5</c:v>
                </c:pt>
                <c:pt idx="26">
                  <c:v>6</c:v>
                </c:pt>
                <c:pt idx="27">
                  <c:v>7</c:v>
                </c:pt>
                <c:pt idx="28">
                  <c:v>8</c:v>
                </c:pt>
                <c:pt idx="29">
                  <c:v>9</c:v>
                </c:pt>
                <c:pt idx="30">
                  <c:v>10</c:v>
                </c:pt>
                <c:pt idx="31">
                  <c:v>11</c:v>
                </c:pt>
                <c:pt idx="32">
                  <c:v>12</c:v>
                </c:pt>
                <c:pt idx="33">
                  <c:v>13</c:v>
                </c:pt>
                <c:pt idx="34">
                  <c:v>14</c:v>
                </c:pt>
                <c:pt idx="35">
                  <c:v>15</c:v>
                </c:pt>
                <c:pt idx="36">
                  <c:v>16</c:v>
                </c:pt>
                <c:pt idx="37">
                  <c:v>17</c:v>
                </c:pt>
                <c:pt idx="38">
                  <c:v>18</c:v>
                </c:pt>
                <c:pt idx="39">
                  <c:v>19</c:v>
                </c:pt>
                <c:pt idx="40">
                  <c:v>20</c:v>
                </c:pt>
                <c:pt idx="41">
                  <c:v>21</c:v>
                </c:pt>
                <c:pt idx="42">
                  <c:v>22</c:v>
                </c:pt>
                <c:pt idx="43">
                  <c:v>23</c:v>
                </c:pt>
                <c:pt idx="44">
                  <c:v>24</c:v>
                </c:pt>
                <c:pt idx="45">
                  <c:v>25</c:v>
                </c:pt>
              </c:numCache>
            </c:numRef>
          </c:cat>
          <c:val>
            <c:numRef>
              <c:f>Лист1!$B$2:$B$47</c:f>
              <c:numCache>
                <c:formatCode>General</c:formatCode>
                <c:ptCount val="46"/>
                <c:pt idx="0">
                  <c:v>-12144</c:v>
                </c:pt>
                <c:pt idx="1">
                  <c:v>-10626</c:v>
                </c:pt>
                <c:pt idx="2">
                  <c:v>-9240</c:v>
                </c:pt>
                <c:pt idx="3">
                  <c:v>-7980</c:v>
                </c:pt>
                <c:pt idx="4">
                  <c:v>-6840</c:v>
                </c:pt>
                <c:pt idx="5">
                  <c:v>-5814</c:v>
                </c:pt>
                <c:pt idx="6">
                  <c:v>-4896</c:v>
                </c:pt>
                <c:pt idx="7">
                  <c:v>-4080</c:v>
                </c:pt>
                <c:pt idx="8">
                  <c:v>-3360</c:v>
                </c:pt>
                <c:pt idx="9">
                  <c:v>-2730</c:v>
                </c:pt>
                <c:pt idx="10">
                  <c:v>-2184</c:v>
                </c:pt>
                <c:pt idx="11">
                  <c:v>-1716</c:v>
                </c:pt>
                <c:pt idx="12">
                  <c:v>-1320</c:v>
                </c:pt>
                <c:pt idx="13">
                  <c:v>-990</c:v>
                </c:pt>
                <c:pt idx="14">
                  <c:v>-720</c:v>
                </c:pt>
                <c:pt idx="15">
                  <c:v>-504</c:v>
                </c:pt>
                <c:pt idx="16">
                  <c:v>-336</c:v>
                </c:pt>
                <c:pt idx="17">
                  <c:v>-210</c:v>
                </c:pt>
                <c:pt idx="18">
                  <c:v>-120</c:v>
                </c:pt>
                <c:pt idx="19">
                  <c:v>-60</c:v>
                </c:pt>
                <c:pt idx="20">
                  <c:v>-24</c:v>
                </c:pt>
                <c:pt idx="21">
                  <c:v>-6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6</c:v>
                </c:pt>
                <c:pt idx="26">
                  <c:v>24</c:v>
                </c:pt>
                <c:pt idx="27">
                  <c:v>60</c:v>
                </c:pt>
                <c:pt idx="28">
                  <c:v>120</c:v>
                </c:pt>
                <c:pt idx="29">
                  <c:v>210</c:v>
                </c:pt>
                <c:pt idx="30">
                  <c:v>336</c:v>
                </c:pt>
                <c:pt idx="31">
                  <c:v>504</c:v>
                </c:pt>
                <c:pt idx="32">
                  <c:v>720</c:v>
                </c:pt>
                <c:pt idx="33">
                  <c:v>990</c:v>
                </c:pt>
                <c:pt idx="34">
                  <c:v>1320</c:v>
                </c:pt>
                <c:pt idx="35">
                  <c:v>1716</c:v>
                </c:pt>
                <c:pt idx="36">
                  <c:v>2184</c:v>
                </c:pt>
                <c:pt idx="37">
                  <c:v>2730</c:v>
                </c:pt>
                <c:pt idx="38">
                  <c:v>3360</c:v>
                </c:pt>
                <c:pt idx="39">
                  <c:v>4080</c:v>
                </c:pt>
                <c:pt idx="40">
                  <c:v>4896</c:v>
                </c:pt>
                <c:pt idx="41">
                  <c:v>5814</c:v>
                </c:pt>
                <c:pt idx="42">
                  <c:v>6840</c:v>
                </c:pt>
                <c:pt idx="43">
                  <c:v>7980</c:v>
                </c:pt>
                <c:pt idx="44">
                  <c:v>9240</c:v>
                </c:pt>
                <c:pt idx="45">
                  <c:v>10626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8C-4CC1-8DF1-01C7936A9BD6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Лист1!$A$2:$A$47</c:f>
              <c:numCache>
                <c:formatCode>General</c:formatCode>
                <c:ptCount val="46"/>
                <c:pt idx="0">
                  <c:v>-20</c:v>
                </c:pt>
                <c:pt idx="1">
                  <c:v>-19</c:v>
                </c:pt>
                <c:pt idx="2">
                  <c:v>-18</c:v>
                </c:pt>
                <c:pt idx="3">
                  <c:v>-17</c:v>
                </c:pt>
                <c:pt idx="4">
                  <c:v>-16</c:v>
                </c:pt>
                <c:pt idx="5">
                  <c:v>-15</c:v>
                </c:pt>
                <c:pt idx="6">
                  <c:v>-14</c:v>
                </c:pt>
                <c:pt idx="7">
                  <c:v>-13</c:v>
                </c:pt>
                <c:pt idx="8">
                  <c:v>-12</c:v>
                </c:pt>
                <c:pt idx="9">
                  <c:v>-11</c:v>
                </c:pt>
                <c:pt idx="10">
                  <c:v>-10</c:v>
                </c:pt>
                <c:pt idx="11">
                  <c:v>-9</c:v>
                </c:pt>
                <c:pt idx="12">
                  <c:v>-8</c:v>
                </c:pt>
                <c:pt idx="13">
                  <c:v>-7</c:v>
                </c:pt>
                <c:pt idx="14">
                  <c:v>-6</c:v>
                </c:pt>
                <c:pt idx="15">
                  <c:v>-5</c:v>
                </c:pt>
                <c:pt idx="16">
                  <c:v>-4</c:v>
                </c:pt>
                <c:pt idx="17">
                  <c:v>-3</c:v>
                </c:pt>
                <c:pt idx="18">
                  <c:v>-2</c:v>
                </c:pt>
                <c:pt idx="19">
                  <c:v>-1</c:v>
                </c:pt>
                <c:pt idx="20">
                  <c:v>0</c:v>
                </c:pt>
                <c:pt idx="21">
                  <c:v>1</c:v>
                </c:pt>
                <c:pt idx="22">
                  <c:v>2</c:v>
                </c:pt>
                <c:pt idx="23">
                  <c:v>3</c:v>
                </c:pt>
                <c:pt idx="24">
                  <c:v>4</c:v>
                </c:pt>
                <c:pt idx="25">
                  <c:v>5</c:v>
                </c:pt>
                <c:pt idx="26">
                  <c:v>6</c:v>
                </c:pt>
                <c:pt idx="27">
                  <c:v>7</c:v>
                </c:pt>
                <c:pt idx="28">
                  <c:v>8</c:v>
                </c:pt>
                <c:pt idx="29">
                  <c:v>9</c:v>
                </c:pt>
                <c:pt idx="30">
                  <c:v>10</c:v>
                </c:pt>
                <c:pt idx="31">
                  <c:v>11</c:v>
                </c:pt>
                <c:pt idx="32">
                  <c:v>12</c:v>
                </c:pt>
                <c:pt idx="33">
                  <c:v>13</c:v>
                </c:pt>
                <c:pt idx="34">
                  <c:v>14</c:v>
                </c:pt>
                <c:pt idx="35">
                  <c:v>15</c:v>
                </c:pt>
                <c:pt idx="36">
                  <c:v>16</c:v>
                </c:pt>
                <c:pt idx="37">
                  <c:v>17</c:v>
                </c:pt>
                <c:pt idx="38">
                  <c:v>18</c:v>
                </c:pt>
                <c:pt idx="39">
                  <c:v>19</c:v>
                </c:pt>
                <c:pt idx="40">
                  <c:v>20</c:v>
                </c:pt>
                <c:pt idx="41">
                  <c:v>21</c:v>
                </c:pt>
                <c:pt idx="42">
                  <c:v>22</c:v>
                </c:pt>
                <c:pt idx="43">
                  <c:v>23</c:v>
                </c:pt>
                <c:pt idx="44">
                  <c:v>24</c:v>
                </c:pt>
                <c:pt idx="45">
                  <c:v>25</c:v>
                </c:pt>
              </c:numCache>
            </c:numRef>
          </c:cat>
          <c:val>
            <c:numRef>
              <c:f>Лист1!$C$2:$C$47</c:f>
              <c:numCache>
                <c:formatCode>General</c:formatCode>
                <c:ptCount val="4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8C-4CC1-8DF1-01C7936A9BD6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Лист1!$A$2:$A$47</c:f>
              <c:numCache>
                <c:formatCode>General</c:formatCode>
                <c:ptCount val="46"/>
                <c:pt idx="0">
                  <c:v>-20</c:v>
                </c:pt>
                <c:pt idx="1">
                  <c:v>-19</c:v>
                </c:pt>
                <c:pt idx="2">
                  <c:v>-18</c:v>
                </c:pt>
                <c:pt idx="3">
                  <c:v>-17</c:v>
                </c:pt>
                <c:pt idx="4">
                  <c:v>-16</c:v>
                </c:pt>
                <c:pt idx="5">
                  <c:v>-15</c:v>
                </c:pt>
                <c:pt idx="6">
                  <c:v>-14</c:v>
                </c:pt>
                <c:pt idx="7">
                  <c:v>-13</c:v>
                </c:pt>
                <c:pt idx="8">
                  <c:v>-12</c:v>
                </c:pt>
                <c:pt idx="9">
                  <c:v>-11</c:v>
                </c:pt>
                <c:pt idx="10">
                  <c:v>-10</c:v>
                </c:pt>
                <c:pt idx="11">
                  <c:v>-9</c:v>
                </c:pt>
                <c:pt idx="12">
                  <c:v>-8</c:v>
                </c:pt>
                <c:pt idx="13">
                  <c:v>-7</c:v>
                </c:pt>
                <c:pt idx="14">
                  <c:v>-6</c:v>
                </c:pt>
                <c:pt idx="15">
                  <c:v>-5</c:v>
                </c:pt>
                <c:pt idx="16">
                  <c:v>-4</c:v>
                </c:pt>
                <c:pt idx="17">
                  <c:v>-3</c:v>
                </c:pt>
                <c:pt idx="18">
                  <c:v>-2</c:v>
                </c:pt>
                <c:pt idx="19">
                  <c:v>-1</c:v>
                </c:pt>
                <c:pt idx="20">
                  <c:v>0</c:v>
                </c:pt>
                <c:pt idx="21">
                  <c:v>1</c:v>
                </c:pt>
                <c:pt idx="22">
                  <c:v>2</c:v>
                </c:pt>
                <c:pt idx="23">
                  <c:v>3</c:v>
                </c:pt>
                <c:pt idx="24">
                  <c:v>4</c:v>
                </c:pt>
                <c:pt idx="25">
                  <c:v>5</c:v>
                </c:pt>
                <c:pt idx="26">
                  <c:v>6</c:v>
                </c:pt>
                <c:pt idx="27">
                  <c:v>7</c:v>
                </c:pt>
                <c:pt idx="28">
                  <c:v>8</c:v>
                </c:pt>
                <c:pt idx="29">
                  <c:v>9</c:v>
                </c:pt>
                <c:pt idx="30">
                  <c:v>10</c:v>
                </c:pt>
                <c:pt idx="31">
                  <c:v>11</c:v>
                </c:pt>
                <c:pt idx="32">
                  <c:v>12</c:v>
                </c:pt>
                <c:pt idx="33">
                  <c:v>13</c:v>
                </c:pt>
                <c:pt idx="34">
                  <c:v>14</c:v>
                </c:pt>
                <c:pt idx="35">
                  <c:v>15</c:v>
                </c:pt>
                <c:pt idx="36">
                  <c:v>16</c:v>
                </c:pt>
                <c:pt idx="37">
                  <c:v>17</c:v>
                </c:pt>
                <c:pt idx="38">
                  <c:v>18</c:v>
                </c:pt>
                <c:pt idx="39">
                  <c:v>19</c:v>
                </c:pt>
                <c:pt idx="40">
                  <c:v>20</c:v>
                </c:pt>
                <c:pt idx="41">
                  <c:v>21</c:v>
                </c:pt>
                <c:pt idx="42">
                  <c:v>22</c:v>
                </c:pt>
                <c:pt idx="43">
                  <c:v>23</c:v>
                </c:pt>
                <c:pt idx="44">
                  <c:v>24</c:v>
                </c:pt>
                <c:pt idx="45">
                  <c:v>25</c:v>
                </c:pt>
              </c:numCache>
            </c:numRef>
          </c:cat>
          <c:val>
            <c:numRef>
              <c:f>Лист1!$D$2:$D$47</c:f>
              <c:numCache>
                <c:formatCode>General</c:formatCode>
                <c:ptCount val="4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8C-4CC1-8DF1-01C7936A9B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5585247"/>
        <c:axId val="1475587327"/>
      </c:lineChart>
      <c:catAx>
        <c:axId val="1475585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5587327"/>
        <c:crosses val="autoZero"/>
        <c:auto val="1"/>
        <c:lblAlgn val="ctr"/>
        <c:lblOffset val="100"/>
        <c:noMultiLvlLbl val="0"/>
      </c:catAx>
      <c:valAx>
        <c:axId val="1475587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5585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388403895165279"/>
          <c:y val="0.92276122884501277"/>
          <c:w val="0.26310139221727719"/>
          <c:h val="7.14014861635662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829D-D018-49E9-931F-071E85B34413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6E21-C7F3-45BC-804A-4919476D5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93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829D-D018-49E9-931F-071E85B34413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6E21-C7F3-45BC-804A-4919476D5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65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829D-D018-49E9-931F-071E85B34413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6E21-C7F3-45BC-804A-4919476D5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48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829D-D018-49E9-931F-071E85B34413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6E21-C7F3-45BC-804A-4919476D5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05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829D-D018-49E9-931F-071E85B34413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6E21-C7F3-45BC-804A-4919476D5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24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829D-D018-49E9-931F-071E85B34413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6E21-C7F3-45BC-804A-4919476D5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02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829D-D018-49E9-931F-071E85B34413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6E21-C7F3-45BC-804A-4919476D5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31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829D-D018-49E9-931F-071E85B34413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6E21-C7F3-45BC-804A-4919476D5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0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829D-D018-49E9-931F-071E85B34413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6E21-C7F3-45BC-804A-4919476D5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37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829D-D018-49E9-931F-071E85B34413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6E21-C7F3-45BC-804A-4919476D5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20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829D-D018-49E9-931F-071E85B34413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6E21-C7F3-45BC-804A-4919476D5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788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8829D-D018-49E9-931F-071E85B34413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6E21-C7F3-45BC-804A-4919476D5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01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chemeClr val="accent1">
                <a:lumMod val="45000"/>
                <a:lumOff val="55000"/>
              </a:schemeClr>
            </a:gs>
            <a:gs pos="60000">
              <a:schemeClr val="accent1">
                <a:lumMod val="45000"/>
                <a:lumOff val="55000"/>
              </a:schemeClr>
            </a:gs>
            <a:gs pos="92000">
              <a:schemeClr val="accent1">
                <a:alpha val="30000"/>
                <a:lumMod val="44000"/>
                <a:lumOff val="56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84814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Решение уравнений третьей степени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Васильева Арина</a:t>
            </a:r>
          </a:p>
          <a:p>
            <a:r>
              <a:rPr lang="ru-RU" dirty="0" smtClean="0"/>
              <a:t>1 курс</a:t>
            </a:r>
            <a:endParaRPr lang="ru-RU" dirty="0"/>
          </a:p>
          <a:p>
            <a:r>
              <a:rPr lang="ru-RU" dirty="0" smtClean="0"/>
              <a:t>8 группа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152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chemeClr val="tx2">
                <a:lumMod val="20000"/>
                <a:lumOff val="80000"/>
              </a:schemeClr>
            </a:gs>
            <a:gs pos="60000">
              <a:schemeClr val="accent1">
                <a:lumMod val="45000"/>
                <a:lumOff val="55000"/>
              </a:schemeClr>
            </a:gs>
            <a:gs pos="90000">
              <a:schemeClr val="accent1">
                <a:alpha val="30000"/>
                <a:lumMod val="44000"/>
                <a:lumOff val="56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8139" y="593173"/>
            <a:ext cx="10870096" cy="5380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 smtClean="0"/>
              <a:t>Рассмотрим </a:t>
            </a:r>
            <a:r>
              <a:rPr lang="ru-RU" sz="4800" dirty="0"/>
              <a:t>кубическое уравнение вида </a:t>
            </a:r>
            <a:endParaRPr lang="ru-RU" sz="4800" dirty="0" smtClean="0"/>
          </a:p>
          <a:p>
            <a:pPr marL="0" indent="0">
              <a:buNone/>
            </a:pPr>
            <a:endParaRPr lang="ru-RU" sz="3600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809601"/>
              </p:ext>
            </p:extLst>
          </p:nvPr>
        </p:nvGraphicFramePr>
        <p:xfrm>
          <a:off x="652669" y="2336991"/>
          <a:ext cx="11261035" cy="1649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Формула" r:id="rId3" imgW="1384200" imgH="190440" progId="Equation.3">
                  <p:embed/>
                </p:oleObj>
              </mc:Choice>
              <mc:Fallback>
                <p:oleObj name="Формула" r:id="rId3" imgW="1384200" imgH="190440" progId="Equation.3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2669" y="2336991"/>
                        <a:ext cx="11261035" cy="1649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1533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4">
                <a:lumMod val="20000"/>
                <a:lumOff val="80000"/>
              </a:schemeClr>
            </a:gs>
            <a:gs pos="60000">
              <a:schemeClr val="accent1">
                <a:lumMod val="45000"/>
                <a:lumOff val="55000"/>
              </a:schemeClr>
            </a:gs>
            <a:gs pos="85000">
              <a:schemeClr val="accent1">
                <a:alpha val="30000"/>
                <a:lumMod val="44000"/>
                <a:lumOff val="56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6774" y="675860"/>
            <a:ext cx="10883348" cy="220648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5400" dirty="0" smtClean="0"/>
              <a:t>Рассмотрим следующее приведенное кубическое уравнение</a:t>
            </a:r>
            <a:endParaRPr lang="ru-RU" sz="5400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927189"/>
              </p:ext>
            </p:extLst>
          </p:nvPr>
        </p:nvGraphicFramePr>
        <p:xfrm>
          <a:off x="6038850" y="3211513"/>
          <a:ext cx="11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" name="Формула" r:id="rId3" imgW="114120" imgH="431640" progId="Equation.3">
                  <p:embed/>
                </p:oleObj>
              </mc:Choice>
              <mc:Fallback>
                <p:oleObj name="Формула" r:id="rId3" imgW="1141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850" y="3211513"/>
                        <a:ext cx="1143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617509"/>
              </p:ext>
            </p:extLst>
          </p:nvPr>
        </p:nvGraphicFramePr>
        <p:xfrm>
          <a:off x="5994400" y="3294063"/>
          <a:ext cx="203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" name="Формула" r:id="rId5" imgW="203040" imgH="266400" progId="Equation.3">
                  <p:embed/>
                </p:oleObj>
              </mc:Choice>
              <mc:Fallback>
                <p:oleObj name="Формула" r:id="rId5" imgW="20304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94400" y="3294063"/>
                        <a:ext cx="2032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179032"/>
              </p:ext>
            </p:extLst>
          </p:nvPr>
        </p:nvGraphicFramePr>
        <p:xfrm>
          <a:off x="6013450" y="3319463"/>
          <a:ext cx="1651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Формула" r:id="rId7" imgW="164880" imgH="215640" progId="Equation.3">
                  <p:embed/>
                </p:oleObj>
              </mc:Choice>
              <mc:Fallback>
                <p:oleObj name="Формула" r:id="rId7" imgW="1648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13450" y="3319463"/>
                        <a:ext cx="1651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987904"/>
              </p:ext>
            </p:extLst>
          </p:nvPr>
        </p:nvGraphicFramePr>
        <p:xfrm>
          <a:off x="6057900" y="3338513"/>
          <a:ext cx="76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" name="Формула" r:id="rId9" imgW="75960" imgH="177480" progId="Equation.3">
                  <p:embed/>
                </p:oleObj>
              </mc:Choice>
              <mc:Fallback>
                <p:oleObj name="Формула" r:id="rId9" imgW="7596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57900" y="3338513"/>
                        <a:ext cx="762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219514"/>
              </p:ext>
            </p:extLst>
          </p:nvPr>
        </p:nvGraphicFramePr>
        <p:xfrm>
          <a:off x="1781666" y="3319463"/>
          <a:ext cx="4771534" cy="184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" name="Формула" r:id="rId11" imgW="914400" imgH="215640" progId="Equation.3">
                  <p:embed/>
                </p:oleObj>
              </mc:Choice>
              <mc:Fallback>
                <p:oleObj name="Формула" r:id="rId11" imgW="914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81666" y="3319463"/>
                        <a:ext cx="4771534" cy="1846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69340"/>
              </p:ext>
            </p:extLst>
          </p:nvPr>
        </p:nvGraphicFramePr>
        <p:xfrm>
          <a:off x="2036190" y="2882348"/>
          <a:ext cx="7381187" cy="2142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" name="Формула" r:id="rId13" imgW="596880" imgH="215640" progId="Equation.3">
                  <p:embed/>
                </p:oleObj>
              </mc:Choice>
              <mc:Fallback>
                <p:oleObj name="Формула" r:id="rId13" imgW="5968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36190" y="2882348"/>
                        <a:ext cx="7381187" cy="21421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5461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4000">
              <a:schemeClr val="accent1">
                <a:lumMod val="45000"/>
                <a:lumOff val="55000"/>
              </a:schemeClr>
            </a:gs>
            <a:gs pos="100000">
              <a:srgbClr val="ACF6D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Проверка дискриминанта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899558"/>
              </p:ext>
            </p:extLst>
          </p:nvPr>
        </p:nvGraphicFramePr>
        <p:xfrm>
          <a:off x="2273300" y="1587500"/>
          <a:ext cx="6794500" cy="2666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Формула" r:id="rId3" imgW="1041120" imgH="444240" progId="Equation.3">
                  <p:embed/>
                </p:oleObj>
              </mc:Choice>
              <mc:Fallback>
                <p:oleObj name="Формула" r:id="rId3" imgW="104112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3300" y="1587500"/>
                        <a:ext cx="6794500" cy="2666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574800" y="4902200"/>
            <a:ext cx="8496300" cy="13081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нашем случае </a:t>
            </a:r>
            <a:r>
              <a:rPr lang="en-US" dirty="0" smtClean="0"/>
              <a:t>p</a:t>
            </a:r>
            <a:r>
              <a:rPr lang="ru-RU" dirty="0" smtClean="0"/>
              <a:t>=-1, </a:t>
            </a:r>
            <a:r>
              <a:rPr lang="en-US" dirty="0" smtClean="0"/>
              <a:t>q</a:t>
            </a:r>
            <a:r>
              <a:rPr lang="ru-RU" dirty="0" smtClean="0"/>
              <a:t>=0, </a:t>
            </a:r>
            <a:r>
              <a:rPr lang="en-US" dirty="0" smtClean="0"/>
              <a:t>D&lt;0</a:t>
            </a:r>
            <a:r>
              <a:rPr lang="ru-RU" dirty="0" smtClean="0"/>
              <a:t>. Таким образом, уравнение имеет три действительных корня.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9849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rgbClr val="FDF5FF"/>
            </a:gs>
            <a:gs pos="60000">
              <a:schemeClr val="accent1">
                <a:lumMod val="45000"/>
                <a:lumOff val="55000"/>
              </a:schemeClr>
            </a:gs>
            <a:gs pos="100000">
              <a:srgbClr val="CAA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Построим график решения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256642"/>
              </p:ext>
            </p:extLst>
          </p:nvPr>
        </p:nvGraphicFramePr>
        <p:xfrm>
          <a:off x="1319753" y="1875933"/>
          <a:ext cx="8700940" cy="4301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20411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rgbClr val="FDF5FF"/>
            </a:gs>
            <a:gs pos="63000">
              <a:schemeClr val="accent1">
                <a:lumMod val="45000"/>
                <a:lumOff val="55000"/>
              </a:schemeClr>
            </a:gs>
            <a:gs pos="100000">
              <a:srgbClr val="FFA3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Результат нахождения корней уравнения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951544"/>
              </p:ext>
            </p:extLst>
          </p:nvPr>
        </p:nvGraphicFramePr>
        <p:xfrm>
          <a:off x="7303320" y="3892710"/>
          <a:ext cx="3572049" cy="207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Формула" r:id="rId3" imgW="393480" imgH="228600" progId="Equation.3">
                  <p:embed/>
                </p:oleObj>
              </mc:Choice>
              <mc:Fallback>
                <p:oleObj name="Формула" r:id="rId3" imgW="393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03320" y="3892710"/>
                        <a:ext cx="3572049" cy="207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347736"/>
              </p:ext>
            </p:extLst>
          </p:nvPr>
        </p:nvGraphicFramePr>
        <p:xfrm>
          <a:off x="1120140" y="1444943"/>
          <a:ext cx="2537460" cy="1755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Формула" r:id="rId5" imgW="380880" imgH="215640" progId="Equation.3">
                  <p:embed/>
                </p:oleObj>
              </mc:Choice>
              <mc:Fallback>
                <p:oleObj name="Формула" r:id="rId5" imgW="3808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0140" y="1444943"/>
                        <a:ext cx="2537460" cy="17554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029608"/>
              </p:ext>
            </p:extLst>
          </p:nvPr>
        </p:nvGraphicFramePr>
        <p:xfrm>
          <a:off x="3745230" y="2723516"/>
          <a:ext cx="3241860" cy="1837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Формула" r:id="rId7" imgW="380880" imgH="215640" progId="Equation.3">
                  <p:embed/>
                </p:oleObj>
              </mc:Choice>
              <mc:Fallback>
                <p:oleObj name="Формула" r:id="rId7" imgW="3808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45230" y="2723516"/>
                        <a:ext cx="3241860" cy="1837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23215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6174</TotalTime>
  <Words>51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Формула</vt:lpstr>
      <vt:lpstr>Решение уравнений третьей степени</vt:lpstr>
      <vt:lpstr>Презентация PowerPoint</vt:lpstr>
      <vt:lpstr>Презентация PowerPoint</vt:lpstr>
      <vt:lpstr>Проверка дискриминанта</vt:lpstr>
      <vt:lpstr>Построим график решения</vt:lpstr>
      <vt:lpstr>Результат нахождения корней уравнения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уравнений третьей степени</dc:title>
  <dc:creator>Lenovo</dc:creator>
  <cp:lastModifiedBy>Lenovo</cp:lastModifiedBy>
  <cp:revision>67</cp:revision>
  <dcterms:created xsi:type="dcterms:W3CDTF">2020-11-09T18:28:47Z</dcterms:created>
  <dcterms:modified xsi:type="dcterms:W3CDTF">2020-11-21T09:34:39Z</dcterms:modified>
</cp:coreProperties>
</file>