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4" r:id="rId19"/>
    <p:sldId id="273" r:id="rId20"/>
    <p:sldId id="275" r:id="rId21"/>
    <p:sldId id="276" r:id="rId22"/>
  </p:sldIdLst>
  <p:sldSz cx="18288000" cy="10287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Times New Roman" panose="02020603050405020304" pitchFamily="18" charset="0"/>
      <p:regular r:id="rId27"/>
    </p:embeddedFont>
    <p:embeddedFont>
      <p:font typeface="Times New Roman Bold" panose="02020803070505020304" pitchFamily="18" charset="0"/>
      <p:regular r:id="rId28"/>
      <p:bold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42967" y="436711"/>
            <a:ext cx="17202065" cy="9358988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id="3" name="TextBox 3"/>
          <p:cNvSpPr txBox="1"/>
          <p:nvPr/>
        </p:nvSpPr>
        <p:spPr>
          <a:xfrm>
            <a:off x="3449712" y="3372173"/>
            <a:ext cx="12869396" cy="1771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12"/>
              </a:lnSpc>
            </a:pPr>
            <a:r>
              <a:rPr lang="en-US" sz="8612">
                <a:solidFill>
                  <a:srgbClr val="FFFFFF"/>
                </a:solidFill>
                <a:latin typeface="Times New Roman"/>
              </a:rPr>
              <a:t>     Multiple Schlerosis</a:t>
            </a:r>
          </a:p>
          <a:p>
            <a:pPr>
              <a:lnSpc>
                <a:spcPts val="4112"/>
              </a:lnSpc>
            </a:pPr>
            <a:r>
              <a:rPr lang="en-US" sz="4112">
                <a:solidFill>
                  <a:srgbClr val="FFFFFF"/>
                </a:solidFill>
                <a:latin typeface="Times New Roman"/>
              </a:rPr>
              <a:t>      A Machine Learning Approach Using Python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725400" y="8266430"/>
            <a:ext cx="3996745" cy="85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Times New Roman Bold"/>
              </a:rPr>
              <a:t>Balu S </a:t>
            </a:r>
            <a:r>
              <a:rPr lang="en-US" sz="5199" dirty="0" err="1">
                <a:solidFill>
                  <a:srgbClr val="FFFFFF"/>
                </a:solidFill>
                <a:latin typeface="Times New Roman Bold"/>
              </a:rPr>
              <a:t>Unny</a:t>
            </a:r>
            <a:endParaRPr lang="en-US" sz="5199" dirty="0">
              <a:solidFill>
                <a:srgbClr val="FFFFFF"/>
              </a:solidFill>
              <a:latin typeface="Times New Roman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76599" y="464006"/>
            <a:ext cx="17334801" cy="9358988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id="3" name="TextBox 3"/>
          <p:cNvSpPr txBox="1"/>
          <p:nvPr/>
        </p:nvSpPr>
        <p:spPr>
          <a:xfrm>
            <a:off x="3074308" y="704551"/>
            <a:ext cx="12139384" cy="1313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00"/>
              </a:lnSpc>
            </a:pPr>
            <a:r>
              <a:rPr lang="en-US" sz="8600">
                <a:solidFill>
                  <a:srgbClr val="FFFFFF"/>
                </a:solidFill>
                <a:latin typeface="Times New Roman"/>
              </a:rPr>
              <a:t>Data at first glance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96722" y="2219310"/>
            <a:ext cx="14694555" cy="2792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34" lvl="1" indent="-388617" algn="just">
              <a:lnSpc>
                <a:spcPts val="5471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Times New Roman"/>
              </a:rPr>
              <a:t>Dimensions: 273 x 20</a:t>
            </a:r>
          </a:p>
          <a:p>
            <a:pPr marL="777234" lvl="1" indent="-388617" algn="just">
              <a:lnSpc>
                <a:spcPts val="5471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Times New Roman"/>
              </a:rPr>
              <a:t>Variables: Categorical - 16, Discrete - 3</a:t>
            </a:r>
          </a:p>
          <a:p>
            <a:pPr marL="777234" lvl="1" indent="-388617" algn="just">
              <a:lnSpc>
                <a:spcPts val="5471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Times New Roman"/>
              </a:rPr>
              <a:t>Target Class: Group (1 or 0)</a:t>
            </a:r>
          </a:p>
          <a:p>
            <a:pPr algn="just">
              <a:lnSpc>
                <a:spcPts val="2899"/>
              </a:lnSpc>
            </a:pPr>
            <a:endParaRPr lang="en-US" sz="3599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76599" y="464006"/>
            <a:ext cx="17334801" cy="9358988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id="3" name="TextBox 3"/>
          <p:cNvSpPr txBox="1"/>
          <p:nvPr/>
        </p:nvSpPr>
        <p:spPr>
          <a:xfrm>
            <a:off x="3074308" y="704551"/>
            <a:ext cx="12139384" cy="1313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00"/>
              </a:lnSpc>
            </a:pPr>
            <a:r>
              <a:rPr lang="en-US" sz="8600">
                <a:solidFill>
                  <a:srgbClr val="FFFFFF"/>
                </a:solidFill>
                <a:latin typeface="Times New Roman"/>
              </a:rPr>
              <a:t>Data at first glance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801504" y="2210938"/>
            <a:ext cx="14689773" cy="25030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7234" lvl="1" indent="-388617" algn="just">
              <a:lnSpc>
                <a:spcPts val="5471"/>
              </a:lnSpc>
              <a:buFont typeface="Arial"/>
              <a:buChar char="•"/>
            </a:pPr>
            <a:r>
              <a:rPr lang="en-US" sz="3599" dirty="0">
                <a:solidFill>
                  <a:srgbClr val="FFFFFF"/>
                </a:solidFill>
                <a:latin typeface="Times New Roman"/>
              </a:rPr>
              <a:t>Dimensions: 273 x 20</a:t>
            </a:r>
          </a:p>
          <a:p>
            <a:pPr marL="777234" lvl="1" indent="-388617" algn="just">
              <a:lnSpc>
                <a:spcPts val="5471"/>
              </a:lnSpc>
              <a:buFont typeface="Arial"/>
              <a:buChar char="•"/>
            </a:pPr>
            <a:r>
              <a:rPr lang="en-US" sz="3599" dirty="0">
                <a:solidFill>
                  <a:srgbClr val="FFFFFF"/>
                </a:solidFill>
                <a:latin typeface="Times New Roman"/>
              </a:rPr>
              <a:t>Variables: Categorical - 16, Discrete - 3</a:t>
            </a:r>
          </a:p>
          <a:p>
            <a:pPr marL="777234" lvl="1" indent="-388617" algn="just">
              <a:lnSpc>
                <a:spcPts val="5471"/>
              </a:lnSpc>
              <a:buFont typeface="Arial"/>
              <a:buChar char="•"/>
            </a:pPr>
            <a:r>
              <a:rPr lang="en-US" sz="3599" dirty="0">
                <a:solidFill>
                  <a:srgbClr val="FFFFFF"/>
                </a:solidFill>
                <a:latin typeface="Times New Roman"/>
              </a:rPr>
              <a:t>Target Class: Group (1 or 0)</a:t>
            </a:r>
          </a:p>
          <a:p>
            <a:pPr algn="just">
              <a:lnSpc>
                <a:spcPts val="2899"/>
              </a:lnSpc>
            </a:pPr>
            <a:endParaRPr lang="en-US" sz="3599" dirty="0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76599" y="464006"/>
            <a:ext cx="17334801" cy="9358988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id="3" name="TextBox 3"/>
          <p:cNvSpPr txBox="1"/>
          <p:nvPr/>
        </p:nvSpPr>
        <p:spPr>
          <a:xfrm>
            <a:off x="3070746" y="682389"/>
            <a:ext cx="12142946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00"/>
              </a:lnSpc>
            </a:pPr>
            <a:r>
              <a:rPr lang="en-US" sz="8600" dirty="0">
                <a:solidFill>
                  <a:srgbClr val="FFFFFF"/>
                </a:solidFill>
                <a:latin typeface="Times New Roman"/>
              </a:rPr>
              <a:t>Preprocessing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96722" y="2219310"/>
            <a:ext cx="14694555" cy="5840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34" lvl="1" indent="-388617" algn="just">
              <a:lnSpc>
                <a:spcPts val="5471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Times New Roman"/>
              </a:rPr>
              <a:t>Imputed Missing Values (Schooling) by Mean</a:t>
            </a:r>
          </a:p>
          <a:p>
            <a:pPr marL="777234" lvl="1" indent="-388617" algn="just">
              <a:lnSpc>
                <a:spcPts val="5471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Times New Roman"/>
              </a:rPr>
              <a:t>Dropped (Unnamed: 0) that provides no significance for the analysis</a:t>
            </a:r>
          </a:p>
          <a:p>
            <a:pPr marL="777234" lvl="1" indent="-388617" algn="just">
              <a:lnSpc>
                <a:spcPts val="5471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Times New Roman"/>
              </a:rPr>
              <a:t>Dropped (Initial_EDSS, Final_EDSS)</a:t>
            </a:r>
          </a:p>
          <a:p>
            <a:pPr marL="777234" lvl="1" indent="-388617" algn="just">
              <a:lnSpc>
                <a:spcPts val="5471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Times New Roman"/>
              </a:rPr>
              <a:t>Formatted datatypes</a:t>
            </a:r>
          </a:p>
          <a:p>
            <a:pPr marL="777234" lvl="1" indent="-388617" algn="just">
              <a:lnSpc>
                <a:spcPts val="5471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Times New Roman"/>
              </a:rPr>
              <a:t>Encoded categorical variables</a:t>
            </a:r>
          </a:p>
          <a:p>
            <a:pPr marL="777234" lvl="1" indent="-388617" algn="just">
              <a:lnSpc>
                <a:spcPts val="5471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Times New Roman"/>
              </a:rPr>
              <a:t>Applied One Hot Encoding on Features with Multiple Domain Values</a:t>
            </a:r>
          </a:p>
          <a:p>
            <a:pPr marL="777234" lvl="1" indent="-388617" algn="just">
              <a:lnSpc>
                <a:spcPts val="5471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Times New Roman"/>
              </a:rPr>
              <a:t>Scaled the Numerical Values to a form suitable for modeling</a:t>
            </a:r>
          </a:p>
          <a:p>
            <a:pPr algn="just">
              <a:lnSpc>
                <a:spcPts val="2899"/>
              </a:lnSpc>
            </a:pPr>
            <a:endParaRPr lang="en-US" sz="3599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76599" y="436711"/>
            <a:ext cx="17334801" cy="9358988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id="3" name="TextBox 3"/>
          <p:cNvSpPr txBox="1"/>
          <p:nvPr/>
        </p:nvSpPr>
        <p:spPr>
          <a:xfrm>
            <a:off x="3074308" y="704551"/>
            <a:ext cx="12139384" cy="1313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00"/>
              </a:lnSpc>
            </a:pPr>
            <a:r>
              <a:rPr lang="en-US" sz="8600" dirty="0">
                <a:solidFill>
                  <a:srgbClr val="FFFFFF"/>
                </a:solidFill>
                <a:latin typeface="Times New Roman"/>
              </a:rPr>
              <a:t>Visualizations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474F7-1F76-4482-A94D-7F3EC585D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81" y="1881380"/>
            <a:ext cx="12435885" cy="770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85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76599" y="409415"/>
            <a:ext cx="17334801" cy="9358988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3408D-4BCE-4AB7-A26A-6A0651740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35" y="1943100"/>
            <a:ext cx="16941528" cy="574562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76599" y="382119"/>
            <a:ext cx="17334801" cy="9358988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3408D-4BCE-4AB7-A26A-6A0651740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47599"/>
            <a:ext cx="11529319" cy="39101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44ADF0-FBFF-4197-87BF-F1194C4D8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58" y="4838700"/>
            <a:ext cx="8127242" cy="473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84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76599" y="354823"/>
            <a:ext cx="17334801" cy="9358988"/>
          </a:xfrm>
          <a:prstGeom prst="rect">
            <a:avLst/>
          </a:prstGeom>
          <a:solidFill>
            <a:srgbClr val="FFFFFF">
              <a:alpha val="4706"/>
            </a:srgb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D967CC-1B6F-4613-99CE-CE1FF8C81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762844"/>
            <a:ext cx="14138151" cy="876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22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76599" y="354823"/>
            <a:ext cx="17334801" cy="9358988"/>
          </a:xfrm>
          <a:prstGeom prst="rect">
            <a:avLst/>
          </a:prstGeom>
          <a:solidFill>
            <a:srgbClr val="FFFFFF">
              <a:alpha val="4706"/>
            </a:srgb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7714CF2-CFC2-402D-8C41-A7A7AF0F6614}"/>
              </a:ext>
            </a:extLst>
          </p:cNvPr>
          <p:cNvSpPr/>
          <p:nvPr/>
        </p:nvSpPr>
        <p:spPr>
          <a:xfrm>
            <a:off x="476599" y="300231"/>
            <a:ext cx="17334801" cy="9358988"/>
          </a:xfrm>
          <a:prstGeom prst="rect">
            <a:avLst/>
          </a:prstGeom>
          <a:solidFill>
            <a:srgbClr val="FFFFFF">
              <a:alpha val="4706"/>
            </a:srgb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147F1-7536-4233-B2DD-53E88254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81449"/>
            <a:ext cx="8991600" cy="83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09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76599" y="354823"/>
            <a:ext cx="17334801" cy="9358988"/>
          </a:xfrm>
          <a:prstGeom prst="rect">
            <a:avLst/>
          </a:prstGeom>
          <a:solidFill>
            <a:srgbClr val="FFFFFF">
              <a:alpha val="4706"/>
            </a:srgb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7714CF2-CFC2-402D-8C41-A7A7AF0F6614}"/>
              </a:ext>
            </a:extLst>
          </p:cNvPr>
          <p:cNvSpPr/>
          <p:nvPr/>
        </p:nvSpPr>
        <p:spPr>
          <a:xfrm>
            <a:off x="476599" y="245640"/>
            <a:ext cx="17334801" cy="9358988"/>
          </a:xfrm>
          <a:prstGeom prst="rect">
            <a:avLst/>
          </a:prstGeom>
          <a:solidFill>
            <a:srgbClr val="FFFFFF">
              <a:alpha val="4706"/>
            </a:srgb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670DB599-63D5-489B-8C14-4CB55D946BF7}"/>
              </a:ext>
            </a:extLst>
          </p:cNvPr>
          <p:cNvSpPr txBox="1"/>
          <p:nvPr/>
        </p:nvSpPr>
        <p:spPr>
          <a:xfrm>
            <a:off x="3043449" y="3957851"/>
            <a:ext cx="12201100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00"/>
              </a:lnSpc>
            </a:pPr>
            <a:r>
              <a:rPr lang="en-US" sz="8600" dirty="0">
                <a:solidFill>
                  <a:srgbClr val="FFFFFF"/>
                </a:solidFill>
                <a:latin typeface="Times New Roman"/>
              </a:rPr>
              <a:t>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3012002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76599" y="354823"/>
            <a:ext cx="17334801" cy="9358988"/>
          </a:xfrm>
          <a:prstGeom prst="rect">
            <a:avLst/>
          </a:prstGeom>
          <a:solidFill>
            <a:srgbClr val="FFFFFF">
              <a:alpha val="4706"/>
            </a:srgb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7714CF2-CFC2-402D-8C41-A7A7AF0F6614}"/>
              </a:ext>
            </a:extLst>
          </p:cNvPr>
          <p:cNvSpPr/>
          <p:nvPr/>
        </p:nvSpPr>
        <p:spPr>
          <a:xfrm>
            <a:off x="476599" y="300231"/>
            <a:ext cx="17334801" cy="9358988"/>
          </a:xfrm>
          <a:prstGeom prst="rect">
            <a:avLst/>
          </a:prstGeom>
          <a:solidFill>
            <a:srgbClr val="FFFFFF">
              <a:alpha val="4706"/>
            </a:srgb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16C6452-649D-4A50-BAAC-AE15F474740C}"/>
              </a:ext>
            </a:extLst>
          </p:cNvPr>
          <p:cNvSpPr txBox="1"/>
          <p:nvPr/>
        </p:nvSpPr>
        <p:spPr>
          <a:xfrm>
            <a:off x="1524000" y="1086986"/>
            <a:ext cx="5920854" cy="911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00"/>
              </a:lnSpc>
            </a:pPr>
            <a:r>
              <a:rPr lang="en-US" sz="2800" dirty="0">
                <a:solidFill>
                  <a:srgbClr val="FFFFFF"/>
                </a:solidFill>
                <a:latin typeface="Times New Roman"/>
              </a:rPr>
              <a:t>Logistic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899D8F-055E-49E8-94A8-36862E77B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342014"/>
            <a:ext cx="6733923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476E1E-98B6-4AC1-A3CC-1780797E8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2175" y="2344857"/>
            <a:ext cx="6481239" cy="6855157"/>
          </a:xfrm>
          <a:prstGeom prst="rect">
            <a:avLst/>
          </a:prstGeom>
        </p:spPr>
      </p:pic>
      <p:sp>
        <p:nvSpPr>
          <p:cNvPr id="11" name="TextBox 3">
            <a:extLst>
              <a:ext uri="{FF2B5EF4-FFF2-40B4-BE49-F238E27FC236}">
                <a16:creationId xmlns:a16="http://schemas.microsoft.com/office/drawing/2014/main" id="{37AF6124-54C8-4BB8-A1CB-D8DC55E7C800}"/>
              </a:ext>
            </a:extLst>
          </p:cNvPr>
          <p:cNvSpPr txBox="1"/>
          <p:nvPr/>
        </p:nvSpPr>
        <p:spPr>
          <a:xfrm>
            <a:off x="10922560" y="1025846"/>
            <a:ext cx="5920854" cy="911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00"/>
              </a:lnSpc>
            </a:pPr>
            <a:r>
              <a:rPr lang="en-US" sz="2800" dirty="0">
                <a:solidFill>
                  <a:srgbClr val="FFFFFF"/>
                </a:solidFill>
                <a:latin typeface="Times New Roman"/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9842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43415" y="436711"/>
            <a:ext cx="17334801" cy="9358988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id="3" name="TextBox 3"/>
          <p:cNvSpPr txBox="1"/>
          <p:nvPr/>
        </p:nvSpPr>
        <p:spPr>
          <a:xfrm>
            <a:off x="3588660" y="1290169"/>
            <a:ext cx="11110679" cy="1313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00"/>
              </a:lnSpc>
            </a:pPr>
            <a:r>
              <a:rPr lang="en-US" sz="8600">
                <a:solidFill>
                  <a:srgbClr val="FFFFFF"/>
                </a:solidFill>
                <a:latin typeface="Times New Roman"/>
              </a:rPr>
              <a:t>Problem Statement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2724777"/>
            <a:ext cx="18288000" cy="133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12"/>
              </a:lnSpc>
              <a:spcBef>
                <a:spcPct val="0"/>
              </a:spcBef>
            </a:pPr>
            <a:r>
              <a:rPr lang="en-US" sz="4000" dirty="0">
                <a:solidFill>
                  <a:srgbClr val="FFFFFF"/>
                </a:solidFill>
                <a:latin typeface="Times New Roman"/>
              </a:rPr>
              <a:t>To develop a predictive model that can accurately classify patients into two groups: "CDMS" (Chronic Disseminated Multiple Sclerosis) and "non-CDMS."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76599" y="354823"/>
            <a:ext cx="17334801" cy="9358988"/>
          </a:xfrm>
          <a:prstGeom prst="rect">
            <a:avLst/>
          </a:prstGeom>
          <a:solidFill>
            <a:srgbClr val="FFFFFF">
              <a:alpha val="4706"/>
            </a:srgb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16C6452-649D-4A50-BAAC-AE15F474740C}"/>
              </a:ext>
            </a:extLst>
          </p:cNvPr>
          <p:cNvSpPr txBox="1"/>
          <p:nvPr/>
        </p:nvSpPr>
        <p:spPr>
          <a:xfrm>
            <a:off x="1447800" y="1181100"/>
            <a:ext cx="5920854" cy="911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00"/>
              </a:lnSpc>
            </a:pPr>
            <a:r>
              <a:rPr lang="en-US" sz="2800" dirty="0">
                <a:solidFill>
                  <a:srgbClr val="FFFFFF"/>
                </a:solidFill>
                <a:latin typeface="Times New Roman"/>
              </a:rPr>
              <a:t>Random Forest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39B7F-EED8-44D7-9B1B-1EA775DAA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476500"/>
            <a:ext cx="6634218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78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76599" y="354823"/>
            <a:ext cx="17334801" cy="9358988"/>
          </a:xfrm>
          <a:prstGeom prst="rect">
            <a:avLst/>
          </a:prstGeom>
          <a:solidFill>
            <a:srgbClr val="FFFFFF">
              <a:alpha val="4706"/>
            </a:srgb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7714CF2-CFC2-402D-8C41-A7A7AF0F6614}"/>
              </a:ext>
            </a:extLst>
          </p:cNvPr>
          <p:cNvSpPr/>
          <p:nvPr/>
        </p:nvSpPr>
        <p:spPr>
          <a:xfrm>
            <a:off x="476599" y="218344"/>
            <a:ext cx="17334801" cy="9358988"/>
          </a:xfrm>
          <a:prstGeom prst="rect">
            <a:avLst/>
          </a:prstGeom>
          <a:solidFill>
            <a:srgbClr val="FFFFFF">
              <a:alpha val="4706"/>
            </a:srgb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BE78E70D-7E2E-49FB-A6A8-C81C05DEA245}"/>
              </a:ext>
            </a:extLst>
          </p:cNvPr>
          <p:cNvSpPr txBox="1"/>
          <p:nvPr/>
        </p:nvSpPr>
        <p:spPr>
          <a:xfrm>
            <a:off x="2947850" y="627781"/>
            <a:ext cx="12201100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00"/>
              </a:lnSpc>
            </a:pPr>
            <a:r>
              <a:rPr lang="en-US" sz="8600" dirty="0">
                <a:solidFill>
                  <a:srgbClr val="FFFFFF"/>
                </a:solidFill>
                <a:latin typeface="Times New Roman"/>
              </a:rPr>
              <a:t>Conclusion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1C36AD81-7430-4B31-A682-109B83978A8C}"/>
              </a:ext>
            </a:extLst>
          </p:cNvPr>
          <p:cNvSpPr txBox="1"/>
          <p:nvPr/>
        </p:nvSpPr>
        <p:spPr>
          <a:xfrm>
            <a:off x="1801504" y="2210938"/>
            <a:ext cx="14689773" cy="34648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All three algorithms (Logistic Regression, Decision Tree, and Random Forest) have the same accuracy of 0.80.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The F1-scores for both classes (0 and 1) are similar for all three algorithms, indicating a balanced performance in terms of precision and recall.</a:t>
            </a:r>
          </a:p>
          <a:p>
            <a:pPr algn="just">
              <a:lnSpc>
                <a:spcPts val="2899"/>
              </a:lnSpc>
            </a:pPr>
            <a:endParaRPr lang="en-US" sz="3599" dirty="0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617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76599" y="464006"/>
            <a:ext cx="17334801" cy="9358988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id="3" name="TextBox 3"/>
          <p:cNvSpPr txBox="1"/>
          <p:nvPr/>
        </p:nvSpPr>
        <p:spPr>
          <a:xfrm>
            <a:off x="3588660" y="1373130"/>
            <a:ext cx="11110679" cy="1313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00"/>
              </a:lnSpc>
            </a:pPr>
            <a:r>
              <a:rPr lang="en-US" sz="8600">
                <a:solidFill>
                  <a:srgbClr val="FFFFFF"/>
                </a:solidFill>
                <a:latin typeface="Times New Roman"/>
              </a:rPr>
              <a:t>Objectives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007940" y="3008862"/>
            <a:ext cx="12272121" cy="3818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3" lvl="1" indent="-399411" algn="just">
              <a:lnSpc>
                <a:spcPts val="369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Times New Roman"/>
              </a:rPr>
              <a:t>Understand the data</a:t>
            </a:r>
          </a:p>
          <a:p>
            <a:pPr marL="798823" lvl="1" indent="-399411" algn="just">
              <a:lnSpc>
                <a:spcPts val="369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Times New Roman"/>
              </a:rPr>
              <a:t>Preprocess the data into a form suitable for modeling</a:t>
            </a:r>
          </a:p>
          <a:p>
            <a:pPr marL="798823" lvl="1" indent="-399411" algn="just">
              <a:lnSpc>
                <a:spcPts val="369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Times New Roman"/>
              </a:rPr>
              <a:t>Perform Exploratory Data Analysis to extract insights</a:t>
            </a:r>
          </a:p>
          <a:p>
            <a:pPr marL="798823" lvl="1" indent="-399411" algn="just">
              <a:lnSpc>
                <a:spcPts val="369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Times New Roman"/>
              </a:rPr>
              <a:t>Model training using suitable machine learning algorithms</a:t>
            </a:r>
          </a:p>
          <a:p>
            <a:pPr marL="798823" lvl="1" indent="-399411" algn="just">
              <a:lnSpc>
                <a:spcPts val="369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Times New Roman"/>
              </a:rPr>
              <a:t>Evaluate the model performance using prediction metrics</a:t>
            </a:r>
          </a:p>
          <a:p>
            <a:pPr marL="798823" lvl="1" indent="-399411" algn="just">
              <a:lnSpc>
                <a:spcPts val="369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Times New Roman"/>
              </a:rPr>
              <a:t>Selecting the best model for the problem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76599" y="464006"/>
            <a:ext cx="17334801" cy="9358988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id="3" name="TextBox 3"/>
          <p:cNvSpPr txBox="1"/>
          <p:nvPr/>
        </p:nvSpPr>
        <p:spPr>
          <a:xfrm>
            <a:off x="2835770" y="891961"/>
            <a:ext cx="13051945" cy="1313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00"/>
              </a:lnSpc>
            </a:pPr>
            <a:r>
              <a:rPr lang="en-US" sz="8600">
                <a:solidFill>
                  <a:srgbClr val="FFFFFF"/>
                </a:solidFill>
                <a:latin typeface="Times New Roman"/>
              </a:rPr>
              <a:t>Understanding the Problem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27362" y="3425952"/>
            <a:ext cx="15351213" cy="1036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00"/>
              </a:lnSpc>
              <a:spcBef>
                <a:spcPct val="0"/>
              </a:spcBef>
            </a:pPr>
            <a:r>
              <a:rPr lang="en-US" sz="3700">
                <a:solidFill>
                  <a:srgbClr val="FFFFFF"/>
                </a:solidFill>
                <a:latin typeface="Times New Roman"/>
              </a:rPr>
              <a:t>Multiple sclerosis is the most common disease, in which the insulating covers of nerve cells in the brain and spinal cord are damaged.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8960" y="4739154"/>
            <a:ext cx="15467357" cy="1036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00"/>
              </a:lnSpc>
              <a:spcBef>
                <a:spcPct val="0"/>
              </a:spcBef>
            </a:pPr>
            <a:r>
              <a:rPr lang="en-US" sz="3700">
                <a:solidFill>
                  <a:srgbClr val="FFFFFF"/>
                </a:solidFill>
                <a:latin typeface="Times New Roman"/>
              </a:rPr>
              <a:t>Specific symptoms can include double vision, visual loss, muscle weakness, and trouble with sensation or coordination.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28960" y="6234419"/>
            <a:ext cx="15467357" cy="1036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00"/>
              </a:lnSpc>
              <a:spcBef>
                <a:spcPct val="0"/>
              </a:spcBef>
            </a:pPr>
            <a:r>
              <a:rPr lang="en-US" sz="3700">
                <a:solidFill>
                  <a:srgbClr val="FFFFFF"/>
                </a:solidFill>
                <a:latin typeface="Times New Roman"/>
              </a:rPr>
              <a:t>Multiple sclerosis (MS) begins with an acute clinical attack (clinically isolated syndrome) in approximately 85% of patients.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28960" y="7548260"/>
            <a:ext cx="15467357" cy="1036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00"/>
              </a:lnSpc>
              <a:spcBef>
                <a:spcPct val="0"/>
              </a:spcBef>
            </a:pPr>
            <a:r>
              <a:rPr lang="en-US" sz="3700">
                <a:solidFill>
                  <a:srgbClr val="FFFFFF"/>
                </a:solidFill>
                <a:latin typeface="Times New Roman"/>
              </a:rPr>
              <a:t>The need is to identify the build a predictive model that anticipate conversion from CIS to 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76599" y="464006"/>
            <a:ext cx="17334801" cy="9358988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id="3" name="TextBox 3"/>
          <p:cNvSpPr txBox="1"/>
          <p:nvPr/>
        </p:nvSpPr>
        <p:spPr>
          <a:xfrm>
            <a:off x="3074308" y="886899"/>
            <a:ext cx="12139384" cy="1313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00"/>
              </a:lnSpc>
            </a:pPr>
            <a:r>
              <a:rPr lang="en-US" sz="8600">
                <a:solidFill>
                  <a:srgbClr val="FFFFFF"/>
                </a:solidFill>
                <a:latin typeface="Times New Roman"/>
              </a:rPr>
              <a:t>Data Description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611041" y="1539050"/>
            <a:ext cx="13065919" cy="8449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endParaRPr dirty="0"/>
          </a:p>
          <a:p>
            <a:pPr algn="ctr">
              <a:lnSpc>
                <a:spcPts val="4200"/>
              </a:lnSpc>
            </a:pPr>
            <a:endParaRPr dirty="0"/>
          </a:p>
          <a:p>
            <a:pPr marL="453390" lvl="1" algn="just">
              <a:lnSpc>
                <a:spcPts val="4200"/>
              </a:lnSpc>
            </a:pPr>
            <a:r>
              <a:rPr lang="en-US" sz="4200" dirty="0">
                <a:solidFill>
                  <a:srgbClr val="FFFFFF"/>
                </a:solidFill>
                <a:latin typeface="Times New Roman"/>
              </a:rPr>
              <a:t>1. ID: Patient id</a:t>
            </a:r>
          </a:p>
          <a:p>
            <a:pPr marL="453390" lvl="1" algn="just">
              <a:lnSpc>
                <a:spcPts val="4200"/>
              </a:lnSpc>
              <a:spcBef>
                <a:spcPct val="0"/>
              </a:spcBef>
            </a:pPr>
            <a:r>
              <a:rPr lang="en-US" sz="4200" dirty="0">
                <a:solidFill>
                  <a:srgbClr val="FFFFFF"/>
                </a:solidFill>
                <a:latin typeface="Times New Roman"/>
              </a:rPr>
              <a:t>2. Age: Age of the patient (in years)</a:t>
            </a:r>
          </a:p>
          <a:p>
            <a:pPr marL="453390" lvl="1" algn="just">
              <a:lnSpc>
                <a:spcPts val="4200"/>
              </a:lnSpc>
              <a:spcBef>
                <a:spcPct val="0"/>
              </a:spcBef>
            </a:pPr>
            <a:r>
              <a:rPr lang="en-US" sz="4200" dirty="0">
                <a:solidFill>
                  <a:srgbClr val="FFFFFF"/>
                </a:solidFill>
                <a:latin typeface="Times New Roman"/>
              </a:rPr>
              <a:t>3. Schooling: Time the patient spent in school (in years)</a:t>
            </a:r>
          </a:p>
          <a:p>
            <a:pPr marL="453390" lvl="1">
              <a:lnSpc>
                <a:spcPts val="4200"/>
              </a:lnSpc>
            </a:pPr>
            <a:r>
              <a:rPr lang="en-US" sz="4200" dirty="0">
                <a:solidFill>
                  <a:srgbClr val="FFFFFF"/>
                </a:solidFill>
                <a:latin typeface="Times New Roman"/>
              </a:rPr>
              <a:t>4. Gender:</a:t>
            </a:r>
          </a:p>
          <a:p>
            <a:pPr>
              <a:lnSpc>
                <a:spcPts val="3400"/>
              </a:lnSpc>
              <a:spcBef>
                <a:spcPct val="0"/>
              </a:spcBef>
            </a:pPr>
            <a:r>
              <a:rPr lang="en-US" sz="3400" dirty="0">
                <a:solidFill>
                  <a:srgbClr val="FFFFFF"/>
                </a:solidFill>
                <a:latin typeface="Times New Roman"/>
              </a:rPr>
              <a:t>         1: Male</a:t>
            </a:r>
          </a:p>
          <a:p>
            <a:pPr algn="l">
              <a:lnSpc>
                <a:spcPts val="3400"/>
              </a:lnSpc>
            </a:pPr>
            <a:r>
              <a:rPr lang="en-US" sz="3400" dirty="0">
                <a:solidFill>
                  <a:srgbClr val="FFFFFF"/>
                </a:solidFill>
                <a:latin typeface="Times New Roman"/>
              </a:rPr>
              <a:t>         2: Female</a:t>
            </a:r>
          </a:p>
          <a:p>
            <a:pPr>
              <a:lnSpc>
                <a:spcPts val="3400"/>
              </a:lnSpc>
            </a:pPr>
            <a:r>
              <a:rPr lang="en-US" sz="3400" dirty="0">
                <a:solidFill>
                  <a:srgbClr val="FFFFFF"/>
                </a:solidFill>
                <a:latin typeface="Times New Roman"/>
              </a:rPr>
              <a:t>   5. Breastfeeding:</a:t>
            </a:r>
          </a:p>
          <a:p>
            <a:pPr>
              <a:lnSpc>
                <a:spcPts val="3400"/>
              </a:lnSpc>
              <a:spcBef>
                <a:spcPct val="0"/>
              </a:spcBef>
            </a:pPr>
            <a:r>
              <a:rPr lang="en-US" sz="3400" dirty="0">
                <a:solidFill>
                  <a:srgbClr val="FFFFFF"/>
                </a:solidFill>
                <a:latin typeface="Times New Roman"/>
              </a:rPr>
              <a:t>        1: Yes</a:t>
            </a:r>
          </a:p>
          <a:p>
            <a:pPr>
              <a:lnSpc>
                <a:spcPts val="3400"/>
              </a:lnSpc>
              <a:spcBef>
                <a:spcPct val="0"/>
              </a:spcBef>
            </a:pPr>
            <a:r>
              <a:rPr lang="en-US" sz="3400" dirty="0">
                <a:solidFill>
                  <a:srgbClr val="FFFFFF"/>
                </a:solidFill>
                <a:latin typeface="Times New Roman"/>
              </a:rPr>
              <a:t>        2: No</a:t>
            </a:r>
          </a:p>
          <a:p>
            <a:pPr>
              <a:lnSpc>
                <a:spcPts val="3400"/>
              </a:lnSpc>
              <a:spcBef>
                <a:spcPct val="0"/>
              </a:spcBef>
            </a:pPr>
            <a:r>
              <a:rPr lang="en-US" sz="3400" dirty="0">
                <a:solidFill>
                  <a:srgbClr val="FFFFFF"/>
                </a:solidFill>
                <a:latin typeface="Times New Roman"/>
              </a:rPr>
              <a:t>        3: Unknown</a:t>
            </a:r>
          </a:p>
          <a:p>
            <a:pPr>
              <a:lnSpc>
                <a:spcPts val="3400"/>
              </a:lnSpc>
            </a:pPr>
            <a:r>
              <a:rPr lang="en-US" sz="3400" dirty="0">
                <a:solidFill>
                  <a:srgbClr val="FFFFFF"/>
                </a:solidFill>
                <a:latin typeface="Times New Roman"/>
              </a:rPr>
              <a:t>  6.  Varicella (Chickenpox):</a:t>
            </a:r>
          </a:p>
          <a:p>
            <a:pPr>
              <a:lnSpc>
                <a:spcPts val="3400"/>
              </a:lnSpc>
              <a:spcBef>
                <a:spcPct val="0"/>
              </a:spcBef>
            </a:pPr>
            <a:r>
              <a:rPr lang="en-US" sz="3400" dirty="0">
                <a:solidFill>
                  <a:srgbClr val="FFFFFF"/>
                </a:solidFill>
                <a:latin typeface="Times New Roman"/>
              </a:rPr>
              <a:t>        1: Positive</a:t>
            </a:r>
          </a:p>
          <a:p>
            <a:pPr>
              <a:lnSpc>
                <a:spcPts val="3400"/>
              </a:lnSpc>
              <a:spcBef>
                <a:spcPct val="0"/>
              </a:spcBef>
            </a:pPr>
            <a:r>
              <a:rPr lang="en-US" sz="3400" dirty="0">
                <a:solidFill>
                  <a:srgbClr val="FFFFFF"/>
                </a:solidFill>
                <a:latin typeface="Times New Roman"/>
              </a:rPr>
              <a:t>        2: Negative</a:t>
            </a:r>
          </a:p>
          <a:p>
            <a:pPr>
              <a:lnSpc>
                <a:spcPts val="3400"/>
              </a:lnSpc>
              <a:spcBef>
                <a:spcPct val="0"/>
              </a:spcBef>
            </a:pPr>
            <a:r>
              <a:rPr lang="en-US" sz="3400" dirty="0">
                <a:solidFill>
                  <a:srgbClr val="FFFFFF"/>
                </a:solidFill>
                <a:latin typeface="Times New Roman"/>
              </a:rPr>
              <a:t>        3: Unknown</a:t>
            </a:r>
          </a:p>
          <a:p>
            <a:pPr>
              <a:lnSpc>
                <a:spcPts val="3400"/>
              </a:lnSpc>
              <a:spcBef>
                <a:spcPct val="0"/>
              </a:spcBef>
            </a:pPr>
            <a:endParaRPr lang="en-US" sz="3400" dirty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ts val="3400"/>
              </a:lnSpc>
              <a:spcBef>
                <a:spcPct val="0"/>
              </a:spcBef>
            </a:pPr>
            <a:endParaRPr lang="en-US" sz="3400" dirty="0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76599" y="464006"/>
            <a:ext cx="17334801" cy="9358988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id="3" name="TextBox 3"/>
          <p:cNvSpPr txBox="1"/>
          <p:nvPr/>
        </p:nvSpPr>
        <p:spPr>
          <a:xfrm>
            <a:off x="1028700" y="1019175"/>
            <a:ext cx="16028829" cy="9130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 7. Initial Symptoms:</a:t>
            </a:r>
          </a:p>
          <a:p>
            <a:pPr>
              <a:lnSpc>
                <a:spcPts val="3600"/>
              </a:lnSpc>
            </a:pPr>
            <a:endParaRPr lang="en-US" sz="360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ts val="3600"/>
              </a:lnSpc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 A combination of visual, sensory, motor, and other symptoms with various codes:</a:t>
            </a:r>
          </a:p>
          <a:p>
            <a:pPr>
              <a:lnSpc>
                <a:spcPts val="3600"/>
              </a:lnSpc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 1: Visual</a:t>
            </a:r>
          </a:p>
          <a:p>
            <a:pPr>
              <a:lnSpc>
                <a:spcPts val="3600"/>
              </a:lnSpc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 2: Sensory</a:t>
            </a:r>
          </a:p>
          <a:p>
            <a:pPr>
              <a:lnSpc>
                <a:spcPts val="3600"/>
              </a:lnSpc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 3: Motor</a:t>
            </a:r>
          </a:p>
          <a:p>
            <a:pPr>
              <a:lnSpc>
                <a:spcPts val="3600"/>
              </a:lnSpc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 4: Other</a:t>
            </a:r>
          </a:p>
          <a:p>
            <a:pPr>
              <a:lnSpc>
                <a:spcPts val="3600"/>
              </a:lnSpc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 5: Visual and Sensory</a:t>
            </a:r>
          </a:p>
          <a:p>
            <a:pPr>
              <a:lnSpc>
                <a:spcPts val="3600"/>
              </a:lnSpc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 6: Visual and Motor</a:t>
            </a:r>
          </a:p>
          <a:p>
            <a:pPr>
              <a:lnSpc>
                <a:spcPts val="3600"/>
              </a:lnSpc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 7: Visual and Others</a:t>
            </a:r>
          </a:p>
          <a:p>
            <a:pPr>
              <a:lnSpc>
                <a:spcPts val="3600"/>
              </a:lnSpc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 8: Sensory and Motor</a:t>
            </a:r>
          </a:p>
          <a:p>
            <a:pPr>
              <a:lnSpc>
                <a:spcPts val="3600"/>
              </a:lnSpc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 9: Sensory and Other</a:t>
            </a:r>
          </a:p>
          <a:p>
            <a:pPr>
              <a:lnSpc>
                <a:spcPts val="3600"/>
              </a:lnSpc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 10: Motor and Other</a:t>
            </a:r>
          </a:p>
          <a:p>
            <a:pPr>
              <a:lnSpc>
                <a:spcPts val="3600"/>
              </a:lnSpc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 11: Visual, Sensory, and Motor</a:t>
            </a:r>
          </a:p>
          <a:p>
            <a:pPr>
              <a:lnSpc>
                <a:spcPts val="3600"/>
              </a:lnSpc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 12: Visual, Sensory, and Other</a:t>
            </a:r>
          </a:p>
          <a:p>
            <a:pPr>
              <a:lnSpc>
                <a:spcPts val="3600"/>
              </a:lnSpc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 13: Visual, Motor, and Other</a:t>
            </a:r>
          </a:p>
          <a:p>
            <a:pPr>
              <a:lnSpc>
                <a:spcPts val="3600"/>
              </a:lnSpc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 14: Sensory, Motor, and Other</a:t>
            </a:r>
          </a:p>
          <a:p>
            <a:pPr>
              <a:lnSpc>
                <a:spcPts val="3600"/>
              </a:lnSpc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 15: Visual, Sensory, Motor, and Other</a:t>
            </a:r>
          </a:p>
          <a:p>
            <a:pPr algn="ctr">
              <a:lnSpc>
                <a:spcPts val="3600"/>
              </a:lnSpc>
              <a:spcBef>
                <a:spcPct val="0"/>
              </a:spcBef>
            </a:pPr>
            <a:endParaRPr lang="en-US" sz="360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ts val="2800"/>
              </a:lnSpc>
              <a:spcBef>
                <a:spcPct val="0"/>
              </a:spcBef>
            </a:pPr>
            <a:endParaRPr lang="en-US" sz="3600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76599" y="464006"/>
            <a:ext cx="17334801" cy="9358988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id="3" name="TextBox 3"/>
          <p:cNvSpPr txBox="1"/>
          <p:nvPr/>
        </p:nvSpPr>
        <p:spPr>
          <a:xfrm>
            <a:off x="665493" y="651693"/>
            <a:ext cx="9081960" cy="9635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02"/>
              </a:lnSpc>
            </a:pPr>
            <a:r>
              <a:rPr lang="en-US" sz="3273">
                <a:solidFill>
                  <a:srgbClr val="FFFFFF"/>
                </a:solidFill>
                <a:latin typeface="Times New Roman"/>
              </a:rPr>
              <a:t> 8. Mono or Polysymptomatic:</a:t>
            </a:r>
          </a:p>
          <a:p>
            <a:pPr marL="706748" lvl="1" indent="-353374" algn="just">
              <a:lnSpc>
                <a:spcPts val="3502"/>
              </a:lnSpc>
              <a:buFont typeface="Arial"/>
              <a:buChar char="•"/>
            </a:pPr>
            <a:r>
              <a:rPr lang="en-US" sz="3273">
                <a:solidFill>
                  <a:srgbClr val="FFFFFF"/>
                </a:solidFill>
                <a:latin typeface="Times New Roman"/>
              </a:rPr>
              <a:t>1: Monosymptomatic</a:t>
            </a:r>
          </a:p>
          <a:p>
            <a:pPr marL="706748" lvl="1" indent="-353374" algn="just">
              <a:lnSpc>
                <a:spcPts val="3502"/>
              </a:lnSpc>
              <a:buFont typeface="Arial"/>
              <a:buChar char="•"/>
            </a:pPr>
            <a:r>
              <a:rPr lang="en-US" sz="3273">
                <a:solidFill>
                  <a:srgbClr val="FFFFFF"/>
                </a:solidFill>
                <a:latin typeface="Times New Roman"/>
              </a:rPr>
              <a:t>2: Polysymptomatic</a:t>
            </a:r>
          </a:p>
          <a:p>
            <a:pPr marL="706748" lvl="1" indent="-353374" algn="just">
              <a:lnSpc>
                <a:spcPts val="3502"/>
              </a:lnSpc>
              <a:buFont typeface="Arial"/>
              <a:buChar char="•"/>
            </a:pPr>
            <a:r>
              <a:rPr lang="en-US" sz="3273">
                <a:solidFill>
                  <a:srgbClr val="FFFFFF"/>
                </a:solidFill>
                <a:latin typeface="Times New Roman"/>
              </a:rPr>
              <a:t>3: Unknown</a:t>
            </a:r>
          </a:p>
          <a:p>
            <a:pPr algn="just">
              <a:lnSpc>
                <a:spcPts val="3502"/>
              </a:lnSpc>
            </a:pPr>
            <a:r>
              <a:rPr lang="en-US" sz="3273">
                <a:solidFill>
                  <a:srgbClr val="FFFFFF"/>
                </a:solidFill>
                <a:latin typeface="Times New Roman"/>
              </a:rPr>
              <a:t> 9. Oligoclonal Bands:</a:t>
            </a:r>
          </a:p>
          <a:p>
            <a:pPr marL="706748" lvl="1" indent="-353374" algn="just">
              <a:lnSpc>
                <a:spcPts val="3502"/>
              </a:lnSpc>
              <a:buFont typeface="Arial"/>
              <a:buChar char="•"/>
            </a:pPr>
            <a:r>
              <a:rPr lang="en-US" sz="3273">
                <a:solidFill>
                  <a:srgbClr val="FFFFFF"/>
                </a:solidFill>
                <a:latin typeface="Times New Roman"/>
              </a:rPr>
              <a:t>0: Negative</a:t>
            </a:r>
          </a:p>
          <a:p>
            <a:pPr marL="706748" lvl="1" indent="-353374" algn="just">
              <a:lnSpc>
                <a:spcPts val="3502"/>
              </a:lnSpc>
              <a:buFont typeface="Arial"/>
              <a:buChar char="•"/>
            </a:pPr>
            <a:r>
              <a:rPr lang="en-US" sz="3273">
                <a:solidFill>
                  <a:srgbClr val="FFFFFF"/>
                </a:solidFill>
                <a:latin typeface="Times New Roman"/>
              </a:rPr>
              <a:t>1: Positive</a:t>
            </a:r>
          </a:p>
          <a:p>
            <a:pPr marL="706748" lvl="1" indent="-353374" algn="just">
              <a:lnSpc>
                <a:spcPts val="3502"/>
              </a:lnSpc>
              <a:buFont typeface="Arial"/>
              <a:buChar char="•"/>
            </a:pPr>
            <a:r>
              <a:rPr lang="en-US" sz="3273">
                <a:solidFill>
                  <a:srgbClr val="FFFFFF"/>
                </a:solidFill>
                <a:latin typeface="Times New Roman"/>
              </a:rPr>
              <a:t>2: Unknown</a:t>
            </a:r>
          </a:p>
          <a:p>
            <a:pPr algn="just">
              <a:lnSpc>
                <a:spcPts val="3502"/>
              </a:lnSpc>
            </a:pPr>
            <a:r>
              <a:rPr lang="en-US" sz="3273">
                <a:solidFill>
                  <a:srgbClr val="FFFFFF"/>
                </a:solidFill>
                <a:latin typeface="Times New Roman"/>
              </a:rPr>
              <a:t> 10. Diagnostic Test Results:</a:t>
            </a:r>
          </a:p>
          <a:p>
            <a:pPr marL="706748" lvl="1" indent="-353374" algn="just">
              <a:lnSpc>
                <a:spcPts val="3502"/>
              </a:lnSpc>
              <a:buFont typeface="Arial"/>
              <a:buChar char="•"/>
            </a:pPr>
            <a:r>
              <a:rPr lang="en-US" sz="3273">
                <a:solidFill>
                  <a:srgbClr val="FFFFFF"/>
                </a:solidFill>
                <a:latin typeface="Times New Roman"/>
              </a:rPr>
              <a:t>LLSSEP</a:t>
            </a:r>
          </a:p>
          <a:p>
            <a:pPr marL="706748" lvl="1" indent="-353374" algn="just">
              <a:lnSpc>
                <a:spcPts val="3502"/>
              </a:lnSpc>
              <a:buFont typeface="Arial"/>
              <a:buChar char="•"/>
            </a:pPr>
            <a:r>
              <a:rPr lang="en-US" sz="3273">
                <a:solidFill>
                  <a:srgbClr val="FFFFFF"/>
                </a:solidFill>
                <a:latin typeface="Times New Roman"/>
              </a:rPr>
              <a:t>ULSSEP</a:t>
            </a:r>
          </a:p>
          <a:p>
            <a:pPr marL="706748" lvl="1" indent="-353374" algn="just">
              <a:lnSpc>
                <a:spcPts val="3502"/>
              </a:lnSpc>
              <a:buFont typeface="Arial"/>
              <a:buChar char="•"/>
            </a:pPr>
            <a:r>
              <a:rPr lang="en-US" sz="3273">
                <a:solidFill>
                  <a:srgbClr val="FFFFFF"/>
                </a:solidFill>
                <a:latin typeface="Times New Roman"/>
              </a:rPr>
              <a:t>VEP (Visual Evoked Potentials)</a:t>
            </a:r>
          </a:p>
          <a:p>
            <a:pPr marL="706748" lvl="1" indent="-353374" algn="just">
              <a:lnSpc>
                <a:spcPts val="3502"/>
              </a:lnSpc>
              <a:buFont typeface="Arial"/>
              <a:buChar char="•"/>
            </a:pPr>
            <a:r>
              <a:rPr lang="en-US" sz="3273">
                <a:solidFill>
                  <a:srgbClr val="FFFFFF"/>
                </a:solidFill>
                <a:latin typeface="Times New Roman"/>
              </a:rPr>
              <a:t>BAEP (Brainstem Auditory Evoked Potentials)</a:t>
            </a:r>
          </a:p>
          <a:p>
            <a:pPr algn="just">
              <a:lnSpc>
                <a:spcPts val="3502"/>
              </a:lnSpc>
            </a:pPr>
            <a:r>
              <a:rPr lang="en-US" sz="3273">
                <a:solidFill>
                  <a:srgbClr val="FFFFFF"/>
                </a:solidFill>
                <a:latin typeface="Times New Roman"/>
              </a:rPr>
              <a:t> 11. Imaging Results:</a:t>
            </a:r>
          </a:p>
          <a:p>
            <a:pPr marL="706748" lvl="1" indent="-353374" algn="just">
              <a:lnSpc>
                <a:spcPts val="3502"/>
              </a:lnSpc>
              <a:buFont typeface="Arial"/>
              <a:buChar char="•"/>
            </a:pPr>
            <a:r>
              <a:rPr lang="en-US" sz="3273">
                <a:solidFill>
                  <a:srgbClr val="FFFFFF"/>
                </a:solidFill>
                <a:latin typeface="Times New Roman"/>
              </a:rPr>
              <a:t>Periventricular MRI</a:t>
            </a:r>
          </a:p>
          <a:p>
            <a:pPr marL="706748" lvl="1" indent="-353374" algn="just">
              <a:lnSpc>
                <a:spcPts val="3502"/>
              </a:lnSpc>
              <a:buFont typeface="Arial"/>
              <a:buChar char="•"/>
            </a:pPr>
            <a:r>
              <a:rPr lang="en-US" sz="3273">
                <a:solidFill>
                  <a:srgbClr val="FFFFFF"/>
                </a:solidFill>
                <a:latin typeface="Times New Roman"/>
              </a:rPr>
              <a:t>Cortical MRI</a:t>
            </a:r>
          </a:p>
          <a:p>
            <a:pPr marL="706748" lvl="1" indent="-353374" algn="just">
              <a:lnSpc>
                <a:spcPts val="3502"/>
              </a:lnSpc>
              <a:buFont typeface="Arial"/>
              <a:buChar char="•"/>
            </a:pPr>
            <a:r>
              <a:rPr lang="en-US" sz="3273">
                <a:solidFill>
                  <a:srgbClr val="FFFFFF"/>
                </a:solidFill>
                <a:latin typeface="Times New Roman"/>
              </a:rPr>
              <a:t>Infratentorial MRI</a:t>
            </a:r>
          </a:p>
          <a:p>
            <a:pPr marL="706748" lvl="1" indent="-353374" algn="just">
              <a:lnSpc>
                <a:spcPts val="3502"/>
              </a:lnSpc>
              <a:buFont typeface="Arial"/>
              <a:buChar char="•"/>
            </a:pPr>
            <a:r>
              <a:rPr lang="en-US" sz="3273">
                <a:solidFill>
                  <a:srgbClr val="FFFFFF"/>
                </a:solidFill>
                <a:latin typeface="Times New Roman"/>
              </a:rPr>
              <a:t>Spinal Cord MRI</a:t>
            </a:r>
          </a:p>
          <a:p>
            <a:pPr algn="just">
              <a:lnSpc>
                <a:spcPts val="3402"/>
              </a:lnSpc>
            </a:pPr>
            <a:endParaRPr lang="en-US" sz="3273">
              <a:solidFill>
                <a:srgbClr val="FFFFFF"/>
              </a:solidFill>
              <a:latin typeface="Times New Roman"/>
            </a:endParaRPr>
          </a:p>
          <a:p>
            <a:pPr algn="just">
              <a:lnSpc>
                <a:spcPts val="2702"/>
              </a:lnSpc>
            </a:pPr>
            <a:endParaRPr lang="en-US" sz="3273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76599" y="464006"/>
            <a:ext cx="17334801" cy="9358988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id="3" name="TextBox 3"/>
          <p:cNvSpPr txBox="1"/>
          <p:nvPr/>
        </p:nvSpPr>
        <p:spPr>
          <a:xfrm>
            <a:off x="665493" y="651693"/>
            <a:ext cx="10005033" cy="5038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02"/>
              </a:lnSpc>
            </a:pPr>
            <a:r>
              <a:rPr lang="en-US" sz="3273">
                <a:solidFill>
                  <a:srgbClr val="FFFFFF"/>
                </a:solidFill>
                <a:latin typeface="Times New Roman"/>
              </a:rPr>
              <a:t>12. Clinical Progression:</a:t>
            </a:r>
          </a:p>
          <a:p>
            <a:pPr marL="706748" lvl="1" indent="-353374" algn="just">
              <a:lnSpc>
                <a:spcPts val="3502"/>
              </a:lnSpc>
              <a:buFont typeface="Arial"/>
              <a:buChar char="•"/>
            </a:pPr>
            <a:r>
              <a:rPr lang="en-US" sz="3273">
                <a:solidFill>
                  <a:srgbClr val="FFFFFF"/>
                </a:solidFill>
                <a:latin typeface="Times New Roman"/>
              </a:rPr>
              <a:t>Initial EDSS: (Provide definition)</a:t>
            </a:r>
          </a:p>
          <a:p>
            <a:pPr marL="706748" lvl="1" indent="-353374" algn="just">
              <a:lnSpc>
                <a:spcPts val="3502"/>
              </a:lnSpc>
              <a:buFont typeface="Arial"/>
              <a:buChar char="•"/>
            </a:pPr>
            <a:r>
              <a:rPr lang="en-US" sz="3273">
                <a:solidFill>
                  <a:srgbClr val="FFFFFF"/>
                </a:solidFill>
                <a:latin typeface="Times New Roman"/>
              </a:rPr>
              <a:t>Final EDSS: (Provide definition)</a:t>
            </a:r>
          </a:p>
          <a:p>
            <a:pPr algn="just">
              <a:lnSpc>
                <a:spcPts val="3502"/>
              </a:lnSpc>
            </a:pPr>
            <a:endParaRPr lang="en-US" sz="3273">
              <a:solidFill>
                <a:srgbClr val="FFFFFF"/>
              </a:solidFill>
              <a:latin typeface="Times New Roman"/>
            </a:endParaRPr>
          </a:p>
          <a:p>
            <a:pPr algn="just">
              <a:lnSpc>
                <a:spcPts val="3502"/>
              </a:lnSpc>
            </a:pPr>
            <a:endParaRPr lang="en-US" sz="3273">
              <a:solidFill>
                <a:srgbClr val="FFFFFF"/>
              </a:solidFill>
              <a:latin typeface="Times New Roman"/>
            </a:endParaRPr>
          </a:p>
          <a:p>
            <a:pPr algn="just">
              <a:lnSpc>
                <a:spcPts val="3502"/>
              </a:lnSpc>
            </a:pPr>
            <a:r>
              <a:rPr lang="en-US" sz="3273">
                <a:solidFill>
                  <a:srgbClr val="FFFFFF"/>
                </a:solidFill>
                <a:latin typeface="Times New Roman"/>
              </a:rPr>
              <a:t>13. Group</a:t>
            </a:r>
          </a:p>
          <a:p>
            <a:pPr marL="706748" lvl="1" indent="-353374" algn="just">
              <a:lnSpc>
                <a:spcPts val="3502"/>
              </a:lnSpc>
              <a:buFont typeface="Arial"/>
              <a:buChar char="•"/>
            </a:pPr>
            <a:r>
              <a:rPr lang="en-US" sz="3273">
                <a:solidFill>
                  <a:srgbClr val="FFFFFF"/>
                </a:solidFill>
                <a:latin typeface="Times New Roman"/>
              </a:rPr>
              <a:t>1: CDMS (Chronic Disseminated Multiple Sclerosis)</a:t>
            </a:r>
          </a:p>
          <a:p>
            <a:pPr marL="706748" lvl="1" indent="-353374" algn="just">
              <a:lnSpc>
                <a:spcPts val="3502"/>
              </a:lnSpc>
              <a:buFont typeface="Arial"/>
              <a:buChar char="•"/>
            </a:pPr>
            <a:r>
              <a:rPr lang="en-US" sz="3273">
                <a:solidFill>
                  <a:srgbClr val="FFFFFF"/>
                </a:solidFill>
                <a:latin typeface="Times New Roman"/>
              </a:rPr>
              <a:t>2: Non-CDMS</a:t>
            </a:r>
          </a:p>
          <a:p>
            <a:pPr algn="just">
              <a:lnSpc>
                <a:spcPts val="3502"/>
              </a:lnSpc>
            </a:pPr>
            <a:endParaRPr lang="en-US" sz="3273">
              <a:solidFill>
                <a:srgbClr val="FFFFFF"/>
              </a:solidFill>
              <a:latin typeface="Times New Roman"/>
            </a:endParaRPr>
          </a:p>
          <a:p>
            <a:pPr algn="just">
              <a:lnSpc>
                <a:spcPts val="3402"/>
              </a:lnSpc>
            </a:pPr>
            <a:endParaRPr lang="en-US" sz="3273">
              <a:solidFill>
                <a:srgbClr val="FFFFFF"/>
              </a:solidFill>
              <a:latin typeface="Times New Roman"/>
            </a:endParaRPr>
          </a:p>
          <a:p>
            <a:pPr algn="just">
              <a:lnSpc>
                <a:spcPts val="2702"/>
              </a:lnSpc>
            </a:pPr>
            <a:endParaRPr lang="en-US" sz="3273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76599" y="464006"/>
            <a:ext cx="17334801" cy="9358988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id="3" name="TextBox 3"/>
          <p:cNvSpPr txBox="1"/>
          <p:nvPr/>
        </p:nvSpPr>
        <p:spPr>
          <a:xfrm>
            <a:off x="665493" y="651693"/>
            <a:ext cx="10005033" cy="5038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02"/>
              </a:lnSpc>
            </a:pPr>
            <a:r>
              <a:rPr lang="en-US" sz="3273">
                <a:solidFill>
                  <a:srgbClr val="FFFFFF"/>
                </a:solidFill>
                <a:latin typeface="Times New Roman"/>
              </a:rPr>
              <a:t>12. Clinical Progression:</a:t>
            </a:r>
          </a:p>
          <a:p>
            <a:pPr marL="706748" lvl="1" indent="-353374" algn="just">
              <a:lnSpc>
                <a:spcPts val="3502"/>
              </a:lnSpc>
              <a:buFont typeface="Arial"/>
              <a:buChar char="•"/>
            </a:pPr>
            <a:r>
              <a:rPr lang="en-US" sz="3273">
                <a:solidFill>
                  <a:srgbClr val="FFFFFF"/>
                </a:solidFill>
                <a:latin typeface="Times New Roman"/>
              </a:rPr>
              <a:t>Initial EDSS: (Provide definition)</a:t>
            </a:r>
          </a:p>
          <a:p>
            <a:pPr marL="706748" lvl="1" indent="-353374" algn="just">
              <a:lnSpc>
                <a:spcPts val="3502"/>
              </a:lnSpc>
              <a:buFont typeface="Arial"/>
              <a:buChar char="•"/>
            </a:pPr>
            <a:r>
              <a:rPr lang="en-US" sz="3273">
                <a:solidFill>
                  <a:srgbClr val="FFFFFF"/>
                </a:solidFill>
                <a:latin typeface="Times New Roman"/>
              </a:rPr>
              <a:t>Final EDSS: (Provide definition)</a:t>
            </a:r>
          </a:p>
          <a:p>
            <a:pPr algn="just">
              <a:lnSpc>
                <a:spcPts val="3502"/>
              </a:lnSpc>
            </a:pPr>
            <a:endParaRPr lang="en-US" sz="3273">
              <a:solidFill>
                <a:srgbClr val="FFFFFF"/>
              </a:solidFill>
              <a:latin typeface="Times New Roman"/>
            </a:endParaRPr>
          </a:p>
          <a:p>
            <a:pPr algn="just">
              <a:lnSpc>
                <a:spcPts val="3502"/>
              </a:lnSpc>
            </a:pPr>
            <a:endParaRPr lang="en-US" sz="3273">
              <a:solidFill>
                <a:srgbClr val="FFFFFF"/>
              </a:solidFill>
              <a:latin typeface="Times New Roman"/>
            </a:endParaRPr>
          </a:p>
          <a:p>
            <a:pPr algn="just">
              <a:lnSpc>
                <a:spcPts val="3502"/>
              </a:lnSpc>
            </a:pPr>
            <a:r>
              <a:rPr lang="en-US" sz="3273">
                <a:solidFill>
                  <a:srgbClr val="FFFFFF"/>
                </a:solidFill>
                <a:latin typeface="Times New Roman"/>
              </a:rPr>
              <a:t>13. Group</a:t>
            </a:r>
          </a:p>
          <a:p>
            <a:pPr marL="706748" lvl="1" indent="-353374" algn="just">
              <a:lnSpc>
                <a:spcPts val="3502"/>
              </a:lnSpc>
              <a:buFont typeface="Arial"/>
              <a:buChar char="•"/>
            </a:pPr>
            <a:r>
              <a:rPr lang="en-US" sz="3273">
                <a:solidFill>
                  <a:srgbClr val="FFFFFF"/>
                </a:solidFill>
                <a:latin typeface="Times New Roman"/>
              </a:rPr>
              <a:t>1: CDMS (Chronic Disseminated Multiple Sclerosis)</a:t>
            </a:r>
          </a:p>
          <a:p>
            <a:pPr marL="706748" lvl="1" indent="-353374" algn="just">
              <a:lnSpc>
                <a:spcPts val="3502"/>
              </a:lnSpc>
              <a:buFont typeface="Arial"/>
              <a:buChar char="•"/>
            </a:pPr>
            <a:r>
              <a:rPr lang="en-US" sz="3273">
                <a:solidFill>
                  <a:srgbClr val="FFFFFF"/>
                </a:solidFill>
                <a:latin typeface="Times New Roman"/>
              </a:rPr>
              <a:t>2: Non-CDMS</a:t>
            </a:r>
          </a:p>
          <a:p>
            <a:pPr algn="just">
              <a:lnSpc>
                <a:spcPts val="3502"/>
              </a:lnSpc>
            </a:pPr>
            <a:endParaRPr lang="en-US" sz="3273">
              <a:solidFill>
                <a:srgbClr val="FFFFFF"/>
              </a:solidFill>
              <a:latin typeface="Times New Roman"/>
            </a:endParaRPr>
          </a:p>
          <a:p>
            <a:pPr algn="just">
              <a:lnSpc>
                <a:spcPts val="3402"/>
              </a:lnSpc>
            </a:pPr>
            <a:endParaRPr lang="en-US" sz="3273">
              <a:solidFill>
                <a:srgbClr val="FFFFFF"/>
              </a:solidFill>
              <a:latin typeface="Times New Roman"/>
            </a:endParaRPr>
          </a:p>
          <a:p>
            <a:pPr algn="just">
              <a:lnSpc>
                <a:spcPts val="2702"/>
              </a:lnSpc>
            </a:pPr>
            <a:endParaRPr lang="en-US" sz="3273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681</Words>
  <Application>Microsoft Office PowerPoint</Application>
  <PresentationFormat>Custom</PresentationFormat>
  <Paragraphs>112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Times New Roman Bold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White Corporate Business Proposal Presentation</dc:title>
  <cp:lastModifiedBy>Balu S</cp:lastModifiedBy>
  <cp:revision>4</cp:revision>
  <dcterms:created xsi:type="dcterms:W3CDTF">2006-08-16T00:00:00Z</dcterms:created>
  <dcterms:modified xsi:type="dcterms:W3CDTF">2023-09-25T03:59:16Z</dcterms:modified>
  <dc:identifier>DAFvV3hGGbo</dc:identifier>
</cp:coreProperties>
</file>