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Calibri" panose="020F0502020204030204" pitchFamily="34" charset="0"/>
      <p:regular r:id="rId11"/>
      <p:bold r:id="rId12"/>
      <p:italic r:id="rId13"/>
      <p:boldItalic r:id="rId14"/>
    </p:embeddedFont>
    <p:embeddedFont>
      <p:font typeface="Canva Sans" panose="020B0604020202020204" charset="0"/>
      <p:regular r:id="rId15"/>
    </p:embeddedFont>
    <p:embeddedFont>
      <p:font typeface="Times New Roman" panose="02020603050405020304" pitchFamily="18" charset="0"/>
      <p:regular r:id="rId16"/>
    </p:embeddedFont>
    <p:embeddedFont>
      <p:font typeface="Times New Roman Bold" panose="02020803070505020304" pitchFamily="18" charset="0"/>
      <p:regular r:id="rId17"/>
      <p:bold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6" d="100"/>
          <a:sy n="56" d="100"/>
        </p:scale>
        <p:origin x="610"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01D42"/>
        </a:solidFill>
        <a:effectLst/>
      </p:bgPr>
    </p:bg>
    <p:spTree>
      <p:nvGrpSpPr>
        <p:cNvPr id="1" name=""/>
        <p:cNvGrpSpPr/>
        <p:nvPr/>
      </p:nvGrpSpPr>
      <p:grpSpPr>
        <a:xfrm>
          <a:off x="0" y="0"/>
          <a:ext cx="0" cy="0"/>
          <a:chOff x="0" y="0"/>
          <a:chExt cx="0" cy="0"/>
        </a:xfrm>
      </p:grpSpPr>
      <p:sp>
        <p:nvSpPr>
          <p:cNvPr id="2" name="Freeform 2"/>
          <p:cNvSpPr/>
          <p:nvPr/>
        </p:nvSpPr>
        <p:spPr>
          <a:xfrm flipH="1">
            <a:off x="14442248" y="0"/>
            <a:ext cx="3845752" cy="3855132"/>
          </a:xfrm>
          <a:custGeom>
            <a:avLst/>
            <a:gdLst/>
            <a:ahLst/>
            <a:cxnLst/>
            <a:rect l="l" t="t" r="r" b="b"/>
            <a:pathLst>
              <a:path w="3845752" h="3855132">
                <a:moveTo>
                  <a:pt x="3845752" y="0"/>
                </a:moveTo>
                <a:lnTo>
                  <a:pt x="0" y="0"/>
                </a:lnTo>
                <a:lnTo>
                  <a:pt x="0" y="3855131"/>
                </a:lnTo>
                <a:lnTo>
                  <a:pt x="3845752" y="3855131"/>
                </a:lnTo>
                <a:lnTo>
                  <a:pt x="3845752"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0" y="8559882"/>
            <a:ext cx="1729886" cy="1727118"/>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F60D4"/>
            </a:solidFill>
          </p:spPr>
        </p:sp>
      </p:grpSp>
      <p:sp>
        <p:nvSpPr>
          <p:cNvPr id="5" name="TextBox 5"/>
          <p:cNvSpPr txBox="1"/>
          <p:nvPr/>
        </p:nvSpPr>
        <p:spPr>
          <a:xfrm>
            <a:off x="4332128" y="3506700"/>
            <a:ext cx="9623743" cy="1974900"/>
          </a:xfrm>
          <a:prstGeom prst="rect">
            <a:avLst/>
          </a:prstGeom>
        </p:spPr>
        <p:txBody>
          <a:bodyPr wrap="square" lIns="0" tIns="0" rIns="0" bIns="0" rtlCol="0" anchor="t">
            <a:spAutoFit/>
          </a:bodyPr>
          <a:lstStyle/>
          <a:p>
            <a:pPr algn="ctr">
              <a:lnSpc>
                <a:spcPts val="11067"/>
              </a:lnSpc>
            </a:pPr>
            <a:r>
              <a:rPr lang="en-US" sz="9300" dirty="0">
                <a:solidFill>
                  <a:srgbClr val="FFFFFF"/>
                </a:solidFill>
                <a:latin typeface="Times New Roman Bold"/>
              </a:rPr>
              <a:t>Hotel Reservation</a:t>
            </a:r>
          </a:p>
          <a:p>
            <a:pPr algn="ctr">
              <a:lnSpc>
                <a:spcPts val="4284"/>
              </a:lnSpc>
            </a:pPr>
            <a:r>
              <a:rPr lang="en-US" sz="3600" dirty="0">
                <a:solidFill>
                  <a:srgbClr val="FFFFFF"/>
                </a:solidFill>
                <a:latin typeface="Times New Roman Bold"/>
              </a:rPr>
              <a:t>A Web Application using Laravel</a:t>
            </a:r>
          </a:p>
        </p:txBody>
      </p:sp>
      <p:sp>
        <p:nvSpPr>
          <p:cNvPr id="6" name="TextBox 6"/>
          <p:cNvSpPr txBox="1"/>
          <p:nvPr/>
        </p:nvSpPr>
        <p:spPr>
          <a:xfrm>
            <a:off x="12877800" y="8264986"/>
            <a:ext cx="3676993" cy="706284"/>
          </a:xfrm>
          <a:prstGeom prst="rect">
            <a:avLst/>
          </a:prstGeom>
        </p:spPr>
        <p:txBody>
          <a:bodyPr wrap="square" lIns="0" tIns="0" rIns="0" bIns="0" rtlCol="0" anchor="t">
            <a:spAutoFit/>
          </a:bodyPr>
          <a:lstStyle/>
          <a:p>
            <a:pPr algn="ctr">
              <a:lnSpc>
                <a:spcPts val="6020"/>
              </a:lnSpc>
            </a:pPr>
            <a:r>
              <a:rPr lang="en-US" sz="4300" dirty="0">
                <a:solidFill>
                  <a:srgbClr val="FFFFFF"/>
                </a:solidFill>
                <a:latin typeface="Times New Roman Bold"/>
              </a:rPr>
              <a:t>Balu S </a:t>
            </a:r>
            <a:r>
              <a:rPr lang="en-US" sz="4300" dirty="0" err="1">
                <a:solidFill>
                  <a:srgbClr val="FFFFFF"/>
                </a:solidFill>
                <a:latin typeface="Times New Roman Bold"/>
              </a:rPr>
              <a:t>Unny</a:t>
            </a:r>
            <a:endParaRPr lang="en-US" sz="4300" dirty="0">
              <a:solidFill>
                <a:srgbClr val="FFFFFF"/>
              </a:solidFill>
              <a:latin typeface="Times New Roman Bold"/>
            </a:endParaRPr>
          </a:p>
        </p:txBody>
      </p:sp>
      <p:sp>
        <p:nvSpPr>
          <p:cNvPr id="7" name="TextBox 7"/>
          <p:cNvSpPr txBox="1"/>
          <p:nvPr/>
        </p:nvSpPr>
        <p:spPr>
          <a:xfrm>
            <a:off x="17259300" y="705167"/>
            <a:ext cx="229870" cy="580390"/>
          </a:xfrm>
          <a:prstGeom prst="rect">
            <a:avLst/>
          </a:prstGeom>
        </p:spPr>
        <p:txBody>
          <a:bodyPr lIns="0" tIns="0" rIns="0" bIns="0" rtlCol="0" anchor="t">
            <a:spAutoFit/>
          </a:bodyPr>
          <a:lstStyle/>
          <a:p>
            <a:pPr algn="ctr">
              <a:lnSpc>
                <a:spcPts val="4759"/>
              </a:lnSpc>
            </a:pPr>
            <a:r>
              <a:rPr lang="en-US" sz="3399" dirty="0">
                <a:solidFill>
                  <a:srgbClr val="FFFFFF"/>
                </a:solidFill>
                <a:latin typeface="Canva Sans"/>
              </a:rPr>
              <a:t>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01D42"/>
        </a:solidFill>
        <a:effectLst/>
      </p:bgPr>
    </p:bg>
    <p:spTree>
      <p:nvGrpSpPr>
        <p:cNvPr id="1" name=""/>
        <p:cNvGrpSpPr/>
        <p:nvPr/>
      </p:nvGrpSpPr>
      <p:grpSpPr>
        <a:xfrm>
          <a:off x="0" y="0"/>
          <a:ext cx="0" cy="0"/>
          <a:chOff x="0" y="0"/>
          <a:chExt cx="0" cy="0"/>
        </a:xfrm>
      </p:grpSpPr>
      <p:sp>
        <p:nvSpPr>
          <p:cNvPr id="2" name="Freeform 2"/>
          <p:cNvSpPr/>
          <p:nvPr/>
        </p:nvSpPr>
        <p:spPr>
          <a:xfrm flipH="1">
            <a:off x="14442248" y="9131"/>
            <a:ext cx="3845752" cy="3855132"/>
          </a:xfrm>
          <a:custGeom>
            <a:avLst/>
            <a:gdLst/>
            <a:ahLst/>
            <a:cxnLst/>
            <a:rect l="l" t="t" r="r" b="b"/>
            <a:pathLst>
              <a:path w="3845752" h="3855132">
                <a:moveTo>
                  <a:pt x="3845752" y="0"/>
                </a:moveTo>
                <a:lnTo>
                  <a:pt x="0" y="0"/>
                </a:lnTo>
                <a:lnTo>
                  <a:pt x="0" y="3855131"/>
                </a:lnTo>
                <a:lnTo>
                  <a:pt x="3845752" y="3855131"/>
                </a:lnTo>
                <a:lnTo>
                  <a:pt x="3845752"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0" y="8552489"/>
            <a:ext cx="1729886" cy="1727118"/>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F60D4"/>
            </a:solidFill>
          </p:spPr>
        </p:sp>
      </p:grpSp>
      <p:sp>
        <p:nvSpPr>
          <p:cNvPr id="5" name="TextBox 5"/>
          <p:cNvSpPr txBox="1"/>
          <p:nvPr/>
        </p:nvSpPr>
        <p:spPr>
          <a:xfrm>
            <a:off x="17259300" y="705167"/>
            <a:ext cx="229870" cy="580390"/>
          </a:xfrm>
          <a:prstGeom prst="rect">
            <a:avLst/>
          </a:prstGeom>
        </p:spPr>
        <p:txBody>
          <a:bodyPr lIns="0" tIns="0" rIns="0" bIns="0" rtlCol="0" anchor="t">
            <a:spAutoFit/>
          </a:bodyPr>
          <a:lstStyle/>
          <a:p>
            <a:pPr algn="ctr">
              <a:lnSpc>
                <a:spcPts val="4759"/>
              </a:lnSpc>
            </a:pPr>
            <a:r>
              <a:rPr lang="en-US" sz="3399" dirty="0">
                <a:solidFill>
                  <a:srgbClr val="FFFFFF"/>
                </a:solidFill>
                <a:latin typeface="Canva Sans"/>
              </a:rPr>
              <a:t>2</a:t>
            </a:r>
          </a:p>
        </p:txBody>
      </p:sp>
      <p:sp>
        <p:nvSpPr>
          <p:cNvPr id="6" name="TextBox 6"/>
          <p:cNvSpPr txBox="1"/>
          <p:nvPr/>
        </p:nvSpPr>
        <p:spPr>
          <a:xfrm>
            <a:off x="1775346" y="2249807"/>
            <a:ext cx="14538204" cy="2893693"/>
          </a:xfrm>
          <a:prstGeom prst="rect">
            <a:avLst/>
          </a:prstGeom>
        </p:spPr>
        <p:txBody>
          <a:bodyPr lIns="0" tIns="0" rIns="0" bIns="0" rtlCol="0" anchor="t">
            <a:spAutoFit/>
          </a:bodyPr>
          <a:lstStyle/>
          <a:p>
            <a:pPr algn="ctr">
              <a:lnSpc>
                <a:spcPts val="3780"/>
              </a:lnSpc>
            </a:pPr>
            <a:r>
              <a:rPr lang="en-US" sz="2700" dirty="0">
                <a:solidFill>
                  <a:srgbClr val="FFFFFF"/>
                </a:solidFill>
                <a:latin typeface="Times New Roman Bold"/>
              </a:rPr>
              <a:t>The Laravel-based Hotel Reservation System Project is a sophisticated digital solution, enabling guests to effortlessly book accommodations online whenever they please. This system not only facilitates efficient management of your establishment but also contributes to heightened office productivity and enhanced profitability. In contrast to the time-consuming nature of manual booking procedures, a user-friendly design ensures that online room reservations are a seamless, straightforward, and enjoyable experience.</a:t>
            </a:r>
          </a:p>
        </p:txBody>
      </p:sp>
      <p:sp>
        <p:nvSpPr>
          <p:cNvPr id="7" name="TextBox 7"/>
          <p:cNvSpPr txBox="1"/>
          <p:nvPr/>
        </p:nvSpPr>
        <p:spPr>
          <a:xfrm>
            <a:off x="5571998" y="236724"/>
            <a:ext cx="6944900" cy="1439112"/>
          </a:xfrm>
          <a:prstGeom prst="rect">
            <a:avLst/>
          </a:prstGeom>
        </p:spPr>
        <p:txBody>
          <a:bodyPr wrap="square" lIns="0" tIns="0" rIns="0" bIns="0" rtlCol="0" anchor="t">
            <a:spAutoFit/>
          </a:bodyPr>
          <a:lstStyle/>
          <a:p>
            <a:pPr algn="ctr">
              <a:lnSpc>
                <a:spcPts val="12880"/>
              </a:lnSpc>
            </a:pPr>
            <a:r>
              <a:rPr lang="en-US" sz="6600" dirty="0">
                <a:solidFill>
                  <a:srgbClr val="FFFFFF"/>
                </a:solidFill>
                <a:latin typeface="Times New Roman Bold"/>
              </a:rPr>
              <a:t>Introduction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01D42"/>
        </a:solidFill>
        <a:effectLst/>
      </p:bgPr>
    </p:bg>
    <p:spTree>
      <p:nvGrpSpPr>
        <p:cNvPr id="1" name=""/>
        <p:cNvGrpSpPr/>
        <p:nvPr/>
      </p:nvGrpSpPr>
      <p:grpSpPr>
        <a:xfrm>
          <a:off x="0" y="0"/>
          <a:ext cx="0" cy="0"/>
          <a:chOff x="0" y="0"/>
          <a:chExt cx="0" cy="0"/>
        </a:xfrm>
      </p:grpSpPr>
      <p:sp>
        <p:nvSpPr>
          <p:cNvPr id="2" name="TextBox 2"/>
          <p:cNvSpPr txBox="1"/>
          <p:nvPr/>
        </p:nvSpPr>
        <p:spPr>
          <a:xfrm>
            <a:off x="7401520" y="266797"/>
            <a:ext cx="3484960" cy="1457130"/>
          </a:xfrm>
          <a:prstGeom prst="rect">
            <a:avLst/>
          </a:prstGeom>
        </p:spPr>
        <p:txBody>
          <a:bodyPr wrap="square" lIns="0" tIns="0" rIns="0" bIns="0" rtlCol="0" anchor="t">
            <a:spAutoFit/>
          </a:bodyPr>
          <a:lstStyle/>
          <a:p>
            <a:pPr algn="ctr">
              <a:lnSpc>
                <a:spcPts val="12880"/>
              </a:lnSpc>
            </a:pPr>
            <a:r>
              <a:rPr lang="en-US" sz="6600" dirty="0">
                <a:solidFill>
                  <a:srgbClr val="FFFFFF"/>
                </a:solidFill>
                <a:latin typeface="Times New Roman Bold"/>
              </a:rPr>
              <a:t>Roles</a:t>
            </a:r>
            <a:endParaRPr lang="en-US" sz="9200" dirty="0">
              <a:solidFill>
                <a:srgbClr val="FFFFFF"/>
              </a:solidFill>
              <a:latin typeface="Times New Roman Bold"/>
            </a:endParaRPr>
          </a:p>
        </p:txBody>
      </p:sp>
      <p:sp>
        <p:nvSpPr>
          <p:cNvPr id="3" name="TextBox 3"/>
          <p:cNvSpPr txBox="1"/>
          <p:nvPr/>
        </p:nvSpPr>
        <p:spPr>
          <a:xfrm>
            <a:off x="1927939" y="2247157"/>
            <a:ext cx="4476909" cy="940707"/>
          </a:xfrm>
          <a:prstGeom prst="rect">
            <a:avLst/>
          </a:prstGeom>
        </p:spPr>
        <p:txBody>
          <a:bodyPr wrap="square" lIns="0" tIns="0" rIns="0" bIns="0" rtlCol="0" anchor="t">
            <a:spAutoFit/>
          </a:bodyPr>
          <a:lstStyle/>
          <a:p>
            <a:pPr algn="ctr">
              <a:lnSpc>
                <a:spcPts val="7979"/>
              </a:lnSpc>
            </a:pPr>
            <a:r>
              <a:rPr lang="en-US" sz="5699" u="sng" dirty="0" err="1">
                <a:solidFill>
                  <a:srgbClr val="FFFFFF"/>
                </a:solidFill>
                <a:latin typeface="Times New Roman Bold"/>
              </a:rPr>
              <a:t>Adminstrator</a:t>
            </a:r>
            <a:endParaRPr lang="en-US" sz="5699" u="sng" dirty="0">
              <a:solidFill>
                <a:srgbClr val="FFFFFF"/>
              </a:solidFill>
              <a:latin typeface="Times New Roman Bold"/>
            </a:endParaRPr>
          </a:p>
        </p:txBody>
      </p:sp>
      <p:sp>
        <p:nvSpPr>
          <p:cNvPr id="4" name="TextBox 4"/>
          <p:cNvSpPr txBox="1"/>
          <p:nvPr/>
        </p:nvSpPr>
        <p:spPr>
          <a:xfrm>
            <a:off x="1388387" y="3443404"/>
            <a:ext cx="5556012" cy="5255895"/>
          </a:xfrm>
          <a:prstGeom prst="rect">
            <a:avLst/>
          </a:prstGeom>
        </p:spPr>
        <p:txBody>
          <a:bodyPr wrap="square" lIns="0" tIns="0" rIns="0" bIns="0" rtlCol="0" anchor="t">
            <a:spAutoFit/>
          </a:bodyPr>
          <a:lstStyle/>
          <a:p>
            <a:pPr algn="ctr">
              <a:lnSpc>
                <a:spcPts val="5880"/>
              </a:lnSpc>
            </a:pPr>
            <a:r>
              <a:rPr lang="en-US" sz="4200" dirty="0">
                <a:solidFill>
                  <a:srgbClr val="FFFFFF"/>
                </a:solidFill>
                <a:latin typeface="Times New Roman Bold"/>
              </a:rPr>
              <a:t>Manage Rooms</a:t>
            </a:r>
          </a:p>
          <a:p>
            <a:pPr algn="ctr">
              <a:lnSpc>
                <a:spcPts val="5880"/>
              </a:lnSpc>
            </a:pPr>
            <a:r>
              <a:rPr lang="en-US" sz="4200" dirty="0">
                <a:solidFill>
                  <a:srgbClr val="FFFFFF"/>
                </a:solidFill>
                <a:latin typeface="Times New Roman Bold"/>
              </a:rPr>
              <a:t>Manage Users</a:t>
            </a:r>
          </a:p>
          <a:p>
            <a:pPr algn="ctr">
              <a:lnSpc>
                <a:spcPts val="5880"/>
              </a:lnSpc>
            </a:pPr>
            <a:r>
              <a:rPr lang="en-US" sz="4200" dirty="0">
                <a:solidFill>
                  <a:srgbClr val="FFFFFF"/>
                </a:solidFill>
                <a:latin typeface="Times New Roman Bold"/>
              </a:rPr>
              <a:t>Search Rooms</a:t>
            </a:r>
          </a:p>
          <a:p>
            <a:pPr algn="ctr">
              <a:lnSpc>
                <a:spcPts val="5880"/>
              </a:lnSpc>
            </a:pPr>
            <a:r>
              <a:rPr lang="en-US" sz="4200" dirty="0">
                <a:solidFill>
                  <a:srgbClr val="FFFFFF"/>
                </a:solidFill>
                <a:latin typeface="Times New Roman Bold"/>
              </a:rPr>
              <a:t>Booking Management</a:t>
            </a:r>
          </a:p>
          <a:p>
            <a:pPr algn="ctr">
              <a:lnSpc>
                <a:spcPts val="5880"/>
              </a:lnSpc>
            </a:pPr>
            <a:r>
              <a:rPr lang="en-US" sz="4200" dirty="0">
                <a:solidFill>
                  <a:srgbClr val="FFFFFF"/>
                </a:solidFill>
                <a:latin typeface="Times New Roman Bold"/>
              </a:rPr>
              <a:t>Manage Categories</a:t>
            </a:r>
          </a:p>
          <a:p>
            <a:pPr algn="ctr">
              <a:lnSpc>
                <a:spcPts val="5880"/>
              </a:lnSpc>
            </a:pPr>
            <a:r>
              <a:rPr lang="en-US" sz="4200" dirty="0">
                <a:solidFill>
                  <a:srgbClr val="FFFFFF"/>
                </a:solidFill>
                <a:latin typeface="Times New Roman Bold"/>
              </a:rPr>
              <a:t>Manage Customers</a:t>
            </a:r>
          </a:p>
          <a:p>
            <a:pPr algn="ctr">
              <a:lnSpc>
                <a:spcPts val="5880"/>
              </a:lnSpc>
            </a:pPr>
            <a:endParaRPr lang="en-US" sz="4200" dirty="0">
              <a:solidFill>
                <a:srgbClr val="FFFFFF"/>
              </a:solidFill>
              <a:latin typeface="Times New Roman Bold"/>
            </a:endParaRPr>
          </a:p>
        </p:txBody>
      </p:sp>
      <p:sp>
        <p:nvSpPr>
          <p:cNvPr id="5" name="TextBox 5"/>
          <p:cNvSpPr txBox="1"/>
          <p:nvPr/>
        </p:nvSpPr>
        <p:spPr>
          <a:xfrm>
            <a:off x="12501502" y="2247158"/>
            <a:ext cx="1852620" cy="940707"/>
          </a:xfrm>
          <a:prstGeom prst="rect">
            <a:avLst/>
          </a:prstGeom>
        </p:spPr>
        <p:txBody>
          <a:bodyPr wrap="square" lIns="0" tIns="0" rIns="0" bIns="0" rtlCol="0" anchor="t">
            <a:spAutoFit/>
          </a:bodyPr>
          <a:lstStyle/>
          <a:p>
            <a:pPr algn="ctr">
              <a:lnSpc>
                <a:spcPts val="7979"/>
              </a:lnSpc>
            </a:pPr>
            <a:r>
              <a:rPr lang="en-US" sz="5699" u="sng" dirty="0">
                <a:solidFill>
                  <a:srgbClr val="FFFFFF"/>
                </a:solidFill>
                <a:latin typeface="Times New Roman Bold"/>
              </a:rPr>
              <a:t>User</a:t>
            </a:r>
          </a:p>
        </p:txBody>
      </p:sp>
      <p:sp>
        <p:nvSpPr>
          <p:cNvPr id="6" name="TextBox 6"/>
          <p:cNvSpPr txBox="1"/>
          <p:nvPr/>
        </p:nvSpPr>
        <p:spPr>
          <a:xfrm>
            <a:off x="10068254" y="3447572"/>
            <a:ext cx="6719116" cy="4476803"/>
          </a:xfrm>
          <a:prstGeom prst="rect">
            <a:avLst/>
          </a:prstGeom>
        </p:spPr>
        <p:txBody>
          <a:bodyPr wrap="square" lIns="0" tIns="0" rIns="0" bIns="0" rtlCol="0" anchor="t">
            <a:spAutoFit/>
          </a:bodyPr>
          <a:lstStyle/>
          <a:p>
            <a:pPr algn="ctr">
              <a:lnSpc>
                <a:spcPts val="5880"/>
              </a:lnSpc>
            </a:pPr>
            <a:r>
              <a:rPr lang="en-US" sz="4200" dirty="0">
                <a:solidFill>
                  <a:srgbClr val="FFFFFF"/>
                </a:solidFill>
                <a:latin typeface="Times New Roman Bold"/>
              </a:rPr>
              <a:t>Manage Countries</a:t>
            </a:r>
          </a:p>
          <a:p>
            <a:pPr algn="ctr">
              <a:lnSpc>
                <a:spcPts val="5880"/>
              </a:lnSpc>
            </a:pPr>
            <a:r>
              <a:rPr lang="en-US" sz="4200" dirty="0">
                <a:solidFill>
                  <a:srgbClr val="FFFFFF"/>
                </a:solidFill>
                <a:latin typeface="Times New Roman Bold"/>
              </a:rPr>
              <a:t>Search Rooms for bookings</a:t>
            </a:r>
          </a:p>
          <a:p>
            <a:pPr algn="ctr">
              <a:lnSpc>
                <a:spcPts val="5880"/>
              </a:lnSpc>
            </a:pPr>
            <a:r>
              <a:rPr lang="en-US" sz="4200" dirty="0">
                <a:solidFill>
                  <a:srgbClr val="FFFFFF"/>
                </a:solidFill>
                <a:latin typeface="Times New Roman Bold"/>
              </a:rPr>
              <a:t>Password Change</a:t>
            </a:r>
          </a:p>
          <a:p>
            <a:pPr algn="ctr">
              <a:lnSpc>
                <a:spcPts val="5880"/>
              </a:lnSpc>
            </a:pPr>
            <a:r>
              <a:rPr lang="en-US" sz="4200" dirty="0">
                <a:solidFill>
                  <a:srgbClr val="FFFFFF"/>
                </a:solidFill>
                <a:latin typeface="Times New Roman Bold"/>
              </a:rPr>
              <a:t>Manage Customer</a:t>
            </a:r>
          </a:p>
          <a:p>
            <a:pPr algn="ctr">
              <a:lnSpc>
                <a:spcPts val="5880"/>
              </a:lnSpc>
            </a:pPr>
            <a:r>
              <a:rPr lang="en-US" sz="4200" dirty="0">
                <a:solidFill>
                  <a:srgbClr val="FFFFFF"/>
                </a:solidFill>
                <a:latin typeface="Times New Roman Bold"/>
              </a:rPr>
              <a:t>Login Logout</a:t>
            </a:r>
          </a:p>
          <a:p>
            <a:pPr algn="ctr">
              <a:lnSpc>
                <a:spcPts val="5880"/>
              </a:lnSpc>
            </a:pPr>
            <a:endParaRPr lang="en-US" sz="4200" dirty="0">
              <a:solidFill>
                <a:srgbClr val="FFFFFF"/>
              </a:solidFill>
              <a:latin typeface="Times New Roman Bold"/>
            </a:endParaRPr>
          </a:p>
        </p:txBody>
      </p:sp>
      <p:grpSp>
        <p:nvGrpSpPr>
          <p:cNvPr id="7" name="Group 7"/>
          <p:cNvGrpSpPr/>
          <p:nvPr/>
        </p:nvGrpSpPr>
        <p:grpSpPr>
          <a:xfrm>
            <a:off x="0" y="8559882"/>
            <a:ext cx="1729886" cy="1727118"/>
            <a:chOff x="0" y="0"/>
            <a:chExt cx="6350000" cy="6339840"/>
          </a:xfrm>
        </p:grpSpPr>
        <p:sp>
          <p:nvSpPr>
            <p:cNvPr id="8" name="Freeform 8"/>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F60D4"/>
            </a:solidFill>
          </p:spPr>
        </p:sp>
      </p:grpSp>
      <p:sp>
        <p:nvSpPr>
          <p:cNvPr id="9" name="Freeform 9"/>
          <p:cNvSpPr/>
          <p:nvPr/>
        </p:nvSpPr>
        <p:spPr>
          <a:xfrm flipH="1">
            <a:off x="14442248" y="8809"/>
            <a:ext cx="3845752" cy="3855132"/>
          </a:xfrm>
          <a:custGeom>
            <a:avLst/>
            <a:gdLst/>
            <a:ahLst/>
            <a:cxnLst/>
            <a:rect l="l" t="t" r="r" b="b"/>
            <a:pathLst>
              <a:path w="3845752" h="3855132">
                <a:moveTo>
                  <a:pt x="3845752" y="0"/>
                </a:moveTo>
                <a:lnTo>
                  <a:pt x="0" y="0"/>
                </a:lnTo>
                <a:lnTo>
                  <a:pt x="0" y="3855131"/>
                </a:lnTo>
                <a:lnTo>
                  <a:pt x="3845752" y="3855131"/>
                </a:lnTo>
                <a:lnTo>
                  <a:pt x="3845752"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TextBox 5">
            <a:extLst>
              <a:ext uri="{FF2B5EF4-FFF2-40B4-BE49-F238E27FC236}">
                <a16:creationId xmlns:a16="http://schemas.microsoft.com/office/drawing/2014/main" id="{504070D9-6C52-4287-BC3F-EFF81D466E16}"/>
              </a:ext>
            </a:extLst>
          </p:cNvPr>
          <p:cNvSpPr txBox="1"/>
          <p:nvPr/>
        </p:nvSpPr>
        <p:spPr>
          <a:xfrm>
            <a:off x="17259300" y="705167"/>
            <a:ext cx="229870" cy="580390"/>
          </a:xfrm>
          <a:prstGeom prst="rect">
            <a:avLst/>
          </a:prstGeom>
        </p:spPr>
        <p:txBody>
          <a:bodyPr lIns="0" tIns="0" rIns="0" bIns="0" rtlCol="0" anchor="t">
            <a:spAutoFit/>
          </a:bodyPr>
          <a:lstStyle/>
          <a:p>
            <a:pPr algn="ctr">
              <a:lnSpc>
                <a:spcPts val="4759"/>
              </a:lnSpc>
            </a:pPr>
            <a:r>
              <a:rPr lang="en-US" sz="3399" dirty="0">
                <a:solidFill>
                  <a:srgbClr val="FFFFFF"/>
                </a:solidFill>
                <a:latin typeface="Canva Sans"/>
              </a:rPr>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01D42"/>
        </a:solidFill>
        <a:effectLst/>
      </p:bgPr>
    </p:bg>
    <p:spTree>
      <p:nvGrpSpPr>
        <p:cNvPr id="1" name=""/>
        <p:cNvGrpSpPr/>
        <p:nvPr/>
      </p:nvGrpSpPr>
      <p:grpSpPr>
        <a:xfrm>
          <a:off x="0" y="0"/>
          <a:ext cx="0" cy="0"/>
          <a:chOff x="0" y="0"/>
          <a:chExt cx="0" cy="0"/>
        </a:xfrm>
      </p:grpSpPr>
      <p:sp>
        <p:nvSpPr>
          <p:cNvPr id="2" name="Freeform 2"/>
          <p:cNvSpPr/>
          <p:nvPr/>
        </p:nvSpPr>
        <p:spPr>
          <a:xfrm flipH="1">
            <a:off x="14442248" y="0"/>
            <a:ext cx="3845752" cy="3855132"/>
          </a:xfrm>
          <a:custGeom>
            <a:avLst/>
            <a:gdLst/>
            <a:ahLst/>
            <a:cxnLst/>
            <a:rect l="l" t="t" r="r" b="b"/>
            <a:pathLst>
              <a:path w="3845752" h="3855132">
                <a:moveTo>
                  <a:pt x="3845752" y="0"/>
                </a:moveTo>
                <a:lnTo>
                  <a:pt x="0" y="0"/>
                </a:lnTo>
                <a:lnTo>
                  <a:pt x="0" y="3855131"/>
                </a:lnTo>
                <a:lnTo>
                  <a:pt x="3845752" y="3855131"/>
                </a:lnTo>
                <a:lnTo>
                  <a:pt x="3845752"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0" y="8559882"/>
            <a:ext cx="1729886" cy="1727118"/>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F60D4"/>
            </a:solidFill>
          </p:spPr>
        </p:sp>
      </p:grpSp>
      <p:sp>
        <p:nvSpPr>
          <p:cNvPr id="5" name="Freeform 5"/>
          <p:cNvSpPr/>
          <p:nvPr/>
        </p:nvSpPr>
        <p:spPr>
          <a:xfrm>
            <a:off x="2374781" y="4710477"/>
            <a:ext cx="12443365" cy="3648579"/>
          </a:xfrm>
          <a:custGeom>
            <a:avLst/>
            <a:gdLst/>
            <a:ahLst/>
            <a:cxnLst/>
            <a:rect l="l" t="t" r="r" b="b"/>
            <a:pathLst>
              <a:path w="12443365" h="3648579">
                <a:moveTo>
                  <a:pt x="0" y="0"/>
                </a:moveTo>
                <a:lnTo>
                  <a:pt x="12443365" y="0"/>
                </a:lnTo>
                <a:lnTo>
                  <a:pt x="12443365" y="3648579"/>
                </a:lnTo>
                <a:lnTo>
                  <a:pt x="0" y="3648579"/>
                </a:lnTo>
                <a:lnTo>
                  <a:pt x="0" y="0"/>
                </a:lnTo>
                <a:close/>
              </a:path>
            </a:pathLst>
          </a:custGeom>
          <a:blipFill>
            <a:blip r:embed="rId4"/>
            <a:stretch>
              <a:fillRect/>
            </a:stretch>
          </a:blipFill>
        </p:spPr>
      </p:sp>
      <p:sp>
        <p:nvSpPr>
          <p:cNvPr id="6" name="TextBox 6"/>
          <p:cNvSpPr txBox="1"/>
          <p:nvPr/>
        </p:nvSpPr>
        <p:spPr>
          <a:xfrm>
            <a:off x="3488314" y="404414"/>
            <a:ext cx="11311372" cy="1439112"/>
          </a:xfrm>
          <a:prstGeom prst="rect">
            <a:avLst/>
          </a:prstGeom>
        </p:spPr>
        <p:txBody>
          <a:bodyPr wrap="square" lIns="0" tIns="0" rIns="0" bIns="0" rtlCol="0" anchor="t">
            <a:spAutoFit/>
          </a:bodyPr>
          <a:lstStyle/>
          <a:p>
            <a:pPr algn="ctr">
              <a:lnSpc>
                <a:spcPts val="12880"/>
              </a:lnSpc>
            </a:pPr>
            <a:r>
              <a:rPr lang="en-US" sz="6600" dirty="0">
                <a:solidFill>
                  <a:srgbClr val="FFFFFF"/>
                </a:solidFill>
                <a:latin typeface="Times New Roman Bold"/>
              </a:rPr>
              <a:t>Application Workflow</a:t>
            </a:r>
          </a:p>
        </p:txBody>
      </p:sp>
      <p:sp>
        <p:nvSpPr>
          <p:cNvPr id="7" name="TextBox 7"/>
          <p:cNvSpPr txBox="1"/>
          <p:nvPr/>
        </p:nvSpPr>
        <p:spPr>
          <a:xfrm>
            <a:off x="2374781" y="3162300"/>
            <a:ext cx="12443365" cy="1179425"/>
          </a:xfrm>
          <a:prstGeom prst="rect">
            <a:avLst/>
          </a:prstGeom>
        </p:spPr>
        <p:txBody>
          <a:bodyPr lIns="0" tIns="0" rIns="0" bIns="0" rtlCol="0" anchor="t">
            <a:spAutoFit/>
          </a:bodyPr>
          <a:lstStyle/>
          <a:p>
            <a:pPr>
              <a:lnSpc>
                <a:spcPts val="4760"/>
              </a:lnSpc>
            </a:pPr>
            <a:r>
              <a:rPr lang="en-US" sz="3400" dirty="0">
                <a:solidFill>
                  <a:srgbClr val="FFFFFF"/>
                </a:solidFill>
                <a:latin typeface="Times New Roman Bold"/>
              </a:rPr>
              <a:t>The Login page allows the customers and the administrator to enter the webpage</a:t>
            </a:r>
          </a:p>
        </p:txBody>
      </p:sp>
      <p:sp>
        <p:nvSpPr>
          <p:cNvPr id="8" name="TextBox 5">
            <a:extLst>
              <a:ext uri="{FF2B5EF4-FFF2-40B4-BE49-F238E27FC236}">
                <a16:creationId xmlns:a16="http://schemas.microsoft.com/office/drawing/2014/main" id="{4B6AEA17-582A-4786-95EF-6C730BAF9A3A}"/>
              </a:ext>
            </a:extLst>
          </p:cNvPr>
          <p:cNvSpPr txBox="1"/>
          <p:nvPr/>
        </p:nvSpPr>
        <p:spPr>
          <a:xfrm>
            <a:off x="17221200" y="705167"/>
            <a:ext cx="229870" cy="580390"/>
          </a:xfrm>
          <a:prstGeom prst="rect">
            <a:avLst/>
          </a:prstGeom>
        </p:spPr>
        <p:txBody>
          <a:bodyPr lIns="0" tIns="0" rIns="0" bIns="0" rtlCol="0" anchor="t">
            <a:spAutoFit/>
          </a:bodyPr>
          <a:lstStyle/>
          <a:p>
            <a:pPr algn="ctr">
              <a:lnSpc>
                <a:spcPts val="4759"/>
              </a:lnSpc>
            </a:pPr>
            <a:r>
              <a:rPr lang="en-US" sz="3399" dirty="0">
                <a:solidFill>
                  <a:srgbClr val="FFFFFF"/>
                </a:solidFill>
                <a:latin typeface="Canva Sans"/>
              </a:rPr>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01D42"/>
        </a:solidFill>
        <a:effectLst/>
      </p:bgPr>
    </p:bg>
    <p:spTree>
      <p:nvGrpSpPr>
        <p:cNvPr id="1" name=""/>
        <p:cNvGrpSpPr/>
        <p:nvPr/>
      </p:nvGrpSpPr>
      <p:grpSpPr>
        <a:xfrm>
          <a:off x="0" y="0"/>
          <a:ext cx="0" cy="0"/>
          <a:chOff x="0" y="0"/>
          <a:chExt cx="0" cy="0"/>
        </a:xfrm>
      </p:grpSpPr>
      <p:sp>
        <p:nvSpPr>
          <p:cNvPr id="2" name="Freeform 2"/>
          <p:cNvSpPr/>
          <p:nvPr/>
        </p:nvSpPr>
        <p:spPr>
          <a:xfrm flipH="1">
            <a:off x="14442248" y="0"/>
            <a:ext cx="3845752" cy="3855132"/>
          </a:xfrm>
          <a:custGeom>
            <a:avLst/>
            <a:gdLst/>
            <a:ahLst/>
            <a:cxnLst/>
            <a:rect l="l" t="t" r="r" b="b"/>
            <a:pathLst>
              <a:path w="3845752" h="3855132">
                <a:moveTo>
                  <a:pt x="3845752" y="0"/>
                </a:moveTo>
                <a:lnTo>
                  <a:pt x="0" y="0"/>
                </a:lnTo>
                <a:lnTo>
                  <a:pt x="0" y="3855131"/>
                </a:lnTo>
                <a:lnTo>
                  <a:pt x="3845752" y="3855131"/>
                </a:lnTo>
                <a:lnTo>
                  <a:pt x="3845752"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0" y="8559882"/>
            <a:ext cx="1729886" cy="1727118"/>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F60D4"/>
            </a:solidFill>
          </p:spPr>
        </p:sp>
      </p:grpSp>
      <p:sp>
        <p:nvSpPr>
          <p:cNvPr id="5" name="Freeform 5"/>
          <p:cNvSpPr/>
          <p:nvPr/>
        </p:nvSpPr>
        <p:spPr>
          <a:xfrm>
            <a:off x="715615" y="1528327"/>
            <a:ext cx="3268979" cy="7230347"/>
          </a:xfrm>
          <a:custGeom>
            <a:avLst/>
            <a:gdLst/>
            <a:ahLst/>
            <a:cxnLst/>
            <a:rect l="l" t="t" r="r" b="b"/>
            <a:pathLst>
              <a:path w="3268979" h="7230347">
                <a:moveTo>
                  <a:pt x="0" y="0"/>
                </a:moveTo>
                <a:lnTo>
                  <a:pt x="3268979" y="0"/>
                </a:lnTo>
                <a:lnTo>
                  <a:pt x="3268979" y="7230346"/>
                </a:lnTo>
                <a:lnTo>
                  <a:pt x="0" y="7230346"/>
                </a:lnTo>
                <a:lnTo>
                  <a:pt x="0" y="0"/>
                </a:lnTo>
                <a:close/>
              </a:path>
            </a:pathLst>
          </a:custGeom>
          <a:blipFill>
            <a:blip r:embed="rId4"/>
            <a:stretch>
              <a:fillRect/>
            </a:stretch>
          </a:blipFill>
        </p:spPr>
      </p:sp>
      <p:sp>
        <p:nvSpPr>
          <p:cNvPr id="6" name="Freeform 6"/>
          <p:cNvSpPr/>
          <p:nvPr/>
        </p:nvSpPr>
        <p:spPr>
          <a:xfrm>
            <a:off x="4416921" y="5434732"/>
            <a:ext cx="9763618" cy="3823568"/>
          </a:xfrm>
          <a:custGeom>
            <a:avLst/>
            <a:gdLst/>
            <a:ahLst/>
            <a:cxnLst/>
            <a:rect l="l" t="t" r="r" b="b"/>
            <a:pathLst>
              <a:path w="9763618" h="3823568">
                <a:moveTo>
                  <a:pt x="0" y="0"/>
                </a:moveTo>
                <a:lnTo>
                  <a:pt x="9763618" y="0"/>
                </a:lnTo>
                <a:lnTo>
                  <a:pt x="9763618" y="3823568"/>
                </a:lnTo>
                <a:lnTo>
                  <a:pt x="0" y="3823568"/>
                </a:lnTo>
                <a:lnTo>
                  <a:pt x="0" y="0"/>
                </a:lnTo>
                <a:close/>
              </a:path>
            </a:pathLst>
          </a:custGeom>
          <a:blipFill>
            <a:blip r:embed="rId5"/>
            <a:stretch>
              <a:fillRect r="-737"/>
            </a:stretch>
          </a:blipFill>
        </p:spPr>
      </p:sp>
      <p:sp>
        <p:nvSpPr>
          <p:cNvPr id="7" name="Freeform 7"/>
          <p:cNvSpPr/>
          <p:nvPr/>
        </p:nvSpPr>
        <p:spPr>
          <a:xfrm>
            <a:off x="4416921" y="1528327"/>
            <a:ext cx="10919503" cy="3533999"/>
          </a:xfrm>
          <a:custGeom>
            <a:avLst/>
            <a:gdLst/>
            <a:ahLst/>
            <a:cxnLst/>
            <a:rect l="l" t="t" r="r" b="b"/>
            <a:pathLst>
              <a:path w="10919503" h="3533999">
                <a:moveTo>
                  <a:pt x="0" y="0"/>
                </a:moveTo>
                <a:lnTo>
                  <a:pt x="10919503" y="0"/>
                </a:lnTo>
                <a:lnTo>
                  <a:pt x="10919503" y="3533998"/>
                </a:lnTo>
                <a:lnTo>
                  <a:pt x="0" y="3533998"/>
                </a:lnTo>
                <a:lnTo>
                  <a:pt x="0" y="0"/>
                </a:lnTo>
                <a:close/>
              </a:path>
            </a:pathLst>
          </a:custGeom>
          <a:blipFill>
            <a:blip r:embed="rId6"/>
            <a:stretch>
              <a:fillRect/>
            </a:stretch>
          </a:blipFill>
        </p:spPr>
      </p:sp>
      <p:sp>
        <p:nvSpPr>
          <p:cNvPr id="8" name="TextBox 8"/>
          <p:cNvSpPr txBox="1"/>
          <p:nvPr/>
        </p:nvSpPr>
        <p:spPr>
          <a:xfrm>
            <a:off x="6203297" y="299996"/>
            <a:ext cx="5649119" cy="846386"/>
          </a:xfrm>
          <a:prstGeom prst="rect">
            <a:avLst/>
          </a:prstGeom>
        </p:spPr>
        <p:txBody>
          <a:bodyPr lIns="0" tIns="0" rIns="0" bIns="0" rtlCol="0" anchor="t">
            <a:spAutoFit/>
          </a:bodyPr>
          <a:lstStyle/>
          <a:p>
            <a:pPr algn="ctr">
              <a:lnSpc>
                <a:spcPts val="7279"/>
              </a:lnSpc>
            </a:pPr>
            <a:r>
              <a:rPr lang="en-US" sz="4800" dirty="0">
                <a:solidFill>
                  <a:srgbClr val="FFFFFF"/>
                </a:solidFill>
                <a:latin typeface="Times New Roman Bold"/>
              </a:rPr>
              <a:t>ADMINSTRATOR</a:t>
            </a:r>
            <a:endParaRPr lang="en-US" sz="5199" dirty="0">
              <a:solidFill>
                <a:srgbClr val="FFFFFF"/>
              </a:solidFill>
              <a:latin typeface="Times New Roman Bold"/>
            </a:endParaRPr>
          </a:p>
        </p:txBody>
      </p:sp>
      <p:sp>
        <p:nvSpPr>
          <p:cNvPr id="9" name="TextBox 5">
            <a:extLst>
              <a:ext uri="{FF2B5EF4-FFF2-40B4-BE49-F238E27FC236}">
                <a16:creationId xmlns:a16="http://schemas.microsoft.com/office/drawing/2014/main" id="{EE7EC5FB-8F9C-4AE0-A05B-F02156206CD3}"/>
              </a:ext>
            </a:extLst>
          </p:cNvPr>
          <p:cNvSpPr txBox="1"/>
          <p:nvPr/>
        </p:nvSpPr>
        <p:spPr>
          <a:xfrm>
            <a:off x="17259300" y="705167"/>
            <a:ext cx="229870" cy="580390"/>
          </a:xfrm>
          <a:prstGeom prst="rect">
            <a:avLst/>
          </a:prstGeom>
        </p:spPr>
        <p:txBody>
          <a:bodyPr lIns="0" tIns="0" rIns="0" bIns="0" rtlCol="0" anchor="t">
            <a:spAutoFit/>
          </a:bodyPr>
          <a:lstStyle/>
          <a:p>
            <a:pPr algn="ctr">
              <a:lnSpc>
                <a:spcPts val="4759"/>
              </a:lnSpc>
            </a:pPr>
            <a:r>
              <a:rPr lang="en-US" sz="3399" dirty="0">
                <a:solidFill>
                  <a:srgbClr val="FFFFFF"/>
                </a:solidFill>
                <a:latin typeface="Canva Sans"/>
              </a:rPr>
              <a:t>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01D42"/>
        </a:solidFill>
        <a:effectLst/>
      </p:bgPr>
    </p:bg>
    <p:spTree>
      <p:nvGrpSpPr>
        <p:cNvPr id="1" name=""/>
        <p:cNvGrpSpPr/>
        <p:nvPr/>
      </p:nvGrpSpPr>
      <p:grpSpPr>
        <a:xfrm>
          <a:off x="0" y="0"/>
          <a:ext cx="0" cy="0"/>
          <a:chOff x="0" y="0"/>
          <a:chExt cx="0" cy="0"/>
        </a:xfrm>
      </p:grpSpPr>
      <p:sp>
        <p:nvSpPr>
          <p:cNvPr id="2" name="Freeform 2"/>
          <p:cNvSpPr/>
          <p:nvPr/>
        </p:nvSpPr>
        <p:spPr>
          <a:xfrm flipH="1">
            <a:off x="14442248" y="-30139"/>
            <a:ext cx="3845752" cy="3855132"/>
          </a:xfrm>
          <a:custGeom>
            <a:avLst/>
            <a:gdLst/>
            <a:ahLst/>
            <a:cxnLst/>
            <a:rect l="l" t="t" r="r" b="b"/>
            <a:pathLst>
              <a:path w="3845752" h="3855132">
                <a:moveTo>
                  <a:pt x="3845752" y="0"/>
                </a:moveTo>
                <a:lnTo>
                  <a:pt x="0" y="0"/>
                </a:lnTo>
                <a:lnTo>
                  <a:pt x="0" y="3855131"/>
                </a:lnTo>
                <a:lnTo>
                  <a:pt x="3845752" y="3855131"/>
                </a:lnTo>
                <a:lnTo>
                  <a:pt x="3845752"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9334" y="8590021"/>
            <a:ext cx="1729886" cy="1727118"/>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F60D4"/>
            </a:solidFill>
          </p:spPr>
        </p:sp>
      </p:grpSp>
      <p:sp>
        <p:nvSpPr>
          <p:cNvPr id="5" name="Freeform 5"/>
          <p:cNvSpPr/>
          <p:nvPr/>
        </p:nvSpPr>
        <p:spPr>
          <a:xfrm>
            <a:off x="1144844" y="1577698"/>
            <a:ext cx="11772846" cy="3370982"/>
          </a:xfrm>
          <a:custGeom>
            <a:avLst/>
            <a:gdLst/>
            <a:ahLst/>
            <a:cxnLst/>
            <a:rect l="l" t="t" r="r" b="b"/>
            <a:pathLst>
              <a:path w="11772846" h="3370982">
                <a:moveTo>
                  <a:pt x="0" y="0"/>
                </a:moveTo>
                <a:lnTo>
                  <a:pt x="11772846" y="0"/>
                </a:lnTo>
                <a:lnTo>
                  <a:pt x="11772846" y="3370983"/>
                </a:lnTo>
                <a:lnTo>
                  <a:pt x="0" y="3370983"/>
                </a:lnTo>
                <a:lnTo>
                  <a:pt x="0" y="0"/>
                </a:lnTo>
                <a:close/>
              </a:path>
            </a:pathLst>
          </a:custGeom>
          <a:blipFill>
            <a:blip r:embed="rId4"/>
            <a:stretch>
              <a:fillRect/>
            </a:stretch>
          </a:blipFill>
        </p:spPr>
      </p:sp>
      <p:sp>
        <p:nvSpPr>
          <p:cNvPr id="6" name="Freeform 6"/>
          <p:cNvSpPr/>
          <p:nvPr/>
        </p:nvSpPr>
        <p:spPr>
          <a:xfrm>
            <a:off x="1144844" y="5234431"/>
            <a:ext cx="11490989" cy="3861258"/>
          </a:xfrm>
          <a:custGeom>
            <a:avLst/>
            <a:gdLst/>
            <a:ahLst/>
            <a:cxnLst/>
            <a:rect l="l" t="t" r="r" b="b"/>
            <a:pathLst>
              <a:path w="11490989" h="3861258">
                <a:moveTo>
                  <a:pt x="0" y="0"/>
                </a:moveTo>
                <a:lnTo>
                  <a:pt x="11490989" y="0"/>
                </a:lnTo>
                <a:lnTo>
                  <a:pt x="11490989" y="3861258"/>
                </a:lnTo>
                <a:lnTo>
                  <a:pt x="0" y="3861258"/>
                </a:lnTo>
                <a:lnTo>
                  <a:pt x="0" y="0"/>
                </a:lnTo>
                <a:close/>
              </a:path>
            </a:pathLst>
          </a:custGeom>
          <a:blipFill>
            <a:blip r:embed="rId5"/>
            <a:stretch>
              <a:fillRect/>
            </a:stretch>
          </a:blipFill>
        </p:spPr>
      </p:sp>
      <p:sp>
        <p:nvSpPr>
          <p:cNvPr id="7" name="TextBox 7"/>
          <p:cNvSpPr txBox="1"/>
          <p:nvPr/>
        </p:nvSpPr>
        <p:spPr>
          <a:xfrm>
            <a:off x="6203297" y="299996"/>
            <a:ext cx="5649119" cy="991870"/>
          </a:xfrm>
          <a:prstGeom prst="rect">
            <a:avLst/>
          </a:prstGeom>
        </p:spPr>
        <p:txBody>
          <a:bodyPr lIns="0" tIns="0" rIns="0" bIns="0" rtlCol="0" anchor="t">
            <a:spAutoFit/>
          </a:bodyPr>
          <a:lstStyle/>
          <a:p>
            <a:pPr algn="ctr">
              <a:lnSpc>
                <a:spcPts val="7279"/>
              </a:lnSpc>
            </a:pPr>
            <a:r>
              <a:rPr lang="en-US" sz="5199">
                <a:solidFill>
                  <a:srgbClr val="FFFFFF"/>
                </a:solidFill>
                <a:latin typeface="Times New Roman Bold"/>
              </a:rPr>
              <a:t>ADMINSTRATOR</a:t>
            </a:r>
          </a:p>
        </p:txBody>
      </p:sp>
      <p:sp>
        <p:nvSpPr>
          <p:cNvPr id="8" name="TextBox 5">
            <a:extLst>
              <a:ext uri="{FF2B5EF4-FFF2-40B4-BE49-F238E27FC236}">
                <a16:creationId xmlns:a16="http://schemas.microsoft.com/office/drawing/2014/main" id="{3AAFEC30-78A0-409E-91C1-34AD9FCEA04C}"/>
              </a:ext>
            </a:extLst>
          </p:cNvPr>
          <p:cNvSpPr txBox="1"/>
          <p:nvPr/>
        </p:nvSpPr>
        <p:spPr>
          <a:xfrm>
            <a:off x="17259300" y="705167"/>
            <a:ext cx="229870" cy="580390"/>
          </a:xfrm>
          <a:prstGeom prst="rect">
            <a:avLst/>
          </a:prstGeom>
        </p:spPr>
        <p:txBody>
          <a:bodyPr lIns="0" tIns="0" rIns="0" bIns="0" rtlCol="0" anchor="t">
            <a:spAutoFit/>
          </a:bodyPr>
          <a:lstStyle/>
          <a:p>
            <a:pPr algn="ctr">
              <a:lnSpc>
                <a:spcPts val="4759"/>
              </a:lnSpc>
            </a:pPr>
            <a:r>
              <a:rPr lang="en-US" sz="3399" dirty="0">
                <a:solidFill>
                  <a:srgbClr val="FFFFFF"/>
                </a:solidFill>
                <a:latin typeface="Canva Sans"/>
              </a:rPr>
              <a:t>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01D42"/>
        </a:solidFill>
        <a:effectLst/>
      </p:bgPr>
    </p:bg>
    <p:spTree>
      <p:nvGrpSpPr>
        <p:cNvPr id="1" name=""/>
        <p:cNvGrpSpPr/>
        <p:nvPr/>
      </p:nvGrpSpPr>
      <p:grpSpPr>
        <a:xfrm>
          <a:off x="0" y="0"/>
          <a:ext cx="0" cy="0"/>
          <a:chOff x="0" y="0"/>
          <a:chExt cx="0" cy="0"/>
        </a:xfrm>
      </p:grpSpPr>
      <p:sp>
        <p:nvSpPr>
          <p:cNvPr id="2" name="Freeform 2"/>
          <p:cNvSpPr/>
          <p:nvPr/>
        </p:nvSpPr>
        <p:spPr>
          <a:xfrm flipH="1">
            <a:off x="14428600" y="0"/>
            <a:ext cx="3845752" cy="3855132"/>
          </a:xfrm>
          <a:custGeom>
            <a:avLst/>
            <a:gdLst/>
            <a:ahLst/>
            <a:cxnLst/>
            <a:rect l="l" t="t" r="r" b="b"/>
            <a:pathLst>
              <a:path w="3845752" h="3855132">
                <a:moveTo>
                  <a:pt x="3845752" y="0"/>
                </a:moveTo>
                <a:lnTo>
                  <a:pt x="0" y="0"/>
                </a:lnTo>
                <a:lnTo>
                  <a:pt x="0" y="3855131"/>
                </a:lnTo>
                <a:lnTo>
                  <a:pt x="3845752" y="3855131"/>
                </a:lnTo>
                <a:lnTo>
                  <a:pt x="3845752"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2510" y="8559882"/>
            <a:ext cx="1729886" cy="1727118"/>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F60D4"/>
            </a:solidFill>
          </p:spPr>
        </p:sp>
      </p:grpSp>
      <p:sp>
        <p:nvSpPr>
          <p:cNvPr id="5" name="Freeform 5"/>
          <p:cNvSpPr/>
          <p:nvPr/>
        </p:nvSpPr>
        <p:spPr>
          <a:xfrm>
            <a:off x="1346417" y="1579133"/>
            <a:ext cx="11376120" cy="3891626"/>
          </a:xfrm>
          <a:custGeom>
            <a:avLst/>
            <a:gdLst/>
            <a:ahLst/>
            <a:cxnLst/>
            <a:rect l="l" t="t" r="r" b="b"/>
            <a:pathLst>
              <a:path w="11376120" h="3891626">
                <a:moveTo>
                  <a:pt x="0" y="0"/>
                </a:moveTo>
                <a:lnTo>
                  <a:pt x="11376119" y="0"/>
                </a:lnTo>
                <a:lnTo>
                  <a:pt x="11376119" y="3891626"/>
                </a:lnTo>
                <a:lnTo>
                  <a:pt x="0" y="3891626"/>
                </a:lnTo>
                <a:lnTo>
                  <a:pt x="0" y="0"/>
                </a:lnTo>
                <a:close/>
              </a:path>
            </a:pathLst>
          </a:custGeom>
          <a:blipFill>
            <a:blip r:embed="rId4"/>
            <a:stretch>
              <a:fillRect t="-125" b="-125"/>
            </a:stretch>
          </a:blipFill>
        </p:spPr>
      </p:sp>
      <p:sp>
        <p:nvSpPr>
          <p:cNvPr id="6" name="Freeform 6"/>
          <p:cNvSpPr/>
          <p:nvPr/>
        </p:nvSpPr>
        <p:spPr>
          <a:xfrm>
            <a:off x="1346417" y="5809154"/>
            <a:ext cx="11404629" cy="3933375"/>
          </a:xfrm>
          <a:custGeom>
            <a:avLst/>
            <a:gdLst/>
            <a:ahLst/>
            <a:cxnLst/>
            <a:rect l="l" t="t" r="r" b="b"/>
            <a:pathLst>
              <a:path w="11404629" h="3933375">
                <a:moveTo>
                  <a:pt x="0" y="0"/>
                </a:moveTo>
                <a:lnTo>
                  <a:pt x="11404629" y="0"/>
                </a:lnTo>
                <a:lnTo>
                  <a:pt x="11404629" y="3933375"/>
                </a:lnTo>
                <a:lnTo>
                  <a:pt x="0" y="3933375"/>
                </a:lnTo>
                <a:lnTo>
                  <a:pt x="0" y="0"/>
                </a:lnTo>
                <a:close/>
              </a:path>
            </a:pathLst>
          </a:custGeom>
          <a:blipFill>
            <a:blip r:embed="rId5"/>
            <a:stretch>
              <a:fillRect/>
            </a:stretch>
          </a:blipFill>
        </p:spPr>
      </p:sp>
      <p:sp>
        <p:nvSpPr>
          <p:cNvPr id="7" name="TextBox 7"/>
          <p:cNvSpPr txBox="1"/>
          <p:nvPr/>
        </p:nvSpPr>
        <p:spPr>
          <a:xfrm>
            <a:off x="8116155" y="299996"/>
            <a:ext cx="1823403" cy="991870"/>
          </a:xfrm>
          <a:prstGeom prst="rect">
            <a:avLst/>
          </a:prstGeom>
        </p:spPr>
        <p:txBody>
          <a:bodyPr lIns="0" tIns="0" rIns="0" bIns="0" rtlCol="0" anchor="t">
            <a:spAutoFit/>
          </a:bodyPr>
          <a:lstStyle/>
          <a:p>
            <a:pPr algn="ctr">
              <a:lnSpc>
                <a:spcPts val="7279"/>
              </a:lnSpc>
            </a:pPr>
            <a:r>
              <a:rPr lang="en-US" sz="5199">
                <a:solidFill>
                  <a:srgbClr val="FFFFFF"/>
                </a:solidFill>
                <a:latin typeface="Times New Roman Bold"/>
              </a:rPr>
              <a:t>USER</a:t>
            </a:r>
          </a:p>
        </p:txBody>
      </p:sp>
      <p:sp>
        <p:nvSpPr>
          <p:cNvPr id="8" name="TextBox 5">
            <a:extLst>
              <a:ext uri="{FF2B5EF4-FFF2-40B4-BE49-F238E27FC236}">
                <a16:creationId xmlns:a16="http://schemas.microsoft.com/office/drawing/2014/main" id="{AE1978BD-0970-4216-AFB8-01124E72B27F}"/>
              </a:ext>
            </a:extLst>
          </p:cNvPr>
          <p:cNvSpPr txBox="1"/>
          <p:nvPr/>
        </p:nvSpPr>
        <p:spPr>
          <a:xfrm>
            <a:off x="17259300" y="705167"/>
            <a:ext cx="229870" cy="574196"/>
          </a:xfrm>
          <a:prstGeom prst="rect">
            <a:avLst/>
          </a:prstGeom>
        </p:spPr>
        <p:txBody>
          <a:bodyPr lIns="0" tIns="0" rIns="0" bIns="0" rtlCol="0" anchor="t">
            <a:spAutoFit/>
          </a:bodyPr>
          <a:lstStyle/>
          <a:p>
            <a:pPr algn="ctr">
              <a:lnSpc>
                <a:spcPts val="4759"/>
              </a:lnSpc>
            </a:pPr>
            <a:r>
              <a:rPr lang="en-US" sz="3399" dirty="0">
                <a:solidFill>
                  <a:srgbClr val="FFFFFF"/>
                </a:solidFill>
                <a:latin typeface="Canva Sans"/>
              </a:rPr>
              <a:t>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01D42"/>
        </a:solidFill>
        <a:effectLst/>
      </p:bgPr>
    </p:bg>
    <p:spTree>
      <p:nvGrpSpPr>
        <p:cNvPr id="1" name=""/>
        <p:cNvGrpSpPr/>
        <p:nvPr/>
      </p:nvGrpSpPr>
      <p:grpSpPr>
        <a:xfrm>
          <a:off x="0" y="0"/>
          <a:ext cx="0" cy="0"/>
          <a:chOff x="0" y="0"/>
          <a:chExt cx="0" cy="0"/>
        </a:xfrm>
      </p:grpSpPr>
      <p:sp>
        <p:nvSpPr>
          <p:cNvPr id="2" name="Freeform 2"/>
          <p:cNvSpPr/>
          <p:nvPr/>
        </p:nvSpPr>
        <p:spPr>
          <a:xfrm flipH="1">
            <a:off x="14442248" y="11942"/>
            <a:ext cx="3845752" cy="3855132"/>
          </a:xfrm>
          <a:custGeom>
            <a:avLst/>
            <a:gdLst/>
            <a:ahLst/>
            <a:cxnLst/>
            <a:rect l="l" t="t" r="r" b="b"/>
            <a:pathLst>
              <a:path w="3845752" h="3855132">
                <a:moveTo>
                  <a:pt x="3845752" y="0"/>
                </a:moveTo>
                <a:lnTo>
                  <a:pt x="0" y="0"/>
                </a:lnTo>
                <a:lnTo>
                  <a:pt x="0" y="3855131"/>
                </a:lnTo>
                <a:lnTo>
                  <a:pt x="3845752" y="3855131"/>
                </a:lnTo>
                <a:lnTo>
                  <a:pt x="3845752"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9099" y="8579785"/>
            <a:ext cx="1729886" cy="1727118"/>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F60D4"/>
            </a:solidFill>
          </p:spPr>
        </p:sp>
      </p:grpSp>
      <p:sp>
        <p:nvSpPr>
          <p:cNvPr id="5" name="Freeform 5"/>
          <p:cNvSpPr/>
          <p:nvPr/>
        </p:nvSpPr>
        <p:spPr>
          <a:xfrm>
            <a:off x="1346417" y="1820454"/>
            <a:ext cx="13079909" cy="4422762"/>
          </a:xfrm>
          <a:custGeom>
            <a:avLst/>
            <a:gdLst/>
            <a:ahLst/>
            <a:cxnLst/>
            <a:rect l="l" t="t" r="r" b="b"/>
            <a:pathLst>
              <a:path w="13079909" h="4422762">
                <a:moveTo>
                  <a:pt x="0" y="0"/>
                </a:moveTo>
                <a:lnTo>
                  <a:pt x="13079908" y="0"/>
                </a:lnTo>
                <a:lnTo>
                  <a:pt x="13079908" y="4422762"/>
                </a:lnTo>
                <a:lnTo>
                  <a:pt x="0" y="4422762"/>
                </a:lnTo>
                <a:lnTo>
                  <a:pt x="0" y="0"/>
                </a:lnTo>
                <a:close/>
              </a:path>
            </a:pathLst>
          </a:custGeom>
          <a:blipFill>
            <a:blip r:embed="rId4"/>
            <a:stretch>
              <a:fillRect/>
            </a:stretch>
          </a:blipFill>
        </p:spPr>
      </p:sp>
      <p:sp>
        <p:nvSpPr>
          <p:cNvPr id="6" name="TextBox 6"/>
          <p:cNvSpPr txBox="1"/>
          <p:nvPr/>
        </p:nvSpPr>
        <p:spPr>
          <a:xfrm>
            <a:off x="8116155" y="299996"/>
            <a:ext cx="1823403" cy="991870"/>
          </a:xfrm>
          <a:prstGeom prst="rect">
            <a:avLst/>
          </a:prstGeom>
        </p:spPr>
        <p:txBody>
          <a:bodyPr lIns="0" tIns="0" rIns="0" bIns="0" rtlCol="0" anchor="t">
            <a:spAutoFit/>
          </a:bodyPr>
          <a:lstStyle/>
          <a:p>
            <a:pPr algn="ctr">
              <a:lnSpc>
                <a:spcPts val="7279"/>
              </a:lnSpc>
            </a:pPr>
            <a:r>
              <a:rPr lang="en-US" sz="5199" dirty="0">
                <a:solidFill>
                  <a:srgbClr val="FFFFFF"/>
                </a:solidFill>
                <a:latin typeface="Times New Roman Bold"/>
              </a:rPr>
              <a:t>USER</a:t>
            </a:r>
          </a:p>
        </p:txBody>
      </p:sp>
      <p:sp>
        <p:nvSpPr>
          <p:cNvPr id="7" name="TextBox 5">
            <a:extLst>
              <a:ext uri="{FF2B5EF4-FFF2-40B4-BE49-F238E27FC236}">
                <a16:creationId xmlns:a16="http://schemas.microsoft.com/office/drawing/2014/main" id="{9428F828-2BA1-4292-90E8-6D828B1F4E1E}"/>
              </a:ext>
            </a:extLst>
          </p:cNvPr>
          <p:cNvSpPr txBox="1"/>
          <p:nvPr/>
        </p:nvSpPr>
        <p:spPr>
          <a:xfrm>
            <a:off x="17259300" y="705167"/>
            <a:ext cx="229870" cy="580390"/>
          </a:xfrm>
          <a:prstGeom prst="rect">
            <a:avLst/>
          </a:prstGeom>
        </p:spPr>
        <p:txBody>
          <a:bodyPr lIns="0" tIns="0" rIns="0" bIns="0" rtlCol="0" anchor="t">
            <a:spAutoFit/>
          </a:bodyPr>
          <a:lstStyle/>
          <a:p>
            <a:pPr algn="ctr">
              <a:lnSpc>
                <a:spcPts val="4759"/>
              </a:lnSpc>
            </a:pPr>
            <a:r>
              <a:rPr lang="en-US" sz="3399" dirty="0">
                <a:solidFill>
                  <a:srgbClr val="FFFFFF"/>
                </a:solidFill>
                <a:latin typeface="Canva Sans"/>
              </a:rPr>
              <a:t>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01D42"/>
        </a:solidFill>
        <a:effectLst/>
      </p:bgPr>
    </p:bg>
    <p:spTree>
      <p:nvGrpSpPr>
        <p:cNvPr id="1" name=""/>
        <p:cNvGrpSpPr/>
        <p:nvPr/>
      </p:nvGrpSpPr>
      <p:grpSpPr>
        <a:xfrm>
          <a:off x="0" y="0"/>
          <a:ext cx="0" cy="0"/>
          <a:chOff x="0" y="0"/>
          <a:chExt cx="0" cy="0"/>
        </a:xfrm>
      </p:grpSpPr>
      <p:sp>
        <p:nvSpPr>
          <p:cNvPr id="2" name="Freeform 2"/>
          <p:cNvSpPr/>
          <p:nvPr/>
        </p:nvSpPr>
        <p:spPr>
          <a:xfrm flipH="1">
            <a:off x="14449072" y="0"/>
            <a:ext cx="3845752" cy="3855132"/>
          </a:xfrm>
          <a:custGeom>
            <a:avLst/>
            <a:gdLst/>
            <a:ahLst/>
            <a:cxnLst/>
            <a:rect l="l" t="t" r="r" b="b"/>
            <a:pathLst>
              <a:path w="3845752" h="3855132">
                <a:moveTo>
                  <a:pt x="3845752" y="0"/>
                </a:moveTo>
                <a:lnTo>
                  <a:pt x="0" y="0"/>
                </a:lnTo>
                <a:lnTo>
                  <a:pt x="0" y="3855131"/>
                </a:lnTo>
                <a:lnTo>
                  <a:pt x="3845752" y="3855131"/>
                </a:lnTo>
                <a:lnTo>
                  <a:pt x="3845752"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0" y="8559882"/>
            <a:ext cx="1729886" cy="1727118"/>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F60D4"/>
            </a:solidFill>
          </p:spPr>
        </p:sp>
      </p:grpSp>
      <p:sp>
        <p:nvSpPr>
          <p:cNvPr id="5" name="TextBox 5"/>
          <p:cNvSpPr txBox="1"/>
          <p:nvPr/>
        </p:nvSpPr>
        <p:spPr>
          <a:xfrm>
            <a:off x="5638800" y="3576956"/>
            <a:ext cx="6477635" cy="1566544"/>
          </a:xfrm>
          <a:prstGeom prst="rect">
            <a:avLst/>
          </a:prstGeom>
        </p:spPr>
        <p:txBody>
          <a:bodyPr wrap="square" lIns="0" tIns="0" rIns="0" bIns="0" rtlCol="0" anchor="t">
            <a:spAutoFit/>
          </a:bodyPr>
          <a:lstStyle/>
          <a:p>
            <a:pPr algn="ctr">
              <a:lnSpc>
                <a:spcPts val="12880"/>
              </a:lnSpc>
            </a:pPr>
            <a:r>
              <a:rPr lang="en-US" sz="9200" dirty="0">
                <a:solidFill>
                  <a:srgbClr val="FFFFFF"/>
                </a:solidFill>
                <a:latin typeface="Times New Roman" panose="02020603050405020304" pitchFamily="18" charset="0"/>
                <a:cs typeface="Times New Roman" panose="02020603050405020304" pitchFamily="18" charset="0"/>
              </a:rPr>
              <a:t>Thank You</a:t>
            </a:r>
          </a:p>
        </p:txBody>
      </p:sp>
      <p:sp>
        <p:nvSpPr>
          <p:cNvPr id="6" name="TextBox 5">
            <a:extLst>
              <a:ext uri="{FF2B5EF4-FFF2-40B4-BE49-F238E27FC236}">
                <a16:creationId xmlns:a16="http://schemas.microsoft.com/office/drawing/2014/main" id="{CD006DD2-7FB9-4343-B805-E3EF78AD2C87}"/>
              </a:ext>
            </a:extLst>
          </p:cNvPr>
          <p:cNvSpPr txBox="1"/>
          <p:nvPr/>
        </p:nvSpPr>
        <p:spPr>
          <a:xfrm>
            <a:off x="17221200" y="705167"/>
            <a:ext cx="166048" cy="580390"/>
          </a:xfrm>
          <a:prstGeom prst="rect">
            <a:avLst/>
          </a:prstGeom>
        </p:spPr>
        <p:txBody>
          <a:bodyPr wrap="square" lIns="0" tIns="0" rIns="0" bIns="0" rtlCol="0" anchor="t">
            <a:spAutoFit/>
          </a:bodyPr>
          <a:lstStyle/>
          <a:p>
            <a:pPr algn="ctr">
              <a:lnSpc>
                <a:spcPts val="4759"/>
              </a:lnSpc>
            </a:pPr>
            <a:r>
              <a:rPr lang="en-US" sz="3399" dirty="0">
                <a:solidFill>
                  <a:srgbClr val="FFFFFF"/>
                </a:solidFill>
                <a:latin typeface="Canva Sans"/>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141</Words>
  <Application>Microsoft Office PowerPoint</Application>
  <PresentationFormat>Custom</PresentationFormat>
  <Paragraphs>35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Times New Roman Bold</vt:lpstr>
      <vt:lpstr>Times New Roman</vt:lpstr>
      <vt:lpstr>Canva Sans</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Dark Blue Simple Geometric Triangle Shapes Simple Basic Presentation</dc:title>
  <dc:creator>Balu S</dc:creator>
  <cp:lastModifiedBy>Balu S</cp:lastModifiedBy>
  <cp:revision>4</cp:revision>
  <dcterms:created xsi:type="dcterms:W3CDTF">2006-08-16T00:00:00Z</dcterms:created>
  <dcterms:modified xsi:type="dcterms:W3CDTF">2023-09-24T17:55:51Z</dcterms:modified>
  <dc:identifier>DAFvYfn64xM</dc:identifier>
</cp:coreProperties>
</file>