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97157EC-3B1B-4689-BAD3-CB0D5E5D6E93}" type="datetimeFigureOut">
              <a:rPr lang="en-IN" smtClean="0"/>
              <a:t>09-03-2023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84BAEA6-24AE-4CEE-B3E1-3BAEBB5E36D2}"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23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57EC-3B1B-4689-BAD3-CB0D5E5D6E93}"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317572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57EC-3B1B-4689-BAD3-CB0D5E5D6E93}"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164269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57EC-3B1B-4689-BAD3-CB0D5E5D6E93}"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36966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57EC-3B1B-4689-BAD3-CB0D5E5D6E93}"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BAEA6-24AE-4CEE-B3E1-3BAEBB5E36D2}"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39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157EC-3B1B-4689-BAD3-CB0D5E5D6E93}"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217053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157EC-3B1B-4689-BAD3-CB0D5E5D6E93}"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74465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157EC-3B1B-4689-BAD3-CB0D5E5D6E93}"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47751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157EC-3B1B-4689-BAD3-CB0D5E5D6E93}"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305822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57EC-3B1B-4689-BAD3-CB0D5E5D6E93}"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342690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57EC-3B1B-4689-BAD3-CB0D5E5D6E93}"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BAEA6-24AE-4CEE-B3E1-3BAEBB5E36D2}" type="slidenum">
              <a:rPr lang="en-IN" smtClean="0"/>
              <a:t>‹#›</a:t>
            </a:fld>
            <a:endParaRPr lang="en-IN"/>
          </a:p>
        </p:txBody>
      </p:sp>
    </p:spTree>
    <p:extLst>
      <p:ext uri="{BB962C8B-B14F-4D97-AF65-F5344CB8AC3E}">
        <p14:creationId xmlns:p14="http://schemas.microsoft.com/office/powerpoint/2010/main" val="318652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97157EC-3B1B-4689-BAD3-CB0D5E5D6E93}" type="datetimeFigureOut">
              <a:rPr lang="en-IN" smtClean="0"/>
              <a:t>09-03-2023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84BAEA6-24AE-4CEE-B3E1-3BAEBB5E36D2}" type="slidenum">
              <a:rPr lang="en-IN" smtClean="0"/>
              <a:t>‹#›</a:t>
            </a:fld>
            <a:endParaRPr lang="en-IN"/>
          </a:p>
        </p:txBody>
      </p:sp>
    </p:spTree>
    <p:extLst>
      <p:ext uri="{BB962C8B-B14F-4D97-AF65-F5344CB8AC3E}">
        <p14:creationId xmlns:p14="http://schemas.microsoft.com/office/powerpoint/2010/main" val="9426578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Testing Web Applications</a:t>
            </a:r>
          </a:p>
        </p:txBody>
      </p:sp>
      <p:sp>
        <p:nvSpPr>
          <p:cNvPr id="3" name="Subtitle 2"/>
          <p:cNvSpPr>
            <a:spLocks noGrp="1"/>
          </p:cNvSpPr>
          <p:nvPr>
            <p:ph type="subTitle" idx="1"/>
          </p:nvPr>
        </p:nvSpPr>
        <p:spPr/>
        <p:txBody>
          <a:bodyPr/>
          <a:lstStyle/>
          <a:p>
            <a:r>
              <a:rPr lang="en-US" dirty="0"/>
              <a:t>Dr. </a:t>
            </a:r>
            <a:r>
              <a:rPr lang="en-US" dirty="0" err="1"/>
              <a:t>Keerthy</a:t>
            </a:r>
            <a:r>
              <a:rPr lang="en-US" dirty="0"/>
              <a:t> A S</a:t>
            </a:r>
            <a:endParaRPr lang="en-IN" dirty="0"/>
          </a:p>
        </p:txBody>
      </p:sp>
    </p:spTree>
    <p:extLst>
      <p:ext uri="{BB962C8B-B14F-4D97-AF65-F5344CB8AC3E}">
        <p14:creationId xmlns:p14="http://schemas.microsoft.com/office/powerpoint/2010/main" val="221040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Assessing Content Semantics</a:t>
            </a:r>
            <a:endParaRPr lang="en-IN" dirty="0"/>
          </a:p>
        </p:txBody>
      </p:sp>
      <p:sp>
        <p:nvSpPr>
          <p:cNvPr id="3" name="Content Placeholder 2"/>
          <p:cNvSpPr>
            <a:spLocks noGrp="1"/>
          </p:cNvSpPr>
          <p:nvPr>
            <p:ph idx="1"/>
          </p:nvPr>
        </p:nvSpPr>
        <p:spPr>
          <a:xfrm>
            <a:off x="1140352" y="1791093"/>
            <a:ext cx="9875519" cy="4304907"/>
          </a:xfrm>
        </p:spPr>
        <p:txBody>
          <a:bodyPr>
            <a:normAutofit fontScale="85000" lnSpcReduction="20000"/>
          </a:bodyPr>
          <a:lstStyle/>
          <a:p>
            <a:r>
              <a:rPr lang="en-US" dirty="0"/>
              <a:t>Is the information factually accurate?</a:t>
            </a:r>
          </a:p>
          <a:p>
            <a:r>
              <a:rPr lang="en-US" dirty="0"/>
              <a:t>Is the information concise and to the point?</a:t>
            </a:r>
          </a:p>
          <a:p>
            <a:r>
              <a:rPr lang="en-US" dirty="0"/>
              <a:t>Is the layout of the content object easy for the user to understand?</a:t>
            </a:r>
          </a:p>
          <a:p>
            <a:r>
              <a:rPr lang="en-US" dirty="0"/>
              <a:t>Can information embedded within a content object be found easily?</a:t>
            </a:r>
          </a:p>
          <a:p>
            <a:r>
              <a:rPr lang="en-US" dirty="0"/>
              <a:t>Have proper references been provided for all information derived from other sources?</a:t>
            </a:r>
          </a:p>
          <a:p>
            <a:r>
              <a:rPr lang="en-US" dirty="0"/>
              <a:t>Is the information presented consistent internally and consistent with information presented in other content objects?</a:t>
            </a:r>
          </a:p>
          <a:p>
            <a:r>
              <a:rPr lang="en-US" dirty="0"/>
              <a:t>Is the content offensive, misleading, or does it open the door to litigation?</a:t>
            </a:r>
          </a:p>
          <a:p>
            <a:r>
              <a:rPr lang="en-US" dirty="0"/>
              <a:t>Does the content infringe on existing copyrights or trademarks?</a:t>
            </a:r>
          </a:p>
          <a:p>
            <a:r>
              <a:rPr lang="en-US" dirty="0"/>
              <a:t>Does the content contain internal links that supplement existing content? </a:t>
            </a:r>
          </a:p>
          <a:p>
            <a:r>
              <a:rPr lang="en-US" dirty="0"/>
              <a:t>Are the links correct?</a:t>
            </a:r>
          </a:p>
          <a:p>
            <a:r>
              <a:rPr lang="en-US" dirty="0"/>
              <a:t>Does the aesthetic style of the content conflict with the aesthetic style of the interface?</a:t>
            </a:r>
            <a:endParaRPr lang="en-IN" dirty="0"/>
          </a:p>
        </p:txBody>
      </p:sp>
    </p:spTree>
    <p:extLst>
      <p:ext uri="{BB962C8B-B14F-4D97-AF65-F5344CB8AC3E}">
        <p14:creationId xmlns:p14="http://schemas.microsoft.com/office/powerpoint/2010/main" val="191358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Testing </a:t>
            </a:r>
            <a:endParaRPr lang="en-IN" dirty="0"/>
          </a:p>
        </p:txBody>
      </p:sp>
      <p:pic>
        <p:nvPicPr>
          <p:cNvPr id="4" name="Picture 3"/>
          <p:cNvPicPr>
            <a:picLocks noChangeAspect="1"/>
          </p:cNvPicPr>
          <p:nvPr/>
        </p:nvPicPr>
        <p:blipFill>
          <a:blip r:embed="rId2"/>
          <a:stretch>
            <a:fillRect/>
          </a:stretch>
        </p:blipFill>
        <p:spPr>
          <a:xfrm>
            <a:off x="2371725" y="1482436"/>
            <a:ext cx="7058456" cy="4696691"/>
          </a:xfrm>
          <a:prstGeom prst="rect">
            <a:avLst/>
          </a:prstGeom>
        </p:spPr>
      </p:pic>
    </p:spTree>
    <p:extLst>
      <p:ext uri="{BB962C8B-B14F-4D97-AF65-F5344CB8AC3E}">
        <p14:creationId xmlns:p14="http://schemas.microsoft.com/office/powerpoint/2010/main" val="230404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 Testing</a:t>
            </a:r>
            <a:endParaRPr lang="en-IN" dirty="0"/>
          </a:p>
        </p:txBody>
      </p:sp>
      <p:sp>
        <p:nvSpPr>
          <p:cNvPr id="3" name="Content Placeholder 2"/>
          <p:cNvSpPr>
            <a:spLocks noGrp="1"/>
          </p:cNvSpPr>
          <p:nvPr>
            <p:ph idx="1"/>
          </p:nvPr>
        </p:nvSpPr>
        <p:spPr/>
        <p:txBody>
          <a:bodyPr/>
          <a:lstStyle/>
          <a:p>
            <a:r>
              <a:rPr lang="en-US" dirty="0"/>
              <a:t>Interface features are tested to ensure that design rules, aesthetics, and related visual content is available for the user without error.</a:t>
            </a:r>
          </a:p>
          <a:p>
            <a:r>
              <a:rPr lang="en-US" dirty="0"/>
              <a:t>Individual interface mechanisms are tested in a manner that is analogous to unit testing.</a:t>
            </a:r>
          </a:p>
          <a:p>
            <a:r>
              <a:rPr lang="en-US" dirty="0"/>
              <a:t>Each interface mechanism is tested within the context of a use-case or NSU for a specific user category.</a:t>
            </a:r>
          </a:p>
          <a:p>
            <a:r>
              <a:rPr lang="en-US" dirty="0"/>
              <a:t>The complete interface is tested against selected use- cases and NSUs to uncover errors in the semantics of the interface.</a:t>
            </a:r>
          </a:p>
          <a:p>
            <a:r>
              <a:rPr lang="en-US" dirty="0"/>
              <a:t>The interface is tested within a variety of environments (e.g., browsers) to ensure that it will be compatible.</a:t>
            </a:r>
            <a:endParaRPr lang="en-IN" dirty="0"/>
          </a:p>
        </p:txBody>
      </p:sp>
    </p:spTree>
    <p:extLst>
      <p:ext uri="{BB962C8B-B14F-4D97-AF65-F5344CB8AC3E}">
        <p14:creationId xmlns:p14="http://schemas.microsoft.com/office/powerpoint/2010/main" val="3026551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Interface </a:t>
            </a:r>
            <a:r>
              <a:rPr lang="en-US" b="1" dirty="0" smtClean="0"/>
              <a:t>Mechanisms</a:t>
            </a:r>
            <a:endParaRPr lang="en-IN" dirty="0"/>
          </a:p>
        </p:txBody>
      </p:sp>
      <p:sp>
        <p:nvSpPr>
          <p:cNvPr id="3" name="Content Placeholder 2"/>
          <p:cNvSpPr>
            <a:spLocks noGrp="1"/>
          </p:cNvSpPr>
          <p:nvPr>
            <p:ph idx="1"/>
          </p:nvPr>
        </p:nvSpPr>
        <p:spPr/>
        <p:txBody>
          <a:bodyPr>
            <a:normAutofit lnSpcReduction="10000"/>
          </a:bodyPr>
          <a:lstStyle/>
          <a:p>
            <a:pPr algn="just"/>
            <a:r>
              <a:rPr lang="en-US" dirty="0"/>
              <a:t>Links—navigation mechanisms that link the user to some other content object or function</a:t>
            </a:r>
            <a:r>
              <a:rPr lang="en-US" dirty="0" smtClean="0"/>
              <a:t>.</a:t>
            </a:r>
          </a:p>
          <a:p>
            <a:pPr algn="just"/>
            <a:r>
              <a:rPr lang="en-US" dirty="0" smtClean="0"/>
              <a:t>Forms—a </a:t>
            </a:r>
            <a:r>
              <a:rPr lang="en-US" dirty="0"/>
              <a:t>structured document containing blank fields that are filled in by the user. The data contained in the fields are used as input to one or more </a:t>
            </a:r>
            <a:r>
              <a:rPr lang="en-US" dirty="0" err="1"/>
              <a:t>WebApp</a:t>
            </a:r>
            <a:r>
              <a:rPr lang="en-US" dirty="0"/>
              <a:t> functions</a:t>
            </a:r>
            <a:r>
              <a:rPr lang="en-US" dirty="0" smtClean="0"/>
              <a:t>.</a:t>
            </a:r>
          </a:p>
          <a:p>
            <a:pPr algn="just"/>
            <a:r>
              <a:rPr lang="en-US" dirty="0" smtClean="0"/>
              <a:t>Client-side </a:t>
            </a:r>
            <a:r>
              <a:rPr lang="en-US" dirty="0"/>
              <a:t>scripting—a list of programmed commands in a scripting language (e.g., </a:t>
            </a:r>
            <a:r>
              <a:rPr lang="en-US" dirty="0" err="1"/>
              <a:t>Javascript</a:t>
            </a:r>
            <a:r>
              <a:rPr lang="en-US" dirty="0"/>
              <a:t>) that handle information input via forms or other user </a:t>
            </a:r>
            <a:r>
              <a:rPr lang="en-US" dirty="0" smtClean="0"/>
              <a:t>interactions</a:t>
            </a:r>
          </a:p>
          <a:p>
            <a:pPr algn="just"/>
            <a:r>
              <a:rPr lang="en-US" dirty="0" smtClean="0"/>
              <a:t>Dynamic </a:t>
            </a:r>
            <a:r>
              <a:rPr lang="en-US" dirty="0"/>
              <a:t>HTML—leads to content objects that are manipulated on the client side using scripting or cascading style sheets (CSS</a:t>
            </a:r>
            <a:r>
              <a:rPr lang="en-US" dirty="0" smtClean="0"/>
              <a:t>).</a:t>
            </a:r>
          </a:p>
          <a:p>
            <a:pPr algn="just"/>
            <a:r>
              <a:rPr lang="en-US" dirty="0" smtClean="0"/>
              <a:t>Client-side </a:t>
            </a:r>
            <a:r>
              <a:rPr lang="en-US" dirty="0"/>
              <a:t>pop-up windows—small windows that pop-up without user interaction. These windows can be content- oriented and may require some form of user interaction.</a:t>
            </a:r>
            <a:endParaRPr lang="en-IN" dirty="0"/>
          </a:p>
        </p:txBody>
      </p:sp>
    </p:spTree>
    <p:extLst>
      <p:ext uri="{BB962C8B-B14F-4D97-AF65-F5344CB8AC3E}">
        <p14:creationId xmlns:p14="http://schemas.microsoft.com/office/powerpoint/2010/main" val="17219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89709"/>
          </a:xfrm>
        </p:spPr>
        <p:txBody>
          <a:bodyPr/>
          <a:lstStyle/>
          <a:p>
            <a:r>
              <a:rPr lang="en-US" b="1" dirty="0"/>
              <a:t>Testing Interface </a:t>
            </a:r>
            <a:r>
              <a:rPr lang="en-US" b="1" dirty="0" smtClean="0"/>
              <a:t>Mechanisms</a:t>
            </a:r>
            <a:endParaRPr lang="en-IN" dirty="0"/>
          </a:p>
        </p:txBody>
      </p:sp>
      <p:sp>
        <p:nvSpPr>
          <p:cNvPr id="3" name="Content Placeholder 2"/>
          <p:cNvSpPr>
            <a:spLocks noGrp="1"/>
          </p:cNvSpPr>
          <p:nvPr>
            <p:ph idx="1"/>
          </p:nvPr>
        </p:nvSpPr>
        <p:spPr>
          <a:xfrm>
            <a:off x="1143000" y="1620982"/>
            <a:ext cx="10494818" cy="4475018"/>
          </a:xfrm>
        </p:spPr>
        <p:txBody>
          <a:bodyPr>
            <a:normAutofit lnSpcReduction="10000"/>
          </a:bodyPr>
          <a:lstStyle/>
          <a:p>
            <a:pPr algn="just"/>
            <a:r>
              <a:rPr lang="en-US" dirty="0"/>
              <a:t>CGI scripts—a common gateway interface (CGI) script implements a standard method that allows a Web server to interact dynamically with users (e.g., a </a:t>
            </a:r>
            <a:r>
              <a:rPr lang="en-US" dirty="0" err="1"/>
              <a:t>WebApp</a:t>
            </a:r>
            <a:r>
              <a:rPr lang="en-US" dirty="0"/>
              <a:t> that contains forms may use a CGI script to process the data contained in the form once it is submitted by the user</a:t>
            </a:r>
            <a:r>
              <a:rPr lang="en-US" dirty="0" smtClean="0"/>
              <a:t>).</a:t>
            </a:r>
          </a:p>
          <a:p>
            <a:pPr algn="just"/>
            <a:r>
              <a:rPr lang="en-US" dirty="0" smtClean="0"/>
              <a:t>Streaming </a:t>
            </a:r>
            <a:r>
              <a:rPr lang="en-US" dirty="0"/>
              <a:t>content—rather than waiting for a request from the client- side, content objects are downloaded automatically from the server side. This approach is sometimes called “push” technology because the server pushes data to the client</a:t>
            </a:r>
            <a:r>
              <a:rPr lang="en-US" dirty="0" smtClean="0"/>
              <a:t>.</a:t>
            </a:r>
          </a:p>
          <a:p>
            <a:pPr algn="just"/>
            <a:r>
              <a:rPr lang="en-US" dirty="0" smtClean="0"/>
              <a:t>Cookies—a </a:t>
            </a:r>
            <a:r>
              <a:rPr lang="en-US" dirty="0"/>
              <a:t>block of data sent by the server and stored by a browser as a consequence of a specific user interaction. The content of the data is </a:t>
            </a:r>
            <a:r>
              <a:rPr lang="en-US" dirty="0" err="1"/>
              <a:t>WebApp</a:t>
            </a:r>
            <a:r>
              <a:rPr lang="en-US" dirty="0"/>
              <a:t>-specific (e.g., user identification data or a list of items that have been selected for purchase by the user</a:t>
            </a:r>
            <a:r>
              <a:rPr lang="en-US" dirty="0" smtClean="0"/>
              <a:t>).</a:t>
            </a:r>
          </a:p>
          <a:p>
            <a:pPr algn="just"/>
            <a:r>
              <a:rPr lang="en-US" dirty="0" smtClean="0"/>
              <a:t>Application-specific </a:t>
            </a:r>
            <a:r>
              <a:rPr lang="en-US" dirty="0"/>
              <a:t>interface mechanisms—include one or more “macro” interface mechanisms such as a shopping cart, credit card processing, or a shipping cost calculator.</a:t>
            </a:r>
            <a:endParaRPr lang="en-IN" dirty="0"/>
          </a:p>
        </p:txBody>
      </p:sp>
    </p:spTree>
    <p:extLst>
      <p:ext uri="{BB962C8B-B14F-4D97-AF65-F5344CB8AC3E}">
        <p14:creationId xmlns:p14="http://schemas.microsoft.com/office/powerpoint/2010/main" val="410301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Usability Tests </a:t>
            </a:r>
            <a:endParaRPr lang="en-IN" dirty="0"/>
          </a:p>
        </p:txBody>
      </p:sp>
      <p:sp>
        <p:nvSpPr>
          <p:cNvPr id="3" name="Content Placeholder 2"/>
          <p:cNvSpPr>
            <a:spLocks noGrp="1"/>
          </p:cNvSpPr>
          <p:nvPr>
            <p:ph idx="1"/>
          </p:nvPr>
        </p:nvSpPr>
        <p:spPr/>
        <p:txBody>
          <a:bodyPr/>
          <a:lstStyle/>
          <a:p>
            <a:r>
              <a:rPr lang="en-US" b="1" dirty="0"/>
              <a:t>Design by </a:t>
            </a:r>
            <a:r>
              <a:rPr lang="en-US" b="1" dirty="0" err="1"/>
              <a:t>WebE</a:t>
            </a:r>
            <a:r>
              <a:rPr lang="en-US" b="1" dirty="0"/>
              <a:t> team … executed by end-users</a:t>
            </a:r>
            <a:r>
              <a:rPr lang="en-US" dirty="0"/>
              <a:t/>
            </a:r>
            <a:br>
              <a:rPr lang="en-US" dirty="0"/>
            </a:br>
            <a:r>
              <a:rPr lang="en-US" dirty="0"/>
              <a:t>Testing sequence …Define a set of usability testing categories and identify goals for </a:t>
            </a:r>
            <a:r>
              <a:rPr lang="en-US" dirty="0" err="1"/>
              <a:t>each.Design</a:t>
            </a:r>
            <a:r>
              <a:rPr lang="en-US" dirty="0"/>
              <a:t> tests that will enable each goal to be </a:t>
            </a:r>
            <a:r>
              <a:rPr lang="en-US" dirty="0" err="1"/>
              <a:t>evaluated.Select</a:t>
            </a:r>
            <a:r>
              <a:rPr lang="en-US" dirty="0"/>
              <a:t> participants who will conduct the </a:t>
            </a:r>
            <a:r>
              <a:rPr lang="en-US" dirty="0" err="1"/>
              <a:t>tests.Instrument</a:t>
            </a:r>
            <a:r>
              <a:rPr lang="en-US" dirty="0"/>
              <a:t> participants’ interaction with the </a:t>
            </a:r>
            <a:r>
              <a:rPr lang="en-US" dirty="0" err="1"/>
              <a:t>WebApp</a:t>
            </a:r>
            <a:r>
              <a:rPr lang="en-US" dirty="0"/>
              <a:t> while testing is </a:t>
            </a:r>
            <a:r>
              <a:rPr lang="en-US" dirty="0" err="1"/>
              <a:t>conducted.Develop</a:t>
            </a:r>
            <a:r>
              <a:rPr lang="en-US" dirty="0"/>
              <a:t> a mechanism for assessing the usability of the </a:t>
            </a:r>
            <a:r>
              <a:rPr lang="en-US" dirty="0" err="1"/>
              <a:t>WebAppDifferent</a:t>
            </a:r>
            <a:r>
              <a:rPr lang="en-US" dirty="0"/>
              <a:t> levels of </a:t>
            </a:r>
            <a:r>
              <a:rPr lang="en-US" dirty="0" err="1"/>
              <a:t>abstraction:the</a:t>
            </a:r>
            <a:r>
              <a:rPr lang="en-US" dirty="0"/>
              <a:t> usability of a specific interface mechanism (e.g., a form) can be </a:t>
            </a:r>
            <a:r>
              <a:rPr lang="en-US" dirty="0" err="1"/>
              <a:t>assessedthe</a:t>
            </a:r>
            <a:r>
              <a:rPr lang="en-US" dirty="0"/>
              <a:t> usability of a complete Web page (encompassing interface mechanisms, data objects and related functions) can be </a:t>
            </a:r>
            <a:r>
              <a:rPr lang="en-US" dirty="0" err="1"/>
              <a:t>evaluatedthe</a:t>
            </a:r>
            <a:r>
              <a:rPr lang="en-US" dirty="0"/>
              <a:t> usability of the complete </a:t>
            </a:r>
            <a:r>
              <a:rPr lang="en-US" dirty="0" err="1"/>
              <a:t>WebApp</a:t>
            </a:r>
            <a:r>
              <a:rPr lang="en-US" dirty="0"/>
              <a:t> can be considered.</a:t>
            </a:r>
            <a:endParaRPr lang="en-IN" dirty="0"/>
          </a:p>
        </p:txBody>
      </p:sp>
    </p:spTree>
    <p:extLst>
      <p:ext uri="{BB962C8B-B14F-4D97-AF65-F5344CB8AC3E}">
        <p14:creationId xmlns:p14="http://schemas.microsoft.com/office/powerpoint/2010/main" val="184446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457200"/>
            <a:ext cx="9875520" cy="775855"/>
          </a:xfrm>
        </p:spPr>
        <p:txBody>
          <a:bodyPr/>
          <a:lstStyle/>
          <a:p>
            <a:r>
              <a:rPr lang="en-US" b="1" dirty="0"/>
              <a:t>Compatibility Testing</a:t>
            </a:r>
            <a:endParaRPr lang="en-IN" dirty="0"/>
          </a:p>
        </p:txBody>
      </p:sp>
      <p:sp>
        <p:nvSpPr>
          <p:cNvPr id="3" name="Content Placeholder 2"/>
          <p:cNvSpPr>
            <a:spLocks noGrp="1"/>
          </p:cNvSpPr>
          <p:nvPr>
            <p:ph idx="1"/>
          </p:nvPr>
        </p:nvSpPr>
        <p:spPr>
          <a:xfrm>
            <a:off x="1143000" y="1579418"/>
            <a:ext cx="10480964" cy="4516582"/>
          </a:xfrm>
        </p:spPr>
        <p:txBody>
          <a:bodyPr/>
          <a:lstStyle/>
          <a:p>
            <a:pPr>
              <a:lnSpc>
                <a:spcPct val="150000"/>
              </a:lnSpc>
            </a:pPr>
            <a:r>
              <a:rPr lang="en-US" dirty="0"/>
              <a:t>Compatibility testing is to define a set of “commonly encountered” client-side computing configurations and their variants </a:t>
            </a:r>
            <a:endParaRPr lang="en-US" dirty="0" smtClean="0"/>
          </a:p>
          <a:p>
            <a:pPr lvl="1">
              <a:lnSpc>
                <a:spcPct val="150000"/>
              </a:lnSpc>
            </a:pPr>
            <a:r>
              <a:rPr lang="en-US" dirty="0" smtClean="0"/>
              <a:t>Create </a:t>
            </a:r>
            <a:r>
              <a:rPr lang="en-US" dirty="0"/>
              <a:t>a tree structure identifying each computing </a:t>
            </a:r>
            <a:r>
              <a:rPr lang="en-US" dirty="0" smtClean="0"/>
              <a:t>platform, </a:t>
            </a:r>
            <a:r>
              <a:rPr lang="en-US" dirty="0"/>
              <a:t>typical display </a:t>
            </a:r>
            <a:r>
              <a:rPr lang="en-US" dirty="0" smtClean="0"/>
              <a:t>devices, </a:t>
            </a:r>
            <a:r>
              <a:rPr lang="en-US" dirty="0"/>
              <a:t>the operating systems supported on the </a:t>
            </a:r>
            <a:r>
              <a:rPr lang="en-US" dirty="0" smtClean="0"/>
              <a:t>platform, </a:t>
            </a:r>
            <a:r>
              <a:rPr lang="en-US" dirty="0"/>
              <a:t>the browsers </a:t>
            </a:r>
            <a:r>
              <a:rPr lang="en-US" dirty="0" smtClean="0"/>
              <a:t>available, </a:t>
            </a:r>
            <a:r>
              <a:rPr lang="en-US" dirty="0"/>
              <a:t>likely Internet connection </a:t>
            </a:r>
            <a:r>
              <a:rPr lang="en-US" dirty="0" smtClean="0"/>
              <a:t>speeds, and similar </a:t>
            </a:r>
            <a:r>
              <a:rPr lang="en-US" dirty="0"/>
              <a:t>information. </a:t>
            </a:r>
            <a:endParaRPr lang="en-US" dirty="0" smtClean="0"/>
          </a:p>
          <a:p>
            <a:pPr lvl="1">
              <a:lnSpc>
                <a:spcPct val="150000"/>
              </a:lnSpc>
            </a:pPr>
            <a:r>
              <a:rPr lang="en-US" dirty="0" smtClean="0"/>
              <a:t>Derive </a:t>
            </a:r>
            <a:r>
              <a:rPr lang="en-US" dirty="0"/>
              <a:t>a series of compatibility validation tests derived from existing interface tests, navigation tests, performance tests, and security tests. </a:t>
            </a:r>
            <a:r>
              <a:rPr lang="en-US" dirty="0" smtClean="0"/>
              <a:t>The intent </a:t>
            </a:r>
            <a:r>
              <a:rPr lang="en-US" dirty="0"/>
              <a:t>of these tests is to uncover errors or execution problems that can be traced to configuration differences.</a:t>
            </a:r>
            <a:endParaRPr lang="en-IN" dirty="0"/>
          </a:p>
        </p:txBody>
      </p:sp>
    </p:spTree>
    <p:extLst>
      <p:ext uri="{BB962C8B-B14F-4D97-AF65-F5344CB8AC3E}">
        <p14:creationId xmlns:p14="http://schemas.microsoft.com/office/powerpoint/2010/main" val="117841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Component-Level Testing</a:t>
            </a:r>
            <a:endParaRPr lang="en-IN" dirty="0"/>
          </a:p>
        </p:txBody>
      </p:sp>
      <p:sp>
        <p:nvSpPr>
          <p:cNvPr id="3" name="Content Placeholder 2"/>
          <p:cNvSpPr>
            <a:spLocks noGrp="1"/>
          </p:cNvSpPr>
          <p:nvPr>
            <p:ph idx="1"/>
          </p:nvPr>
        </p:nvSpPr>
        <p:spPr/>
        <p:txBody>
          <a:bodyPr/>
          <a:lstStyle/>
          <a:p>
            <a:r>
              <a:rPr lang="en-US" dirty="0"/>
              <a:t>Focuses on a set of tests that attempt to uncover errors in </a:t>
            </a:r>
            <a:r>
              <a:rPr lang="en-US" dirty="0" err="1"/>
              <a:t>WebApp</a:t>
            </a:r>
            <a:r>
              <a:rPr lang="en-US" dirty="0"/>
              <a:t> </a:t>
            </a:r>
            <a:r>
              <a:rPr lang="en-US" dirty="0" smtClean="0"/>
              <a:t>functions</a:t>
            </a:r>
          </a:p>
          <a:p>
            <a:r>
              <a:rPr lang="en-US" dirty="0" smtClean="0"/>
              <a:t>Conventional </a:t>
            </a:r>
            <a:r>
              <a:rPr lang="en-US" dirty="0"/>
              <a:t>black-box and white-box test case design methods can be </a:t>
            </a:r>
            <a:r>
              <a:rPr lang="en-US" dirty="0" smtClean="0"/>
              <a:t>used</a:t>
            </a:r>
          </a:p>
          <a:p>
            <a:r>
              <a:rPr lang="en-US" dirty="0" smtClean="0"/>
              <a:t>Database </a:t>
            </a:r>
            <a:r>
              <a:rPr lang="en-US" dirty="0"/>
              <a:t>testing is often an integral part of the component-testing regime</a:t>
            </a:r>
            <a:endParaRPr lang="en-IN" dirty="0"/>
          </a:p>
        </p:txBody>
      </p:sp>
    </p:spTree>
    <p:extLst>
      <p:ext uri="{BB962C8B-B14F-4D97-AF65-F5344CB8AC3E}">
        <p14:creationId xmlns:p14="http://schemas.microsoft.com/office/powerpoint/2010/main" val="32312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457200"/>
            <a:ext cx="9875520" cy="817418"/>
          </a:xfrm>
        </p:spPr>
        <p:txBody>
          <a:bodyPr/>
          <a:lstStyle/>
          <a:p>
            <a:r>
              <a:rPr lang="en-US" dirty="0"/>
              <a:t>Navigation </a:t>
            </a:r>
            <a:r>
              <a:rPr lang="en-US" dirty="0" smtClean="0"/>
              <a:t>Testing</a:t>
            </a:r>
            <a:endParaRPr lang="en-IN" dirty="0"/>
          </a:p>
        </p:txBody>
      </p:sp>
      <p:sp>
        <p:nvSpPr>
          <p:cNvPr id="3" name="Content Placeholder 2"/>
          <p:cNvSpPr>
            <a:spLocks noGrp="1"/>
          </p:cNvSpPr>
          <p:nvPr>
            <p:ph idx="1"/>
          </p:nvPr>
        </p:nvSpPr>
        <p:spPr>
          <a:xfrm>
            <a:off x="1143000" y="1274619"/>
            <a:ext cx="9872871" cy="4821382"/>
          </a:xfrm>
        </p:spPr>
        <p:txBody>
          <a:bodyPr>
            <a:normAutofit lnSpcReduction="10000"/>
          </a:bodyPr>
          <a:lstStyle/>
          <a:p>
            <a:r>
              <a:rPr lang="en-US" dirty="0" smtClean="0"/>
              <a:t>Navigation </a:t>
            </a:r>
            <a:r>
              <a:rPr lang="en-US" dirty="0"/>
              <a:t>links—these mechanisms include internal links within the </a:t>
            </a:r>
            <a:r>
              <a:rPr lang="en-US" dirty="0" err="1"/>
              <a:t>WebApp</a:t>
            </a:r>
            <a:r>
              <a:rPr lang="en-US" dirty="0"/>
              <a:t>, external links to other </a:t>
            </a:r>
            <a:r>
              <a:rPr lang="en-US" dirty="0" err="1"/>
              <a:t>WebApps</a:t>
            </a:r>
            <a:r>
              <a:rPr lang="en-US" dirty="0"/>
              <a:t>, and anchors within a specific Web page</a:t>
            </a:r>
            <a:r>
              <a:rPr lang="en-US" dirty="0" smtClean="0"/>
              <a:t>.</a:t>
            </a:r>
          </a:p>
          <a:p>
            <a:r>
              <a:rPr lang="en-US" dirty="0" smtClean="0"/>
              <a:t>Redirects—these </a:t>
            </a:r>
            <a:r>
              <a:rPr lang="en-US" dirty="0"/>
              <a:t>links come into play when a user requests a non-existent URL or selects a link whose destination has been removed or whose name has changed</a:t>
            </a:r>
            <a:r>
              <a:rPr lang="en-US" dirty="0" smtClean="0"/>
              <a:t>.</a:t>
            </a:r>
          </a:p>
          <a:p>
            <a:r>
              <a:rPr lang="en-US" dirty="0" smtClean="0"/>
              <a:t>Bookmarks—although </a:t>
            </a:r>
            <a:r>
              <a:rPr lang="en-US" dirty="0"/>
              <a:t>bookmarks are a browser function, the </a:t>
            </a:r>
            <a:r>
              <a:rPr lang="en-US" dirty="0" err="1"/>
              <a:t>WebApp</a:t>
            </a:r>
            <a:r>
              <a:rPr lang="en-US" dirty="0"/>
              <a:t> should be tested to ensure that a meaningful page title can be extracted as the bookmark is created</a:t>
            </a:r>
            <a:r>
              <a:rPr lang="en-US" dirty="0" smtClean="0"/>
              <a:t>.</a:t>
            </a:r>
          </a:p>
          <a:p>
            <a:r>
              <a:rPr lang="en-US" dirty="0" smtClean="0"/>
              <a:t>Frames </a:t>
            </a:r>
            <a:r>
              <a:rPr lang="en-US" dirty="0"/>
              <a:t>and framesets—tested for correct content, proper layout and sizing, download performance, and browser </a:t>
            </a:r>
            <a:r>
              <a:rPr lang="en-US" dirty="0" smtClean="0"/>
              <a:t>compatibility</a:t>
            </a:r>
          </a:p>
          <a:p>
            <a:r>
              <a:rPr lang="en-US" dirty="0" smtClean="0"/>
              <a:t>Site </a:t>
            </a:r>
            <a:r>
              <a:rPr lang="en-US" dirty="0"/>
              <a:t>maps—Each site map entry should be tested to ensure that the link takes the user to the proper content or functionality</a:t>
            </a:r>
            <a:r>
              <a:rPr lang="en-US" dirty="0" smtClean="0"/>
              <a:t>.</a:t>
            </a:r>
          </a:p>
          <a:p>
            <a:r>
              <a:rPr lang="en-US" dirty="0" smtClean="0"/>
              <a:t>Internal </a:t>
            </a:r>
            <a:r>
              <a:rPr lang="en-US" dirty="0"/>
              <a:t>search engines—Search engine testing validates the accuracy and completeness of the search, the error-handling properties of the search engine, and advanced search features</a:t>
            </a:r>
            <a:endParaRPr lang="en-IN" dirty="0"/>
          </a:p>
        </p:txBody>
      </p:sp>
    </p:spTree>
    <p:extLst>
      <p:ext uri="{BB962C8B-B14F-4D97-AF65-F5344CB8AC3E}">
        <p14:creationId xmlns:p14="http://schemas.microsoft.com/office/powerpoint/2010/main" val="103370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Navigation Semantics</a:t>
            </a:r>
            <a:endParaRPr lang="en-IN" dirty="0"/>
          </a:p>
        </p:txBody>
      </p:sp>
      <p:sp>
        <p:nvSpPr>
          <p:cNvPr id="3" name="Content Placeholder 2"/>
          <p:cNvSpPr>
            <a:spLocks noGrp="1"/>
          </p:cNvSpPr>
          <p:nvPr>
            <p:ph idx="1"/>
          </p:nvPr>
        </p:nvSpPr>
        <p:spPr>
          <a:xfrm>
            <a:off x="1143000" y="1620982"/>
            <a:ext cx="9872871" cy="4475018"/>
          </a:xfrm>
        </p:spPr>
        <p:txBody>
          <a:bodyPr>
            <a:normAutofit fontScale="92500" lnSpcReduction="10000"/>
          </a:bodyPr>
          <a:lstStyle/>
          <a:p>
            <a:r>
              <a:rPr lang="en-US" dirty="0" smtClean="0"/>
              <a:t>Is </a:t>
            </a:r>
            <a:r>
              <a:rPr lang="en-US" dirty="0"/>
              <a:t>the NSU achieved in its entirety without error</a:t>
            </a:r>
            <a:r>
              <a:rPr lang="en-US" dirty="0" smtClean="0"/>
              <a:t>?</a:t>
            </a:r>
          </a:p>
          <a:p>
            <a:r>
              <a:rPr lang="en-US" dirty="0" smtClean="0"/>
              <a:t>Is </a:t>
            </a:r>
            <a:r>
              <a:rPr lang="en-US" dirty="0"/>
              <a:t>every navigation node (defined for a NSU) reachable within the context of the navigation paths defined for the NSU</a:t>
            </a:r>
            <a:r>
              <a:rPr lang="en-US" dirty="0" smtClean="0"/>
              <a:t>?</a:t>
            </a:r>
          </a:p>
          <a:p>
            <a:r>
              <a:rPr lang="en-US" dirty="0" smtClean="0"/>
              <a:t>If </a:t>
            </a:r>
            <a:r>
              <a:rPr lang="en-US" dirty="0"/>
              <a:t>the NSU can be achieved using more than one navigation path, has every relevant path been tested</a:t>
            </a:r>
            <a:r>
              <a:rPr lang="en-US" dirty="0" smtClean="0"/>
              <a:t>?</a:t>
            </a:r>
          </a:p>
          <a:p>
            <a:r>
              <a:rPr lang="en-US" dirty="0" smtClean="0"/>
              <a:t>If </a:t>
            </a:r>
            <a:r>
              <a:rPr lang="en-US" dirty="0"/>
              <a:t>guidance is provided by the user interface to assist in navigation, are directions correct and understandable as navigation proceeds</a:t>
            </a:r>
            <a:r>
              <a:rPr lang="en-US" dirty="0" smtClean="0"/>
              <a:t>?</a:t>
            </a:r>
          </a:p>
          <a:p>
            <a:r>
              <a:rPr lang="en-US" dirty="0" smtClean="0"/>
              <a:t>Is </a:t>
            </a:r>
            <a:r>
              <a:rPr lang="en-US" dirty="0"/>
              <a:t>there a mechanism (other than the browser ‘back’ arrow) for returning to the preceding navigation node and to the beginning of the navigation path</a:t>
            </a:r>
            <a:r>
              <a:rPr lang="en-US" dirty="0" smtClean="0"/>
              <a:t>.</a:t>
            </a:r>
          </a:p>
          <a:p>
            <a:r>
              <a:rPr lang="en-US" dirty="0" smtClean="0"/>
              <a:t>Do </a:t>
            </a:r>
            <a:r>
              <a:rPr lang="en-US" dirty="0"/>
              <a:t>mechanisms for navigation within a large navigation node (i.e., a long web page) work properly</a:t>
            </a:r>
            <a:r>
              <a:rPr lang="en-US" dirty="0" smtClean="0"/>
              <a:t>?</a:t>
            </a:r>
          </a:p>
          <a:p>
            <a:r>
              <a:rPr lang="en-US" dirty="0" smtClean="0"/>
              <a:t>If </a:t>
            </a:r>
            <a:r>
              <a:rPr lang="en-US" dirty="0"/>
              <a:t>a function is to be executed at a node and the user chooses not to provide input, can the remainder of the NSU be completed?</a:t>
            </a:r>
            <a:endParaRPr lang="en-IN" dirty="0"/>
          </a:p>
        </p:txBody>
      </p:sp>
    </p:spTree>
    <p:extLst>
      <p:ext uri="{BB962C8B-B14F-4D97-AF65-F5344CB8AC3E}">
        <p14:creationId xmlns:p14="http://schemas.microsoft.com/office/powerpoint/2010/main" val="46771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Testing Quality Dimensions</a:t>
            </a:r>
            <a:endParaRPr lang="en-IN" dirty="0"/>
          </a:p>
        </p:txBody>
      </p:sp>
      <p:sp>
        <p:nvSpPr>
          <p:cNvPr id="3" name="Content Placeholder 2"/>
          <p:cNvSpPr>
            <a:spLocks noGrp="1"/>
          </p:cNvSpPr>
          <p:nvPr>
            <p:ph idx="1"/>
          </p:nvPr>
        </p:nvSpPr>
        <p:spPr/>
        <p:txBody>
          <a:bodyPr/>
          <a:lstStyle/>
          <a:p>
            <a:pPr algn="just"/>
            <a:r>
              <a:rPr lang="en-US" dirty="0">
                <a:solidFill>
                  <a:srgbClr val="FF0000"/>
                </a:solidFill>
              </a:rPr>
              <a:t>Content</a:t>
            </a:r>
            <a:r>
              <a:rPr lang="en-US" dirty="0">
                <a:solidFill>
                  <a:schemeClr val="bg2">
                    <a:lumMod val="25000"/>
                  </a:schemeClr>
                </a:solidFill>
              </a:rPr>
              <a:t> is evaluated at both a syntactic and semantic level.</a:t>
            </a:r>
          </a:p>
          <a:p>
            <a:pPr lvl="1" algn="just"/>
            <a:r>
              <a:rPr lang="en-US" dirty="0">
                <a:solidFill>
                  <a:schemeClr val="bg2">
                    <a:lumMod val="25000"/>
                  </a:schemeClr>
                </a:solidFill>
              </a:rPr>
              <a:t>syntactic level—spelling, punctuation, and grammar are assessed for text-based documents.</a:t>
            </a:r>
          </a:p>
          <a:p>
            <a:pPr lvl="1" algn="just"/>
            <a:r>
              <a:rPr lang="en-US" dirty="0">
                <a:solidFill>
                  <a:schemeClr val="bg2">
                    <a:lumMod val="25000"/>
                  </a:schemeClr>
                </a:solidFill>
              </a:rPr>
              <a:t>semantic level—correctness (of information presented), consistency (across the entire content object and related objects), and lack of ambiguity are all assessed.</a:t>
            </a:r>
          </a:p>
          <a:p>
            <a:pPr algn="just"/>
            <a:r>
              <a:rPr lang="en-US" dirty="0">
                <a:solidFill>
                  <a:srgbClr val="FF0000"/>
                </a:solidFill>
              </a:rPr>
              <a:t>Function</a:t>
            </a:r>
            <a:r>
              <a:rPr lang="en-US" dirty="0">
                <a:solidFill>
                  <a:schemeClr val="bg2">
                    <a:lumMod val="25000"/>
                  </a:schemeClr>
                </a:solidFill>
              </a:rPr>
              <a:t> is tested for correctness, instability, and general conformance to appropriate implementation standards (e.g., Java or XML language standards).</a:t>
            </a:r>
          </a:p>
          <a:p>
            <a:pPr algn="just"/>
            <a:r>
              <a:rPr lang="en-US" dirty="0">
                <a:solidFill>
                  <a:srgbClr val="FF0000"/>
                </a:solidFill>
              </a:rPr>
              <a:t>Structure</a:t>
            </a:r>
            <a:r>
              <a:rPr lang="en-US" dirty="0">
                <a:solidFill>
                  <a:schemeClr val="bg2">
                    <a:lumMod val="25000"/>
                  </a:schemeClr>
                </a:solidFill>
              </a:rPr>
              <a:t> is assessed to ensure that it properly delivers </a:t>
            </a:r>
            <a:r>
              <a:rPr lang="en-US" dirty="0" err="1">
                <a:solidFill>
                  <a:schemeClr val="bg2">
                    <a:lumMod val="25000"/>
                  </a:schemeClr>
                </a:solidFill>
              </a:rPr>
              <a:t>WebApp</a:t>
            </a:r>
            <a:r>
              <a:rPr lang="en-US" dirty="0">
                <a:solidFill>
                  <a:schemeClr val="bg2">
                    <a:lumMod val="25000"/>
                  </a:schemeClr>
                </a:solidFill>
              </a:rPr>
              <a:t> content and function is extensible and can be supported as new content or functionality is added.</a:t>
            </a:r>
            <a:endParaRPr lang="en-IN" dirty="0">
              <a:solidFill>
                <a:schemeClr val="bg2">
                  <a:lumMod val="25000"/>
                </a:schemeClr>
              </a:solidFill>
            </a:endParaRPr>
          </a:p>
        </p:txBody>
      </p:sp>
    </p:spTree>
    <p:extLst>
      <p:ext uri="{BB962C8B-B14F-4D97-AF65-F5344CB8AC3E}">
        <p14:creationId xmlns:p14="http://schemas.microsoft.com/office/powerpoint/2010/main" val="374697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Navigation </a:t>
            </a:r>
            <a:r>
              <a:rPr lang="en-US" b="1" dirty="0" smtClean="0"/>
              <a:t>Semantics</a:t>
            </a:r>
            <a:endParaRPr lang="en-IN" dirty="0"/>
          </a:p>
        </p:txBody>
      </p:sp>
      <p:sp>
        <p:nvSpPr>
          <p:cNvPr id="3" name="Content Placeholder 2"/>
          <p:cNvSpPr>
            <a:spLocks noGrp="1"/>
          </p:cNvSpPr>
          <p:nvPr>
            <p:ph idx="1"/>
          </p:nvPr>
        </p:nvSpPr>
        <p:spPr>
          <a:xfrm>
            <a:off x="1143000" y="2057400"/>
            <a:ext cx="10605655" cy="4038600"/>
          </a:xfrm>
        </p:spPr>
        <p:txBody>
          <a:bodyPr>
            <a:normAutofit/>
          </a:bodyPr>
          <a:lstStyle/>
          <a:p>
            <a:r>
              <a:rPr lang="en-US" dirty="0"/>
              <a:t> </a:t>
            </a:r>
            <a:r>
              <a:rPr lang="en-US" dirty="0" smtClean="0"/>
              <a:t>If </a:t>
            </a:r>
            <a:r>
              <a:rPr lang="en-US" dirty="0"/>
              <a:t>a function is executed at a node and an error in function processing occurs, can the NSU be completed</a:t>
            </a:r>
            <a:r>
              <a:rPr lang="en-US" dirty="0" smtClean="0"/>
              <a:t>?</a:t>
            </a:r>
          </a:p>
          <a:p>
            <a:r>
              <a:rPr lang="en-US" dirty="0" smtClean="0"/>
              <a:t>Is </a:t>
            </a:r>
            <a:r>
              <a:rPr lang="en-US" dirty="0"/>
              <a:t>there a way to discontinue the navigation before all nodes have been reached, but then return to where the navigation was discontinued and proceed from there</a:t>
            </a:r>
            <a:r>
              <a:rPr lang="en-US" dirty="0" smtClean="0"/>
              <a:t>?</a:t>
            </a:r>
          </a:p>
          <a:p>
            <a:r>
              <a:rPr lang="en-US" dirty="0" smtClean="0"/>
              <a:t>Is </a:t>
            </a:r>
            <a:r>
              <a:rPr lang="en-US" dirty="0"/>
              <a:t>every node reachable from the site map? Are node names meaningful to end-users</a:t>
            </a:r>
            <a:r>
              <a:rPr lang="en-US" dirty="0" smtClean="0"/>
              <a:t>?</a:t>
            </a:r>
          </a:p>
          <a:p>
            <a:r>
              <a:rPr lang="en-US" dirty="0" smtClean="0"/>
              <a:t>If </a:t>
            </a:r>
            <a:r>
              <a:rPr lang="en-US" dirty="0"/>
              <a:t>a node within an NSU is reached from some external source, is it possible to process to the next node on the navigation </a:t>
            </a:r>
            <a:r>
              <a:rPr lang="en-US" dirty="0" smtClean="0"/>
              <a:t>path</a:t>
            </a:r>
            <a:r>
              <a:rPr lang="en-US" dirty="0"/>
              <a:t>?</a:t>
            </a:r>
            <a:endParaRPr lang="en-US" dirty="0" smtClean="0"/>
          </a:p>
          <a:p>
            <a:r>
              <a:rPr lang="en-US" dirty="0" smtClean="0"/>
              <a:t>Is </a:t>
            </a:r>
            <a:r>
              <a:rPr lang="en-US" dirty="0"/>
              <a:t>it possible to return to the previous node on the navigation path</a:t>
            </a:r>
            <a:r>
              <a:rPr lang="en-US" dirty="0" smtClean="0"/>
              <a:t>?</a:t>
            </a:r>
          </a:p>
          <a:p>
            <a:r>
              <a:rPr lang="en-US" dirty="0" smtClean="0"/>
              <a:t>Does </a:t>
            </a:r>
            <a:r>
              <a:rPr lang="en-US" dirty="0"/>
              <a:t>the user understand his location within the content architecture as the NSU is executed?</a:t>
            </a:r>
            <a:endParaRPr lang="en-IN" dirty="0"/>
          </a:p>
        </p:txBody>
      </p:sp>
    </p:spTree>
    <p:extLst>
      <p:ext uri="{BB962C8B-B14F-4D97-AF65-F5344CB8AC3E}">
        <p14:creationId xmlns:p14="http://schemas.microsoft.com/office/powerpoint/2010/main" val="1559891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Testing -</a:t>
            </a:r>
            <a:r>
              <a:rPr lang="en-US" dirty="0"/>
              <a:t>Server-side </a:t>
            </a:r>
            <a:endParaRPr lang="en-IN" dirty="0"/>
          </a:p>
        </p:txBody>
      </p:sp>
      <p:sp>
        <p:nvSpPr>
          <p:cNvPr id="3" name="Content Placeholder 2"/>
          <p:cNvSpPr>
            <a:spLocks noGrp="1"/>
          </p:cNvSpPr>
          <p:nvPr>
            <p:ph idx="1"/>
          </p:nvPr>
        </p:nvSpPr>
        <p:spPr>
          <a:xfrm>
            <a:off x="1143000" y="1634836"/>
            <a:ext cx="10605655" cy="4516582"/>
          </a:xfrm>
        </p:spPr>
        <p:txBody>
          <a:bodyPr>
            <a:normAutofit fontScale="92500" lnSpcReduction="20000"/>
          </a:bodyPr>
          <a:lstStyle/>
          <a:p>
            <a:r>
              <a:rPr lang="en-US" dirty="0" smtClean="0"/>
              <a:t>Is </a:t>
            </a:r>
            <a:r>
              <a:rPr lang="en-US" dirty="0"/>
              <a:t>the </a:t>
            </a:r>
            <a:r>
              <a:rPr lang="en-US" dirty="0" err="1"/>
              <a:t>WebApp</a:t>
            </a:r>
            <a:r>
              <a:rPr lang="en-US" dirty="0"/>
              <a:t> fully compatible with the server OS</a:t>
            </a:r>
            <a:r>
              <a:rPr lang="en-US" dirty="0" smtClean="0"/>
              <a:t>?</a:t>
            </a:r>
          </a:p>
          <a:p>
            <a:r>
              <a:rPr lang="en-US" dirty="0" smtClean="0"/>
              <a:t>Are </a:t>
            </a:r>
            <a:r>
              <a:rPr lang="en-US" dirty="0"/>
              <a:t>system files, directories, and related system data created correctly when the </a:t>
            </a:r>
            <a:r>
              <a:rPr lang="en-US" dirty="0" err="1"/>
              <a:t>WebApp</a:t>
            </a:r>
            <a:r>
              <a:rPr lang="en-US" dirty="0"/>
              <a:t> is operational</a:t>
            </a:r>
            <a:r>
              <a:rPr lang="en-US" dirty="0" smtClean="0"/>
              <a:t>?</a:t>
            </a:r>
          </a:p>
          <a:p>
            <a:r>
              <a:rPr lang="en-US" dirty="0" smtClean="0"/>
              <a:t>Do </a:t>
            </a:r>
            <a:r>
              <a:rPr lang="en-US" dirty="0"/>
              <a:t>system security measures (e.g., firewalls or encryption) allow the </a:t>
            </a:r>
            <a:r>
              <a:rPr lang="en-US" dirty="0" err="1"/>
              <a:t>WebApp</a:t>
            </a:r>
            <a:r>
              <a:rPr lang="en-US" dirty="0"/>
              <a:t> to execute and service users without interference or performance degradation</a:t>
            </a:r>
            <a:r>
              <a:rPr lang="en-US" dirty="0" smtClean="0"/>
              <a:t>?</a:t>
            </a:r>
          </a:p>
          <a:p>
            <a:r>
              <a:rPr lang="en-US" dirty="0" smtClean="0"/>
              <a:t>Has </a:t>
            </a:r>
            <a:r>
              <a:rPr lang="en-US" dirty="0"/>
              <a:t>the </a:t>
            </a:r>
            <a:r>
              <a:rPr lang="en-US" dirty="0" err="1"/>
              <a:t>WebApp</a:t>
            </a:r>
            <a:r>
              <a:rPr lang="en-US" dirty="0"/>
              <a:t> been tested with the distributed server configuration (if one exists) that has been chosen</a:t>
            </a:r>
            <a:r>
              <a:rPr lang="en-US" dirty="0" smtClean="0"/>
              <a:t>?</a:t>
            </a:r>
          </a:p>
          <a:p>
            <a:r>
              <a:rPr lang="en-US" dirty="0" smtClean="0"/>
              <a:t>Is </a:t>
            </a:r>
            <a:r>
              <a:rPr lang="en-US" dirty="0"/>
              <a:t>the </a:t>
            </a:r>
            <a:r>
              <a:rPr lang="en-US" dirty="0" err="1"/>
              <a:t>WebApp</a:t>
            </a:r>
            <a:r>
              <a:rPr lang="en-US" dirty="0"/>
              <a:t> properly integrated with database software</a:t>
            </a:r>
            <a:r>
              <a:rPr lang="en-US" dirty="0" smtClean="0"/>
              <a:t>?</a:t>
            </a:r>
          </a:p>
          <a:p>
            <a:r>
              <a:rPr lang="en-US" dirty="0" smtClean="0"/>
              <a:t> </a:t>
            </a:r>
            <a:r>
              <a:rPr lang="en-US" dirty="0"/>
              <a:t>Is the </a:t>
            </a:r>
            <a:r>
              <a:rPr lang="en-US" dirty="0" err="1"/>
              <a:t>WebApp</a:t>
            </a:r>
            <a:r>
              <a:rPr lang="en-US" dirty="0"/>
              <a:t> sensitive to different versions of database software</a:t>
            </a:r>
            <a:r>
              <a:rPr lang="en-US" dirty="0" smtClean="0"/>
              <a:t>?</a:t>
            </a:r>
          </a:p>
          <a:p>
            <a:r>
              <a:rPr lang="en-US" dirty="0" smtClean="0"/>
              <a:t>Do </a:t>
            </a:r>
            <a:r>
              <a:rPr lang="en-US" dirty="0"/>
              <a:t>server-side </a:t>
            </a:r>
            <a:r>
              <a:rPr lang="en-US" dirty="0" err="1"/>
              <a:t>WebApp</a:t>
            </a:r>
            <a:r>
              <a:rPr lang="en-US" dirty="0"/>
              <a:t> scripts execute properly</a:t>
            </a:r>
            <a:r>
              <a:rPr lang="en-US" dirty="0" smtClean="0"/>
              <a:t>?</a:t>
            </a:r>
          </a:p>
          <a:p>
            <a:r>
              <a:rPr lang="en-US" dirty="0" smtClean="0"/>
              <a:t>Have </a:t>
            </a:r>
            <a:r>
              <a:rPr lang="en-US" dirty="0"/>
              <a:t>system administrator errors been examined for their affect on </a:t>
            </a:r>
            <a:r>
              <a:rPr lang="en-US" dirty="0" err="1"/>
              <a:t>WebApp</a:t>
            </a:r>
            <a:r>
              <a:rPr lang="en-US" dirty="0"/>
              <a:t> operations</a:t>
            </a:r>
            <a:r>
              <a:rPr lang="en-US" dirty="0" smtClean="0"/>
              <a:t>?</a:t>
            </a:r>
          </a:p>
          <a:p>
            <a:r>
              <a:rPr lang="en-US" dirty="0" smtClean="0"/>
              <a:t>If </a:t>
            </a:r>
            <a:r>
              <a:rPr lang="en-US" dirty="0"/>
              <a:t>proxy servers are used, have differences in their configuration been addressed with on-site testing?</a:t>
            </a:r>
            <a:endParaRPr lang="en-IN" dirty="0"/>
          </a:p>
        </p:txBody>
      </p:sp>
    </p:spTree>
    <p:extLst>
      <p:ext uri="{BB962C8B-B14F-4D97-AF65-F5344CB8AC3E}">
        <p14:creationId xmlns:p14="http://schemas.microsoft.com/office/powerpoint/2010/main" val="3860161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Configuration Testing - </a:t>
            </a:r>
            <a:r>
              <a:rPr lang="en-IN" dirty="0"/>
              <a:t>Client-side </a:t>
            </a:r>
          </a:p>
        </p:txBody>
      </p:sp>
      <p:sp>
        <p:nvSpPr>
          <p:cNvPr id="3" name="Content Placeholder 2"/>
          <p:cNvSpPr>
            <a:spLocks noGrp="1"/>
          </p:cNvSpPr>
          <p:nvPr>
            <p:ph idx="1"/>
          </p:nvPr>
        </p:nvSpPr>
        <p:spPr>
          <a:xfrm>
            <a:off x="1143000" y="1704109"/>
            <a:ext cx="10342418" cy="4391891"/>
          </a:xfrm>
        </p:spPr>
        <p:txBody>
          <a:bodyPr/>
          <a:lstStyle/>
          <a:p>
            <a:r>
              <a:rPr lang="en-IN" dirty="0" smtClean="0"/>
              <a:t>Hardware—CPU</a:t>
            </a:r>
            <a:r>
              <a:rPr lang="en-IN" dirty="0"/>
              <a:t>, memory, </a:t>
            </a:r>
            <a:r>
              <a:rPr lang="en-IN" dirty="0" smtClean="0"/>
              <a:t>storage, </a:t>
            </a:r>
            <a:r>
              <a:rPr lang="en-IN" dirty="0"/>
              <a:t>and printing </a:t>
            </a:r>
            <a:r>
              <a:rPr lang="en-IN" dirty="0" smtClean="0"/>
              <a:t>devices</a:t>
            </a:r>
          </a:p>
          <a:p>
            <a:r>
              <a:rPr lang="en-IN" dirty="0" smtClean="0"/>
              <a:t>Operating </a:t>
            </a:r>
            <a:r>
              <a:rPr lang="en-IN" dirty="0"/>
              <a:t>systems—Linux, Macintosh OS, Microsoft Windows, a mobile-based </a:t>
            </a:r>
            <a:r>
              <a:rPr lang="en-IN" dirty="0" smtClean="0"/>
              <a:t>OS</a:t>
            </a:r>
          </a:p>
          <a:p>
            <a:r>
              <a:rPr lang="en-IN" dirty="0" smtClean="0"/>
              <a:t>Browser software—Internet </a:t>
            </a:r>
            <a:r>
              <a:rPr lang="en-IN" dirty="0"/>
              <a:t>Explorer, Mozilla/Netscape, Opera, Safari, and </a:t>
            </a:r>
            <a:r>
              <a:rPr lang="en-IN" dirty="0" smtClean="0"/>
              <a:t>others</a:t>
            </a:r>
          </a:p>
          <a:p>
            <a:r>
              <a:rPr lang="en-IN" dirty="0" smtClean="0"/>
              <a:t>User </a:t>
            </a:r>
            <a:r>
              <a:rPr lang="en-IN" dirty="0"/>
              <a:t>interface components—Active X, Java applets and </a:t>
            </a:r>
            <a:r>
              <a:rPr lang="en-IN" dirty="0" smtClean="0"/>
              <a:t>other plug-ins—QuickTime</a:t>
            </a:r>
            <a:r>
              <a:rPr lang="en-IN" dirty="0"/>
              <a:t>, RealPlayer, and many </a:t>
            </a:r>
            <a:r>
              <a:rPr lang="en-IN" dirty="0" smtClean="0"/>
              <a:t>others</a:t>
            </a:r>
          </a:p>
          <a:p>
            <a:r>
              <a:rPr lang="en-IN" dirty="0" smtClean="0"/>
              <a:t>Connectivity—cable</a:t>
            </a:r>
            <a:r>
              <a:rPr lang="en-IN" dirty="0"/>
              <a:t>, DSL, regular modem, </a:t>
            </a:r>
            <a:r>
              <a:rPr lang="en-IN" dirty="0" smtClean="0"/>
              <a:t>T1</a:t>
            </a:r>
          </a:p>
          <a:p>
            <a:r>
              <a:rPr lang="en-IN" dirty="0" smtClean="0"/>
              <a:t>The </a:t>
            </a:r>
            <a:r>
              <a:rPr lang="en-IN" dirty="0"/>
              <a:t>number of configuration variables must be reduced to a manageable number</a:t>
            </a:r>
          </a:p>
        </p:txBody>
      </p:sp>
    </p:spTree>
    <p:extLst>
      <p:ext uri="{BB962C8B-B14F-4D97-AF65-F5344CB8AC3E}">
        <p14:creationId xmlns:p14="http://schemas.microsoft.com/office/powerpoint/2010/main" val="911785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br>
              <a:rPr lang="en-US" dirty="0"/>
            </a:br>
            <a:endParaRPr lang="en-IN" dirty="0"/>
          </a:p>
        </p:txBody>
      </p:sp>
      <p:sp>
        <p:nvSpPr>
          <p:cNvPr id="3" name="Content Placeholder 2"/>
          <p:cNvSpPr>
            <a:spLocks noGrp="1"/>
          </p:cNvSpPr>
          <p:nvPr>
            <p:ph idx="1"/>
          </p:nvPr>
        </p:nvSpPr>
        <p:spPr>
          <a:xfrm>
            <a:off x="1143000" y="1634836"/>
            <a:ext cx="9872871" cy="4461164"/>
          </a:xfrm>
        </p:spPr>
        <p:txBody>
          <a:bodyPr/>
          <a:lstStyle/>
          <a:p>
            <a:r>
              <a:rPr lang="en-US" dirty="0" smtClean="0"/>
              <a:t>Designed </a:t>
            </a:r>
            <a:r>
              <a:rPr lang="en-US" dirty="0"/>
              <a:t>to probe vulnerabilities of the client-side environment, the network communications that occur as data are passed from client to server and back again, and the server-side </a:t>
            </a:r>
            <a:r>
              <a:rPr lang="en-US" dirty="0" smtClean="0"/>
              <a:t>environment</a:t>
            </a:r>
          </a:p>
          <a:p>
            <a:r>
              <a:rPr lang="en-US" dirty="0" smtClean="0"/>
              <a:t>On </a:t>
            </a:r>
            <a:r>
              <a:rPr lang="en-US" dirty="0"/>
              <a:t>the client-side, vulnerabilities can often be traced to pre-existing bugs in browsers, programs, or communication software</a:t>
            </a:r>
            <a:r>
              <a:rPr lang="en-US" dirty="0" smtClean="0"/>
              <a:t>.</a:t>
            </a:r>
          </a:p>
          <a:p>
            <a:r>
              <a:rPr lang="en-US" dirty="0" smtClean="0"/>
              <a:t>On </a:t>
            </a:r>
            <a:r>
              <a:rPr lang="en-US" dirty="0"/>
              <a:t>the server-side, vulnerabilities include denial-of- service attacks and malicious scripts that can be passed along to the client-side or used to disable server operations</a:t>
            </a:r>
            <a:endParaRPr lang="en-IN" dirty="0"/>
          </a:p>
        </p:txBody>
      </p:sp>
    </p:spTree>
    <p:extLst>
      <p:ext uri="{BB962C8B-B14F-4D97-AF65-F5344CB8AC3E}">
        <p14:creationId xmlns:p14="http://schemas.microsoft.com/office/powerpoint/2010/main" val="3851666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a:t>
            </a:r>
            <a:br>
              <a:rPr lang="en-US" dirty="0"/>
            </a:br>
            <a:endParaRPr lang="en-IN" dirty="0"/>
          </a:p>
        </p:txBody>
      </p:sp>
      <p:sp>
        <p:nvSpPr>
          <p:cNvPr id="3" name="Content Placeholder 2"/>
          <p:cNvSpPr>
            <a:spLocks noGrp="1"/>
          </p:cNvSpPr>
          <p:nvPr>
            <p:ph idx="1"/>
          </p:nvPr>
        </p:nvSpPr>
        <p:spPr>
          <a:xfrm>
            <a:off x="1143000" y="1551709"/>
            <a:ext cx="9872871" cy="4544291"/>
          </a:xfrm>
        </p:spPr>
        <p:txBody>
          <a:bodyPr>
            <a:normAutofit/>
          </a:bodyPr>
          <a:lstStyle/>
          <a:p>
            <a:r>
              <a:rPr lang="en-US" dirty="0" smtClean="0"/>
              <a:t>Does </a:t>
            </a:r>
            <a:r>
              <a:rPr lang="en-US" dirty="0"/>
              <a:t>the server response time degrade to a point where it is noticeable and unacceptable</a:t>
            </a:r>
            <a:r>
              <a:rPr lang="en-US" dirty="0" smtClean="0"/>
              <a:t>?</a:t>
            </a:r>
          </a:p>
          <a:p>
            <a:r>
              <a:rPr lang="en-US" dirty="0" smtClean="0"/>
              <a:t>At </a:t>
            </a:r>
            <a:r>
              <a:rPr lang="en-US" dirty="0"/>
              <a:t>what point (in terms of users, transactions or data loading) does performance become unacceptable</a:t>
            </a:r>
            <a:r>
              <a:rPr lang="en-US" dirty="0" smtClean="0"/>
              <a:t>?</a:t>
            </a:r>
          </a:p>
          <a:p>
            <a:r>
              <a:rPr lang="en-US" dirty="0" smtClean="0"/>
              <a:t>What </a:t>
            </a:r>
            <a:r>
              <a:rPr lang="en-US" dirty="0"/>
              <a:t>system components are responsible for performance degradation</a:t>
            </a:r>
            <a:r>
              <a:rPr lang="en-US" dirty="0" smtClean="0"/>
              <a:t>?</a:t>
            </a:r>
          </a:p>
          <a:p>
            <a:r>
              <a:rPr lang="en-US" dirty="0" smtClean="0"/>
              <a:t>What </a:t>
            </a:r>
            <a:r>
              <a:rPr lang="en-US" dirty="0"/>
              <a:t>is the average response time for users under a variety of loading conditions</a:t>
            </a:r>
            <a:r>
              <a:rPr lang="en-US" dirty="0" smtClean="0"/>
              <a:t>?</a:t>
            </a:r>
          </a:p>
          <a:p>
            <a:r>
              <a:rPr lang="en-US" dirty="0" smtClean="0"/>
              <a:t>Does </a:t>
            </a:r>
            <a:r>
              <a:rPr lang="en-US" dirty="0"/>
              <a:t>performance degradation have an impact on system security</a:t>
            </a:r>
            <a:r>
              <a:rPr lang="en-US" dirty="0" smtClean="0"/>
              <a:t>?</a:t>
            </a:r>
          </a:p>
          <a:p>
            <a:r>
              <a:rPr lang="en-US" dirty="0" smtClean="0"/>
              <a:t>Is </a:t>
            </a:r>
            <a:r>
              <a:rPr lang="en-US" dirty="0" err="1"/>
              <a:t>WebApp</a:t>
            </a:r>
            <a:r>
              <a:rPr lang="en-US" dirty="0"/>
              <a:t> reliability or accuracy affected as the load on the system grows</a:t>
            </a:r>
            <a:r>
              <a:rPr lang="en-US" dirty="0" smtClean="0"/>
              <a:t>?</a:t>
            </a:r>
          </a:p>
          <a:p>
            <a:r>
              <a:rPr lang="en-US" dirty="0" smtClean="0"/>
              <a:t>What </a:t>
            </a:r>
            <a:r>
              <a:rPr lang="en-US" dirty="0"/>
              <a:t>happens when loads that are greater than maximum server capacity are applied?</a:t>
            </a:r>
            <a:endParaRPr lang="en-IN" dirty="0"/>
          </a:p>
        </p:txBody>
      </p:sp>
    </p:spTree>
    <p:extLst>
      <p:ext uri="{BB962C8B-B14F-4D97-AF65-F5344CB8AC3E}">
        <p14:creationId xmlns:p14="http://schemas.microsoft.com/office/powerpoint/2010/main" val="4269125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Testing</a:t>
            </a:r>
            <a:br>
              <a:rPr lang="en-US" dirty="0"/>
            </a:br>
            <a:endParaRPr lang="en-IN" dirty="0"/>
          </a:p>
        </p:txBody>
      </p:sp>
      <p:sp>
        <p:nvSpPr>
          <p:cNvPr id="3" name="Content Placeholder 2"/>
          <p:cNvSpPr>
            <a:spLocks noGrp="1"/>
          </p:cNvSpPr>
          <p:nvPr>
            <p:ph idx="1"/>
          </p:nvPr>
        </p:nvSpPr>
        <p:spPr/>
        <p:txBody>
          <a:bodyPr/>
          <a:lstStyle/>
          <a:p>
            <a:r>
              <a:rPr lang="en-US" dirty="0" smtClean="0"/>
              <a:t>The </a:t>
            </a:r>
            <a:r>
              <a:rPr lang="en-US" dirty="0"/>
              <a:t>intent is to </a:t>
            </a:r>
            <a:r>
              <a:rPr lang="en-US" dirty="0" smtClean="0"/>
              <a:t>determine </a:t>
            </a:r>
            <a:r>
              <a:rPr lang="en-US" dirty="0"/>
              <a:t>how the </a:t>
            </a:r>
            <a:r>
              <a:rPr lang="en-US" dirty="0" err="1"/>
              <a:t>WebApp</a:t>
            </a:r>
            <a:r>
              <a:rPr lang="en-US" dirty="0"/>
              <a:t> and its server-side environment will respond to various loading </a:t>
            </a:r>
            <a:r>
              <a:rPr lang="en-US" dirty="0" smtClean="0"/>
              <a:t>conditions,</a:t>
            </a:r>
          </a:p>
          <a:p>
            <a:pPr lvl="1"/>
            <a:r>
              <a:rPr lang="en-US" dirty="0" smtClean="0"/>
              <a:t> N</a:t>
            </a:r>
            <a:r>
              <a:rPr lang="en-US" dirty="0"/>
              <a:t>, the number of concurrent </a:t>
            </a:r>
            <a:r>
              <a:rPr lang="en-US" dirty="0" smtClean="0"/>
              <a:t>users, </a:t>
            </a:r>
          </a:p>
          <a:p>
            <a:pPr lvl="1"/>
            <a:r>
              <a:rPr lang="en-US" dirty="0" smtClean="0"/>
              <a:t>T</a:t>
            </a:r>
            <a:r>
              <a:rPr lang="en-US" dirty="0"/>
              <a:t>, the number of </a:t>
            </a:r>
            <a:r>
              <a:rPr lang="en-US" dirty="0" smtClean="0"/>
              <a:t>online </a:t>
            </a:r>
            <a:r>
              <a:rPr lang="en-US" dirty="0"/>
              <a:t>transactions per unit of </a:t>
            </a:r>
            <a:r>
              <a:rPr lang="en-US" dirty="0" smtClean="0"/>
              <a:t>time</a:t>
            </a:r>
          </a:p>
          <a:p>
            <a:pPr lvl="1"/>
            <a:r>
              <a:rPr lang="en-US" dirty="0" smtClean="0"/>
              <a:t>D</a:t>
            </a:r>
            <a:r>
              <a:rPr lang="en-US" dirty="0"/>
              <a:t>, the data load processed by the server per </a:t>
            </a:r>
            <a:r>
              <a:rPr lang="en-US" dirty="0" smtClean="0"/>
              <a:t>transaction</a:t>
            </a:r>
          </a:p>
          <a:p>
            <a:pPr lvl="1"/>
            <a:r>
              <a:rPr lang="en-US" dirty="0" smtClean="0"/>
              <a:t>Overall </a:t>
            </a:r>
            <a:r>
              <a:rPr lang="en-US" dirty="0"/>
              <a:t>throughput, P, is computed in the following </a:t>
            </a:r>
            <a:r>
              <a:rPr lang="en-US" dirty="0" smtClean="0"/>
              <a:t>manner</a:t>
            </a:r>
            <a:r>
              <a:rPr lang="en-US" dirty="0"/>
              <a:t>;</a:t>
            </a:r>
            <a:endParaRPr lang="en-US" dirty="0" smtClean="0"/>
          </a:p>
          <a:p>
            <a:pPr lvl="2"/>
            <a:r>
              <a:rPr lang="en-US" dirty="0" smtClean="0"/>
              <a:t>P </a:t>
            </a:r>
            <a:r>
              <a:rPr lang="en-US" dirty="0"/>
              <a:t>= N x T x D</a:t>
            </a:r>
            <a:endParaRPr lang="en-IN" dirty="0"/>
          </a:p>
        </p:txBody>
      </p:sp>
    </p:spTree>
    <p:extLst>
      <p:ext uri="{BB962C8B-B14F-4D97-AF65-F5344CB8AC3E}">
        <p14:creationId xmlns:p14="http://schemas.microsoft.com/office/powerpoint/2010/main" val="185687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Testing </a:t>
            </a:r>
            <a:endParaRPr lang="en-IN" dirty="0"/>
          </a:p>
        </p:txBody>
      </p:sp>
      <p:sp>
        <p:nvSpPr>
          <p:cNvPr id="3" name="Content Placeholder 2"/>
          <p:cNvSpPr>
            <a:spLocks noGrp="1"/>
          </p:cNvSpPr>
          <p:nvPr>
            <p:ph idx="1"/>
          </p:nvPr>
        </p:nvSpPr>
        <p:spPr>
          <a:xfrm>
            <a:off x="1143000" y="1627908"/>
            <a:ext cx="10661073" cy="4662055"/>
          </a:xfrm>
        </p:spPr>
        <p:txBody>
          <a:bodyPr>
            <a:normAutofit fontScale="92500" lnSpcReduction="20000"/>
          </a:bodyPr>
          <a:lstStyle/>
          <a:p>
            <a:r>
              <a:rPr lang="en-US" dirty="0"/>
              <a:t>Does the system degrade ‘gently’ or does the server shut down as capacity is exceeded</a:t>
            </a:r>
            <a:r>
              <a:rPr lang="en-US" dirty="0" smtClean="0"/>
              <a:t>?</a:t>
            </a:r>
          </a:p>
          <a:p>
            <a:r>
              <a:rPr lang="en-US" dirty="0" smtClean="0"/>
              <a:t>Does </a:t>
            </a:r>
            <a:r>
              <a:rPr lang="en-US" dirty="0"/>
              <a:t>server software generate “server not available” messages? </a:t>
            </a:r>
            <a:endParaRPr lang="en-US" dirty="0" smtClean="0"/>
          </a:p>
          <a:p>
            <a:r>
              <a:rPr lang="en-US" dirty="0" smtClean="0"/>
              <a:t>More </a:t>
            </a:r>
            <a:r>
              <a:rPr lang="en-US" dirty="0"/>
              <a:t>generally, are users aware that they cannot reach the server</a:t>
            </a:r>
            <a:r>
              <a:rPr lang="en-US" dirty="0" smtClean="0"/>
              <a:t>?</a:t>
            </a:r>
          </a:p>
          <a:p>
            <a:r>
              <a:rPr lang="en-US" dirty="0" smtClean="0"/>
              <a:t>Does </a:t>
            </a:r>
            <a:r>
              <a:rPr lang="en-US" dirty="0"/>
              <a:t>the server queue requests for resources and empty the queue once capacity demands diminish</a:t>
            </a:r>
            <a:r>
              <a:rPr lang="en-US" dirty="0" smtClean="0"/>
              <a:t>?</a:t>
            </a:r>
          </a:p>
          <a:p>
            <a:r>
              <a:rPr lang="en-US" dirty="0" smtClean="0"/>
              <a:t>Are </a:t>
            </a:r>
            <a:r>
              <a:rPr lang="en-US" dirty="0"/>
              <a:t>transactions lost as capacity is exceeded</a:t>
            </a:r>
            <a:r>
              <a:rPr lang="en-US" dirty="0" smtClean="0"/>
              <a:t>?</a:t>
            </a:r>
          </a:p>
          <a:p>
            <a:r>
              <a:rPr lang="en-US" dirty="0" smtClean="0"/>
              <a:t>Is </a:t>
            </a:r>
            <a:r>
              <a:rPr lang="en-US" dirty="0"/>
              <a:t>data integrity affected as capacity is exceeded</a:t>
            </a:r>
            <a:r>
              <a:rPr lang="en-US" dirty="0" smtClean="0"/>
              <a:t>?</a:t>
            </a:r>
          </a:p>
          <a:p>
            <a:r>
              <a:rPr lang="en-US" dirty="0" smtClean="0"/>
              <a:t>What </a:t>
            </a:r>
            <a:r>
              <a:rPr lang="en-US" dirty="0"/>
              <a:t>values of N, T, and D force the server environment to fail? </a:t>
            </a:r>
            <a:endParaRPr lang="en-US" dirty="0" smtClean="0"/>
          </a:p>
          <a:p>
            <a:r>
              <a:rPr lang="en-US" dirty="0" smtClean="0"/>
              <a:t>How </a:t>
            </a:r>
            <a:r>
              <a:rPr lang="en-US" dirty="0"/>
              <a:t>does failure manifest itself? </a:t>
            </a:r>
            <a:endParaRPr lang="en-US" dirty="0" smtClean="0"/>
          </a:p>
          <a:p>
            <a:r>
              <a:rPr lang="en-US" dirty="0" smtClean="0"/>
              <a:t>Are </a:t>
            </a:r>
            <a:r>
              <a:rPr lang="en-US" dirty="0"/>
              <a:t>automated notifications sent to technical support staff at the server </a:t>
            </a:r>
            <a:r>
              <a:rPr lang="en-US" dirty="0" smtClean="0"/>
              <a:t>site?</a:t>
            </a:r>
          </a:p>
          <a:p>
            <a:r>
              <a:rPr lang="en-US" dirty="0" smtClean="0"/>
              <a:t>If </a:t>
            </a:r>
            <a:r>
              <a:rPr lang="en-US" dirty="0"/>
              <a:t>the system does fail, how long will it take to come back on-line</a:t>
            </a:r>
            <a:r>
              <a:rPr lang="en-US" dirty="0" smtClean="0"/>
              <a:t>?</a:t>
            </a:r>
          </a:p>
          <a:p>
            <a:r>
              <a:rPr lang="en-US" dirty="0" smtClean="0"/>
              <a:t>Are </a:t>
            </a:r>
            <a:r>
              <a:rPr lang="en-US" dirty="0"/>
              <a:t>certain </a:t>
            </a:r>
            <a:r>
              <a:rPr lang="en-US" dirty="0" err="1"/>
              <a:t>WebApp</a:t>
            </a:r>
            <a:r>
              <a:rPr lang="en-US" dirty="0"/>
              <a:t> functions (e.g., </a:t>
            </a:r>
            <a:r>
              <a:rPr lang="en-US" dirty="0" smtClean="0"/>
              <a:t>compute-intensive </a:t>
            </a:r>
            <a:r>
              <a:rPr lang="en-US" dirty="0"/>
              <a:t>functionality, data streaming capabilities) discontinued as capacity reaches the 80 or 90 percent level?</a:t>
            </a:r>
            <a:endParaRPr lang="en-IN" dirty="0"/>
          </a:p>
        </p:txBody>
      </p:sp>
    </p:spTree>
    <p:extLst>
      <p:ext uri="{BB962C8B-B14F-4D97-AF65-F5344CB8AC3E}">
        <p14:creationId xmlns:p14="http://schemas.microsoft.com/office/powerpoint/2010/main" val="35260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Quality Dimensions</a:t>
            </a:r>
            <a:endParaRPr lang="en-IN" dirty="0"/>
          </a:p>
        </p:txBody>
      </p:sp>
      <p:sp>
        <p:nvSpPr>
          <p:cNvPr id="3" name="Content Placeholder 2"/>
          <p:cNvSpPr>
            <a:spLocks noGrp="1"/>
          </p:cNvSpPr>
          <p:nvPr>
            <p:ph idx="1"/>
          </p:nvPr>
        </p:nvSpPr>
        <p:spPr>
          <a:xfrm>
            <a:off x="1143000" y="1704109"/>
            <a:ext cx="9872871" cy="4391891"/>
          </a:xfrm>
        </p:spPr>
        <p:txBody>
          <a:bodyPr/>
          <a:lstStyle/>
          <a:p>
            <a:pPr algn="just"/>
            <a:r>
              <a:rPr lang="en-US" dirty="0">
                <a:solidFill>
                  <a:srgbClr val="FF0000"/>
                </a:solidFill>
              </a:rPr>
              <a:t>Usability</a:t>
            </a:r>
            <a:r>
              <a:rPr lang="en-US" dirty="0">
                <a:solidFill>
                  <a:srgbClr val="002060"/>
                </a:solidFill>
              </a:rPr>
              <a:t> is tested to ensure that each category of user:</a:t>
            </a:r>
          </a:p>
          <a:p>
            <a:pPr lvl="1" algn="just"/>
            <a:r>
              <a:rPr lang="en-US" dirty="0">
                <a:solidFill>
                  <a:srgbClr val="002060"/>
                </a:solidFill>
              </a:rPr>
              <a:t> is supported by the interface </a:t>
            </a:r>
          </a:p>
          <a:p>
            <a:pPr lvl="1" algn="just"/>
            <a:r>
              <a:rPr lang="en-US" dirty="0">
                <a:solidFill>
                  <a:srgbClr val="002060"/>
                </a:solidFill>
              </a:rPr>
              <a:t>can learn and apply all required navigation syntax and semantics</a:t>
            </a:r>
          </a:p>
          <a:p>
            <a:pPr algn="just"/>
            <a:r>
              <a:rPr lang="en-US" dirty="0">
                <a:solidFill>
                  <a:srgbClr val="FF0000"/>
                </a:solidFill>
              </a:rPr>
              <a:t>Navigability</a:t>
            </a:r>
            <a:r>
              <a:rPr lang="en-US" dirty="0">
                <a:solidFill>
                  <a:srgbClr val="002060"/>
                </a:solidFill>
              </a:rPr>
              <a:t> is tested to ensure that all navigation syntax and semantics are exercised to uncover any navigation errors (e.g., dead links, improper links, erroneous links).</a:t>
            </a:r>
          </a:p>
          <a:p>
            <a:pPr algn="just"/>
            <a:r>
              <a:rPr lang="en-US" dirty="0">
                <a:solidFill>
                  <a:srgbClr val="FF0000"/>
                </a:solidFill>
              </a:rPr>
              <a:t>Performance</a:t>
            </a:r>
            <a:r>
              <a:rPr lang="en-US" dirty="0">
                <a:solidFill>
                  <a:srgbClr val="002060"/>
                </a:solidFill>
              </a:rPr>
              <a:t> is tested under a variety of operating conditions, configurations, and loading to ensure that :</a:t>
            </a:r>
          </a:p>
          <a:p>
            <a:pPr lvl="1" algn="just"/>
            <a:r>
              <a:rPr lang="en-US" dirty="0">
                <a:solidFill>
                  <a:srgbClr val="002060"/>
                </a:solidFill>
              </a:rPr>
              <a:t>The system is responsive to user interaction </a:t>
            </a:r>
          </a:p>
          <a:p>
            <a:pPr lvl="1" algn="just"/>
            <a:r>
              <a:rPr lang="en-US" dirty="0">
                <a:solidFill>
                  <a:srgbClr val="002060"/>
                </a:solidFill>
              </a:rPr>
              <a:t>The system handles extreme loading without unacceptable operational degradation</a:t>
            </a:r>
            <a:endParaRPr lang="en-IN" dirty="0">
              <a:solidFill>
                <a:srgbClr val="002060"/>
              </a:solidFill>
            </a:endParaRPr>
          </a:p>
        </p:txBody>
      </p:sp>
    </p:spTree>
    <p:extLst>
      <p:ext uri="{BB962C8B-B14F-4D97-AF65-F5344CB8AC3E}">
        <p14:creationId xmlns:p14="http://schemas.microsoft.com/office/powerpoint/2010/main" val="338790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Quality Dimensions</a:t>
            </a:r>
            <a:endParaRPr lang="en-IN" dirty="0"/>
          </a:p>
        </p:txBody>
      </p:sp>
      <p:sp>
        <p:nvSpPr>
          <p:cNvPr id="3" name="Content Placeholder 2"/>
          <p:cNvSpPr>
            <a:spLocks noGrp="1"/>
          </p:cNvSpPr>
          <p:nvPr>
            <p:ph idx="1"/>
          </p:nvPr>
        </p:nvSpPr>
        <p:spPr/>
        <p:txBody>
          <a:bodyPr/>
          <a:lstStyle/>
          <a:p>
            <a:pPr algn="just"/>
            <a:r>
              <a:rPr lang="en-US" dirty="0">
                <a:solidFill>
                  <a:srgbClr val="FF0000"/>
                </a:solidFill>
              </a:rPr>
              <a:t>Compatibility</a:t>
            </a:r>
            <a:r>
              <a:rPr lang="en-US" dirty="0">
                <a:solidFill>
                  <a:srgbClr val="002060"/>
                </a:solidFill>
              </a:rPr>
              <a:t> is tested by executing the </a:t>
            </a:r>
            <a:r>
              <a:rPr lang="en-US" dirty="0" err="1">
                <a:solidFill>
                  <a:srgbClr val="002060"/>
                </a:solidFill>
              </a:rPr>
              <a:t>WebApp</a:t>
            </a:r>
            <a:r>
              <a:rPr lang="en-US" dirty="0">
                <a:solidFill>
                  <a:srgbClr val="002060"/>
                </a:solidFill>
              </a:rPr>
              <a:t> in a variety of different host configurations on both the client and server sides.</a:t>
            </a:r>
          </a:p>
          <a:p>
            <a:pPr lvl="1" algn="just"/>
            <a:r>
              <a:rPr lang="en-US" dirty="0">
                <a:solidFill>
                  <a:srgbClr val="002060"/>
                </a:solidFill>
              </a:rPr>
              <a:t>The intent is to find errors that are specific to a unique host configuration.</a:t>
            </a:r>
          </a:p>
          <a:p>
            <a:pPr algn="just"/>
            <a:r>
              <a:rPr lang="en-US" dirty="0">
                <a:solidFill>
                  <a:srgbClr val="FF0000"/>
                </a:solidFill>
              </a:rPr>
              <a:t>Interoperability</a:t>
            </a:r>
            <a:r>
              <a:rPr lang="en-US" dirty="0">
                <a:solidFill>
                  <a:srgbClr val="002060"/>
                </a:solidFill>
              </a:rPr>
              <a:t> is tested to ensure that the </a:t>
            </a:r>
            <a:r>
              <a:rPr lang="en-US" dirty="0" err="1">
                <a:solidFill>
                  <a:srgbClr val="002060"/>
                </a:solidFill>
              </a:rPr>
              <a:t>WebApp</a:t>
            </a:r>
            <a:r>
              <a:rPr lang="en-US" dirty="0">
                <a:solidFill>
                  <a:srgbClr val="002060"/>
                </a:solidFill>
              </a:rPr>
              <a:t> properly interfaces with other applications and/or databases.</a:t>
            </a:r>
          </a:p>
          <a:p>
            <a:pPr algn="just"/>
            <a:r>
              <a:rPr lang="en-US" dirty="0">
                <a:solidFill>
                  <a:srgbClr val="FF0000"/>
                </a:solidFill>
              </a:rPr>
              <a:t>Security</a:t>
            </a:r>
            <a:r>
              <a:rPr lang="en-US" dirty="0">
                <a:solidFill>
                  <a:srgbClr val="002060"/>
                </a:solidFill>
              </a:rPr>
              <a:t> is tested by assessing potential vulnerabilities and attempting to exploit each.</a:t>
            </a:r>
          </a:p>
          <a:p>
            <a:pPr lvl="1" algn="just"/>
            <a:r>
              <a:rPr lang="en-US" dirty="0">
                <a:solidFill>
                  <a:srgbClr val="002060"/>
                </a:solidFill>
              </a:rPr>
              <a:t>Any successful penetration attempt is deemed a security failure.</a:t>
            </a:r>
            <a:endParaRPr lang="en-IN" dirty="0">
              <a:solidFill>
                <a:srgbClr val="002060"/>
              </a:solidFill>
            </a:endParaRPr>
          </a:p>
        </p:txBody>
      </p:sp>
    </p:spTree>
    <p:extLst>
      <p:ext uri="{BB962C8B-B14F-4D97-AF65-F5344CB8AC3E}">
        <p14:creationId xmlns:p14="http://schemas.microsoft.com/office/powerpoint/2010/main" val="155133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a </a:t>
            </a:r>
            <a:r>
              <a:rPr lang="en-US" dirty="0" err="1"/>
              <a:t>WebApp</a:t>
            </a:r>
            <a:r>
              <a:rPr lang="en-US" dirty="0"/>
              <a:t> </a:t>
            </a:r>
            <a:endParaRPr lang="en-IN" dirty="0"/>
          </a:p>
        </p:txBody>
      </p:sp>
      <p:sp>
        <p:nvSpPr>
          <p:cNvPr id="3" name="Content Placeholder 2"/>
          <p:cNvSpPr>
            <a:spLocks noGrp="1"/>
          </p:cNvSpPr>
          <p:nvPr>
            <p:ph idx="1"/>
          </p:nvPr>
        </p:nvSpPr>
        <p:spPr>
          <a:xfrm>
            <a:off x="1143000" y="1745673"/>
            <a:ext cx="9872871" cy="4350327"/>
          </a:xfrm>
        </p:spPr>
        <p:txBody>
          <a:bodyPr>
            <a:normAutofit fontScale="92500"/>
          </a:bodyPr>
          <a:lstStyle/>
          <a:p>
            <a:pPr algn="just"/>
            <a:r>
              <a:rPr lang="en-US" dirty="0" err="1">
                <a:solidFill>
                  <a:srgbClr val="002060"/>
                </a:solidFill>
              </a:rPr>
              <a:t>WebApp</a:t>
            </a:r>
            <a:r>
              <a:rPr lang="en-US" dirty="0">
                <a:solidFill>
                  <a:srgbClr val="002060"/>
                </a:solidFill>
              </a:rPr>
              <a:t> tests uncover problems that are first evidenced on the client side, you often see a symptom of the error, not the error itself.</a:t>
            </a:r>
          </a:p>
          <a:p>
            <a:pPr algn="just"/>
            <a:r>
              <a:rPr lang="en-US" dirty="0" err="1">
                <a:solidFill>
                  <a:srgbClr val="002060"/>
                </a:solidFill>
              </a:rPr>
              <a:t>WebApp</a:t>
            </a:r>
            <a:r>
              <a:rPr lang="en-US" dirty="0">
                <a:solidFill>
                  <a:srgbClr val="002060"/>
                </a:solidFill>
              </a:rPr>
              <a:t> is implemented in a number of different configurations and within different environments, it may be difficult or impossible to reproduce an error outside the environment in which the error was originally encountered.</a:t>
            </a:r>
          </a:p>
          <a:p>
            <a:pPr algn="just"/>
            <a:r>
              <a:rPr lang="en-US" dirty="0">
                <a:solidFill>
                  <a:srgbClr val="002060"/>
                </a:solidFill>
              </a:rPr>
              <a:t>Although some errors are the result of incorrect design or improper HTML (or another programming language) coding, many errors can be traced to the </a:t>
            </a:r>
            <a:r>
              <a:rPr lang="en-US" dirty="0" err="1">
                <a:solidFill>
                  <a:srgbClr val="002060"/>
                </a:solidFill>
              </a:rPr>
              <a:t>WebApp</a:t>
            </a:r>
            <a:r>
              <a:rPr lang="en-US" dirty="0">
                <a:solidFill>
                  <a:srgbClr val="002060"/>
                </a:solidFill>
              </a:rPr>
              <a:t> configuration.</a:t>
            </a:r>
          </a:p>
          <a:p>
            <a:pPr algn="just"/>
            <a:r>
              <a:rPr lang="en-US" dirty="0" err="1">
                <a:solidFill>
                  <a:srgbClr val="002060"/>
                </a:solidFill>
              </a:rPr>
              <a:t>WebApps</a:t>
            </a:r>
            <a:r>
              <a:rPr lang="en-US" dirty="0">
                <a:solidFill>
                  <a:srgbClr val="002060"/>
                </a:solidFill>
              </a:rPr>
              <a:t> reside within a client/server architecture, errors can be difficult to trace across three architectural layers: the client, the server, or the network itself.</a:t>
            </a:r>
          </a:p>
          <a:p>
            <a:pPr algn="just"/>
            <a:r>
              <a:rPr lang="en-US" dirty="0">
                <a:solidFill>
                  <a:srgbClr val="002060"/>
                </a:solidFill>
              </a:rPr>
              <a:t>Some errors are due to the static operating environment (i.e., the specific configuration in which testing is conducted), while others are attributable to the dynamic operating environment (i.e., instantaneous resource loading or time-related errors).</a:t>
            </a:r>
            <a:endParaRPr lang="en-IN" dirty="0">
              <a:solidFill>
                <a:srgbClr val="002060"/>
              </a:solidFill>
            </a:endParaRPr>
          </a:p>
        </p:txBody>
      </p:sp>
    </p:spTree>
    <p:extLst>
      <p:ext uri="{BB962C8B-B14F-4D97-AF65-F5344CB8AC3E}">
        <p14:creationId xmlns:p14="http://schemas.microsoft.com/office/powerpoint/2010/main" val="339050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WebApp</a:t>
            </a:r>
            <a:r>
              <a:rPr lang="en-US" b="1" dirty="0"/>
              <a:t> Testing Strategy</a:t>
            </a:r>
            <a:endParaRPr lang="en-IN" dirty="0"/>
          </a:p>
        </p:txBody>
      </p:sp>
      <p:sp>
        <p:nvSpPr>
          <p:cNvPr id="3" name="Content Placeholder 2"/>
          <p:cNvSpPr>
            <a:spLocks noGrp="1"/>
          </p:cNvSpPr>
          <p:nvPr>
            <p:ph idx="1"/>
          </p:nvPr>
        </p:nvSpPr>
        <p:spPr/>
        <p:txBody>
          <a:bodyPr/>
          <a:lstStyle/>
          <a:p>
            <a:r>
              <a:rPr lang="en-US" dirty="0"/>
              <a:t>The content model for the WebApp is reviewed to uncover errors.</a:t>
            </a:r>
          </a:p>
          <a:p>
            <a:r>
              <a:rPr lang="en-US" dirty="0"/>
              <a:t>The interface model is reviewed to ensure that all use-cases can be accommodated.</a:t>
            </a:r>
          </a:p>
          <a:p>
            <a:r>
              <a:rPr lang="en-US" dirty="0"/>
              <a:t>The design model for the WebApp is reviewed to uncover navigation errors.</a:t>
            </a:r>
          </a:p>
          <a:p>
            <a:r>
              <a:rPr lang="en-US" dirty="0"/>
              <a:t>The user interface is tested to uncover errors in presentation and/or navigation mechanics.</a:t>
            </a:r>
          </a:p>
          <a:p>
            <a:r>
              <a:rPr lang="en-US" dirty="0"/>
              <a:t>Selected functional components are unit tested.</a:t>
            </a:r>
            <a:endParaRPr lang="en-IN" dirty="0"/>
          </a:p>
        </p:txBody>
      </p:sp>
    </p:spTree>
    <p:extLst>
      <p:ext uri="{BB962C8B-B14F-4D97-AF65-F5344CB8AC3E}">
        <p14:creationId xmlns:p14="http://schemas.microsoft.com/office/powerpoint/2010/main" val="15807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WebApp Testing Strategy</a:t>
            </a:r>
            <a:endParaRPr lang="en-IN" dirty="0"/>
          </a:p>
        </p:txBody>
      </p:sp>
      <p:sp>
        <p:nvSpPr>
          <p:cNvPr id="3" name="Content Placeholder 2"/>
          <p:cNvSpPr>
            <a:spLocks noGrp="1"/>
          </p:cNvSpPr>
          <p:nvPr>
            <p:ph idx="1"/>
          </p:nvPr>
        </p:nvSpPr>
        <p:spPr>
          <a:xfrm>
            <a:off x="1143000" y="1706252"/>
            <a:ext cx="9872871" cy="4389748"/>
          </a:xfrm>
        </p:spPr>
        <p:txBody>
          <a:bodyPr>
            <a:normAutofit/>
          </a:bodyPr>
          <a:lstStyle/>
          <a:p>
            <a:r>
              <a:rPr lang="en-US" dirty="0"/>
              <a:t>Navigation throughout the architecture is tested.</a:t>
            </a:r>
          </a:p>
          <a:p>
            <a:pPr lvl="1"/>
            <a:r>
              <a:rPr lang="en-US" dirty="0"/>
              <a:t>The WebApp is implemented in a variety of different environmental configurations and is tested for compatibility with each configuration.</a:t>
            </a:r>
          </a:p>
          <a:p>
            <a:r>
              <a:rPr lang="en-US" dirty="0"/>
              <a:t>Security tests are conducted in an attempt to exploit vulnerabilities in the WebApp or within its environment.</a:t>
            </a:r>
          </a:p>
          <a:p>
            <a:r>
              <a:rPr lang="en-US" dirty="0"/>
              <a:t>Performance tests are conducted.</a:t>
            </a:r>
          </a:p>
          <a:p>
            <a:pPr lvl="1"/>
            <a:r>
              <a:rPr lang="en-US" dirty="0"/>
              <a:t>The WebApp is tested by a controlled and monitored population of end-users</a:t>
            </a:r>
          </a:p>
          <a:p>
            <a:pPr lvl="1"/>
            <a:r>
              <a:rPr lang="en-US" dirty="0"/>
              <a:t>the results of their interaction with the system are evaluated:</a:t>
            </a:r>
          </a:p>
          <a:p>
            <a:pPr lvl="2"/>
            <a:r>
              <a:rPr lang="en-US" dirty="0"/>
              <a:t>for content and navigation errors, </a:t>
            </a:r>
          </a:p>
          <a:p>
            <a:pPr lvl="2"/>
            <a:r>
              <a:rPr lang="en-US" dirty="0"/>
              <a:t>usability concerns, </a:t>
            </a:r>
          </a:p>
          <a:p>
            <a:pPr lvl="2"/>
            <a:r>
              <a:rPr lang="en-US" dirty="0"/>
              <a:t>compatibility concerns, </a:t>
            </a:r>
          </a:p>
          <a:p>
            <a:pPr lvl="2"/>
            <a:r>
              <a:rPr lang="en-US" dirty="0"/>
              <a:t>and WebApp reliability and performance.</a:t>
            </a:r>
            <a:endParaRPr lang="en-IN" dirty="0"/>
          </a:p>
        </p:txBody>
      </p:sp>
    </p:spTree>
    <p:extLst>
      <p:ext uri="{BB962C8B-B14F-4D97-AF65-F5344CB8AC3E}">
        <p14:creationId xmlns:p14="http://schemas.microsoft.com/office/powerpoint/2010/main" val="5333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The Testing Process</a:t>
            </a:r>
          </a:p>
        </p:txBody>
      </p:sp>
      <p:pic>
        <p:nvPicPr>
          <p:cNvPr id="4" name="Content Placeholder 3"/>
          <p:cNvPicPr>
            <a:picLocks noGrp="1" noChangeAspect="1"/>
          </p:cNvPicPr>
          <p:nvPr>
            <p:ph idx="1"/>
          </p:nvPr>
        </p:nvPicPr>
        <p:blipFill>
          <a:blip r:embed="rId2"/>
          <a:stretch>
            <a:fillRect/>
          </a:stretch>
        </p:blipFill>
        <p:spPr>
          <a:xfrm>
            <a:off x="2909454" y="1786223"/>
            <a:ext cx="5537272" cy="4413253"/>
          </a:xfrm>
          <a:prstGeom prst="rect">
            <a:avLst/>
          </a:prstGeom>
        </p:spPr>
      </p:pic>
    </p:spTree>
    <p:extLst>
      <p:ext uri="{BB962C8B-B14F-4D97-AF65-F5344CB8AC3E}">
        <p14:creationId xmlns:p14="http://schemas.microsoft.com/office/powerpoint/2010/main" val="281712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Testing </a:t>
            </a:r>
            <a:endParaRPr lang="en-IN" dirty="0"/>
          </a:p>
        </p:txBody>
      </p:sp>
      <p:sp>
        <p:nvSpPr>
          <p:cNvPr id="3" name="Content Placeholder 2"/>
          <p:cNvSpPr>
            <a:spLocks noGrp="1"/>
          </p:cNvSpPr>
          <p:nvPr>
            <p:ph idx="1"/>
          </p:nvPr>
        </p:nvSpPr>
        <p:spPr/>
        <p:txBody>
          <a:bodyPr/>
          <a:lstStyle/>
          <a:p>
            <a:pPr>
              <a:lnSpc>
                <a:spcPct val="150000"/>
              </a:lnSpc>
            </a:pPr>
            <a:r>
              <a:rPr lang="en-US" b="1" dirty="0"/>
              <a:t>Content testing has three important objectives:</a:t>
            </a:r>
          </a:p>
          <a:p>
            <a:pPr lvl="1">
              <a:lnSpc>
                <a:spcPct val="150000"/>
              </a:lnSpc>
            </a:pPr>
            <a:r>
              <a:rPr lang="en-US" dirty="0"/>
              <a:t>to uncover syntactic errors (e.g., typos, grammar mistakes) in text-based documents, graphical representations, and other media</a:t>
            </a:r>
          </a:p>
          <a:p>
            <a:pPr lvl="1">
              <a:lnSpc>
                <a:spcPct val="150000"/>
              </a:lnSpc>
            </a:pPr>
            <a:r>
              <a:rPr lang="en-US" dirty="0"/>
              <a:t>to uncover semantic errors (i.e., errors in the accuracy or completeness of information) in any content object presented as navigation occurs, and</a:t>
            </a:r>
          </a:p>
          <a:p>
            <a:pPr lvl="1">
              <a:lnSpc>
                <a:spcPct val="150000"/>
              </a:lnSpc>
            </a:pPr>
            <a:r>
              <a:rPr lang="en-US" dirty="0"/>
              <a:t>to find errors in the organization or structure of content that is presented to the end-user.		</a:t>
            </a:r>
            <a:endParaRPr lang="en-IN" dirty="0"/>
          </a:p>
        </p:txBody>
      </p:sp>
    </p:spTree>
    <p:extLst>
      <p:ext uri="{BB962C8B-B14F-4D97-AF65-F5344CB8AC3E}">
        <p14:creationId xmlns:p14="http://schemas.microsoft.com/office/powerpoint/2010/main" val="2603705696"/>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89</TotalTime>
  <Words>2270</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Corbel</vt:lpstr>
      <vt:lpstr>Basis</vt:lpstr>
      <vt:lpstr>Testing Web Applications</vt:lpstr>
      <vt:lpstr>Testing Quality Dimensions</vt:lpstr>
      <vt:lpstr>Testing Quality Dimensions</vt:lpstr>
      <vt:lpstr>Testing Quality Dimensions</vt:lpstr>
      <vt:lpstr>Errors in a WebApp </vt:lpstr>
      <vt:lpstr>WebApp Testing Strategy</vt:lpstr>
      <vt:lpstr>WebApp Testing Strategy</vt:lpstr>
      <vt:lpstr> The Testing Process</vt:lpstr>
      <vt:lpstr>Content Testing </vt:lpstr>
      <vt:lpstr>Assessing Content Semantics</vt:lpstr>
      <vt:lpstr>Database Testing </vt:lpstr>
      <vt:lpstr>User Interface Testing</vt:lpstr>
      <vt:lpstr>Testing Interface Mechanisms</vt:lpstr>
      <vt:lpstr>Testing Interface Mechanisms</vt:lpstr>
      <vt:lpstr>Usability Tests </vt:lpstr>
      <vt:lpstr>Compatibility Testing</vt:lpstr>
      <vt:lpstr>Component-Level Testing</vt:lpstr>
      <vt:lpstr>Navigation Testing</vt:lpstr>
      <vt:lpstr>Testing Navigation Semantics</vt:lpstr>
      <vt:lpstr>Testing Navigation Semantics</vt:lpstr>
      <vt:lpstr>Configuration Testing -Server-side </vt:lpstr>
      <vt:lpstr>Configuration Testing - Client-side </vt:lpstr>
      <vt:lpstr>Security Testing </vt:lpstr>
      <vt:lpstr>Performance Testing </vt:lpstr>
      <vt:lpstr>Load Testing </vt:lpstr>
      <vt:lpstr>Stress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Web Applications</dc:title>
  <dc:creator>Administrator</dc:creator>
  <cp:lastModifiedBy>Administrator</cp:lastModifiedBy>
  <cp:revision>10</cp:revision>
  <dcterms:created xsi:type="dcterms:W3CDTF">2023-03-03T10:18:10Z</dcterms:created>
  <dcterms:modified xsi:type="dcterms:W3CDTF">2023-03-09T10:43:50Z</dcterms:modified>
</cp:coreProperties>
</file>