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9" r:id="rId22"/>
    <p:sldId id="276" r:id="rId23"/>
    <p:sldId id="277"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AB475E-6A24-4BD2-9F5C-F1E6EEFEFAAC}"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79435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AB475E-6A24-4BD2-9F5C-F1E6EEFEFAAC}"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217261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AB475E-6A24-4BD2-9F5C-F1E6EEFEFAAC}" type="datetimeFigureOut">
              <a:rPr lang="en-IN" smtClean="0"/>
              <a:t>09-03-2023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1065462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B475E-6A24-4BD2-9F5C-F1E6EEFEFAAC}"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56172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AB475E-6A24-4BD2-9F5C-F1E6EEFEFAAC}" type="datetimeFigureOut">
              <a:rPr lang="en-IN" smtClean="0"/>
              <a:t>09-03-2023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263020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BAB475E-6A24-4BD2-9F5C-F1E6EEFEFAAC}" type="datetimeFigureOut">
              <a:rPr lang="en-IN" smtClean="0"/>
              <a:t>09-03-2023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2690931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BAB475E-6A24-4BD2-9F5C-F1E6EEFEFAAC}" type="datetimeFigureOut">
              <a:rPr lang="en-IN" smtClean="0"/>
              <a:t>09-03-2023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114007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BAB475E-6A24-4BD2-9F5C-F1E6EEFEFAAC}" type="datetimeFigureOut">
              <a:rPr lang="en-IN" smtClean="0"/>
              <a:t>09-03-2023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191300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BAB475E-6A24-4BD2-9F5C-F1E6EEFEFAAC}" type="datetimeFigureOut">
              <a:rPr lang="en-IN" smtClean="0"/>
              <a:t>09-03-2023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216381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BAB475E-6A24-4BD2-9F5C-F1E6EEFEFAAC}" type="datetimeFigureOut">
              <a:rPr lang="en-IN" smtClean="0"/>
              <a:t>09-03-2023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171422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BAB475E-6A24-4BD2-9F5C-F1E6EEFEFAAC}" type="datetimeFigureOut">
              <a:rPr lang="en-IN" smtClean="0"/>
              <a:t>09-03-2023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FAEF944D-AB73-4C1A-84BE-782754111693}" type="slidenum">
              <a:rPr lang="en-IN" smtClean="0"/>
              <a:t>‹#›</a:t>
            </a:fld>
            <a:endParaRPr lang="en-IN"/>
          </a:p>
        </p:txBody>
      </p:sp>
    </p:spTree>
    <p:extLst>
      <p:ext uri="{BB962C8B-B14F-4D97-AF65-F5344CB8AC3E}">
        <p14:creationId xmlns:p14="http://schemas.microsoft.com/office/powerpoint/2010/main" val="38035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BAB475E-6A24-4BD2-9F5C-F1E6EEFEFAAC}" type="datetimeFigureOut">
              <a:rPr lang="en-IN" smtClean="0"/>
              <a:t>09-03-2023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FAEF944D-AB73-4C1A-84BE-782754111693}" type="slidenum">
              <a:rPr lang="en-IN" smtClean="0"/>
              <a:t>‹#›</a:t>
            </a:fld>
            <a:endParaRPr lang="en-IN"/>
          </a:p>
        </p:txBody>
      </p:sp>
    </p:spTree>
    <p:extLst>
      <p:ext uri="{BB962C8B-B14F-4D97-AF65-F5344CB8AC3E}">
        <p14:creationId xmlns:p14="http://schemas.microsoft.com/office/powerpoint/2010/main" val="2502162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FB89-DE6B-76EC-0C32-8B615C98A213}"/>
              </a:ext>
            </a:extLst>
          </p:cNvPr>
          <p:cNvSpPr>
            <a:spLocks noGrp="1"/>
          </p:cNvSpPr>
          <p:nvPr>
            <p:ph type="ctrTitle"/>
          </p:nvPr>
        </p:nvSpPr>
        <p:spPr/>
        <p:txBody>
          <a:bodyPr/>
          <a:lstStyle/>
          <a:p>
            <a:r>
              <a:rPr lang="en-IN" b="0" i="0" dirty="0">
                <a:solidFill>
                  <a:srgbClr val="444444"/>
                </a:solidFill>
                <a:effectLst/>
                <a:latin typeface="Open Sans" panose="020B0606030504020204" pitchFamily="34" charset="0"/>
              </a:rPr>
              <a:t>Testing Object-Oriented Applications</a:t>
            </a:r>
            <a:endParaRPr lang="en-IN" dirty="0"/>
          </a:p>
        </p:txBody>
      </p:sp>
      <p:sp>
        <p:nvSpPr>
          <p:cNvPr id="3" name="Subtitle 2">
            <a:extLst>
              <a:ext uri="{FF2B5EF4-FFF2-40B4-BE49-F238E27FC236}">
                <a16:creationId xmlns:a16="http://schemas.microsoft.com/office/drawing/2014/main" id="{E3BD7D3C-42B0-8349-BB0F-0B3B9DA34B00}"/>
              </a:ext>
            </a:extLst>
          </p:cNvPr>
          <p:cNvSpPr>
            <a:spLocks noGrp="1"/>
          </p:cNvSpPr>
          <p:nvPr>
            <p:ph type="subTitle" idx="1"/>
          </p:nvPr>
        </p:nvSpPr>
        <p:spPr/>
        <p:txBody>
          <a:bodyPr/>
          <a:lstStyle/>
          <a:p>
            <a:r>
              <a:rPr lang="en-US" dirty="0"/>
              <a:t>Dr. Keerthy A S</a:t>
            </a:r>
            <a:endParaRPr lang="en-IN" dirty="0"/>
          </a:p>
        </p:txBody>
      </p:sp>
    </p:spTree>
    <p:extLst>
      <p:ext uri="{BB962C8B-B14F-4D97-AF65-F5344CB8AC3E}">
        <p14:creationId xmlns:p14="http://schemas.microsoft.com/office/powerpoint/2010/main" val="1777677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DA08-C7F3-9428-3B79-9EBDCAA115C6}"/>
              </a:ext>
            </a:extLst>
          </p:cNvPr>
          <p:cNvSpPr>
            <a:spLocks noGrp="1"/>
          </p:cNvSpPr>
          <p:nvPr>
            <p:ph type="title"/>
          </p:nvPr>
        </p:nvSpPr>
        <p:spPr/>
        <p:txBody>
          <a:bodyPr/>
          <a:lstStyle/>
          <a:p>
            <a:r>
              <a:rPr lang="en-US" dirty="0">
                <a:solidFill>
                  <a:srgbClr val="444444"/>
                </a:solidFill>
                <a:latin typeface="Open Sans" panose="020B0606030504020204" pitchFamily="34" charset="0"/>
              </a:rPr>
              <a:t>Object- Oriented Testing Strategy - </a:t>
            </a:r>
            <a:r>
              <a:rPr lang="en-US" b="1" dirty="0">
                <a:solidFill>
                  <a:srgbClr val="444444"/>
                </a:solidFill>
                <a:latin typeface="Open Sans" panose="020B0606030504020204" pitchFamily="34" charset="0"/>
              </a:rPr>
              <a:t>Validation Testing </a:t>
            </a:r>
            <a:endParaRPr lang="en-IN" b="1" dirty="0"/>
          </a:p>
        </p:txBody>
      </p:sp>
      <p:sp>
        <p:nvSpPr>
          <p:cNvPr id="3" name="Content Placeholder 2">
            <a:extLst>
              <a:ext uri="{FF2B5EF4-FFF2-40B4-BE49-F238E27FC236}">
                <a16:creationId xmlns:a16="http://schemas.microsoft.com/office/drawing/2014/main" id="{8F91AA53-7A98-D327-FBA0-A94E9CF03AFE}"/>
              </a:ext>
            </a:extLst>
          </p:cNvPr>
          <p:cNvSpPr>
            <a:spLocks noGrp="1"/>
          </p:cNvSpPr>
          <p:nvPr>
            <p:ph idx="1"/>
          </p:nvPr>
        </p:nvSpPr>
        <p:spPr/>
        <p:txBody>
          <a:bodyPr/>
          <a:lstStyle/>
          <a:p>
            <a:pPr algn="just"/>
            <a:r>
              <a:rPr lang="en-US" b="0" i="0" dirty="0">
                <a:solidFill>
                  <a:srgbClr val="444444"/>
                </a:solidFill>
                <a:effectLst/>
                <a:latin typeface="Open Sans" panose="020B0606030504020204" pitchFamily="34" charset="0"/>
              </a:rPr>
              <a:t>The validation of OO software focuses on user- visible actions and user-recognizable outputs from the system. </a:t>
            </a:r>
          </a:p>
          <a:p>
            <a:pPr algn="just"/>
            <a:r>
              <a:rPr lang="en-US" b="0" i="0" dirty="0">
                <a:solidFill>
                  <a:srgbClr val="444444"/>
                </a:solidFill>
                <a:effectLst/>
                <a:latin typeface="Open Sans" panose="020B0606030504020204" pitchFamily="34" charset="0"/>
              </a:rPr>
              <a:t>To assist in the derivation of validation tests, the tester should draw upon use cases that are part of the requirement model. </a:t>
            </a:r>
          </a:p>
          <a:p>
            <a:pPr algn="just"/>
            <a:r>
              <a:rPr lang="en-US" b="0" i="0" dirty="0">
                <a:solidFill>
                  <a:srgbClr val="444444"/>
                </a:solidFill>
                <a:effectLst/>
                <a:latin typeface="Open Sans" panose="020B0606030504020204" pitchFamily="34" charset="0"/>
              </a:rPr>
              <a:t>Conventional black box testing methods can be used to derive validation tests.</a:t>
            </a:r>
            <a:endParaRPr lang="en-IN" dirty="0"/>
          </a:p>
        </p:txBody>
      </p:sp>
    </p:spTree>
    <p:extLst>
      <p:ext uri="{BB962C8B-B14F-4D97-AF65-F5344CB8AC3E}">
        <p14:creationId xmlns:p14="http://schemas.microsoft.com/office/powerpoint/2010/main" val="229505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8FCE-067C-8A6A-AA1F-291A79AA8302}"/>
              </a:ext>
            </a:extLst>
          </p:cNvPr>
          <p:cNvSpPr>
            <a:spLocks noGrp="1"/>
          </p:cNvSpPr>
          <p:nvPr>
            <p:ph type="title"/>
          </p:nvPr>
        </p:nvSpPr>
        <p:spPr/>
        <p:txBody>
          <a:bodyPr/>
          <a:lstStyle/>
          <a:p>
            <a:r>
              <a:rPr lang="en-US" dirty="0">
                <a:solidFill>
                  <a:srgbClr val="444444"/>
                </a:solidFill>
                <a:latin typeface="Open Sans" panose="020B0606030504020204" pitchFamily="34" charset="0"/>
              </a:rPr>
              <a:t>Object Oriented Testing Methods </a:t>
            </a:r>
            <a:endParaRPr lang="en-IN" dirty="0"/>
          </a:p>
        </p:txBody>
      </p:sp>
      <p:sp>
        <p:nvSpPr>
          <p:cNvPr id="3" name="Content Placeholder 2">
            <a:extLst>
              <a:ext uri="{FF2B5EF4-FFF2-40B4-BE49-F238E27FC236}">
                <a16:creationId xmlns:a16="http://schemas.microsoft.com/office/drawing/2014/main" id="{F093546B-5AE8-6E7D-1F53-0BEA03703E8F}"/>
              </a:ext>
            </a:extLst>
          </p:cNvPr>
          <p:cNvSpPr>
            <a:spLocks noGrp="1"/>
          </p:cNvSpPr>
          <p:nvPr>
            <p:ph idx="1"/>
          </p:nvPr>
        </p:nvSpPr>
        <p:spPr>
          <a:xfrm>
            <a:off x="3624171" y="967802"/>
            <a:ext cx="7315200" cy="5120640"/>
          </a:xfrm>
        </p:spPr>
        <p:txBody>
          <a:bodyPr>
            <a:normAutofit/>
          </a:bodyPr>
          <a:lstStyle/>
          <a:p>
            <a:pPr algn="just"/>
            <a:r>
              <a:rPr lang="en-US" b="0" i="0" dirty="0">
                <a:solidFill>
                  <a:srgbClr val="444444"/>
                </a:solidFill>
                <a:effectLst/>
                <a:latin typeface="Open Sans" panose="020B0606030504020204" pitchFamily="34" charset="0"/>
              </a:rPr>
              <a:t>Each test case should be uniquely identified and explicitly associated with the classes to be tested.</a:t>
            </a:r>
            <a:endParaRPr lang="en-US" dirty="0">
              <a:solidFill>
                <a:srgbClr val="444444"/>
              </a:solidFill>
              <a:latin typeface="Open Sans" panose="020B0606030504020204" pitchFamily="34" charset="0"/>
            </a:endParaRPr>
          </a:p>
          <a:p>
            <a:pPr algn="just"/>
            <a:r>
              <a:rPr lang="en-US" b="0" i="0" dirty="0">
                <a:solidFill>
                  <a:srgbClr val="444444"/>
                </a:solidFill>
                <a:effectLst/>
                <a:latin typeface="Open Sans" panose="020B0606030504020204" pitchFamily="34" charset="0"/>
              </a:rPr>
              <a:t>The purpose of the test should be stated. </a:t>
            </a:r>
          </a:p>
          <a:p>
            <a:pPr algn="just"/>
            <a:r>
              <a:rPr lang="en-US" b="0" i="0" dirty="0">
                <a:solidFill>
                  <a:srgbClr val="444444"/>
                </a:solidFill>
                <a:effectLst/>
                <a:latin typeface="Open Sans" panose="020B0606030504020204" pitchFamily="34" charset="0"/>
              </a:rPr>
              <a:t>A list of testing steps should be developed for each test and should contain </a:t>
            </a:r>
          </a:p>
          <a:p>
            <a:pPr lvl="1" algn="just"/>
            <a:r>
              <a:rPr lang="en-US" dirty="0">
                <a:solidFill>
                  <a:srgbClr val="444444"/>
                </a:solidFill>
                <a:latin typeface="Open Sans" panose="020B0606030504020204" pitchFamily="34" charset="0"/>
              </a:rPr>
              <a:t>A</a:t>
            </a:r>
            <a:r>
              <a:rPr lang="en-US" b="0" i="0" dirty="0">
                <a:solidFill>
                  <a:srgbClr val="444444"/>
                </a:solidFill>
                <a:effectLst/>
                <a:latin typeface="Open Sans" panose="020B0606030504020204" pitchFamily="34" charset="0"/>
              </a:rPr>
              <a:t> list of specified states for the class that is to be tested. </a:t>
            </a:r>
          </a:p>
          <a:p>
            <a:pPr lvl="1" algn="just"/>
            <a:r>
              <a:rPr lang="en-US" b="0" i="0" dirty="0">
                <a:solidFill>
                  <a:srgbClr val="444444"/>
                </a:solidFill>
                <a:effectLst/>
                <a:latin typeface="Open Sans" panose="020B0606030504020204" pitchFamily="34" charset="0"/>
              </a:rPr>
              <a:t>A list of messages and operations that will be exercised as a consequence of the test. </a:t>
            </a:r>
          </a:p>
          <a:p>
            <a:pPr lvl="1" algn="just"/>
            <a:r>
              <a:rPr lang="en-US" b="0" i="0" dirty="0">
                <a:solidFill>
                  <a:srgbClr val="444444"/>
                </a:solidFill>
                <a:effectLst/>
                <a:latin typeface="Open Sans" panose="020B0606030504020204" pitchFamily="34" charset="0"/>
              </a:rPr>
              <a:t>A list of exceptions that may occur as the class is tested. </a:t>
            </a:r>
          </a:p>
          <a:p>
            <a:pPr lvl="1" algn="just"/>
            <a:r>
              <a:rPr lang="en-US" b="0" i="0" dirty="0">
                <a:solidFill>
                  <a:srgbClr val="444444"/>
                </a:solidFill>
                <a:effectLst/>
                <a:latin typeface="Open Sans" panose="020B0606030504020204" pitchFamily="34" charset="0"/>
              </a:rPr>
              <a:t>A list of external conditions. </a:t>
            </a:r>
          </a:p>
          <a:p>
            <a:pPr lvl="1" algn="just"/>
            <a:r>
              <a:rPr lang="en-US" b="0" i="0" dirty="0">
                <a:solidFill>
                  <a:srgbClr val="444444"/>
                </a:solidFill>
                <a:effectLst/>
                <a:latin typeface="Open Sans" panose="020B0606030504020204" pitchFamily="34" charset="0"/>
              </a:rPr>
              <a:t>Supplementary information that will aid in understanding or implementing the test.</a:t>
            </a:r>
          </a:p>
          <a:p>
            <a:endParaRPr lang="en-IN" dirty="0"/>
          </a:p>
        </p:txBody>
      </p:sp>
    </p:spTree>
    <p:extLst>
      <p:ext uri="{BB962C8B-B14F-4D97-AF65-F5344CB8AC3E}">
        <p14:creationId xmlns:p14="http://schemas.microsoft.com/office/powerpoint/2010/main" val="1207424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B790-18DC-86D6-82A2-4A7EAE9E279D}"/>
              </a:ext>
            </a:extLst>
          </p:cNvPr>
          <p:cNvSpPr>
            <a:spLocks noGrp="1"/>
          </p:cNvSpPr>
          <p:nvPr>
            <p:ph type="title"/>
          </p:nvPr>
        </p:nvSpPr>
        <p:spPr/>
        <p:txBody>
          <a:bodyPr/>
          <a:lstStyle/>
          <a:p>
            <a:r>
              <a:rPr lang="en-US" dirty="0">
                <a:solidFill>
                  <a:srgbClr val="444444"/>
                </a:solidFill>
                <a:latin typeface="Open Sans" panose="020B0606030504020204" pitchFamily="34" charset="0"/>
              </a:rPr>
              <a:t>Test-Case Design Implications Of OO Concepts </a:t>
            </a:r>
            <a:endParaRPr lang="en-IN" dirty="0"/>
          </a:p>
        </p:txBody>
      </p:sp>
      <p:sp>
        <p:nvSpPr>
          <p:cNvPr id="3" name="Content Placeholder 2">
            <a:extLst>
              <a:ext uri="{FF2B5EF4-FFF2-40B4-BE49-F238E27FC236}">
                <a16:creationId xmlns:a16="http://schemas.microsoft.com/office/drawing/2014/main" id="{2D512618-F4EB-AA7F-D293-F96900AAECB0}"/>
              </a:ext>
            </a:extLst>
          </p:cNvPr>
          <p:cNvSpPr>
            <a:spLocks noGrp="1"/>
          </p:cNvSpPr>
          <p:nvPr>
            <p:ph idx="1"/>
          </p:nvPr>
        </p:nvSpPr>
        <p:spPr>
          <a:xfrm>
            <a:off x="3548757" y="820909"/>
            <a:ext cx="8159334" cy="5216181"/>
          </a:xfrm>
        </p:spPr>
        <p:txBody>
          <a:bodyPr>
            <a:normAutofit/>
          </a:bodyPr>
          <a:lstStyle/>
          <a:p>
            <a:pPr algn="just"/>
            <a:r>
              <a:rPr lang="en-US" b="0" i="0" dirty="0">
                <a:solidFill>
                  <a:srgbClr val="444444"/>
                </a:solidFill>
                <a:effectLst/>
                <a:latin typeface="Open Sans" panose="020B0606030504020204" pitchFamily="34" charset="0"/>
              </a:rPr>
              <a:t>Class becomes a target for test-case design. </a:t>
            </a:r>
          </a:p>
          <a:p>
            <a:pPr algn="just"/>
            <a:r>
              <a:rPr lang="en-US" b="0" i="0" dirty="0">
                <a:solidFill>
                  <a:srgbClr val="444444"/>
                </a:solidFill>
                <a:effectLst/>
                <a:latin typeface="Open Sans" panose="020B0606030504020204" pitchFamily="34" charset="0"/>
              </a:rPr>
              <a:t>Although encapsulation is an essential design concept for OO, it can create a minor obstacle (barrier) when testing. </a:t>
            </a:r>
          </a:p>
          <a:p>
            <a:pPr algn="just"/>
            <a:r>
              <a:rPr lang="en-US" b="0" i="0" dirty="0">
                <a:solidFill>
                  <a:srgbClr val="444444"/>
                </a:solidFill>
                <a:effectLst/>
                <a:latin typeface="Open Sans" panose="020B0606030504020204" pitchFamily="34" charset="0"/>
              </a:rPr>
              <a:t>Inheritance may present additional challenges during test-case design. </a:t>
            </a:r>
          </a:p>
          <a:p>
            <a:pPr algn="just"/>
            <a:r>
              <a:rPr lang="en-US" b="0" i="0" dirty="0">
                <a:solidFill>
                  <a:srgbClr val="444444"/>
                </a:solidFill>
                <a:effectLst/>
                <a:latin typeface="Open Sans" panose="020B0606030504020204" pitchFamily="34" charset="0"/>
              </a:rPr>
              <a:t>Each new usage context requires retesting. </a:t>
            </a:r>
          </a:p>
          <a:p>
            <a:pPr algn="just"/>
            <a:r>
              <a:rPr lang="en-US" b="0" i="0" dirty="0">
                <a:solidFill>
                  <a:srgbClr val="444444"/>
                </a:solidFill>
                <a:effectLst/>
                <a:latin typeface="Open Sans" panose="020B0606030504020204" pitchFamily="34" charset="0"/>
              </a:rPr>
              <a:t>Multiple inheritance complicates testing further by increasing the number of contexts.</a:t>
            </a:r>
            <a:endParaRPr lang="en-US" dirty="0">
              <a:solidFill>
                <a:srgbClr val="444444"/>
              </a:solidFill>
              <a:latin typeface="Open Sans" panose="020B0606030504020204" pitchFamily="34" charset="0"/>
            </a:endParaRPr>
          </a:p>
          <a:p>
            <a:pPr algn="just"/>
            <a:r>
              <a:rPr lang="en-US" b="0" i="0" dirty="0">
                <a:solidFill>
                  <a:srgbClr val="444444"/>
                </a:solidFill>
                <a:effectLst/>
                <a:latin typeface="Open Sans" panose="020B0606030504020204" pitchFamily="34" charset="0"/>
              </a:rPr>
              <a:t>If subclasses instantiated from a superclass are used within the same problem domain, it is likely that the set of test cases derived for the super class can be used when testing the subclass. </a:t>
            </a:r>
          </a:p>
          <a:p>
            <a:pPr algn="just"/>
            <a:r>
              <a:rPr lang="en-US" b="0" i="0" dirty="0">
                <a:solidFill>
                  <a:srgbClr val="444444"/>
                </a:solidFill>
                <a:effectLst/>
                <a:latin typeface="Open Sans" panose="020B0606030504020204" pitchFamily="34" charset="0"/>
              </a:rPr>
              <a:t>If subclass is used in an entirely different context, the superclass test cases will have little applicability and a new set of tests must be designed.</a:t>
            </a:r>
          </a:p>
          <a:p>
            <a:pPr algn="just"/>
            <a:endParaRPr lang="en-IN" dirty="0"/>
          </a:p>
        </p:txBody>
      </p:sp>
    </p:spTree>
    <p:extLst>
      <p:ext uri="{BB962C8B-B14F-4D97-AF65-F5344CB8AC3E}">
        <p14:creationId xmlns:p14="http://schemas.microsoft.com/office/powerpoint/2010/main" val="64506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CC9D-B508-9E1C-1F18-AAE2DA5F1EC6}"/>
              </a:ext>
            </a:extLst>
          </p:cNvPr>
          <p:cNvSpPr>
            <a:spLocks noGrp="1"/>
          </p:cNvSpPr>
          <p:nvPr>
            <p:ph type="title"/>
          </p:nvPr>
        </p:nvSpPr>
        <p:spPr/>
        <p:txBody>
          <a:bodyPr/>
          <a:lstStyle/>
          <a:p>
            <a:r>
              <a:rPr lang="en-US" dirty="0">
                <a:solidFill>
                  <a:srgbClr val="444444"/>
                </a:solidFill>
                <a:latin typeface="Open Sans" panose="020B0606030504020204" pitchFamily="34" charset="0"/>
              </a:rPr>
              <a:t>Applicability Of Conventional Test Case Design Methods </a:t>
            </a:r>
            <a:endParaRPr lang="en-IN" dirty="0"/>
          </a:p>
        </p:txBody>
      </p:sp>
      <p:sp>
        <p:nvSpPr>
          <p:cNvPr id="3" name="Content Placeholder 2">
            <a:extLst>
              <a:ext uri="{FF2B5EF4-FFF2-40B4-BE49-F238E27FC236}">
                <a16:creationId xmlns:a16="http://schemas.microsoft.com/office/drawing/2014/main" id="{0BF2BCD9-CF61-D239-BF32-F2A5C2952214}"/>
              </a:ext>
            </a:extLst>
          </p:cNvPr>
          <p:cNvSpPr>
            <a:spLocks noGrp="1"/>
          </p:cNvSpPr>
          <p:nvPr>
            <p:ph idx="1"/>
          </p:nvPr>
        </p:nvSpPr>
        <p:spPr/>
        <p:txBody>
          <a:bodyPr/>
          <a:lstStyle/>
          <a:p>
            <a:pPr algn="just"/>
            <a:r>
              <a:rPr lang="en-US" b="0" i="0" dirty="0">
                <a:solidFill>
                  <a:srgbClr val="444444"/>
                </a:solidFill>
                <a:effectLst/>
                <a:latin typeface="Open Sans" panose="020B0606030504020204" pitchFamily="34" charset="0"/>
              </a:rPr>
              <a:t>The white box testing methods can be applied to operations defined for a class. </a:t>
            </a:r>
          </a:p>
          <a:p>
            <a:pPr algn="just"/>
            <a:r>
              <a:rPr lang="en-US" b="0" i="0" dirty="0">
                <a:solidFill>
                  <a:srgbClr val="444444"/>
                </a:solidFill>
                <a:effectLst/>
                <a:latin typeface="Open Sans" panose="020B0606030504020204" pitchFamily="34" charset="0"/>
              </a:rPr>
              <a:t>Basis path, loop testing, or data flow techniques can help to ensure that every statement in an operation has been tested. </a:t>
            </a:r>
          </a:p>
          <a:p>
            <a:pPr algn="just"/>
            <a:r>
              <a:rPr lang="en-US" b="0" i="0" dirty="0">
                <a:solidFill>
                  <a:srgbClr val="444444"/>
                </a:solidFill>
                <a:effectLst/>
                <a:latin typeface="Open Sans" panose="020B0606030504020204" pitchFamily="34" charset="0"/>
              </a:rPr>
              <a:t>Black-box testing methods are as appropriate for OO system as they are for systems developed using conventional software engineering methods.</a:t>
            </a:r>
            <a:endParaRPr lang="en-IN" dirty="0"/>
          </a:p>
        </p:txBody>
      </p:sp>
    </p:spTree>
    <p:extLst>
      <p:ext uri="{BB962C8B-B14F-4D97-AF65-F5344CB8AC3E}">
        <p14:creationId xmlns:p14="http://schemas.microsoft.com/office/powerpoint/2010/main" val="2474096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DDBD-66EB-A23E-FDCC-04B20A28A84B}"/>
              </a:ext>
            </a:extLst>
          </p:cNvPr>
          <p:cNvSpPr>
            <a:spLocks noGrp="1"/>
          </p:cNvSpPr>
          <p:nvPr>
            <p:ph type="title"/>
          </p:nvPr>
        </p:nvSpPr>
        <p:spPr/>
        <p:txBody>
          <a:bodyPr/>
          <a:lstStyle/>
          <a:p>
            <a:r>
              <a:rPr lang="en-US" dirty="0">
                <a:solidFill>
                  <a:srgbClr val="444444"/>
                </a:solidFill>
                <a:latin typeface="Open Sans" panose="020B0606030504020204" pitchFamily="34" charset="0"/>
              </a:rPr>
              <a:t>Fault-Based Testing </a:t>
            </a:r>
            <a:endParaRPr lang="en-IN" dirty="0"/>
          </a:p>
        </p:txBody>
      </p:sp>
      <p:sp>
        <p:nvSpPr>
          <p:cNvPr id="3" name="Content Placeholder 2">
            <a:extLst>
              <a:ext uri="{FF2B5EF4-FFF2-40B4-BE49-F238E27FC236}">
                <a16:creationId xmlns:a16="http://schemas.microsoft.com/office/drawing/2014/main" id="{40721A1F-3C4B-965C-ABC0-C13182261B40}"/>
              </a:ext>
            </a:extLst>
          </p:cNvPr>
          <p:cNvSpPr>
            <a:spLocks noGrp="1"/>
          </p:cNvSpPr>
          <p:nvPr>
            <p:ph idx="1"/>
          </p:nvPr>
        </p:nvSpPr>
        <p:spPr/>
        <p:txBody>
          <a:bodyPr/>
          <a:lstStyle/>
          <a:p>
            <a:pPr algn="just"/>
            <a:r>
              <a:rPr lang="en-US" b="0" i="0" dirty="0">
                <a:solidFill>
                  <a:srgbClr val="444444"/>
                </a:solidFill>
                <a:effectLst/>
                <a:latin typeface="Open Sans" panose="020B0606030504020204" pitchFamily="34" charset="0"/>
              </a:rPr>
              <a:t>The object of fault-based testing within OO system is to design tests that have a high likelihood of uncovering plausible faults. </a:t>
            </a:r>
          </a:p>
          <a:p>
            <a:pPr algn="just"/>
            <a:r>
              <a:rPr lang="en-US" b="0" i="0" dirty="0" smtClean="0">
                <a:solidFill>
                  <a:srgbClr val="444444"/>
                </a:solidFill>
                <a:effectLst/>
                <a:latin typeface="Open Sans" panose="020B0606030504020204" pitchFamily="34" charset="0"/>
              </a:rPr>
              <a:t>As the product </a:t>
            </a:r>
            <a:r>
              <a:rPr lang="en-US" b="0" i="0" dirty="0">
                <a:solidFill>
                  <a:srgbClr val="444444"/>
                </a:solidFill>
                <a:effectLst/>
                <a:latin typeface="Open Sans" panose="020B0606030504020204" pitchFamily="34" charset="0"/>
              </a:rPr>
              <a:t>or system must conform to customer requirements, preliminary planning required to perform fault-based testing begins with the analysis model. </a:t>
            </a:r>
          </a:p>
          <a:p>
            <a:pPr algn="just"/>
            <a:r>
              <a:rPr lang="en-US" b="0" i="0" dirty="0">
                <a:solidFill>
                  <a:srgbClr val="444444"/>
                </a:solidFill>
                <a:effectLst/>
                <a:latin typeface="Open Sans" panose="020B0606030504020204" pitchFamily="34" charset="0"/>
              </a:rPr>
              <a:t>The tester look for plausible faults i.e. aspects of the implementation of the system that may result in defects. </a:t>
            </a:r>
          </a:p>
          <a:p>
            <a:pPr algn="just"/>
            <a:r>
              <a:rPr lang="en-US" b="0" i="0" dirty="0">
                <a:solidFill>
                  <a:srgbClr val="444444"/>
                </a:solidFill>
                <a:effectLst/>
                <a:latin typeface="Open Sans" panose="020B0606030504020204" pitchFamily="34" charset="0"/>
              </a:rPr>
              <a:t>To determine whether these faults exist, test cases are designed to exercise the design or code. </a:t>
            </a:r>
          </a:p>
          <a:p>
            <a:pPr algn="just"/>
            <a:r>
              <a:rPr lang="en-US" b="0" i="0" dirty="0">
                <a:solidFill>
                  <a:srgbClr val="444444"/>
                </a:solidFill>
                <a:effectLst/>
                <a:latin typeface="Open Sans" panose="020B0606030504020204" pitchFamily="34" charset="0"/>
              </a:rPr>
              <a:t>The effectiveness of these techniques depends on how testers perceive a plausible fault.</a:t>
            </a:r>
            <a:endParaRPr lang="en-IN" dirty="0"/>
          </a:p>
        </p:txBody>
      </p:sp>
    </p:spTree>
    <p:extLst>
      <p:ext uri="{BB962C8B-B14F-4D97-AF65-F5344CB8AC3E}">
        <p14:creationId xmlns:p14="http://schemas.microsoft.com/office/powerpoint/2010/main" val="282074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EAA2-0797-06A4-7ECD-93972AC86546}"/>
              </a:ext>
            </a:extLst>
          </p:cNvPr>
          <p:cNvSpPr>
            <a:spLocks noGrp="1"/>
          </p:cNvSpPr>
          <p:nvPr>
            <p:ph type="title"/>
          </p:nvPr>
        </p:nvSpPr>
        <p:spPr/>
        <p:txBody>
          <a:bodyPr/>
          <a:lstStyle/>
          <a:p>
            <a:r>
              <a:rPr lang="en-US" dirty="0">
                <a:solidFill>
                  <a:srgbClr val="444444"/>
                </a:solidFill>
                <a:latin typeface="Open Sans" panose="020B0606030504020204" pitchFamily="34" charset="0"/>
              </a:rPr>
              <a:t>Fault-Based Testing </a:t>
            </a:r>
            <a:r>
              <a:rPr lang="en-IN" dirty="0"/>
              <a:t/>
            </a:r>
            <a:br>
              <a:rPr lang="en-IN" dirty="0"/>
            </a:br>
            <a:endParaRPr lang="en-IN" dirty="0"/>
          </a:p>
        </p:txBody>
      </p:sp>
      <p:sp>
        <p:nvSpPr>
          <p:cNvPr id="3" name="Content Placeholder 2">
            <a:extLst>
              <a:ext uri="{FF2B5EF4-FFF2-40B4-BE49-F238E27FC236}">
                <a16:creationId xmlns:a16="http://schemas.microsoft.com/office/drawing/2014/main" id="{6430C8D9-8831-6485-AFAB-C5E83410B24D}"/>
              </a:ext>
            </a:extLst>
          </p:cNvPr>
          <p:cNvSpPr>
            <a:spLocks noGrp="1"/>
          </p:cNvSpPr>
          <p:nvPr>
            <p:ph idx="1"/>
          </p:nvPr>
        </p:nvSpPr>
        <p:spPr/>
        <p:txBody>
          <a:bodyPr>
            <a:normAutofit fontScale="92500" lnSpcReduction="10000"/>
          </a:bodyPr>
          <a:lstStyle/>
          <a:p>
            <a:pPr algn="just"/>
            <a:r>
              <a:rPr lang="en-US" b="0" i="0" dirty="0">
                <a:solidFill>
                  <a:srgbClr val="444444"/>
                </a:solidFill>
                <a:effectLst/>
                <a:latin typeface="Open Sans" panose="020B0606030504020204" pitchFamily="34" charset="0"/>
              </a:rPr>
              <a:t>Integration testing looks for plausible faults in operation call or message connections. </a:t>
            </a:r>
          </a:p>
          <a:p>
            <a:pPr algn="just"/>
            <a:r>
              <a:rPr lang="en-US" b="0" i="0" dirty="0">
                <a:solidFill>
                  <a:srgbClr val="444444"/>
                </a:solidFill>
                <a:effectLst/>
                <a:latin typeface="Open Sans" panose="020B0606030504020204" pitchFamily="34" charset="0"/>
              </a:rPr>
              <a:t>Three types of faults are encountered in this context : unexpected result, wrong operation/message used, and incorrect invocation. </a:t>
            </a:r>
          </a:p>
          <a:p>
            <a:pPr algn="just"/>
            <a:r>
              <a:rPr lang="en-US" b="0" i="0" dirty="0">
                <a:solidFill>
                  <a:srgbClr val="444444"/>
                </a:solidFill>
                <a:effectLst/>
                <a:latin typeface="Open Sans" panose="020B0606030504020204" pitchFamily="34" charset="0"/>
              </a:rPr>
              <a:t>To determine plausible faults as operations are invoked, the behavior of the operation must be examined.</a:t>
            </a:r>
          </a:p>
          <a:p>
            <a:pPr algn="just"/>
            <a:r>
              <a:rPr lang="en-US" b="0" i="0" dirty="0">
                <a:solidFill>
                  <a:srgbClr val="444444"/>
                </a:solidFill>
                <a:effectLst/>
                <a:latin typeface="Open Sans" panose="020B0606030504020204" pitchFamily="34" charset="0"/>
              </a:rPr>
              <a:t>Integration testing applies to attributes as well as to operations. </a:t>
            </a:r>
          </a:p>
          <a:p>
            <a:pPr algn="just"/>
            <a:r>
              <a:rPr lang="en-US" b="0" i="0" dirty="0">
                <a:solidFill>
                  <a:srgbClr val="444444"/>
                </a:solidFill>
                <a:effectLst/>
                <a:latin typeface="Open Sans" panose="020B0606030504020204" pitchFamily="34" charset="0"/>
              </a:rPr>
              <a:t>The behavior of an object are defined by the values that its attributes are assigned. </a:t>
            </a:r>
          </a:p>
          <a:p>
            <a:r>
              <a:rPr lang="en-US" b="0" i="0" dirty="0">
                <a:solidFill>
                  <a:srgbClr val="444444"/>
                </a:solidFill>
                <a:effectLst/>
                <a:latin typeface="Open Sans" panose="020B0606030504020204" pitchFamily="34" charset="0"/>
              </a:rPr>
              <a:t>Testing should exercise the attributes to determine whether proper values occur for distinct types of object behavior.</a:t>
            </a:r>
            <a:br>
              <a:rPr lang="en-US" b="0" i="0" dirty="0">
                <a:solidFill>
                  <a:srgbClr val="444444"/>
                </a:solidFill>
                <a:effectLst/>
                <a:latin typeface="Open Sans" panose="020B0606030504020204" pitchFamily="34" charset="0"/>
              </a:rPr>
            </a:br>
            <a:endParaRPr lang="en-US" b="0" i="0" dirty="0">
              <a:solidFill>
                <a:srgbClr val="444444"/>
              </a:solidFill>
              <a:effectLst/>
              <a:latin typeface="Open Sans" panose="020B0606030504020204" pitchFamily="34" charset="0"/>
            </a:endParaRPr>
          </a:p>
          <a:p>
            <a:pPr algn="just"/>
            <a:r>
              <a:rPr lang="en-US" b="0" i="0" dirty="0">
                <a:solidFill>
                  <a:srgbClr val="444444"/>
                </a:solidFill>
                <a:effectLst/>
                <a:latin typeface="Open Sans" panose="020B0606030504020204" pitchFamily="34" charset="0"/>
              </a:rPr>
              <a:t>The focus of integration testing is to determine whether error exist in the calling code, not the called code. </a:t>
            </a:r>
          </a:p>
          <a:p>
            <a:pPr algn="just"/>
            <a:r>
              <a:rPr lang="en-US" b="0" i="0" dirty="0">
                <a:solidFill>
                  <a:srgbClr val="444444"/>
                </a:solidFill>
                <a:effectLst/>
                <a:latin typeface="Open Sans" panose="020B0606030504020204" pitchFamily="34" charset="0"/>
              </a:rPr>
              <a:t>The operation call can be used as a clue, a way to find test requirements that exercise the calling code.</a:t>
            </a:r>
          </a:p>
          <a:p>
            <a:endParaRPr lang="en-IN" dirty="0"/>
          </a:p>
        </p:txBody>
      </p:sp>
    </p:spTree>
    <p:extLst>
      <p:ext uri="{BB962C8B-B14F-4D97-AF65-F5344CB8AC3E}">
        <p14:creationId xmlns:p14="http://schemas.microsoft.com/office/powerpoint/2010/main" val="1700145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CBBC-AA1C-8E9D-2B28-DE76134F8189}"/>
              </a:ext>
            </a:extLst>
          </p:cNvPr>
          <p:cNvSpPr>
            <a:spLocks noGrp="1"/>
          </p:cNvSpPr>
          <p:nvPr>
            <p:ph type="title"/>
          </p:nvPr>
        </p:nvSpPr>
        <p:spPr/>
        <p:txBody>
          <a:bodyPr/>
          <a:lstStyle/>
          <a:p>
            <a:r>
              <a:rPr lang="en-US" dirty="0">
                <a:solidFill>
                  <a:srgbClr val="444444"/>
                </a:solidFill>
                <a:latin typeface="Open Sans" panose="020B0606030504020204" pitchFamily="34" charset="0"/>
              </a:rPr>
              <a:t>Test Cases and The Class Hierarchy </a:t>
            </a:r>
            <a:endParaRPr lang="en-IN" dirty="0"/>
          </a:p>
        </p:txBody>
      </p:sp>
      <p:sp>
        <p:nvSpPr>
          <p:cNvPr id="3" name="Content Placeholder 2">
            <a:extLst>
              <a:ext uri="{FF2B5EF4-FFF2-40B4-BE49-F238E27FC236}">
                <a16:creationId xmlns:a16="http://schemas.microsoft.com/office/drawing/2014/main" id="{6E6CAE8D-0C47-0FD0-99B6-720AF1FD6720}"/>
              </a:ext>
            </a:extLst>
          </p:cNvPr>
          <p:cNvSpPr>
            <a:spLocks noGrp="1"/>
          </p:cNvSpPr>
          <p:nvPr>
            <p:ph idx="1"/>
          </p:nvPr>
        </p:nvSpPr>
        <p:spPr>
          <a:xfrm>
            <a:off x="3478490" y="675572"/>
            <a:ext cx="8210747" cy="5993892"/>
          </a:xfrm>
        </p:spPr>
        <p:txBody>
          <a:bodyPr>
            <a:normAutofit/>
          </a:bodyPr>
          <a:lstStyle/>
          <a:p>
            <a:pPr algn="just"/>
            <a:r>
              <a:rPr lang="en-US" b="0" i="0" dirty="0">
                <a:solidFill>
                  <a:srgbClr val="444444"/>
                </a:solidFill>
                <a:effectLst/>
                <a:latin typeface="Open Sans" panose="020B0606030504020204" pitchFamily="34" charset="0"/>
              </a:rPr>
              <a:t>Inheritance can complicate the testing process. </a:t>
            </a:r>
          </a:p>
          <a:p>
            <a:pPr lvl="1" algn="just"/>
            <a:r>
              <a:rPr lang="en-US" b="0" i="0" dirty="0">
                <a:solidFill>
                  <a:srgbClr val="444444"/>
                </a:solidFill>
                <a:effectLst/>
                <a:latin typeface="Open Sans" panose="020B0606030504020204" pitchFamily="34" charset="0"/>
              </a:rPr>
              <a:t>For example, A Base class contains operations inherited() and redefined(). </a:t>
            </a:r>
          </a:p>
          <a:p>
            <a:pPr lvl="1" algn="just"/>
            <a:r>
              <a:rPr lang="en-US" b="0" i="0" dirty="0">
                <a:solidFill>
                  <a:srgbClr val="444444"/>
                </a:solidFill>
                <a:effectLst/>
                <a:latin typeface="Open Sans" panose="020B0606030504020204" pitchFamily="34" charset="0"/>
              </a:rPr>
              <a:t>A class Derived redefines redefined(). </a:t>
            </a:r>
          </a:p>
          <a:p>
            <a:pPr lvl="1" algn="just"/>
            <a:r>
              <a:rPr lang="en-US" b="0" i="0" dirty="0">
                <a:solidFill>
                  <a:srgbClr val="444444"/>
                </a:solidFill>
                <a:effectLst/>
                <a:latin typeface="Open Sans" panose="020B0606030504020204" pitchFamily="34" charset="0"/>
              </a:rPr>
              <a:t>Derived :: redefined() has to be tested because it represent a new design and new code.</a:t>
            </a:r>
          </a:p>
          <a:p>
            <a:pPr lvl="1" algn="just"/>
            <a:r>
              <a:rPr lang="en-US" b="0" i="0" dirty="0">
                <a:solidFill>
                  <a:srgbClr val="444444"/>
                </a:solidFill>
                <a:effectLst/>
                <a:latin typeface="Open Sans" panose="020B0606030504020204" pitchFamily="34" charset="0"/>
              </a:rPr>
              <a:t>But does Derived :: inherited() have to be retested? </a:t>
            </a:r>
          </a:p>
          <a:p>
            <a:pPr lvl="1" algn="just"/>
            <a:r>
              <a:rPr lang="en-US" b="0" i="0" dirty="0">
                <a:solidFill>
                  <a:srgbClr val="444444"/>
                </a:solidFill>
                <a:effectLst/>
                <a:latin typeface="Open Sans" panose="020B0606030504020204" pitchFamily="34" charset="0"/>
              </a:rPr>
              <a:t>If Derived :: inherited() calls redefined() and the behavior of redefined() has changed, Derived :: inherited() may mishandle the new behavior.</a:t>
            </a:r>
          </a:p>
          <a:p>
            <a:pPr lvl="1" algn="just"/>
            <a:r>
              <a:rPr lang="en-US" b="0" i="0" dirty="0">
                <a:solidFill>
                  <a:srgbClr val="444444"/>
                </a:solidFill>
                <a:effectLst/>
                <a:latin typeface="Open Sans" panose="020B0606030504020204" pitchFamily="34" charset="0"/>
              </a:rPr>
              <a:t>Therefore it needs new tests even though the design and code have not changed.</a:t>
            </a:r>
          </a:p>
          <a:p>
            <a:pPr lvl="1" algn="just"/>
            <a:r>
              <a:rPr lang="en-US" b="0" i="0" dirty="0">
                <a:solidFill>
                  <a:srgbClr val="444444"/>
                </a:solidFill>
                <a:effectLst/>
                <a:latin typeface="Open Sans" panose="020B0606030504020204" pitchFamily="34" charset="0"/>
              </a:rPr>
              <a:t>If part of the design and code for inherited() does not depend on redefined(), that code need not be retested in the derived class.</a:t>
            </a:r>
          </a:p>
          <a:p>
            <a:pPr lvl="1" algn="just"/>
            <a:r>
              <a:rPr lang="en-US" b="0" i="0" dirty="0">
                <a:solidFill>
                  <a:srgbClr val="444444"/>
                </a:solidFill>
                <a:effectLst/>
                <a:latin typeface="Open Sans" panose="020B0606030504020204" pitchFamily="34" charset="0"/>
              </a:rPr>
              <a:t>Base :: redefined() and Derived :: redefined() are two different operations with different specifications and implementations.</a:t>
            </a:r>
          </a:p>
          <a:p>
            <a:pPr lvl="2" algn="just"/>
            <a:r>
              <a:rPr lang="en-US" b="0" i="0" dirty="0">
                <a:solidFill>
                  <a:srgbClr val="444444"/>
                </a:solidFill>
                <a:effectLst/>
                <a:latin typeface="Open Sans" panose="020B0606030504020204" pitchFamily="34" charset="0"/>
              </a:rPr>
              <a:t>Each would have a set of test requirements derived from the specification and implementation. </a:t>
            </a:r>
          </a:p>
          <a:p>
            <a:pPr lvl="2" algn="just"/>
            <a:r>
              <a:rPr lang="en-US" b="0" i="0" dirty="0">
                <a:solidFill>
                  <a:srgbClr val="444444"/>
                </a:solidFill>
                <a:effectLst/>
                <a:latin typeface="Open Sans" panose="020B0606030504020204" pitchFamily="34" charset="0"/>
              </a:rPr>
              <a:t>Their sets of test requirements will overlap. </a:t>
            </a:r>
          </a:p>
          <a:p>
            <a:pPr lvl="2" algn="just"/>
            <a:r>
              <a:rPr lang="en-US" b="0" i="0" dirty="0">
                <a:solidFill>
                  <a:srgbClr val="444444"/>
                </a:solidFill>
                <a:effectLst/>
                <a:latin typeface="Open Sans" panose="020B0606030504020204" pitchFamily="34" charset="0"/>
              </a:rPr>
              <a:t>New tests need to be derived only for those Derived :: redefined() requirements that are not satisfied by the Base :: redefined() tests.</a:t>
            </a:r>
            <a:endParaRPr lang="en-IN" dirty="0"/>
          </a:p>
        </p:txBody>
      </p:sp>
    </p:spTree>
    <p:extLst>
      <p:ext uri="{BB962C8B-B14F-4D97-AF65-F5344CB8AC3E}">
        <p14:creationId xmlns:p14="http://schemas.microsoft.com/office/powerpoint/2010/main" val="294195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Scenario-Based Test Design</a:t>
            </a:r>
            <a:endParaRPr lang="en-IN" dirty="0"/>
          </a:p>
        </p:txBody>
      </p:sp>
      <p:sp>
        <p:nvSpPr>
          <p:cNvPr id="3" name="Content Placeholder 2"/>
          <p:cNvSpPr>
            <a:spLocks noGrp="1"/>
          </p:cNvSpPr>
          <p:nvPr>
            <p:ph idx="1"/>
          </p:nvPr>
        </p:nvSpPr>
        <p:spPr>
          <a:xfrm>
            <a:off x="3869268" y="864108"/>
            <a:ext cx="7315200" cy="5245747"/>
          </a:xfrm>
        </p:spPr>
        <p:txBody>
          <a:bodyPr/>
          <a:lstStyle/>
          <a:p>
            <a:r>
              <a:rPr lang="en-US" dirty="0" smtClean="0"/>
              <a:t>Fault-based </a:t>
            </a:r>
            <a:r>
              <a:rPr lang="en-US" dirty="0"/>
              <a:t>testing misses </a:t>
            </a:r>
            <a:endParaRPr lang="en-US" dirty="0" smtClean="0"/>
          </a:p>
          <a:p>
            <a:pPr lvl="1"/>
            <a:r>
              <a:rPr lang="en-US" sz="2000" dirty="0" smtClean="0"/>
              <a:t>(</a:t>
            </a:r>
            <a:r>
              <a:rPr lang="en-US" sz="2000" dirty="0"/>
              <a:t>1) incorrect </a:t>
            </a:r>
            <a:r>
              <a:rPr lang="en-US" sz="2000" dirty="0" smtClean="0"/>
              <a:t>specification - </a:t>
            </a:r>
            <a:r>
              <a:rPr lang="en-US" sz="2000" dirty="0"/>
              <a:t>the product doesn’t do what the customer wants</a:t>
            </a:r>
            <a:endParaRPr lang="en-US" sz="2000" dirty="0" smtClean="0"/>
          </a:p>
          <a:p>
            <a:pPr lvl="1"/>
            <a:r>
              <a:rPr lang="en-US" sz="2000" dirty="0" smtClean="0"/>
              <a:t>(</a:t>
            </a:r>
            <a:r>
              <a:rPr lang="en-US" sz="2000" dirty="0"/>
              <a:t>2) interaction among </a:t>
            </a:r>
            <a:r>
              <a:rPr lang="en-US" sz="2000" dirty="0" smtClean="0"/>
              <a:t>subsystems – The behavior </a:t>
            </a:r>
            <a:r>
              <a:rPr lang="en-US" sz="2000" dirty="0"/>
              <a:t>of one subsystem creates circumstances (e.g. events, data flow) that cause another subsystem to fail</a:t>
            </a:r>
            <a:endParaRPr lang="en-US" sz="2000" dirty="0" smtClean="0"/>
          </a:p>
          <a:p>
            <a:r>
              <a:rPr lang="en-US" dirty="0" smtClean="0"/>
              <a:t>Scenario-based </a:t>
            </a:r>
            <a:r>
              <a:rPr lang="en-US" dirty="0"/>
              <a:t>testing concentrates on what the user does, not what the product does. </a:t>
            </a:r>
            <a:endParaRPr lang="en-US" dirty="0" smtClean="0"/>
          </a:p>
          <a:p>
            <a:pPr lvl="1"/>
            <a:r>
              <a:rPr lang="en-US" sz="2000" dirty="0" smtClean="0"/>
              <a:t>Capturing </a:t>
            </a:r>
            <a:r>
              <a:rPr lang="en-US" sz="2000" dirty="0"/>
              <a:t>the tasks that the user has to perform and then applying them and their variants as tests.</a:t>
            </a:r>
            <a:br>
              <a:rPr lang="en-US" sz="2000" dirty="0"/>
            </a:br>
            <a:endParaRPr lang="en-US" sz="2000" dirty="0"/>
          </a:p>
          <a:p>
            <a:r>
              <a:rPr lang="en-US" dirty="0" smtClean="0"/>
              <a:t>The scenario </a:t>
            </a:r>
            <a:r>
              <a:rPr lang="en-US" dirty="0"/>
              <a:t>uncovers interaction errors</a:t>
            </a:r>
            <a:r>
              <a:rPr lang="en-US" dirty="0" smtClean="0"/>
              <a:t>.</a:t>
            </a:r>
          </a:p>
          <a:p>
            <a:pPr lvl="1"/>
            <a:r>
              <a:rPr lang="en-US" sz="2000" dirty="0" smtClean="0"/>
              <a:t> To accomplish this, test cases must be more complex and more </a:t>
            </a:r>
            <a:r>
              <a:rPr lang="en-US" sz="2000" dirty="0"/>
              <a:t>realistic than fault-based tests.</a:t>
            </a:r>
          </a:p>
          <a:p>
            <a:endParaRPr lang="en-IN" dirty="0"/>
          </a:p>
        </p:txBody>
      </p:sp>
    </p:spTree>
    <p:extLst>
      <p:ext uri="{BB962C8B-B14F-4D97-AF65-F5344CB8AC3E}">
        <p14:creationId xmlns:p14="http://schemas.microsoft.com/office/powerpoint/2010/main" val="169727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Surface Structure and Deep Structure </a:t>
            </a:r>
            <a:endParaRPr lang="en-IN" dirty="0"/>
          </a:p>
        </p:txBody>
      </p:sp>
      <p:sp>
        <p:nvSpPr>
          <p:cNvPr id="3" name="Content Placeholder 2"/>
          <p:cNvSpPr>
            <a:spLocks noGrp="1"/>
          </p:cNvSpPr>
          <p:nvPr>
            <p:ph idx="1"/>
          </p:nvPr>
        </p:nvSpPr>
        <p:spPr>
          <a:xfrm>
            <a:off x="3869268" y="864108"/>
            <a:ext cx="7976368" cy="5120640"/>
          </a:xfrm>
        </p:spPr>
        <p:txBody>
          <a:bodyPr>
            <a:normAutofit/>
          </a:bodyPr>
          <a:lstStyle/>
          <a:p>
            <a:r>
              <a:rPr lang="en-US" dirty="0" smtClean="0"/>
              <a:t>Surface </a:t>
            </a:r>
            <a:r>
              <a:rPr lang="en-US" dirty="0"/>
              <a:t>structure </a:t>
            </a:r>
            <a:r>
              <a:rPr lang="en-US" dirty="0" smtClean="0"/>
              <a:t>-the </a:t>
            </a:r>
            <a:r>
              <a:rPr lang="en-US" dirty="0"/>
              <a:t>externally observable structure of an OO program</a:t>
            </a:r>
            <a:r>
              <a:rPr lang="en-US" dirty="0" smtClean="0"/>
              <a:t>.</a:t>
            </a:r>
          </a:p>
          <a:p>
            <a:pPr lvl="1"/>
            <a:r>
              <a:rPr lang="en-US" sz="2000" dirty="0" smtClean="0"/>
              <a:t>The </a:t>
            </a:r>
            <a:r>
              <a:rPr lang="en-US" sz="2000" dirty="0"/>
              <a:t>users </a:t>
            </a:r>
            <a:r>
              <a:rPr lang="en-US" sz="2000" dirty="0" smtClean="0"/>
              <a:t>may </a:t>
            </a:r>
            <a:r>
              <a:rPr lang="en-US" sz="2000" dirty="0"/>
              <a:t>be given objects to manipulate in some way. </a:t>
            </a:r>
            <a:endParaRPr lang="en-US" sz="2000" dirty="0" smtClean="0"/>
          </a:p>
          <a:p>
            <a:pPr lvl="1"/>
            <a:r>
              <a:rPr lang="en-US" sz="2000" dirty="0" smtClean="0"/>
              <a:t>Tests </a:t>
            </a:r>
            <a:r>
              <a:rPr lang="en-US" sz="2000" dirty="0"/>
              <a:t>are based on user </a:t>
            </a:r>
            <a:r>
              <a:rPr lang="en-US" sz="2000" dirty="0" smtClean="0"/>
              <a:t>tasks; the </a:t>
            </a:r>
            <a:r>
              <a:rPr lang="en-US" sz="2000" dirty="0"/>
              <a:t>designer looks at the system in </a:t>
            </a:r>
            <a:r>
              <a:rPr lang="en-US" sz="2000" dirty="0" smtClean="0"/>
              <a:t>a new </a:t>
            </a:r>
            <a:r>
              <a:rPr lang="en-US" sz="2000" dirty="0"/>
              <a:t>and unconventional way. </a:t>
            </a:r>
            <a:endParaRPr lang="en-US" sz="2000" dirty="0" smtClean="0"/>
          </a:p>
          <a:p>
            <a:r>
              <a:rPr lang="en-US" dirty="0" smtClean="0"/>
              <a:t>Deep </a:t>
            </a:r>
            <a:r>
              <a:rPr lang="en-US" dirty="0"/>
              <a:t>structure </a:t>
            </a:r>
            <a:r>
              <a:rPr lang="en-US" dirty="0" smtClean="0"/>
              <a:t>-the </a:t>
            </a:r>
            <a:r>
              <a:rPr lang="en-US" dirty="0"/>
              <a:t>internal technical details of an OO </a:t>
            </a:r>
            <a:r>
              <a:rPr lang="en-US" dirty="0" smtClean="0"/>
              <a:t>program.</a:t>
            </a:r>
          </a:p>
          <a:p>
            <a:pPr lvl="1"/>
            <a:r>
              <a:rPr lang="en-US" sz="2000" dirty="0" smtClean="0"/>
              <a:t>The </a:t>
            </a:r>
            <a:r>
              <a:rPr lang="en-US" sz="2000" dirty="0"/>
              <a:t>structure </a:t>
            </a:r>
            <a:r>
              <a:rPr lang="en-US" sz="2000" dirty="0" smtClean="0"/>
              <a:t>is </a:t>
            </a:r>
            <a:r>
              <a:rPr lang="en-US" sz="2000" dirty="0"/>
              <a:t>understood by examining the design and/or code. </a:t>
            </a:r>
            <a:endParaRPr lang="en-US" sz="2000" dirty="0" smtClean="0"/>
          </a:p>
          <a:p>
            <a:r>
              <a:rPr lang="en-US" dirty="0" smtClean="0"/>
              <a:t>Deep </a:t>
            </a:r>
            <a:r>
              <a:rPr lang="en-US" dirty="0"/>
              <a:t>structure testing </a:t>
            </a:r>
            <a:r>
              <a:rPr lang="en-US" dirty="0" smtClean="0"/>
              <a:t>- exercise </a:t>
            </a:r>
            <a:r>
              <a:rPr lang="en-US" dirty="0"/>
              <a:t>dependencies, behaviors, and communication </a:t>
            </a:r>
            <a:r>
              <a:rPr lang="en-US" dirty="0" smtClean="0"/>
              <a:t>mechanisms established </a:t>
            </a:r>
            <a:r>
              <a:rPr lang="en-US" dirty="0"/>
              <a:t>as a part of the design model for OO software. </a:t>
            </a:r>
            <a:endParaRPr lang="en-US" dirty="0" smtClean="0"/>
          </a:p>
          <a:p>
            <a:pPr lvl="1"/>
            <a:r>
              <a:rPr lang="en-US" sz="2000" dirty="0" smtClean="0"/>
              <a:t>The </a:t>
            </a:r>
            <a:r>
              <a:rPr lang="en-US" sz="2000" dirty="0"/>
              <a:t>requirements and design models are used as the basis for deep structure testing. </a:t>
            </a:r>
            <a:endParaRPr lang="en-US" sz="2000" dirty="0" smtClean="0"/>
          </a:p>
          <a:p>
            <a:pPr lvl="1"/>
            <a:r>
              <a:rPr lang="en-US" sz="2000" dirty="0" smtClean="0"/>
              <a:t>For </a:t>
            </a:r>
            <a:r>
              <a:rPr lang="en-US" sz="2000" dirty="0"/>
              <a:t>example, the UML collaboration diagram or the deployment model depicts collaboration between objects abs subsystems that may not be externally visible.</a:t>
            </a:r>
          </a:p>
          <a:p>
            <a:endParaRPr lang="en-IN" dirty="0"/>
          </a:p>
        </p:txBody>
      </p:sp>
    </p:spTree>
    <p:extLst>
      <p:ext uri="{BB962C8B-B14F-4D97-AF65-F5344CB8AC3E}">
        <p14:creationId xmlns:p14="http://schemas.microsoft.com/office/powerpoint/2010/main" val="1921231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Methods Applicable At The Class Level </a:t>
            </a:r>
            <a:r>
              <a:rPr lang="en-US" dirty="0" smtClean="0"/>
              <a:t>- </a:t>
            </a:r>
            <a:r>
              <a:rPr lang="en-US" dirty="0">
                <a:solidFill>
                  <a:srgbClr val="FF0000"/>
                </a:solidFill>
              </a:rPr>
              <a:t>Random Testing</a:t>
            </a:r>
            <a:br>
              <a:rPr lang="en-US"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3869267" y="864108"/>
            <a:ext cx="7948659" cy="5120640"/>
          </a:xfrm>
        </p:spPr>
        <p:txBody>
          <a:bodyPr>
            <a:normAutofit/>
          </a:bodyPr>
          <a:lstStyle/>
          <a:p>
            <a:r>
              <a:rPr lang="en-US" dirty="0" smtClean="0"/>
              <a:t>Random </a:t>
            </a:r>
            <a:r>
              <a:rPr lang="en-US" dirty="0"/>
              <a:t>testing is used to exercise a class during OO testing. </a:t>
            </a:r>
            <a:endParaRPr lang="en-US" dirty="0" smtClean="0"/>
          </a:p>
          <a:p>
            <a:pPr lvl="1"/>
            <a:r>
              <a:rPr lang="en-US" dirty="0" smtClean="0"/>
              <a:t>For </a:t>
            </a:r>
            <a:r>
              <a:rPr lang="en-US" dirty="0"/>
              <a:t>example, Bank Application </a:t>
            </a:r>
            <a:endParaRPr lang="en-US" dirty="0" smtClean="0"/>
          </a:p>
          <a:p>
            <a:pPr lvl="1"/>
            <a:r>
              <a:rPr lang="en-US" dirty="0" smtClean="0"/>
              <a:t>Each </a:t>
            </a:r>
            <a:r>
              <a:rPr lang="en-US" dirty="0"/>
              <a:t>of these operations may be applied for Account, but certain constraints </a:t>
            </a:r>
            <a:endParaRPr lang="en-US" dirty="0" smtClean="0"/>
          </a:p>
          <a:p>
            <a:pPr lvl="1"/>
            <a:r>
              <a:rPr lang="en-US" dirty="0" smtClean="0"/>
              <a:t>The minimum behavioral life history of an instance of Account includes the following operations: –</a:t>
            </a:r>
            <a:r>
              <a:rPr lang="en-US" dirty="0" err="1" smtClean="0"/>
              <a:t>Open.setup.deposit.withdraw.close</a:t>
            </a:r>
            <a:r>
              <a:rPr lang="en-US" dirty="0" smtClean="0"/>
              <a:t> </a:t>
            </a:r>
          </a:p>
          <a:p>
            <a:pPr lvl="1"/>
            <a:r>
              <a:rPr lang="en-US" dirty="0" smtClean="0"/>
              <a:t>This represents the minimum test sequence for an account. </a:t>
            </a:r>
          </a:p>
          <a:p>
            <a:pPr lvl="1"/>
            <a:r>
              <a:rPr lang="en-US" dirty="0" smtClean="0"/>
              <a:t>A variety of different operation sequences can be generated randomly </a:t>
            </a:r>
          </a:p>
          <a:p>
            <a:pPr lvl="1"/>
            <a:r>
              <a:rPr lang="en-US" dirty="0" smtClean="0"/>
              <a:t>–Test case r1 : </a:t>
            </a:r>
            <a:r>
              <a:rPr lang="en-US" dirty="0" err="1" smtClean="0"/>
              <a:t>Open.setup.deposit.deposit.balance.summarize</a:t>
            </a:r>
            <a:r>
              <a:rPr lang="en-US" dirty="0" smtClean="0"/>
              <a:t>. withdraw. close</a:t>
            </a:r>
          </a:p>
          <a:p>
            <a:pPr lvl="1"/>
            <a:r>
              <a:rPr lang="en-US" dirty="0" smtClean="0"/>
              <a:t> –Test case r2 : </a:t>
            </a:r>
            <a:r>
              <a:rPr lang="en-US" dirty="0" err="1" smtClean="0"/>
              <a:t>Open.setup.deposit.withdraw.deposit.balance.credit</a:t>
            </a:r>
            <a:r>
              <a:rPr lang="en-US" dirty="0" smtClean="0"/>
              <a:t> Limit. </a:t>
            </a:r>
            <a:r>
              <a:rPr lang="en-US" dirty="0" err="1" smtClean="0"/>
              <a:t>withdraw.close</a:t>
            </a:r>
            <a:endParaRPr lang="en-IN" dirty="0"/>
          </a:p>
        </p:txBody>
      </p:sp>
    </p:spTree>
    <p:extLst>
      <p:ext uri="{BB962C8B-B14F-4D97-AF65-F5344CB8AC3E}">
        <p14:creationId xmlns:p14="http://schemas.microsoft.com/office/powerpoint/2010/main" val="12353461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3931-19AB-C956-8B8D-F35666B20A3F}"/>
              </a:ext>
            </a:extLst>
          </p:cNvPr>
          <p:cNvSpPr>
            <a:spLocks noGrp="1"/>
          </p:cNvSpPr>
          <p:nvPr>
            <p:ph type="title"/>
          </p:nvPr>
        </p:nvSpPr>
        <p:spPr/>
        <p:txBody>
          <a:bodyPr/>
          <a:lstStyle/>
          <a:p>
            <a:r>
              <a:rPr lang="en-IN" b="0" i="0" dirty="0">
                <a:solidFill>
                  <a:srgbClr val="444444"/>
                </a:solidFill>
                <a:effectLst/>
                <a:latin typeface="Open Sans" panose="020B0606030504020204" pitchFamily="34" charset="0"/>
              </a:rPr>
              <a:t> The View Of Testing</a:t>
            </a:r>
            <a:endParaRPr lang="en-IN" dirty="0"/>
          </a:p>
        </p:txBody>
      </p:sp>
      <p:sp>
        <p:nvSpPr>
          <p:cNvPr id="3" name="Content Placeholder 2">
            <a:extLst>
              <a:ext uri="{FF2B5EF4-FFF2-40B4-BE49-F238E27FC236}">
                <a16:creationId xmlns:a16="http://schemas.microsoft.com/office/drawing/2014/main" id="{8641B1A5-9940-CA0F-1726-009D005E47DC}"/>
              </a:ext>
            </a:extLst>
          </p:cNvPr>
          <p:cNvSpPr>
            <a:spLocks noGrp="1"/>
          </p:cNvSpPr>
          <p:nvPr>
            <p:ph idx="1"/>
          </p:nvPr>
        </p:nvSpPr>
        <p:spPr>
          <a:xfrm>
            <a:off x="3869268" y="868680"/>
            <a:ext cx="7315200" cy="5120640"/>
          </a:xfrm>
        </p:spPr>
        <p:txBody>
          <a:bodyPr/>
          <a:lstStyle/>
          <a:p>
            <a:pPr algn="just"/>
            <a:r>
              <a:rPr lang="en-US" dirty="0">
                <a:solidFill>
                  <a:srgbClr val="444444"/>
                </a:solidFill>
                <a:latin typeface="Open Sans" panose="020B0606030504020204" pitchFamily="34" charset="0"/>
              </a:rPr>
              <a:t>C</a:t>
            </a:r>
            <a:r>
              <a:rPr lang="en-US" b="0" i="0" dirty="0">
                <a:solidFill>
                  <a:srgbClr val="444444"/>
                </a:solidFill>
                <a:effectLst/>
                <a:latin typeface="Open Sans" panose="020B0606030504020204" pitchFamily="34" charset="0"/>
              </a:rPr>
              <a:t>onstruction of object-oriented software begins with the creation of requirement and design model. </a:t>
            </a:r>
          </a:p>
          <a:p>
            <a:pPr algn="just"/>
            <a:r>
              <a:rPr lang="en-US" dirty="0">
                <a:solidFill>
                  <a:srgbClr val="444444"/>
                </a:solidFill>
                <a:latin typeface="Open Sans" panose="020B0606030504020204" pitchFamily="34" charset="0"/>
              </a:rPr>
              <a:t>Nature of OO SE paradigm is evolutionary,</a:t>
            </a:r>
          </a:p>
          <a:p>
            <a:pPr lvl="1" algn="just"/>
            <a:r>
              <a:rPr lang="en-US" b="0" i="0" dirty="0">
                <a:solidFill>
                  <a:srgbClr val="444444"/>
                </a:solidFill>
                <a:effectLst/>
                <a:latin typeface="Open Sans" panose="020B0606030504020204" pitchFamily="34" charset="0"/>
              </a:rPr>
              <a:t>Start with informal representations of system requirements </a:t>
            </a:r>
          </a:p>
          <a:p>
            <a:pPr lvl="1" algn="just"/>
            <a:r>
              <a:rPr lang="en-US" b="0" i="0" dirty="0">
                <a:solidFill>
                  <a:srgbClr val="444444"/>
                </a:solidFill>
                <a:effectLst/>
                <a:latin typeface="Open Sans" panose="020B0606030504020204" pitchFamily="34" charset="0"/>
              </a:rPr>
              <a:t>evolve into detailed models of classes, class relationships, system design and allocation, and object design. </a:t>
            </a:r>
          </a:p>
          <a:p>
            <a:pPr algn="just"/>
            <a:r>
              <a:rPr lang="en-US" b="0" i="0" dirty="0">
                <a:solidFill>
                  <a:srgbClr val="444444"/>
                </a:solidFill>
                <a:effectLst/>
                <a:latin typeface="Open Sans" panose="020B0606030504020204" pitchFamily="34" charset="0"/>
              </a:rPr>
              <a:t>At each stage, the models can be “tested” in an attempt to uncover errors prior to their propagation to the next iteration.</a:t>
            </a:r>
            <a:endParaRPr lang="en-IN" dirty="0"/>
          </a:p>
        </p:txBody>
      </p:sp>
    </p:spTree>
    <p:extLst>
      <p:ext uri="{BB962C8B-B14F-4D97-AF65-F5344CB8AC3E}">
        <p14:creationId xmlns:p14="http://schemas.microsoft.com/office/powerpoint/2010/main" val="3475234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Methods Applicable At The Class Level </a:t>
            </a:r>
            <a:r>
              <a:rPr lang="en-US" dirty="0" smtClean="0"/>
              <a:t>-</a:t>
            </a:r>
            <a:r>
              <a:rPr lang="en-US" dirty="0" smtClean="0">
                <a:solidFill>
                  <a:srgbClr val="FF0000"/>
                </a:solidFill>
              </a:rPr>
              <a:t>Partition </a:t>
            </a:r>
            <a:r>
              <a:rPr lang="en-US" dirty="0">
                <a:solidFill>
                  <a:srgbClr val="FF0000"/>
                </a:solidFill>
              </a:rPr>
              <a:t>Testing </a:t>
            </a:r>
            <a:endParaRPr lang="en-IN" dirty="0">
              <a:solidFill>
                <a:srgbClr val="FF0000"/>
              </a:solidFill>
            </a:endParaRPr>
          </a:p>
        </p:txBody>
      </p:sp>
      <p:sp>
        <p:nvSpPr>
          <p:cNvPr id="3" name="Content Placeholder 2"/>
          <p:cNvSpPr>
            <a:spLocks noGrp="1"/>
          </p:cNvSpPr>
          <p:nvPr>
            <p:ph idx="1"/>
          </p:nvPr>
        </p:nvSpPr>
        <p:spPr>
          <a:xfrm>
            <a:off x="3869267" y="864108"/>
            <a:ext cx="8045641" cy="5120640"/>
          </a:xfrm>
        </p:spPr>
        <p:txBody>
          <a:bodyPr>
            <a:normAutofit fontScale="85000" lnSpcReduction="10000"/>
          </a:bodyPr>
          <a:lstStyle/>
          <a:p>
            <a:r>
              <a:rPr lang="en-US" sz="2100" dirty="0" smtClean="0"/>
              <a:t>Partition </a:t>
            </a:r>
            <a:r>
              <a:rPr lang="en-US" sz="2100" dirty="0"/>
              <a:t>testing reduces the number of test cases required to exercise the class. </a:t>
            </a:r>
            <a:endParaRPr lang="en-US" sz="2100" dirty="0" smtClean="0"/>
          </a:p>
          <a:p>
            <a:r>
              <a:rPr lang="en-US" sz="2100" b="1" dirty="0" smtClean="0"/>
              <a:t>State-based </a:t>
            </a:r>
            <a:r>
              <a:rPr lang="en-US" sz="2100" b="1" dirty="0"/>
              <a:t>partitioning </a:t>
            </a:r>
            <a:r>
              <a:rPr lang="en-US" sz="2100" dirty="0"/>
              <a:t>categorizes class operations based on their ability to change the state of the class. </a:t>
            </a:r>
            <a:endParaRPr lang="en-US" sz="2100" dirty="0" smtClean="0"/>
          </a:p>
          <a:p>
            <a:r>
              <a:rPr lang="en-US" sz="2100" dirty="0" smtClean="0"/>
              <a:t>E.g., </a:t>
            </a:r>
            <a:r>
              <a:rPr lang="en-US" sz="2100" dirty="0"/>
              <a:t>Account class, state operations include </a:t>
            </a:r>
            <a:r>
              <a:rPr lang="en-US" sz="2100" dirty="0" smtClean="0"/>
              <a:t>deposit () </a:t>
            </a:r>
            <a:r>
              <a:rPr lang="en-US" sz="2100" dirty="0"/>
              <a:t>and withdraw(), and </a:t>
            </a:r>
            <a:r>
              <a:rPr lang="en-US" sz="2100" dirty="0" err="1"/>
              <a:t>nonstate</a:t>
            </a:r>
            <a:r>
              <a:rPr lang="en-US" sz="2100" dirty="0"/>
              <a:t> operations include balance(), summarize(), and </a:t>
            </a:r>
            <a:r>
              <a:rPr lang="en-US" sz="2100" dirty="0" err="1"/>
              <a:t>creditLimit</a:t>
            </a:r>
            <a:r>
              <a:rPr lang="en-US" sz="2100" dirty="0" smtClean="0"/>
              <a:t>().</a:t>
            </a:r>
            <a:endParaRPr lang="en-US" sz="2100" dirty="0"/>
          </a:p>
          <a:p>
            <a:r>
              <a:rPr lang="en-US" sz="2100" dirty="0" smtClean="0"/>
              <a:t>Tests </a:t>
            </a:r>
            <a:r>
              <a:rPr lang="en-US" sz="2100" dirty="0"/>
              <a:t>are designed in a way that exercises operations that change state and those that do not change state separately</a:t>
            </a:r>
            <a:r>
              <a:rPr lang="en-US" sz="2100" dirty="0" smtClean="0"/>
              <a:t>.</a:t>
            </a:r>
          </a:p>
          <a:p>
            <a:pPr lvl="1"/>
            <a:r>
              <a:rPr lang="en-US" sz="2100" dirty="0" smtClean="0"/>
              <a:t> Test </a:t>
            </a:r>
            <a:r>
              <a:rPr lang="en-US" sz="2100" dirty="0"/>
              <a:t>case p1 : </a:t>
            </a:r>
            <a:r>
              <a:rPr lang="en-US" sz="2100" dirty="0" err="1"/>
              <a:t>open.setup.deposit.deposit.withdraw.withdraw.close</a:t>
            </a:r>
            <a:r>
              <a:rPr lang="en-US" sz="2100" dirty="0"/>
              <a:t> </a:t>
            </a:r>
            <a:endParaRPr lang="en-US" sz="2100" dirty="0" smtClean="0"/>
          </a:p>
          <a:p>
            <a:pPr lvl="1"/>
            <a:r>
              <a:rPr lang="en-US" sz="2100" dirty="0" smtClean="0"/>
              <a:t>Test </a:t>
            </a:r>
            <a:r>
              <a:rPr lang="en-US" sz="2100" dirty="0"/>
              <a:t>case p2 : </a:t>
            </a:r>
            <a:r>
              <a:rPr lang="en-US" sz="2100" dirty="0" err="1" smtClean="0"/>
              <a:t>open.setup.deposit.summarize.creditLimit.withdraw.close</a:t>
            </a:r>
            <a:r>
              <a:rPr lang="en-US" sz="2100" dirty="0" smtClean="0"/>
              <a:t> </a:t>
            </a:r>
          </a:p>
          <a:p>
            <a:r>
              <a:rPr lang="en-US" sz="2100" dirty="0" smtClean="0"/>
              <a:t>Attribute-based </a:t>
            </a:r>
            <a:r>
              <a:rPr lang="en-US" sz="2100" dirty="0"/>
              <a:t>partitioning categorizes class operations based </a:t>
            </a:r>
            <a:r>
              <a:rPr lang="en-US" sz="2100" dirty="0" smtClean="0"/>
              <a:t>on </a:t>
            </a:r>
            <a:r>
              <a:rPr lang="en-US" sz="2100" dirty="0"/>
              <a:t>the attributes that they use</a:t>
            </a:r>
            <a:r>
              <a:rPr lang="en-US" sz="2100" dirty="0" smtClean="0"/>
              <a:t>.</a:t>
            </a:r>
          </a:p>
          <a:p>
            <a:pPr lvl="1"/>
            <a:r>
              <a:rPr lang="en-US" sz="2100" dirty="0" smtClean="0"/>
              <a:t>E.g</a:t>
            </a:r>
            <a:r>
              <a:rPr lang="en-US" sz="2100" dirty="0"/>
              <a:t>., For the class Account, the attributes balance and </a:t>
            </a:r>
            <a:r>
              <a:rPr lang="en-US" sz="2100" dirty="0" smtClean="0"/>
              <a:t>credit limit </a:t>
            </a:r>
            <a:r>
              <a:rPr lang="en-US" sz="2100" dirty="0"/>
              <a:t>can be used to define partitions. </a:t>
            </a:r>
            <a:endParaRPr lang="en-US" sz="2100" dirty="0" smtClean="0"/>
          </a:p>
          <a:p>
            <a:r>
              <a:rPr lang="en-US" sz="2100" dirty="0" smtClean="0"/>
              <a:t>Operations </a:t>
            </a:r>
            <a:r>
              <a:rPr lang="en-US" sz="2100" dirty="0"/>
              <a:t>are </a:t>
            </a:r>
            <a:r>
              <a:rPr lang="en-US" sz="2100" dirty="0" smtClean="0"/>
              <a:t>divided </a:t>
            </a:r>
            <a:r>
              <a:rPr lang="en-US" sz="2100" dirty="0"/>
              <a:t>into three partitions </a:t>
            </a:r>
            <a:r>
              <a:rPr lang="en-US" sz="2100" dirty="0" smtClean="0"/>
              <a:t>:</a:t>
            </a:r>
          </a:p>
          <a:p>
            <a:pPr lvl="1"/>
            <a:r>
              <a:rPr lang="en-US" sz="2100" dirty="0" smtClean="0"/>
              <a:t>(</a:t>
            </a:r>
            <a:r>
              <a:rPr lang="en-US" sz="2100" dirty="0"/>
              <a:t>1) operations that use </a:t>
            </a:r>
            <a:r>
              <a:rPr lang="en-US" sz="2100" dirty="0" smtClean="0"/>
              <a:t>credit limits, </a:t>
            </a:r>
          </a:p>
          <a:p>
            <a:pPr lvl="1"/>
            <a:r>
              <a:rPr lang="en-US" sz="2100" dirty="0" smtClean="0"/>
              <a:t>(</a:t>
            </a:r>
            <a:r>
              <a:rPr lang="en-US" sz="2100" dirty="0"/>
              <a:t>2) operations that modify </a:t>
            </a:r>
            <a:r>
              <a:rPr lang="en-US" sz="2100" dirty="0" smtClean="0"/>
              <a:t>credit limits,</a:t>
            </a:r>
          </a:p>
          <a:p>
            <a:pPr lvl="1"/>
            <a:r>
              <a:rPr lang="en-US" sz="2100" dirty="0" smtClean="0"/>
              <a:t>(</a:t>
            </a:r>
            <a:r>
              <a:rPr lang="en-US" sz="2100" dirty="0"/>
              <a:t>3) operations that do not use or modify </a:t>
            </a:r>
            <a:r>
              <a:rPr lang="en-US" sz="2100" dirty="0" smtClean="0"/>
              <a:t>credit Limits.</a:t>
            </a:r>
            <a:endParaRPr lang="en-US" sz="2100" dirty="0"/>
          </a:p>
          <a:p>
            <a:endParaRPr lang="en-IN" dirty="0"/>
          </a:p>
        </p:txBody>
      </p:sp>
    </p:spTree>
    <p:extLst>
      <p:ext uri="{BB962C8B-B14F-4D97-AF65-F5344CB8AC3E}">
        <p14:creationId xmlns:p14="http://schemas.microsoft.com/office/powerpoint/2010/main" val="2322377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Methods Applicable At The Class Level </a:t>
            </a:r>
            <a:r>
              <a:rPr lang="en-US" dirty="0" smtClean="0"/>
              <a:t>-</a:t>
            </a:r>
            <a:r>
              <a:rPr lang="en-US" dirty="0" smtClean="0">
                <a:solidFill>
                  <a:srgbClr val="FF0000"/>
                </a:solidFill>
              </a:rPr>
              <a:t>Partition </a:t>
            </a:r>
            <a:r>
              <a:rPr lang="en-US" dirty="0">
                <a:solidFill>
                  <a:srgbClr val="FF0000"/>
                </a:solidFill>
              </a:rPr>
              <a:t>Testing </a:t>
            </a:r>
            <a:endParaRPr lang="en-IN" dirty="0">
              <a:solidFill>
                <a:srgbClr val="FF0000"/>
              </a:solidFill>
            </a:endParaRPr>
          </a:p>
        </p:txBody>
      </p:sp>
      <p:sp>
        <p:nvSpPr>
          <p:cNvPr id="3" name="Content Placeholder 2"/>
          <p:cNvSpPr>
            <a:spLocks noGrp="1"/>
          </p:cNvSpPr>
          <p:nvPr>
            <p:ph idx="1"/>
          </p:nvPr>
        </p:nvSpPr>
        <p:spPr>
          <a:xfrm>
            <a:off x="3869267" y="864108"/>
            <a:ext cx="8045641" cy="5120640"/>
          </a:xfrm>
        </p:spPr>
        <p:txBody>
          <a:bodyPr>
            <a:normAutofit/>
          </a:bodyPr>
          <a:lstStyle/>
          <a:p>
            <a:r>
              <a:rPr lang="en-US" sz="2400" dirty="0"/>
              <a:t>Category-based </a:t>
            </a:r>
            <a:r>
              <a:rPr lang="en-US" sz="2400" dirty="0" smtClean="0"/>
              <a:t>partitioning</a:t>
            </a:r>
          </a:p>
          <a:p>
            <a:pPr lvl="1"/>
            <a:r>
              <a:rPr lang="en-US" sz="2200" dirty="0" smtClean="0"/>
              <a:t> categorizes </a:t>
            </a:r>
            <a:r>
              <a:rPr lang="en-US" sz="2200" dirty="0"/>
              <a:t>class operations based on the generic function that each performs. </a:t>
            </a:r>
            <a:endParaRPr lang="en-US" sz="2200" dirty="0" smtClean="0"/>
          </a:p>
          <a:p>
            <a:pPr lvl="1"/>
            <a:r>
              <a:rPr lang="en-US" sz="2200" dirty="0" smtClean="0"/>
              <a:t>E.g</a:t>
            </a:r>
            <a:r>
              <a:rPr lang="en-US" sz="2200" dirty="0"/>
              <a:t>., operations in the Account class can be categorized </a:t>
            </a:r>
            <a:r>
              <a:rPr lang="en-US" sz="2200" dirty="0" smtClean="0"/>
              <a:t>into: </a:t>
            </a:r>
          </a:p>
          <a:p>
            <a:pPr lvl="2"/>
            <a:r>
              <a:rPr lang="en-US" sz="2000" dirty="0" smtClean="0"/>
              <a:t>initialization </a:t>
            </a:r>
            <a:r>
              <a:rPr lang="en-US" sz="2000" dirty="0"/>
              <a:t>operations (open, setup</a:t>
            </a:r>
            <a:r>
              <a:rPr lang="en-US" sz="2000" dirty="0" smtClean="0"/>
              <a:t>),</a:t>
            </a:r>
          </a:p>
          <a:p>
            <a:pPr lvl="2"/>
            <a:r>
              <a:rPr lang="en-US" sz="2000" dirty="0" smtClean="0"/>
              <a:t>computational </a:t>
            </a:r>
            <a:r>
              <a:rPr lang="en-US" sz="2000" dirty="0"/>
              <a:t>operations (deposit, withdraw), </a:t>
            </a:r>
            <a:endParaRPr lang="en-US" sz="2000" dirty="0" smtClean="0"/>
          </a:p>
          <a:p>
            <a:pPr lvl="2"/>
            <a:r>
              <a:rPr lang="en-US" sz="2000" dirty="0" smtClean="0"/>
              <a:t>queries </a:t>
            </a:r>
            <a:r>
              <a:rPr lang="en-US" sz="2000" dirty="0"/>
              <a:t>(balance, summarize, </a:t>
            </a:r>
            <a:r>
              <a:rPr lang="en-US" sz="2000" dirty="0" smtClean="0"/>
              <a:t>credit Limit),</a:t>
            </a:r>
          </a:p>
          <a:p>
            <a:pPr lvl="2"/>
            <a:r>
              <a:rPr lang="en-US" sz="2000" dirty="0" smtClean="0"/>
              <a:t>termination </a:t>
            </a:r>
            <a:r>
              <a:rPr lang="en-US" sz="2000" dirty="0"/>
              <a:t>operations (close).</a:t>
            </a:r>
            <a:endParaRPr lang="en-IN" sz="2000" dirty="0"/>
          </a:p>
          <a:p>
            <a:endParaRPr lang="en-IN" dirty="0"/>
          </a:p>
        </p:txBody>
      </p:sp>
    </p:spTree>
    <p:extLst>
      <p:ext uri="{BB962C8B-B14F-4D97-AF65-F5344CB8AC3E}">
        <p14:creationId xmlns:p14="http://schemas.microsoft.com/office/powerpoint/2010/main" val="40565455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Interclass </a:t>
            </a:r>
            <a:r>
              <a:rPr lang="en-US" dirty="0" smtClean="0"/>
              <a:t>Test-Case Design </a:t>
            </a:r>
            <a:endParaRPr lang="en-IN" dirty="0"/>
          </a:p>
        </p:txBody>
      </p:sp>
      <p:sp>
        <p:nvSpPr>
          <p:cNvPr id="3" name="Content Placeholder 2"/>
          <p:cNvSpPr>
            <a:spLocks noGrp="1"/>
          </p:cNvSpPr>
          <p:nvPr>
            <p:ph idx="1"/>
          </p:nvPr>
        </p:nvSpPr>
        <p:spPr>
          <a:xfrm>
            <a:off x="3869268" y="864108"/>
            <a:ext cx="6674041" cy="5120640"/>
          </a:xfrm>
        </p:spPr>
        <p:txBody>
          <a:bodyPr>
            <a:normAutofit/>
          </a:bodyPr>
          <a:lstStyle/>
          <a:p>
            <a:pPr algn="just"/>
            <a:r>
              <a:rPr lang="en-US" dirty="0" smtClean="0"/>
              <a:t>Test case </a:t>
            </a:r>
            <a:r>
              <a:rPr lang="en-US" dirty="0"/>
              <a:t>design becomes more complicated as </a:t>
            </a:r>
            <a:r>
              <a:rPr lang="en-US" dirty="0" smtClean="0"/>
              <a:t>the integration </a:t>
            </a:r>
            <a:r>
              <a:rPr lang="en-US" dirty="0"/>
              <a:t>of the object-oriented system begins. </a:t>
            </a:r>
            <a:endParaRPr lang="en-US" dirty="0" smtClean="0"/>
          </a:p>
          <a:p>
            <a:pPr algn="just"/>
            <a:r>
              <a:rPr lang="en-US" dirty="0" smtClean="0"/>
              <a:t>At </a:t>
            </a:r>
            <a:r>
              <a:rPr lang="en-US" dirty="0"/>
              <a:t>this stage, testing of collaboration between classes must begin. </a:t>
            </a:r>
            <a:endParaRPr lang="en-US" dirty="0" smtClean="0"/>
          </a:p>
          <a:p>
            <a:r>
              <a:rPr lang="en-US" dirty="0" smtClean="0"/>
              <a:t>Class </a:t>
            </a:r>
            <a:r>
              <a:rPr lang="en-US" dirty="0"/>
              <a:t>collaboration testing can be accomplished by applying random and partitioning methods, as well as scenario-based testing and behavioral testing.</a:t>
            </a:r>
            <a:br>
              <a:rPr lang="en-US" dirty="0"/>
            </a:br>
            <a:endParaRPr lang="en-US" dirty="0"/>
          </a:p>
          <a:p>
            <a:pPr marL="0" indent="0" algn="just">
              <a:buNone/>
            </a:pPr>
            <a:endParaRPr lang="en-US" dirty="0"/>
          </a:p>
        </p:txBody>
      </p:sp>
    </p:spTree>
    <p:extLst>
      <p:ext uri="{BB962C8B-B14F-4D97-AF65-F5344CB8AC3E}">
        <p14:creationId xmlns:p14="http://schemas.microsoft.com/office/powerpoint/2010/main" val="663109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Class Testing </a:t>
            </a:r>
            <a:endParaRPr lang="en-IN" dirty="0"/>
          </a:p>
        </p:txBody>
      </p:sp>
      <p:sp>
        <p:nvSpPr>
          <p:cNvPr id="3" name="Content Placeholder 2"/>
          <p:cNvSpPr>
            <a:spLocks noGrp="1"/>
          </p:cNvSpPr>
          <p:nvPr>
            <p:ph idx="1"/>
          </p:nvPr>
        </p:nvSpPr>
        <p:spPr/>
        <p:txBody>
          <a:bodyPr/>
          <a:lstStyle/>
          <a:p>
            <a:pPr algn="just">
              <a:lnSpc>
                <a:spcPct val="150000"/>
              </a:lnSpc>
            </a:pPr>
            <a:r>
              <a:rPr lang="en-US" dirty="0" smtClean="0"/>
              <a:t>Steps </a:t>
            </a:r>
            <a:r>
              <a:rPr lang="en-US" dirty="0"/>
              <a:t>to generate multiple class random test cases</a:t>
            </a:r>
            <a:r>
              <a:rPr lang="en-US" dirty="0" smtClean="0"/>
              <a:t>:</a:t>
            </a:r>
          </a:p>
          <a:p>
            <a:pPr lvl="1" algn="just">
              <a:lnSpc>
                <a:spcPct val="150000"/>
              </a:lnSpc>
            </a:pPr>
            <a:r>
              <a:rPr lang="en-US" dirty="0" smtClean="0"/>
              <a:t> </a:t>
            </a:r>
            <a:r>
              <a:rPr lang="en-US" dirty="0"/>
              <a:t>1)For each client class, use the list of operations to generate a series of random test sequences. The operation will send </a:t>
            </a:r>
            <a:r>
              <a:rPr lang="en-US" dirty="0" smtClean="0"/>
              <a:t>messages </a:t>
            </a:r>
            <a:r>
              <a:rPr lang="en-US" dirty="0"/>
              <a:t>to other server classes. </a:t>
            </a:r>
            <a:endParaRPr lang="en-US" dirty="0" smtClean="0"/>
          </a:p>
          <a:p>
            <a:pPr lvl="1" algn="just">
              <a:lnSpc>
                <a:spcPct val="150000"/>
              </a:lnSpc>
            </a:pPr>
            <a:r>
              <a:rPr lang="en-US" dirty="0" smtClean="0"/>
              <a:t>2)For </a:t>
            </a:r>
            <a:r>
              <a:rPr lang="en-US" dirty="0"/>
              <a:t>each message that is generated, determine the collaborator class and the corresponding operation in the server object. </a:t>
            </a:r>
            <a:endParaRPr lang="en-US" dirty="0" smtClean="0"/>
          </a:p>
          <a:p>
            <a:pPr lvl="1" algn="just">
              <a:lnSpc>
                <a:spcPct val="150000"/>
              </a:lnSpc>
            </a:pPr>
            <a:r>
              <a:rPr lang="en-US" dirty="0" smtClean="0"/>
              <a:t>3)For </a:t>
            </a:r>
            <a:r>
              <a:rPr lang="en-US" dirty="0"/>
              <a:t>each operation in the server object </a:t>
            </a:r>
            <a:r>
              <a:rPr lang="en-US" dirty="0" smtClean="0"/>
              <a:t>determine </a:t>
            </a:r>
            <a:r>
              <a:rPr lang="en-US" dirty="0"/>
              <a:t>the messages that it transmits. </a:t>
            </a:r>
            <a:endParaRPr lang="en-US" dirty="0" smtClean="0"/>
          </a:p>
          <a:p>
            <a:pPr lvl="1" algn="just">
              <a:lnSpc>
                <a:spcPct val="150000"/>
              </a:lnSpc>
            </a:pPr>
            <a:r>
              <a:rPr lang="en-US" dirty="0" smtClean="0"/>
              <a:t>4)For </a:t>
            </a:r>
            <a:r>
              <a:rPr lang="en-US" dirty="0"/>
              <a:t>each of the messages, determine the next level of operations that are invoked and incorporate these into the test sequences. </a:t>
            </a:r>
            <a:endParaRPr lang="en-IN" dirty="0"/>
          </a:p>
        </p:txBody>
      </p:sp>
    </p:spTree>
    <p:extLst>
      <p:ext uri="{BB962C8B-B14F-4D97-AF65-F5344CB8AC3E}">
        <p14:creationId xmlns:p14="http://schemas.microsoft.com/office/powerpoint/2010/main" val="561876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Tests Derived From Behavior Models </a:t>
            </a:r>
            <a:endParaRPr lang="en-IN" dirty="0"/>
          </a:p>
        </p:txBody>
      </p:sp>
      <p:sp>
        <p:nvSpPr>
          <p:cNvPr id="3" name="Content Placeholder 2"/>
          <p:cNvSpPr>
            <a:spLocks noGrp="1"/>
          </p:cNvSpPr>
          <p:nvPr>
            <p:ph idx="1"/>
          </p:nvPr>
        </p:nvSpPr>
        <p:spPr/>
        <p:txBody>
          <a:bodyPr/>
          <a:lstStyle/>
          <a:p>
            <a:pPr algn="just">
              <a:lnSpc>
                <a:spcPct val="150000"/>
              </a:lnSpc>
            </a:pPr>
            <a:r>
              <a:rPr lang="en-US" dirty="0" smtClean="0"/>
              <a:t>The </a:t>
            </a:r>
            <a:r>
              <a:rPr lang="en-US" dirty="0"/>
              <a:t>state diagram for a class can be used to help derive a sequence of tests that will exercise the dynamic behavior of the class and those classes that collaborate with it. </a:t>
            </a:r>
            <a:endParaRPr lang="en-US" dirty="0" smtClean="0"/>
          </a:p>
          <a:p>
            <a:pPr algn="just">
              <a:lnSpc>
                <a:spcPct val="150000"/>
              </a:lnSpc>
            </a:pPr>
            <a:r>
              <a:rPr lang="en-US" dirty="0" smtClean="0"/>
              <a:t>The </a:t>
            </a:r>
            <a:r>
              <a:rPr lang="en-US" dirty="0"/>
              <a:t>state model can be traversed in a “breadth-first” manner</a:t>
            </a:r>
            <a:r>
              <a:rPr lang="en-US" dirty="0" smtClean="0"/>
              <a:t>.</a:t>
            </a:r>
          </a:p>
          <a:p>
            <a:pPr algn="just">
              <a:lnSpc>
                <a:spcPct val="150000"/>
              </a:lnSpc>
            </a:pPr>
            <a:r>
              <a:rPr lang="en-US" dirty="0" smtClean="0"/>
              <a:t> </a:t>
            </a:r>
            <a:r>
              <a:rPr lang="en-US" dirty="0"/>
              <a:t>In this context, breadth-first implies that a test case exercises a single transition and that when a new transition is to be tested only previously tested transitions are used.</a:t>
            </a:r>
          </a:p>
          <a:p>
            <a:pPr algn="just"/>
            <a:endParaRPr lang="en-IN" dirty="0"/>
          </a:p>
        </p:txBody>
      </p:sp>
    </p:spTree>
    <p:extLst>
      <p:ext uri="{BB962C8B-B14F-4D97-AF65-F5344CB8AC3E}">
        <p14:creationId xmlns:p14="http://schemas.microsoft.com/office/powerpoint/2010/main" val="1307972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2F6D-265A-CFA4-6608-976408DDEC50}"/>
              </a:ext>
            </a:extLst>
          </p:cNvPr>
          <p:cNvSpPr>
            <a:spLocks noGrp="1"/>
          </p:cNvSpPr>
          <p:nvPr>
            <p:ph type="title"/>
          </p:nvPr>
        </p:nvSpPr>
        <p:spPr/>
        <p:txBody>
          <a:bodyPr/>
          <a:lstStyle/>
          <a:p>
            <a:r>
              <a:rPr lang="en-US" b="0" i="0" dirty="0">
                <a:solidFill>
                  <a:srgbClr val="444444"/>
                </a:solidFill>
                <a:effectLst/>
                <a:latin typeface="Open Sans" panose="020B0606030504020204" pitchFamily="34" charset="0"/>
              </a:rPr>
              <a:t>Testing OOA and OOD Models </a:t>
            </a:r>
            <a:endParaRPr lang="en-IN" dirty="0"/>
          </a:p>
        </p:txBody>
      </p:sp>
      <p:sp>
        <p:nvSpPr>
          <p:cNvPr id="3" name="Content Placeholder 2">
            <a:extLst>
              <a:ext uri="{FF2B5EF4-FFF2-40B4-BE49-F238E27FC236}">
                <a16:creationId xmlns:a16="http://schemas.microsoft.com/office/drawing/2014/main" id="{D2B5A0FE-2216-EB24-C361-A65B2D7ECA1B}"/>
              </a:ext>
            </a:extLst>
          </p:cNvPr>
          <p:cNvSpPr>
            <a:spLocks noGrp="1"/>
          </p:cNvSpPr>
          <p:nvPr>
            <p:ph idx="1"/>
          </p:nvPr>
        </p:nvSpPr>
        <p:spPr/>
        <p:txBody>
          <a:bodyPr/>
          <a:lstStyle/>
          <a:p>
            <a:pPr algn="just"/>
            <a:r>
              <a:rPr lang="en-US" b="0" i="0" dirty="0">
                <a:solidFill>
                  <a:srgbClr val="444444"/>
                </a:solidFill>
                <a:effectLst/>
                <a:latin typeface="Open Sans" panose="020B0606030504020204" pitchFamily="34" charset="0"/>
              </a:rPr>
              <a:t>Analysis and design </a:t>
            </a:r>
            <a:r>
              <a:rPr lang="en-US" dirty="0">
                <a:solidFill>
                  <a:srgbClr val="444444"/>
                </a:solidFill>
                <a:latin typeface="Open Sans" panose="020B0606030504020204" pitchFamily="34" charset="0"/>
              </a:rPr>
              <a:t>models can not be executed hence can </a:t>
            </a:r>
            <a:r>
              <a:rPr lang="en-US" b="0" i="0" dirty="0">
                <a:solidFill>
                  <a:srgbClr val="444444"/>
                </a:solidFill>
                <a:effectLst/>
                <a:latin typeface="Open Sans" panose="020B0606030504020204" pitchFamily="34" charset="0"/>
              </a:rPr>
              <a:t>not be tested in the conventional sense</a:t>
            </a:r>
          </a:p>
          <a:p>
            <a:pPr algn="just"/>
            <a:r>
              <a:rPr lang="en-US" b="0" i="0" dirty="0">
                <a:solidFill>
                  <a:srgbClr val="444444"/>
                </a:solidFill>
                <a:effectLst/>
                <a:latin typeface="Open Sans" panose="020B0606030504020204" pitchFamily="34" charset="0"/>
              </a:rPr>
              <a:t>Technical reviews can be used to examine their correctness and consistency.</a:t>
            </a:r>
            <a:endParaRPr lang="en-IN" dirty="0"/>
          </a:p>
        </p:txBody>
      </p:sp>
    </p:spTree>
    <p:extLst>
      <p:ext uri="{BB962C8B-B14F-4D97-AF65-F5344CB8AC3E}">
        <p14:creationId xmlns:p14="http://schemas.microsoft.com/office/powerpoint/2010/main" val="143715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C29C0-ADE8-DFBA-98E7-9CA3264A6669}"/>
              </a:ext>
            </a:extLst>
          </p:cNvPr>
          <p:cNvSpPr>
            <a:spLocks noGrp="1"/>
          </p:cNvSpPr>
          <p:nvPr>
            <p:ph type="title"/>
          </p:nvPr>
        </p:nvSpPr>
        <p:spPr/>
        <p:txBody>
          <a:bodyPr/>
          <a:lstStyle/>
          <a:p>
            <a:r>
              <a:rPr lang="en-US" b="0" i="0" dirty="0">
                <a:solidFill>
                  <a:srgbClr val="444444"/>
                </a:solidFill>
                <a:effectLst/>
                <a:latin typeface="Open Sans" panose="020B0606030504020204" pitchFamily="34" charset="0"/>
              </a:rPr>
              <a:t>Correctness Of OOA And OOD Models </a:t>
            </a:r>
            <a:endParaRPr lang="en-IN" dirty="0"/>
          </a:p>
        </p:txBody>
      </p:sp>
      <p:sp>
        <p:nvSpPr>
          <p:cNvPr id="3" name="Content Placeholder 2">
            <a:extLst>
              <a:ext uri="{FF2B5EF4-FFF2-40B4-BE49-F238E27FC236}">
                <a16:creationId xmlns:a16="http://schemas.microsoft.com/office/drawing/2014/main" id="{15853330-53AE-D4DE-642C-2AE8676B5773}"/>
              </a:ext>
            </a:extLst>
          </p:cNvPr>
          <p:cNvSpPr>
            <a:spLocks noGrp="1"/>
          </p:cNvSpPr>
          <p:nvPr>
            <p:ph idx="1"/>
          </p:nvPr>
        </p:nvSpPr>
        <p:spPr/>
        <p:txBody>
          <a:bodyPr>
            <a:normAutofit/>
          </a:bodyPr>
          <a:lstStyle/>
          <a:p>
            <a:pPr algn="just"/>
            <a:r>
              <a:rPr lang="en-US" b="0" i="0" dirty="0">
                <a:solidFill>
                  <a:srgbClr val="444444"/>
                </a:solidFill>
                <a:effectLst/>
                <a:latin typeface="Open Sans" panose="020B0606030504020204" pitchFamily="34" charset="0"/>
              </a:rPr>
              <a:t>The notations and syntax used to model will be tied to the specific analysis and design methods that are chosen for the project. </a:t>
            </a:r>
          </a:p>
          <a:p>
            <a:pPr algn="just"/>
            <a:r>
              <a:rPr lang="en-US" b="0" i="0" dirty="0">
                <a:solidFill>
                  <a:srgbClr val="444444"/>
                </a:solidFill>
                <a:effectLst/>
                <a:latin typeface="Open Sans" panose="020B0606030504020204" pitchFamily="34" charset="0"/>
              </a:rPr>
              <a:t>Syntactic correctness is judged on proper use of the symbology</a:t>
            </a:r>
          </a:p>
          <a:p>
            <a:pPr algn="just"/>
            <a:r>
              <a:rPr lang="en-US" dirty="0">
                <a:solidFill>
                  <a:srgbClr val="444444"/>
                </a:solidFill>
                <a:latin typeface="Open Sans" panose="020B0606030504020204" pitchFamily="34" charset="0"/>
              </a:rPr>
              <a:t>E</a:t>
            </a:r>
            <a:r>
              <a:rPr lang="en-US" b="0" i="0" dirty="0">
                <a:solidFill>
                  <a:srgbClr val="444444"/>
                </a:solidFill>
                <a:effectLst/>
                <a:latin typeface="Open Sans" panose="020B0606030504020204" pitchFamily="34" charset="0"/>
              </a:rPr>
              <a:t>ach model is reviewed to ensure that proper modeling conventions have been maintained. </a:t>
            </a:r>
          </a:p>
          <a:p>
            <a:pPr algn="just"/>
            <a:r>
              <a:rPr lang="en-US" b="0" i="0" dirty="0">
                <a:solidFill>
                  <a:srgbClr val="444444"/>
                </a:solidFill>
                <a:effectLst/>
                <a:latin typeface="Open Sans" panose="020B0606030504020204" pitchFamily="34" charset="0"/>
              </a:rPr>
              <a:t>Semantic correctness based on the model’s conformance to the real-world problem domain. </a:t>
            </a:r>
          </a:p>
          <a:p>
            <a:pPr algn="just"/>
            <a:r>
              <a:rPr lang="en-US" b="0" i="0" dirty="0">
                <a:solidFill>
                  <a:srgbClr val="444444"/>
                </a:solidFill>
                <a:effectLst/>
                <a:latin typeface="Open Sans" panose="020B0606030504020204" pitchFamily="34" charset="0"/>
              </a:rPr>
              <a:t>If the model accurately reflects the real world, then it semantically correct.</a:t>
            </a:r>
          </a:p>
          <a:p>
            <a:pPr lvl="1" algn="just"/>
            <a:r>
              <a:rPr lang="en-US" b="0" i="0" dirty="0">
                <a:solidFill>
                  <a:srgbClr val="444444"/>
                </a:solidFill>
                <a:effectLst/>
                <a:latin typeface="Open Sans" panose="020B0606030504020204" pitchFamily="34" charset="0"/>
              </a:rPr>
              <a:t>it should be presented to problem domain experts who will examine the class-definitions and hierarchy for omission and ambiguity. </a:t>
            </a:r>
          </a:p>
          <a:p>
            <a:pPr lvl="1" algn="just"/>
            <a:r>
              <a:rPr lang="en-US" b="0" i="0" dirty="0">
                <a:solidFill>
                  <a:srgbClr val="444444"/>
                </a:solidFill>
                <a:effectLst/>
                <a:latin typeface="Open Sans" panose="020B0606030504020204" pitchFamily="34" charset="0"/>
              </a:rPr>
              <a:t>Class relationships are evaluated to determine whether they accurately reflect real world object connections.</a:t>
            </a:r>
            <a:endParaRPr lang="en-IN" dirty="0"/>
          </a:p>
        </p:txBody>
      </p:sp>
    </p:spTree>
    <p:extLst>
      <p:ext uri="{BB962C8B-B14F-4D97-AF65-F5344CB8AC3E}">
        <p14:creationId xmlns:p14="http://schemas.microsoft.com/office/powerpoint/2010/main" val="316226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B74-A054-1AFF-4806-9D297179FC8F}"/>
              </a:ext>
            </a:extLst>
          </p:cNvPr>
          <p:cNvSpPr>
            <a:spLocks noGrp="1"/>
          </p:cNvSpPr>
          <p:nvPr>
            <p:ph type="title"/>
          </p:nvPr>
        </p:nvSpPr>
        <p:spPr/>
        <p:txBody>
          <a:bodyPr/>
          <a:lstStyle/>
          <a:p>
            <a:r>
              <a:rPr lang="en-US" dirty="0">
                <a:solidFill>
                  <a:srgbClr val="444444"/>
                </a:solidFill>
                <a:latin typeface="Open Sans" panose="020B0606030504020204" pitchFamily="34" charset="0"/>
              </a:rPr>
              <a:t>Consistency Of Object-Oriented Models </a:t>
            </a:r>
            <a:endParaRPr lang="en-IN" dirty="0"/>
          </a:p>
        </p:txBody>
      </p:sp>
      <p:sp>
        <p:nvSpPr>
          <p:cNvPr id="3" name="Content Placeholder 2">
            <a:extLst>
              <a:ext uri="{FF2B5EF4-FFF2-40B4-BE49-F238E27FC236}">
                <a16:creationId xmlns:a16="http://schemas.microsoft.com/office/drawing/2014/main" id="{11CEA8B7-2D62-F79D-2048-B194889CA652}"/>
              </a:ext>
            </a:extLst>
          </p:cNvPr>
          <p:cNvSpPr>
            <a:spLocks noGrp="1"/>
          </p:cNvSpPr>
          <p:nvPr>
            <p:ph idx="1"/>
          </p:nvPr>
        </p:nvSpPr>
        <p:spPr/>
        <p:txBody>
          <a:bodyPr>
            <a:normAutofit/>
          </a:bodyPr>
          <a:lstStyle/>
          <a:p>
            <a:pPr algn="just"/>
            <a:r>
              <a:rPr lang="en-US" b="0" i="0" dirty="0">
                <a:solidFill>
                  <a:srgbClr val="444444"/>
                </a:solidFill>
                <a:effectLst/>
                <a:latin typeface="Open Sans" panose="020B0606030504020204" pitchFamily="34" charset="0"/>
              </a:rPr>
              <a:t>Judged by “considering the relationships among entities in the model.” </a:t>
            </a:r>
          </a:p>
          <a:p>
            <a:pPr algn="just"/>
            <a:r>
              <a:rPr lang="en-US" b="0" i="0" dirty="0">
                <a:solidFill>
                  <a:srgbClr val="444444"/>
                </a:solidFill>
                <a:effectLst/>
                <a:latin typeface="Open Sans" panose="020B0606030504020204" pitchFamily="34" charset="0"/>
              </a:rPr>
              <a:t>An inconsistent analysis or design model has representations in one part that are not correctly reflected in other portions of the model.</a:t>
            </a:r>
          </a:p>
          <a:p>
            <a:pPr algn="just"/>
            <a:r>
              <a:rPr lang="en-US" b="0" i="0" dirty="0">
                <a:solidFill>
                  <a:srgbClr val="444444"/>
                </a:solidFill>
                <a:effectLst/>
                <a:latin typeface="Open Sans" panose="020B0606030504020204" pitchFamily="34" charset="0"/>
              </a:rPr>
              <a:t>To assess the consistency, examine each class and its connections to other classes.</a:t>
            </a:r>
          </a:p>
          <a:p>
            <a:pPr algn="just"/>
            <a:r>
              <a:rPr lang="en-US" b="0" i="0" dirty="0">
                <a:solidFill>
                  <a:srgbClr val="444444"/>
                </a:solidFill>
                <a:effectLst/>
                <a:latin typeface="Open Sans" panose="020B0606030504020204" pitchFamily="34" charset="0"/>
              </a:rPr>
              <a:t>The class-responsibility-collaboration (CRC) model or an object-relationship diagram can be used to facilitate this activity.</a:t>
            </a:r>
          </a:p>
          <a:p>
            <a:pPr algn="just"/>
            <a:r>
              <a:rPr lang="en-US" b="0" i="0" dirty="0">
                <a:solidFill>
                  <a:srgbClr val="444444"/>
                </a:solidFill>
                <a:effectLst/>
                <a:latin typeface="Open Sans" panose="020B0606030504020204" pitchFamily="34" charset="0"/>
              </a:rPr>
              <a:t>The CRC model is composed of CRC index cards. </a:t>
            </a:r>
          </a:p>
          <a:p>
            <a:pPr algn="just"/>
            <a:r>
              <a:rPr lang="en-US" b="0" i="0" dirty="0">
                <a:solidFill>
                  <a:srgbClr val="444444"/>
                </a:solidFill>
                <a:effectLst/>
                <a:latin typeface="Open Sans" panose="020B0606030504020204" pitchFamily="34" charset="0"/>
              </a:rPr>
              <a:t>The object-relationship model provides a graphic representation of the connections between classes</a:t>
            </a:r>
            <a:endParaRPr lang="en-IN" dirty="0"/>
          </a:p>
        </p:txBody>
      </p:sp>
    </p:spTree>
    <p:extLst>
      <p:ext uri="{BB962C8B-B14F-4D97-AF65-F5344CB8AC3E}">
        <p14:creationId xmlns:p14="http://schemas.microsoft.com/office/powerpoint/2010/main" val="155184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C46F-9E61-6108-C0B9-BEED776466AF}"/>
              </a:ext>
            </a:extLst>
          </p:cNvPr>
          <p:cNvSpPr>
            <a:spLocks noGrp="1"/>
          </p:cNvSpPr>
          <p:nvPr>
            <p:ph type="title"/>
          </p:nvPr>
        </p:nvSpPr>
        <p:spPr/>
        <p:txBody>
          <a:bodyPr/>
          <a:lstStyle/>
          <a:p>
            <a:r>
              <a:rPr lang="en-IN" b="0" i="0" dirty="0">
                <a:solidFill>
                  <a:srgbClr val="444444"/>
                </a:solidFill>
                <a:effectLst/>
                <a:latin typeface="Open Sans" panose="020B0606030504020204" pitchFamily="34" charset="0"/>
              </a:rPr>
              <a:t>Evaluate the class model</a:t>
            </a:r>
            <a:endParaRPr lang="en-IN" dirty="0"/>
          </a:p>
        </p:txBody>
      </p:sp>
      <p:sp>
        <p:nvSpPr>
          <p:cNvPr id="3" name="Content Placeholder 2">
            <a:extLst>
              <a:ext uri="{FF2B5EF4-FFF2-40B4-BE49-F238E27FC236}">
                <a16:creationId xmlns:a16="http://schemas.microsoft.com/office/drawing/2014/main" id="{3773F49E-C6CA-2632-1DC9-AD0BFCA4533F}"/>
              </a:ext>
            </a:extLst>
          </p:cNvPr>
          <p:cNvSpPr>
            <a:spLocks noGrp="1"/>
          </p:cNvSpPr>
          <p:nvPr>
            <p:ph idx="1"/>
          </p:nvPr>
        </p:nvSpPr>
        <p:spPr>
          <a:xfrm>
            <a:off x="3869267" y="948949"/>
            <a:ext cx="7819969" cy="5120640"/>
          </a:xfrm>
        </p:spPr>
        <p:txBody>
          <a:bodyPr>
            <a:normAutofit/>
          </a:bodyPr>
          <a:lstStyle/>
          <a:p>
            <a:pPr marL="457200" indent="-457200" algn="just">
              <a:buFont typeface="+mj-lt"/>
              <a:buAutoNum type="arabicPeriod"/>
            </a:pPr>
            <a:r>
              <a:rPr lang="en-US" b="0" i="0" dirty="0">
                <a:solidFill>
                  <a:srgbClr val="444444"/>
                </a:solidFill>
                <a:effectLst/>
                <a:latin typeface="Open Sans" panose="020B0606030504020204" pitchFamily="34" charset="0"/>
              </a:rPr>
              <a:t>Revisit the CRC model and the object-relationship model.</a:t>
            </a:r>
          </a:p>
          <a:p>
            <a:pPr lvl="1" algn="just"/>
            <a:r>
              <a:rPr lang="en-US" b="0" i="0" dirty="0">
                <a:solidFill>
                  <a:srgbClr val="444444"/>
                </a:solidFill>
                <a:effectLst/>
                <a:latin typeface="Open Sans" panose="020B0606030504020204" pitchFamily="34" charset="0"/>
              </a:rPr>
              <a:t>Cross-check to ensure that all collaborations implied by the requirements model are properly reflected in the both. </a:t>
            </a:r>
          </a:p>
          <a:p>
            <a:pPr marL="457200" indent="-457200" algn="just">
              <a:buFont typeface="+mj-lt"/>
              <a:buAutoNum type="arabicPeriod"/>
            </a:pPr>
            <a:r>
              <a:rPr lang="en-US" b="0" i="0" dirty="0">
                <a:solidFill>
                  <a:srgbClr val="444444"/>
                </a:solidFill>
                <a:effectLst/>
                <a:latin typeface="Open Sans" panose="020B0606030504020204" pitchFamily="34" charset="0"/>
              </a:rPr>
              <a:t>Inspect the description of each CRC index card to determine if a delegated responsibility is part of the collaborator’s definition.</a:t>
            </a:r>
          </a:p>
          <a:p>
            <a:pPr marL="457200" indent="-457200" algn="just">
              <a:buFont typeface="+mj-lt"/>
              <a:buAutoNum type="arabicPeriod"/>
            </a:pPr>
            <a:r>
              <a:rPr lang="en-US" b="0" i="0" dirty="0">
                <a:solidFill>
                  <a:srgbClr val="444444"/>
                </a:solidFill>
                <a:effectLst/>
                <a:latin typeface="Open Sans" panose="020B0606030504020204" pitchFamily="34" charset="0"/>
              </a:rPr>
              <a:t>Invert the connection to ensure that each collaborator that is asked for service is receiving requests from a reasonable source. </a:t>
            </a:r>
          </a:p>
          <a:p>
            <a:pPr marL="457200" indent="-457200" algn="just">
              <a:buFont typeface="+mj-lt"/>
              <a:buAutoNum type="arabicPeriod"/>
            </a:pPr>
            <a:r>
              <a:rPr lang="en-US" b="0" i="0" dirty="0">
                <a:solidFill>
                  <a:srgbClr val="444444"/>
                </a:solidFill>
                <a:effectLst/>
                <a:latin typeface="Open Sans" panose="020B0606030504020204" pitchFamily="34" charset="0"/>
              </a:rPr>
              <a:t>Using the inverted connections examined in step 3, determine whether other classes might be required</a:t>
            </a:r>
            <a:br>
              <a:rPr lang="en-US" b="0" i="0" dirty="0">
                <a:solidFill>
                  <a:srgbClr val="444444"/>
                </a:solidFill>
                <a:effectLst/>
                <a:latin typeface="Open Sans" panose="020B0606030504020204" pitchFamily="34" charset="0"/>
              </a:rPr>
            </a:br>
            <a:r>
              <a:rPr lang="en-US" b="0" i="0" dirty="0">
                <a:solidFill>
                  <a:srgbClr val="444444"/>
                </a:solidFill>
                <a:effectLst/>
                <a:latin typeface="Open Sans" panose="020B0606030504020204" pitchFamily="34" charset="0"/>
              </a:rPr>
              <a:t>or whether responsibilities are properly grouped among the classes. </a:t>
            </a:r>
          </a:p>
          <a:p>
            <a:pPr marL="457200" indent="-457200" algn="just">
              <a:buFont typeface="+mj-lt"/>
              <a:buAutoNum type="arabicPeriod"/>
            </a:pPr>
            <a:r>
              <a:rPr lang="en-US" b="0" i="0" dirty="0">
                <a:solidFill>
                  <a:srgbClr val="444444"/>
                </a:solidFill>
                <a:effectLst/>
                <a:latin typeface="Open Sans" panose="020B0606030504020204" pitchFamily="34" charset="0"/>
              </a:rPr>
              <a:t>Determine whether widely requested responsibilities might be combined into a single responsibility.</a:t>
            </a:r>
          </a:p>
          <a:p>
            <a:pPr marL="0" indent="0" algn="just">
              <a:buNone/>
            </a:pPr>
            <a:r>
              <a:rPr lang="en-US" b="1" i="0" dirty="0">
                <a:solidFill>
                  <a:srgbClr val="444444"/>
                </a:solidFill>
                <a:effectLst/>
                <a:latin typeface="Open Sans" panose="020B0606030504020204" pitchFamily="34" charset="0"/>
              </a:rPr>
              <a:t>Steps 1 through 5 are iteratively applied to each class and through each evaluation of the requirement model. </a:t>
            </a:r>
            <a:endParaRPr lang="en-IN" b="1" dirty="0"/>
          </a:p>
        </p:txBody>
      </p:sp>
    </p:spTree>
    <p:extLst>
      <p:ext uri="{BB962C8B-B14F-4D97-AF65-F5344CB8AC3E}">
        <p14:creationId xmlns:p14="http://schemas.microsoft.com/office/powerpoint/2010/main" val="298258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C46F-9E61-6108-C0B9-BEED776466AF}"/>
              </a:ext>
            </a:extLst>
          </p:cNvPr>
          <p:cNvSpPr>
            <a:spLocks noGrp="1"/>
          </p:cNvSpPr>
          <p:nvPr>
            <p:ph type="title"/>
          </p:nvPr>
        </p:nvSpPr>
        <p:spPr/>
        <p:txBody>
          <a:bodyPr/>
          <a:lstStyle/>
          <a:p>
            <a:r>
              <a:rPr lang="en-IN" b="0" i="0" dirty="0">
                <a:solidFill>
                  <a:srgbClr val="444444"/>
                </a:solidFill>
                <a:effectLst/>
                <a:latin typeface="Open Sans" panose="020B0606030504020204" pitchFamily="34" charset="0"/>
              </a:rPr>
              <a:t>Evaluate the class model</a:t>
            </a:r>
            <a:endParaRPr lang="en-IN" dirty="0"/>
          </a:p>
        </p:txBody>
      </p:sp>
      <p:sp>
        <p:nvSpPr>
          <p:cNvPr id="3" name="Content Placeholder 2">
            <a:extLst>
              <a:ext uri="{FF2B5EF4-FFF2-40B4-BE49-F238E27FC236}">
                <a16:creationId xmlns:a16="http://schemas.microsoft.com/office/drawing/2014/main" id="{3773F49E-C6CA-2632-1DC9-AD0BFCA4533F}"/>
              </a:ext>
            </a:extLst>
          </p:cNvPr>
          <p:cNvSpPr>
            <a:spLocks noGrp="1"/>
          </p:cNvSpPr>
          <p:nvPr>
            <p:ph idx="1"/>
          </p:nvPr>
        </p:nvSpPr>
        <p:spPr>
          <a:xfrm>
            <a:off x="3661878" y="864108"/>
            <a:ext cx="7876530" cy="5120640"/>
          </a:xfrm>
        </p:spPr>
        <p:txBody>
          <a:bodyPr>
            <a:normAutofit/>
          </a:bodyPr>
          <a:lstStyle/>
          <a:p>
            <a:pPr algn="just"/>
            <a:r>
              <a:rPr lang="en-US" b="0" i="0" dirty="0">
                <a:solidFill>
                  <a:srgbClr val="444444"/>
                </a:solidFill>
                <a:effectLst/>
                <a:latin typeface="Open Sans" panose="020B0606030504020204" pitchFamily="34" charset="0"/>
              </a:rPr>
              <a:t>Once the design model is created, conduct the reviews of the system design and object design. </a:t>
            </a:r>
          </a:p>
          <a:p>
            <a:pPr algn="just"/>
            <a:r>
              <a:rPr lang="en-US" b="0" i="0" dirty="0">
                <a:solidFill>
                  <a:srgbClr val="444444"/>
                </a:solidFill>
                <a:effectLst/>
                <a:latin typeface="Open Sans" panose="020B0606030504020204" pitchFamily="34" charset="0"/>
              </a:rPr>
              <a:t>The system design depicts the overall product architecture, the subsystems that compose the product, the manner in which subsystems are allocated to processors, the allocation of the classes to subsystems, and the design of the user interface. </a:t>
            </a:r>
          </a:p>
          <a:p>
            <a:pPr algn="just"/>
            <a:r>
              <a:rPr lang="en-US" b="0" i="0" dirty="0">
                <a:solidFill>
                  <a:srgbClr val="444444"/>
                </a:solidFill>
                <a:effectLst/>
                <a:latin typeface="Open Sans" panose="020B0606030504020204" pitchFamily="34" charset="0"/>
              </a:rPr>
              <a:t>The object model represents the details of each class and the messaging activities that are necessary to implement collaborations between classes. </a:t>
            </a:r>
          </a:p>
          <a:p>
            <a:pPr algn="just"/>
            <a:r>
              <a:rPr lang="en-US" b="0" i="0" dirty="0">
                <a:solidFill>
                  <a:srgbClr val="444444"/>
                </a:solidFill>
                <a:effectLst/>
                <a:latin typeface="Open Sans" panose="020B0606030504020204" pitchFamily="34" charset="0"/>
              </a:rPr>
              <a:t>The system design is reviewed by examining the object-behavior model and mapping required system behavior against the subsystem designed to accomplish this behavior. </a:t>
            </a:r>
          </a:p>
          <a:p>
            <a:pPr algn="just"/>
            <a:r>
              <a:rPr lang="en-US" b="0" i="0" dirty="0">
                <a:solidFill>
                  <a:srgbClr val="444444"/>
                </a:solidFill>
                <a:effectLst/>
                <a:latin typeface="Open Sans" panose="020B0606030504020204" pitchFamily="34" charset="0"/>
              </a:rPr>
              <a:t>The object model should be tested against the object-relationship network to ensure that all design objects contain the necessary attributes and operations to implement the collaborations defined for each CRC index card.</a:t>
            </a:r>
            <a:endParaRPr lang="en-IN" dirty="0"/>
          </a:p>
        </p:txBody>
      </p:sp>
    </p:spTree>
    <p:extLst>
      <p:ext uri="{BB962C8B-B14F-4D97-AF65-F5344CB8AC3E}">
        <p14:creationId xmlns:p14="http://schemas.microsoft.com/office/powerpoint/2010/main" val="129933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C46F-9E61-6108-C0B9-BEED776466AF}"/>
              </a:ext>
            </a:extLst>
          </p:cNvPr>
          <p:cNvSpPr>
            <a:spLocks noGrp="1"/>
          </p:cNvSpPr>
          <p:nvPr>
            <p:ph type="title"/>
          </p:nvPr>
        </p:nvSpPr>
        <p:spPr/>
        <p:txBody>
          <a:bodyPr/>
          <a:lstStyle/>
          <a:p>
            <a:r>
              <a:rPr lang="en-US" dirty="0">
                <a:solidFill>
                  <a:srgbClr val="444444"/>
                </a:solidFill>
                <a:latin typeface="Open Sans" panose="020B0606030504020204" pitchFamily="34" charset="0"/>
              </a:rPr>
              <a:t>Object- Oriented Testing Strategy -</a:t>
            </a:r>
            <a:r>
              <a:rPr lang="en-US" b="1" dirty="0">
                <a:solidFill>
                  <a:srgbClr val="444444"/>
                </a:solidFill>
                <a:latin typeface="Open Sans" panose="020B0606030504020204" pitchFamily="34" charset="0"/>
              </a:rPr>
              <a:t>Unit Testing </a:t>
            </a:r>
            <a:endParaRPr lang="en-IN" b="1" dirty="0"/>
          </a:p>
        </p:txBody>
      </p:sp>
      <p:sp>
        <p:nvSpPr>
          <p:cNvPr id="3" name="Content Placeholder 2">
            <a:extLst>
              <a:ext uri="{FF2B5EF4-FFF2-40B4-BE49-F238E27FC236}">
                <a16:creationId xmlns:a16="http://schemas.microsoft.com/office/drawing/2014/main" id="{3773F49E-C6CA-2632-1DC9-AD0BFCA4533F}"/>
              </a:ext>
            </a:extLst>
          </p:cNvPr>
          <p:cNvSpPr>
            <a:spLocks noGrp="1"/>
          </p:cNvSpPr>
          <p:nvPr>
            <p:ph idx="1"/>
          </p:nvPr>
        </p:nvSpPr>
        <p:spPr/>
        <p:txBody>
          <a:bodyPr/>
          <a:lstStyle/>
          <a:p>
            <a:pPr algn="just"/>
            <a:r>
              <a:rPr lang="en-US" b="0" i="0" dirty="0">
                <a:solidFill>
                  <a:srgbClr val="444444"/>
                </a:solidFill>
                <a:effectLst/>
                <a:latin typeface="Open Sans" panose="020B0606030504020204" pitchFamily="34" charset="0"/>
              </a:rPr>
              <a:t>Each class and each instance of a class packages attributes and operations that manipulate these data. </a:t>
            </a:r>
          </a:p>
          <a:p>
            <a:pPr algn="just"/>
            <a:r>
              <a:rPr lang="en-US" b="0" i="0" dirty="0">
                <a:solidFill>
                  <a:srgbClr val="444444"/>
                </a:solidFill>
                <a:effectLst/>
                <a:latin typeface="Open Sans" panose="020B0606030504020204" pitchFamily="34" charset="0"/>
              </a:rPr>
              <a:t>A class can contain a number of different operations, and a particular operation may exist as a part of a number of different classes, the operation is not tested in isolation but rather as a part of a number of different classes.</a:t>
            </a:r>
            <a:endParaRPr lang="en-IN" dirty="0"/>
          </a:p>
        </p:txBody>
      </p:sp>
    </p:spTree>
    <p:extLst>
      <p:ext uri="{BB962C8B-B14F-4D97-AF65-F5344CB8AC3E}">
        <p14:creationId xmlns:p14="http://schemas.microsoft.com/office/powerpoint/2010/main" val="1154432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36A9-8E3A-BB29-A4EE-A009EF731844}"/>
              </a:ext>
            </a:extLst>
          </p:cNvPr>
          <p:cNvSpPr>
            <a:spLocks noGrp="1"/>
          </p:cNvSpPr>
          <p:nvPr>
            <p:ph type="title"/>
          </p:nvPr>
        </p:nvSpPr>
        <p:spPr/>
        <p:txBody>
          <a:bodyPr/>
          <a:lstStyle/>
          <a:p>
            <a:r>
              <a:rPr lang="en-US" dirty="0">
                <a:solidFill>
                  <a:srgbClr val="444444"/>
                </a:solidFill>
                <a:latin typeface="Open Sans" panose="020B0606030504020204" pitchFamily="34" charset="0"/>
              </a:rPr>
              <a:t>Object- Oriented Testing Strategy -</a:t>
            </a:r>
            <a:r>
              <a:rPr lang="en-US" b="1" dirty="0">
                <a:solidFill>
                  <a:srgbClr val="444444"/>
                </a:solidFill>
                <a:latin typeface="Open Sans" panose="020B0606030504020204" pitchFamily="34" charset="0"/>
              </a:rPr>
              <a:t>Integration Testing</a:t>
            </a:r>
            <a:endParaRPr lang="en-IN" b="1" dirty="0"/>
          </a:p>
        </p:txBody>
      </p:sp>
      <p:sp>
        <p:nvSpPr>
          <p:cNvPr id="3" name="Content Placeholder 2">
            <a:extLst>
              <a:ext uri="{FF2B5EF4-FFF2-40B4-BE49-F238E27FC236}">
                <a16:creationId xmlns:a16="http://schemas.microsoft.com/office/drawing/2014/main" id="{FE40A07D-4F17-A132-63C3-CFBBB32641AB}"/>
              </a:ext>
            </a:extLst>
          </p:cNvPr>
          <p:cNvSpPr>
            <a:spLocks noGrp="1"/>
          </p:cNvSpPr>
          <p:nvPr>
            <p:ph idx="1"/>
          </p:nvPr>
        </p:nvSpPr>
        <p:spPr/>
        <p:txBody>
          <a:bodyPr/>
          <a:lstStyle/>
          <a:p>
            <a:pPr algn="just"/>
            <a:r>
              <a:rPr lang="en-US" b="1" i="0" dirty="0">
                <a:solidFill>
                  <a:srgbClr val="444444"/>
                </a:solidFill>
                <a:effectLst/>
                <a:latin typeface="Open Sans" panose="020B0606030504020204" pitchFamily="34" charset="0"/>
              </a:rPr>
              <a:t>Thread-based testing </a:t>
            </a:r>
            <a:r>
              <a:rPr lang="en-US" b="0" i="0" dirty="0">
                <a:solidFill>
                  <a:srgbClr val="444444"/>
                </a:solidFill>
                <a:effectLst/>
                <a:latin typeface="Open Sans" panose="020B0606030504020204" pitchFamily="34" charset="0"/>
              </a:rPr>
              <a:t>: integrates the set of classes required to respond to one input or event for the system.</a:t>
            </a:r>
          </a:p>
          <a:p>
            <a:pPr lvl="1" algn="just"/>
            <a:r>
              <a:rPr lang="en-US" b="0" i="0" dirty="0">
                <a:solidFill>
                  <a:srgbClr val="444444"/>
                </a:solidFill>
                <a:effectLst/>
                <a:latin typeface="Open Sans" panose="020B0606030504020204" pitchFamily="34" charset="0"/>
              </a:rPr>
              <a:t>Each thread is integrated and tested individually. </a:t>
            </a:r>
          </a:p>
          <a:p>
            <a:pPr lvl="1" algn="just"/>
            <a:r>
              <a:rPr lang="en-US" b="0" i="0" dirty="0">
                <a:solidFill>
                  <a:srgbClr val="444444"/>
                </a:solidFill>
                <a:effectLst/>
                <a:latin typeface="Open Sans" panose="020B0606030504020204" pitchFamily="34" charset="0"/>
              </a:rPr>
              <a:t>Regression testing is applied to ensure that no side effects occur. </a:t>
            </a:r>
          </a:p>
          <a:p>
            <a:pPr algn="just"/>
            <a:r>
              <a:rPr lang="en-US" b="1" i="0" dirty="0">
                <a:solidFill>
                  <a:srgbClr val="444444"/>
                </a:solidFill>
                <a:effectLst/>
                <a:latin typeface="Open Sans" panose="020B0606030504020204" pitchFamily="34" charset="0"/>
              </a:rPr>
              <a:t>Use-based testing </a:t>
            </a:r>
            <a:r>
              <a:rPr lang="en-US" b="0" i="0" dirty="0">
                <a:solidFill>
                  <a:srgbClr val="444444"/>
                </a:solidFill>
                <a:effectLst/>
                <a:latin typeface="Open Sans" panose="020B0606030504020204" pitchFamily="34" charset="0"/>
              </a:rPr>
              <a:t>: begins the construction of the system by testing those classes that use very few server classes. After independent classes are tested, dependent classes are tested. </a:t>
            </a:r>
          </a:p>
          <a:p>
            <a:pPr algn="just"/>
            <a:r>
              <a:rPr lang="en-US" b="1" i="0" dirty="0">
                <a:solidFill>
                  <a:srgbClr val="444444"/>
                </a:solidFill>
                <a:effectLst/>
                <a:latin typeface="Open Sans" panose="020B0606030504020204" pitchFamily="34" charset="0"/>
              </a:rPr>
              <a:t>Cluster Testing </a:t>
            </a:r>
            <a:r>
              <a:rPr lang="en-US" b="0" i="0" dirty="0">
                <a:solidFill>
                  <a:srgbClr val="444444"/>
                </a:solidFill>
                <a:effectLst/>
                <a:latin typeface="Open Sans" panose="020B0606030504020204" pitchFamily="34" charset="0"/>
              </a:rPr>
              <a:t>: A cluster of collaborating classes is exercised by designing test cases that attempt to uncover errors in the collaboration.</a:t>
            </a:r>
            <a:endParaRPr lang="en-IN" dirty="0"/>
          </a:p>
        </p:txBody>
      </p:sp>
    </p:spTree>
    <p:extLst>
      <p:ext uri="{BB962C8B-B14F-4D97-AF65-F5344CB8AC3E}">
        <p14:creationId xmlns:p14="http://schemas.microsoft.com/office/powerpoint/2010/main" val="29063444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203</TotalTime>
  <Words>2171</Words>
  <Application>Microsoft Office PowerPoint</Application>
  <PresentationFormat>Widescreen</PresentationFormat>
  <Paragraphs>163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Corbel</vt:lpstr>
      <vt:lpstr>Open Sans</vt:lpstr>
      <vt:lpstr>Wingdings 2</vt:lpstr>
      <vt:lpstr>Frame</vt:lpstr>
      <vt:lpstr>Testing Object-Oriented Applications</vt:lpstr>
      <vt:lpstr> The View Of Testing</vt:lpstr>
      <vt:lpstr>Testing OOA and OOD Models </vt:lpstr>
      <vt:lpstr>Correctness Of OOA And OOD Models </vt:lpstr>
      <vt:lpstr>Consistency Of Object-Oriented Models </vt:lpstr>
      <vt:lpstr>Evaluate the class model</vt:lpstr>
      <vt:lpstr>Evaluate the class model</vt:lpstr>
      <vt:lpstr>Object- Oriented Testing Strategy -Unit Testing </vt:lpstr>
      <vt:lpstr>Object- Oriented Testing Strategy -Integration Testing</vt:lpstr>
      <vt:lpstr>Object- Oriented Testing Strategy - Validation Testing </vt:lpstr>
      <vt:lpstr>Object Oriented Testing Methods </vt:lpstr>
      <vt:lpstr>Test-Case Design Implications Of OO Concepts </vt:lpstr>
      <vt:lpstr>Applicability Of Conventional Test Case Design Methods </vt:lpstr>
      <vt:lpstr>Fault-Based Testing </vt:lpstr>
      <vt:lpstr>Fault-Based Testing  </vt:lpstr>
      <vt:lpstr>Test Cases and The Class Hierarchy </vt:lpstr>
      <vt:lpstr>Scenario-Based Test Design</vt:lpstr>
      <vt:lpstr>Testing Surface Structure and Deep Structure </vt:lpstr>
      <vt:lpstr>Testing Methods Applicable At The Class Level - Random Testing </vt:lpstr>
      <vt:lpstr>Testing Methods Applicable At The Class Level -Partition Testing </vt:lpstr>
      <vt:lpstr>Testing Methods Applicable At The Class Level -Partition Testing </vt:lpstr>
      <vt:lpstr>Interclass Test-Case Design </vt:lpstr>
      <vt:lpstr>Multiple Class Testing </vt:lpstr>
      <vt:lpstr>Tests Derived From Behavior Models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Object-Oriented Applications</dc:title>
  <dc:creator>keerthy santhosh</dc:creator>
  <cp:lastModifiedBy>Administrator</cp:lastModifiedBy>
  <cp:revision>20</cp:revision>
  <dcterms:created xsi:type="dcterms:W3CDTF">2023-02-27T15:02:12Z</dcterms:created>
  <dcterms:modified xsi:type="dcterms:W3CDTF">2023-03-09T10:29:58Z</dcterms:modified>
</cp:coreProperties>
</file>