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78" roundtripDataSignature="AMtx7mjmCVCbJrVJtKHZ0QtORrcKq4XI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BEE9F8-94C1-42DE-8428-7AEFB423579E}">
  <a:tblStyle styleId="{D1BEE9F8-94C1-42DE-8428-7AEFB423579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34" Type="http://schemas.openxmlformats.org/officeDocument/2006/relationships/slide" Target="slides/slide28.xml"/><Relationship Id="rId78" Type="http://customschemas.google.com/relationships/presentationmetadata" Target="meta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8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8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8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7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7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7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7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7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7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8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8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8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8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8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9.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5.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8.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4.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3.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42910" y="2357430"/>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MODULE 4</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STANDARD ETHERNET</a:t>
            </a:r>
            <a:endParaRPr b="1"/>
          </a:p>
        </p:txBody>
      </p:sp>
      <p:sp>
        <p:nvSpPr>
          <p:cNvPr id="138" name="Google Shape;138;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b="1" i="1" lang="en-IN"/>
              <a:t>Data rate of 10 Mbps.</a:t>
            </a:r>
            <a:endParaRPr/>
          </a:p>
          <a:p>
            <a:pPr indent="-342900" lvl="0" marL="342900" rtl="0" algn="just">
              <a:spcBef>
                <a:spcPts val="640"/>
              </a:spcBef>
              <a:spcAft>
                <a:spcPts val="0"/>
              </a:spcAft>
              <a:buClr>
                <a:schemeClr val="dk1"/>
              </a:buClr>
              <a:buSzPts val="3200"/>
              <a:buNone/>
            </a:pPr>
            <a:r>
              <a:rPr i="1" lang="en-IN" u="sng"/>
              <a:t>Characteristics</a:t>
            </a:r>
            <a:endParaRPr/>
          </a:p>
          <a:p>
            <a:pPr indent="-342900" lvl="0" marL="342900" rtl="0" algn="just">
              <a:spcBef>
                <a:spcPts val="640"/>
              </a:spcBef>
              <a:spcAft>
                <a:spcPts val="0"/>
              </a:spcAft>
              <a:buClr>
                <a:schemeClr val="dk1"/>
              </a:buClr>
              <a:buSzPts val="3200"/>
              <a:buChar char="•"/>
            </a:pPr>
            <a:r>
              <a:rPr b="1" lang="en-IN"/>
              <a:t>Frame Format</a:t>
            </a:r>
            <a:endParaRPr/>
          </a:p>
          <a:p>
            <a:pPr indent="-285750" lvl="1" marL="742950" rtl="0" algn="just">
              <a:spcBef>
                <a:spcPts val="560"/>
              </a:spcBef>
              <a:spcAft>
                <a:spcPts val="0"/>
              </a:spcAft>
              <a:buClr>
                <a:schemeClr val="dk1"/>
              </a:buClr>
              <a:buSzPts val="2800"/>
              <a:buChar char="–"/>
            </a:pPr>
            <a:r>
              <a:rPr lang="en-IN"/>
              <a:t>The Ethernet contains 7 fields.</a:t>
            </a:r>
            <a:endParaRPr/>
          </a:p>
          <a:p>
            <a:pPr indent="-107950" lvl="1" marL="742950" rtl="0" algn="just">
              <a:spcBef>
                <a:spcPts val="560"/>
              </a:spcBef>
              <a:spcAft>
                <a:spcPts val="0"/>
              </a:spcAft>
              <a:buClr>
                <a:schemeClr val="dk1"/>
              </a:buClr>
              <a:buSzPts val="2800"/>
              <a:buNone/>
            </a:pPr>
            <a:r>
              <a:t/>
            </a:r>
            <a:endParaRPr/>
          </a:p>
          <a:p>
            <a:pPr indent="-285750" lvl="1" marL="742950" rtl="0" algn="just">
              <a:spcBef>
                <a:spcPts val="560"/>
              </a:spcBef>
              <a:spcAft>
                <a:spcPts val="0"/>
              </a:spcAft>
              <a:buClr>
                <a:schemeClr val="dk1"/>
              </a:buClr>
              <a:buSzPts val="2800"/>
              <a:buNone/>
            </a:pPr>
            <a:r>
              <a:t/>
            </a:r>
            <a:endParaRPr/>
          </a:p>
          <a:p>
            <a:pPr indent="-342900" lvl="0" marL="342900" rtl="0" algn="just">
              <a:spcBef>
                <a:spcPts val="640"/>
              </a:spcBef>
              <a:spcAft>
                <a:spcPts val="0"/>
              </a:spcAft>
              <a:buClr>
                <a:schemeClr val="dk1"/>
              </a:buClr>
              <a:buSzPts val="3200"/>
              <a:buNone/>
            </a:pPr>
            <a:r>
              <a:t/>
            </a:r>
            <a:endParaRPr/>
          </a:p>
        </p:txBody>
      </p:sp>
      <p:pic>
        <p:nvPicPr>
          <p:cNvPr descr="D:\RCSS\DCN\Images\Module 4\Ethernet-Frame-Format-IEEE-802.3.png" id="139" name="Google Shape;139;p10"/>
          <p:cNvPicPr preferRelativeResize="0"/>
          <p:nvPr/>
        </p:nvPicPr>
        <p:blipFill rotWithShape="1">
          <a:blip r:embed="rId3">
            <a:alphaModFix/>
          </a:blip>
          <a:srcRect b="0" l="0" r="0" t="0"/>
          <a:stretch/>
        </p:blipFill>
        <p:spPr>
          <a:xfrm>
            <a:off x="1285852" y="3929066"/>
            <a:ext cx="6500858" cy="24170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STANDARD ETHERNET</a:t>
            </a:r>
            <a:endParaRPr b="1"/>
          </a:p>
        </p:txBody>
      </p:sp>
      <p:sp>
        <p:nvSpPr>
          <p:cNvPr id="145" name="Google Shape;14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3200"/>
              <a:buNone/>
            </a:pPr>
            <a:r>
              <a:rPr b="1" i="1" lang="en-IN" u="sng"/>
              <a:t>Frame format</a:t>
            </a:r>
            <a:endParaRPr/>
          </a:p>
          <a:p>
            <a:pPr indent="-342900" lvl="0" marL="342900" rtl="0" algn="just">
              <a:spcBef>
                <a:spcPts val="640"/>
              </a:spcBef>
              <a:spcAft>
                <a:spcPts val="0"/>
              </a:spcAft>
              <a:buClr>
                <a:schemeClr val="dk1"/>
              </a:buClr>
              <a:buSzPts val="3200"/>
              <a:buChar char="•"/>
            </a:pPr>
            <a:r>
              <a:rPr i="1" lang="en-IN"/>
              <a:t>Preamble</a:t>
            </a:r>
            <a:endParaRPr/>
          </a:p>
          <a:p>
            <a:pPr indent="-285750" lvl="1" marL="742950" rtl="0" algn="just">
              <a:spcBef>
                <a:spcPts val="560"/>
              </a:spcBef>
              <a:spcAft>
                <a:spcPts val="0"/>
              </a:spcAft>
              <a:buClr>
                <a:schemeClr val="dk1"/>
              </a:buClr>
              <a:buSzPts val="2800"/>
              <a:buChar char="–"/>
            </a:pPr>
            <a:r>
              <a:rPr lang="en-IN"/>
              <a:t>Field contains 7 bytes (56 bits) of alternating 0s and 1s.</a:t>
            </a:r>
            <a:endParaRPr/>
          </a:p>
          <a:p>
            <a:pPr indent="-285750" lvl="1" marL="742950" rtl="0" algn="just">
              <a:spcBef>
                <a:spcPts val="560"/>
              </a:spcBef>
              <a:spcAft>
                <a:spcPts val="0"/>
              </a:spcAft>
              <a:buClr>
                <a:schemeClr val="dk1"/>
              </a:buClr>
              <a:buSzPts val="2800"/>
              <a:buChar char="–"/>
            </a:pPr>
            <a:r>
              <a:rPr lang="en-IN"/>
              <a:t>Actually added at the physical layer and is not part of the frame.</a:t>
            </a:r>
            <a:endParaRPr/>
          </a:p>
          <a:p>
            <a:pPr indent="-285750" lvl="1" marL="742950" rtl="0" algn="just">
              <a:spcBef>
                <a:spcPts val="560"/>
              </a:spcBef>
              <a:spcAft>
                <a:spcPts val="0"/>
              </a:spcAft>
              <a:buClr>
                <a:schemeClr val="dk1"/>
              </a:buClr>
              <a:buSzPts val="2800"/>
              <a:buChar char="–"/>
            </a:pPr>
            <a:r>
              <a:rPr b="1" lang="en-IN"/>
              <a:t>It alerts the receiving system to the coming frame.</a:t>
            </a:r>
            <a:endParaRPr/>
          </a:p>
          <a:p>
            <a:pPr indent="-285750" lvl="1" marL="742950" rtl="0" algn="just">
              <a:spcBef>
                <a:spcPts val="560"/>
              </a:spcBef>
              <a:spcAft>
                <a:spcPts val="0"/>
              </a:spcAft>
              <a:buClr>
                <a:schemeClr val="dk1"/>
              </a:buClr>
              <a:buSzPts val="2800"/>
              <a:buChar char="–"/>
            </a:pPr>
            <a:r>
              <a:rPr b="1" lang="en-IN"/>
              <a:t>Enables the frame to synchronize its clock if its out of synchronization.</a:t>
            </a:r>
            <a:endParaRPr/>
          </a:p>
          <a:p>
            <a:pPr indent="-285750" lvl="1" marL="742950" rtl="0" algn="just">
              <a:spcBef>
                <a:spcPts val="560"/>
              </a:spcBef>
              <a:spcAft>
                <a:spcPts val="0"/>
              </a:spcAft>
              <a:buClr>
                <a:schemeClr val="dk1"/>
              </a:buClr>
              <a:buSzPts val="2800"/>
              <a:buNone/>
            </a:pPr>
            <a:r>
              <a:t/>
            </a:r>
            <a:endParaRPr/>
          </a:p>
          <a:p>
            <a:pPr indent="-342900" lvl="0" marL="342900" rtl="0" algn="just">
              <a:spcBef>
                <a:spcPts val="640"/>
              </a:spcBef>
              <a:spcAft>
                <a:spcPts val="0"/>
              </a:spcAft>
              <a:buClr>
                <a:schemeClr val="dk1"/>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STANDARD ETHERNET</a:t>
            </a:r>
            <a:endParaRPr b="1"/>
          </a:p>
        </p:txBody>
      </p:sp>
      <p:sp>
        <p:nvSpPr>
          <p:cNvPr id="151" name="Google Shape;15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3200"/>
              <a:buNone/>
            </a:pPr>
            <a:r>
              <a:rPr b="1" i="1" lang="en-IN" u="sng"/>
              <a:t>Frame format</a:t>
            </a:r>
            <a:endParaRPr/>
          </a:p>
          <a:p>
            <a:pPr indent="-342900" lvl="0" marL="342900" rtl="0" algn="just">
              <a:spcBef>
                <a:spcPts val="640"/>
              </a:spcBef>
              <a:spcAft>
                <a:spcPts val="0"/>
              </a:spcAft>
              <a:buClr>
                <a:schemeClr val="dk1"/>
              </a:buClr>
              <a:buSzPts val="3200"/>
              <a:buChar char="•"/>
            </a:pPr>
            <a:r>
              <a:rPr i="1" lang="en-IN"/>
              <a:t>Start Frame Delimiter (SFD)</a:t>
            </a:r>
            <a:endParaRPr/>
          </a:p>
          <a:p>
            <a:pPr indent="-285750" lvl="1" marL="742950" rtl="0" algn="just">
              <a:spcBef>
                <a:spcPts val="560"/>
              </a:spcBef>
              <a:spcAft>
                <a:spcPts val="0"/>
              </a:spcAft>
              <a:buClr>
                <a:schemeClr val="dk1"/>
              </a:buClr>
              <a:buSzPts val="2800"/>
              <a:buChar char="–"/>
            </a:pPr>
            <a:r>
              <a:rPr lang="en-IN"/>
              <a:t>This field signals the beginning of the frame.</a:t>
            </a:r>
            <a:endParaRPr/>
          </a:p>
          <a:p>
            <a:pPr indent="-285750" lvl="1" marL="742950" rtl="0" algn="just">
              <a:spcBef>
                <a:spcPts val="560"/>
              </a:spcBef>
              <a:spcAft>
                <a:spcPts val="0"/>
              </a:spcAft>
              <a:buClr>
                <a:schemeClr val="dk1"/>
              </a:buClr>
              <a:buSzPts val="2800"/>
              <a:buChar char="–"/>
            </a:pPr>
            <a:r>
              <a:rPr lang="en-IN"/>
              <a:t>1 byte (10101011)</a:t>
            </a:r>
            <a:endParaRPr/>
          </a:p>
          <a:p>
            <a:pPr indent="-285750" lvl="1" marL="742950" rtl="0" algn="just">
              <a:spcBef>
                <a:spcPts val="560"/>
              </a:spcBef>
              <a:spcAft>
                <a:spcPts val="0"/>
              </a:spcAft>
              <a:buClr>
                <a:schemeClr val="dk1"/>
              </a:buClr>
              <a:buSzPts val="2800"/>
              <a:buChar char="–"/>
            </a:pPr>
            <a:r>
              <a:rPr lang="en-IN"/>
              <a:t>The SFD warns the stations, that this is the last chance for synchronization.</a:t>
            </a:r>
            <a:endParaRPr/>
          </a:p>
          <a:p>
            <a:pPr indent="-285750" lvl="1" marL="742950" rtl="0" algn="just">
              <a:spcBef>
                <a:spcPts val="560"/>
              </a:spcBef>
              <a:spcAft>
                <a:spcPts val="0"/>
              </a:spcAft>
              <a:buClr>
                <a:schemeClr val="dk1"/>
              </a:buClr>
              <a:buSzPts val="2800"/>
              <a:buChar char="–"/>
            </a:pPr>
            <a:r>
              <a:rPr lang="en-IN"/>
              <a:t>The last 2 bits alerts the receiver that the next field is the destination address.</a:t>
            </a:r>
            <a:endParaRPr/>
          </a:p>
          <a:p>
            <a:pPr indent="-285750" lvl="1" marL="742950" rtl="0" algn="just">
              <a:spcBef>
                <a:spcPts val="560"/>
              </a:spcBef>
              <a:spcAft>
                <a:spcPts val="0"/>
              </a:spcAft>
              <a:buClr>
                <a:schemeClr val="dk1"/>
              </a:buClr>
              <a:buSzPts val="2800"/>
              <a:buChar char="–"/>
            </a:pPr>
            <a:r>
              <a:rPr lang="en-IN"/>
              <a:t>Also added at the physical layer.</a:t>
            </a:r>
            <a:endParaRPr/>
          </a:p>
          <a:p>
            <a:pPr indent="-107950" lvl="1" marL="742950" rtl="0" algn="just">
              <a:spcBef>
                <a:spcPts val="560"/>
              </a:spcBef>
              <a:spcAft>
                <a:spcPts val="0"/>
              </a:spcAft>
              <a:buClr>
                <a:schemeClr val="dk1"/>
              </a:buClr>
              <a:buSzPts val="2800"/>
              <a:buNone/>
            </a:pPr>
            <a:r>
              <a:t/>
            </a:r>
            <a:endParaRPr/>
          </a:p>
          <a:p>
            <a:pPr indent="-342900" lvl="0" marL="342900" rtl="0" algn="just">
              <a:spcBef>
                <a:spcPts val="640"/>
              </a:spcBef>
              <a:spcAft>
                <a:spcPts val="0"/>
              </a:spcAft>
              <a:buClr>
                <a:schemeClr val="dk1"/>
              </a:buClr>
              <a:buSzPts val="3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STANDARD ETHERNET</a:t>
            </a:r>
            <a:endParaRPr b="1"/>
          </a:p>
        </p:txBody>
      </p:sp>
      <p:sp>
        <p:nvSpPr>
          <p:cNvPr id="157" name="Google Shape;1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b="1" i="1" lang="en-IN" u="sng"/>
              <a:t>Frame format</a:t>
            </a:r>
            <a:endParaRPr/>
          </a:p>
          <a:p>
            <a:pPr indent="-342900" lvl="0" marL="342900" rtl="0" algn="just">
              <a:spcBef>
                <a:spcPts val="640"/>
              </a:spcBef>
              <a:spcAft>
                <a:spcPts val="0"/>
              </a:spcAft>
              <a:buClr>
                <a:schemeClr val="dk1"/>
              </a:buClr>
              <a:buSzPts val="3200"/>
              <a:buChar char="•"/>
            </a:pPr>
            <a:r>
              <a:rPr i="1" lang="en-IN"/>
              <a:t>Destination Address (DA)</a:t>
            </a:r>
            <a:endParaRPr/>
          </a:p>
          <a:p>
            <a:pPr indent="-285750" lvl="1" marL="742950" rtl="0" algn="just">
              <a:spcBef>
                <a:spcPts val="560"/>
              </a:spcBef>
              <a:spcAft>
                <a:spcPts val="0"/>
              </a:spcAft>
              <a:buClr>
                <a:schemeClr val="dk1"/>
              </a:buClr>
              <a:buSzPts val="2800"/>
              <a:buChar char="–"/>
            </a:pPr>
            <a:r>
              <a:rPr lang="en-IN"/>
              <a:t>This field is 6 bytes (48 bits)</a:t>
            </a:r>
            <a:endParaRPr/>
          </a:p>
          <a:p>
            <a:pPr indent="-285750" lvl="1" marL="742950" rtl="0" algn="just">
              <a:spcBef>
                <a:spcPts val="560"/>
              </a:spcBef>
              <a:spcAft>
                <a:spcPts val="0"/>
              </a:spcAft>
              <a:buClr>
                <a:schemeClr val="dk1"/>
              </a:buClr>
              <a:buSzPts val="2800"/>
              <a:buChar char="–"/>
            </a:pPr>
            <a:r>
              <a:rPr lang="en-IN"/>
              <a:t>Contains the link layer address of the destination.</a:t>
            </a:r>
            <a:endParaRPr/>
          </a:p>
          <a:p>
            <a:pPr indent="-285750" lvl="1" marL="742950" rtl="0" algn="just">
              <a:spcBef>
                <a:spcPts val="560"/>
              </a:spcBef>
              <a:spcAft>
                <a:spcPts val="0"/>
              </a:spcAft>
              <a:buClr>
                <a:schemeClr val="dk1"/>
              </a:buClr>
              <a:buSzPts val="2800"/>
              <a:buNone/>
            </a:pPr>
            <a:r>
              <a:t/>
            </a:r>
            <a:endParaRPr/>
          </a:p>
          <a:p>
            <a:pPr indent="-342900" lvl="0" marL="342900" rtl="0" algn="just">
              <a:spcBef>
                <a:spcPts val="64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STANDARD ETHERNET</a:t>
            </a:r>
            <a:endParaRPr b="1"/>
          </a:p>
        </p:txBody>
      </p:sp>
      <p:sp>
        <p:nvSpPr>
          <p:cNvPr id="163" name="Google Shape;16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b="1" i="1" lang="en-IN" u="sng"/>
              <a:t>Frame format</a:t>
            </a:r>
            <a:endParaRPr/>
          </a:p>
          <a:p>
            <a:pPr indent="-342900" lvl="0" marL="342900" rtl="0" algn="just">
              <a:spcBef>
                <a:spcPts val="640"/>
              </a:spcBef>
              <a:spcAft>
                <a:spcPts val="0"/>
              </a:spcAft>
              <a:buClr>
                <a:schemeClr val="dk1"/>
              </a:buClr>
              <a:buSzPts val="3200"/>
              <a:buChar char="•"/>
            </a:pPr>
            <a:r>
              <a:rPr i="1" lang="en-IN"/>
              <a:t>Source Address (SA)</a:t>
            </a:r>
            <a:endParaRPr/>
          </a:p>
          <a:p>
            <a:pPr indent="-285750" lvl="1" marL="742950" rtl="0" algn="just">
              <a:spcBef>
                <a:spcPts val="560"/>
              </a:spcBef>
              <a:spcAft>
                <a:spcPts val="0"/>
              </a:spcAft>
              <a:buClr>
                <a:schemeClr val="dk1"/>
              </a:buClr>
              <a:buSzPts val="2800"/>
              <a:buChar char="–"/>
            </a:pPr>
            <a:r>
              <a:rPr lang="en-IN"/>
              <a:t>This field is having 6 bytes.</a:t>
            </a:r>
            <a:endParaRPr/>
          </a:p>
          <a:p>
            <a:pPr indent="-285750" lvl="1" marL="742950" rtl="0" algn="just">
              <a:spcBef>
                <a:spcPts val="560"/>
              </a:spcBef>
              <a:spcAft>
                <a:spcPts val="0"/>
              </a:spcAft>
              <a:buClr>
                <a:schemeClr val="dk1"/>
              </a:buClr>
              <a:buSzPts val="2800"/>
              <a:buChar char="–"/>
            </a:pPr>
            <a:r>
              <a:rPr lang="en-IN"/>
              <a:t>Link layer address of the sender of the packet.</a:t>
            </a:r>
            <a:endParaRPr/>
          </a:p>
          <a:p>
            <a:pPr indent="-107950" lvl="1" marL="742950" rtl="0" algn="just">
              <a:spcBef>
                <a:spcPts val="56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STANDARD ETHERNET</a:t>
            </a:r>
            <a:endParaRPr b="1"/>
          </a:p>
        </p:txBody>
      </p:sp>
      <p:sp>
        <p:nvSpPr>
          <p:cNvPr id="169" name="Google Shape;16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b="1" i="1" lang="en-IN" u="sng"/>
              <a:t>Frame format</a:t>
            </a:r>
            <a:endParaRPr/>
          </a:p>
          <a:p>
            <a:pPr indent="-342900" lvl="0" marL="342900" rtl="0" algn="just">
              <a:spcBef>
                <a:spcPts val="640"/>
              </a:spcBef>
              <a:spcAft>
                <a:spcPts val="0"/>
              </a:spcAft>
              <a:buClr>
                <a:schemeClr val="dk1"/>
              </a:buClr>
              <a:buSzPts val="3200"/>
              <a:buChar char="•"/>
            </a:pPr>
            <a:r>
              <a:rPr i="1" lang="en-IN"/>
              <a:t>Type</a:t>
            </a:r>
            <a:endParaRPr/>
          </a:p>
          <a:p>
            <a:pPr indent="-285750" lvl="1" marL="742950" rtl="0" algn="just">
              <a:spcBef>
                <a:spcPts val="560"/>
              </a:spcBef>
              <a:spcAft>
                <a:spcPts val="0"/>
              </a:spcAft>
              <a:buClr>
                <a:schemeClr val="dk1"/>
              </a:buClr>
              <a:buSzPts val="2800"/>
              <a:buChar char="–"/>
            </a:pPr>
            <a:r>
              <a:rPr lang="en-IN"/>
              <a:t>Defines the upper layer protocol whose packet is encapsulated in the frame.</a:t>
            </a:r>
            <a:endParaRPr/>
          </a:p>
          <a:p>
            <a:pPr indent="-285750" lvl="1" marL="742950" rtl="0" algn="just">
              <a:spcBef>
                <a:spcPts val="560"/>
              </a:spcBef>
              <a:spcAft>
                <a:spcPts val="0"/>
              </a:spcAft>
              <a:buClr>
                <a:schemeClr val="dk1"/>
              </a:buClr>
              <a:buSzPts val="2800"/>
              <a:buChar char="–"/>
            </a:pPr>
            <a:r>
              <a:rPr lang="en-IN"/>
              <a:t>The protocol can be IP, ARP and so on.</a:t>
            </a:r>
            <a:endParaRPr/>
          </a:p>
          <a:p>
            <a:pPr indent="-285750" lvl="1" marL="742950" rtl="0" algn="just">
              <a:spcBef>
                <a:spcPts val="56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STANDARD ETHERNET</a:t>
            </a:r>
            <a:endParaRPr b="1"/>
          </a:p>
        </p:txBody>
      </p:sp>
      <p:sp>
        <p:nvSpPr>
          <p:cNvPr id="175" name="Google Shape;17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None/>
            </a:pPr>
            <a:r>
              <a:rPr b="1" i="1" lang="en-IN" u="sng"/>
              <a:t>Frame format</a:t>
            </a:r>
            <a:endParaRPr/>
          </a:p>
          <a:p>
            <a:pPr indent="-342900" lvl="0" marL="342900" rtl="0" algn="just">
              <a:spcBef>
                <a:spcPts val="544"/>
              </a:spcBef>
              <a:spcAft>
                <a:spcPts val="0"/>
              </a:spcAft>
              <a:buClr>
                <a:schemeClr val="dk1"/>
              </a:buClr>
              <a:buSzPct val="100000"/>
              <a:buChar char="•"/>
            </a:pPr>
            <a:r>
              <a:rPr i="1" lang="en-IN"/>
              <a:t>Data</a:t>
            </a:r>
            <a:endParaRPr/>
          </a:p>
          <a:p>
            <a:pPr indent="-285750" lvl="1" marL="742950" rtl="0" algn="just">
              <a:spcBef>
                <a:spcPts val="476"/>
              </a:spcBef>
              <a:spcAft>
                <a:spcPts val="0"/>
              </a:spcAft>
              <a:buClr>
                <a:schemeClr val="dk1"/>
              </a:buClr>
              <a:buSzPct val="100000"/>
              <a:buChar char="–"/>
            </a:pPr>
            <a:r>
              <a:rPr lang="en-IN"/>
              <a:t>This field carries data encapsulated from the upper layer protocols.</a:t>
            </a:r>
            <a:endParaRPr/>
          </a:p>
          <a:p>
            <a:pPr indent="-285750" lvl="1" marL="742950" rtl="0" algn="just">
              <a:spcBef>
                <a:spcPts val="476"/>
              </a:spcBef>
              <a:spcAft>
                <a:spcPts val="0"/>
              </a:spcAft>
              <a:buClr>
                <a:schemeClr val="dk1"/>
              </a:buClr>
              <a:buSzPct val="100000"/>
              <a:buChar char="–"/>
            </a:pPr>
            <a:r>
              <a:rPr lang="en-IN"/>
              <a:t>Min: 46 bytes, Max: 1500 bytes.</a:t>
            </a:r>
            <a:endParaRPr/>
          </a:p>
          <a:p>
            <a:pPr indent="-285750" lvl="1" marL="742950" rtl="0" algn="just">
              <a:spcBef>
                <a:spcPts val="476"/>
              </a:spcBef>
              <a:spcAft>
                <a:spcPts val="0"/>
              </a:spcAft>
              <a:buClr>
                <a:schemeClr val="dk1"/>
              </a:buClr>
              <a:buSzPct val="100000"/>
              <a:buChar char="–"/>
            </a:pPr>
            <a:r>
              <a:rPr lang="en-IN"/>
              <a:t>If the data coming is more than 1500 bytes, it should be fragmented and encapsulated in more than one frame.</a:t>
            </a:r>
            <a:endParaRPr/>
          </a:p>
          <a:p>
            <a:pPr indent="-285750" lvl="1" marL="742950" rtl="0" algn="just">
              <a:spcBef>
                <a:spcPts val="476"/>
              </a:spcBef>
              <a:spcAft>
                <a:spcPts val="0"/>
              </a:spcAft>
              <a:buClr>
                <a:schemeClr val="dk1"/>
              </a:buClr>
              <a:buSzPct val="100000"/>
              <a:buChar char="–"/>
            </a:pPr>
            <a:r>
              <a:rPr lang="en-IN"/>
              <a:t>If it is less than 46 bytes, it needs to be padded with extra 0s.</a:t>
            </a:r>
            <a:endParaRPr/>
          </a:p>
          <a:p>
            <a:pPr indent="-285750" lvl="1" marL="742950" rtl="0" algn="just">
              <a:spcBef>
                <a:spcPts val="476"/>
              </a:spcBef>
              <a:spcAft>
                <a:spcPts val="0"/>
              </a:spcAft>
              <a:buClr>
                <a:schemeClr val="dk1"/>
              </a:buClr>
              <a:buSzPct val="100000"/>
              <a:buChar char="–"/>
            </a:pPr>
            <a:r>
              <a:rPr lang="en-IN"/>
              <a:t>Padding will be removed by the upper layer.</a:t>
            </a:r>
            <a:endParaRPr/>
          </a:p>
          <a:p>
            <a:pPr indent="-285750" lvl="1" marL="742950" rtl="0" algn="just">
              <a:spcBef>
                <a:spcPts val="476"/>
              </a:spcBef>
              <a:spcAft>
                <a:spcPts val="0"/>
              </a:spcAft>
              <a:buClr>
                <a:schemeClr val="dk1"/>
              </a:buClr>
              <a:buSzPct val="100000"/>
              <a:buChar char="–"/>
            </a:pPr>
            <a:r>
              <a:rPr lang="en-IN"/>
              <a:t>The upper layer protocol needs to know the length of the data.</a:t>
            </a:r>
            <a:endParaRPr/>
          </a:p>
          <a:p>
            <a:pPr indent="-285750" lvl="1" marL="742950" rtl="0" algn="just">
              <a:spcBef>
                <a:spcPts val="476"/>
              </a:spcBef>
              <a:spcAft>
                <a:spcPts val="0"/>
              </a:spcAft>
              <a:buClr>
                <a:schemeClr val="dk1"/>
              </a:buClr>
              <a:buSzPct val="100000"/>
              <a:buNone/>
            </a:pPr>
            <a:r>
              <a:t/>
            </a:r>
            <a:endParaRPr/>
          </a:p>
          <a:p>
            <a:pPr indent="-134619" lvl="1" marL="742950" rtl="0" algn="just">
              <a:spcBef>
                <a:spcPts val="476"/>
              </a:spcBef>
              <a:spcAft>
                <a:spcPts val="0"/>
              </a:spcAft>
              <a:buClr>
                <a:schemeClr val="dk1"/>
              </a:buClr>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STANDARD ETHERNET</a:t>
            </a:r>
            <a:endParaRPr b="1"/>
          </a:p>
        </p:txBody>
      </p:sp>
      <p:sp>
        <p:nvSpPr>
          <p:cNvPr id="181" name="Google Shape;18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b="1" i="1" lang="en-IN" u="sng"/>
              <a:t>Frame format</a:t>
            </a:r>
            <a:endParaRPr/>
          </a:p>
          <a:p>
            <a:pPr indent="-342900" lvl="0" marL="342900" rtl="0" algn="just">
              <a:spcBef>
                <a:spcPts val="640"/>
              </a:spcBef>
              <a:spcAft>
                <a:spcPts val="0"/>
              </a:spcAft>
              <a:buClr>
                <a:schemeClr val="dk1"/>
              </a:buClr>
              <a:buSzPts val="3200"/>
              <a:buChar char="•"/>
            </a:pPr>
            <a:r>
              <a:rPr i="1" lang="en-IN"/>
              <a:t>CRC</a:t>
            </a:r>
            <a:endParaRPr/>
          </a:p>
          <a:p>
            <a:pPr indent="-285750" lvl="1" marL="742950" rtl="0" algn="just">
              <a:spcBef>
                <a:spcPts val="560"/>
              </a:spcBef>
              <a:spcAft>
                <a:spcPts val="0"/>
              </a:spcAft>
              <a:buClr>
                <a:schemeClr val="dk1"/>
              </a:buClr>
              <a:buSzPts val="2800"/>
              <a:buChar char="–"/>
            </a:pPr>
            <a:r>
              <a:rPr lang="en-IN"/>
              <a:t>Contains error correction detection information.</a:t>
            </a:r>
            <a:endParaRPr/>
          </a:p>
          <a:p>
            <a:pPr indent="-285750" lvl="1" marL="742950" rtl="0" algn="just">
              <a:spcBef>
                <a:spcPts val="560"/>
              </a:spcBef>
              <a:spcAft>
                <a:spcPts val="0"/>
              </a:spcAft>
              <a:buClr>
                <a:schemeClr val="dk1"/>
              </a:buClr>
              <a:buSzPts val="2800"/>
              <a:buChar char="–"/>
            </a:pPr>
            <a:r>
              <a:rPr lang="en-IN"/>
              <a:t>If the receiver calculates the CRC and finds that it is not zero, it discards the frame.</a:t>
            </a:r>
            <a:endParaRPr/>
          </a:p>
          <a:p>
            <a:pPr indent="-285750" lvl="1" marL="742950" rtl="0" algn="just">
              <a:spcBef>
                <a:spcPts val="56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STANDARD ETHERNET</a:t>
            </a:r>
            <a:endParaRPr b="1"/>
          </a:p>
        </p:txBody>
      </p:sp>
      <p:sp>
        <p:nvSpPr>
          <p:cNvPr id="187" name="Google Shape;18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b="1" i="1" lang="en-IN" u="sng"/>
              <a:t>Frame Length</a:t>
            </a:r>
            <a:endParaRPr/>
          </a:p>
          <a:p>
            <a:pPr indent="-285750" lvl="1" marL="742950" rtl="0" algn="just">
              <a:spcBef>
                <a:spcPts val="560"/>
              </a:spcBef>
              <a:spcAft>
                <a:spcPts val="0"/>
              </a:spcAft>
              <a:buClr>
                <a:schemeClr val="dk1"/>
              </a:buClr>
              <a:buSzPts val="2800"/>
              <a:buChar char="–"/>
            </a:pPr>
            <a:r>
              <a:rPr lang="en-IN"/>
              <a:t>There are restrictions on both minimum and maximum length.</a:t>
            </a:r>
            <a:endParaRPr/>
          </a:p>
          <a:p>
            <a:pPr indent="-285750" lvl="1" marL="742950" rtl="0" algn="just">
              <a:spcBef>
                <a:spcPts val="560"/>
              </a:spcBef>
              <a:spcAft>
                <a:spcPts val="0"/>
              </a:spcAft>
              <a:buClr>
                <a:schemeClr val="dk1"/>
              </a:buClr>
              <a:buSzPts val="2800"/>
              <a:buChar char="–"/>
            </a:pPr>
            <a:r>
              <a:rPr lang="en-IN"/>
              <a:t>The minimum is required for the correct operation of CSMA/CD.</a:t>
            </a:r>
            <a:endParaRPr/>
          </a:p>
          <a:p>
            <a:pPr indent="-285750" lvl="1" marL="742950" rtl="0" algn="just">
              <a:spcBef>
                <a:spcPts val="560"/>
              </a:spcBef>
              <a:spcAft>
                <a:spcPts val="0"/>
              </a:spcAft>
              <a:buClr>
                <a:schemeClr val="dk1"/>
              </a:buClr>
              <a:buSzPts val="2800"/>
              <a:buChar char="–"/>
            </a:pPr>
            <a:r>
              <a:rPr lang="en-IN"/>
              <a:t>Minimum length: 512 bits or 64 bytes.</a:t>
            </a:r>
            <a:endParaRPr/>
          </a:p>
          <a:p>
            <a:pPr indent="-285750" lvl="1" marL="742950" rtl="0" algn="just">
              <a:spcBef>
                <a:spcPts val="560"/>
              </a:spcBef>
              <a:spcAft>
                <a:spcPts val="0"/>
              </a:spcAft>
              <a:buClr>
                <a:schemeClr val="dk1"/>
              </a:buClr>
              <a:buSzPts val="2800"/>
              <a:buChar char="–"/>
            </a:pPr>
            <a:r>
              <a:rPr lang="en-IN"/>
              <a:t>Part of this length is the header and trailer.</a:t>
            </a:r>
            <a:endParaRPr/>
          </a:p>
          <a:p>
            <a:pPr indent="-285750" lvl="1" marL="742950" rtl="0" algn="just">
              <a:spcBef>
                <a:spcPts val="560"/>
              </a:spcBef>
              <a:spcAft>
                <a:spcPts val="0"/>
              </a:spcAft>
              <a:buClr>
                <a:schemeClr val="dk1"/>
              </a:buClr>
              <a:buSzPts val="2800"/>
              <a:buNone/>
            </a:pPr>
            <a:r>
              <a:t/>
            </a:r>
            <a:endParaRPr/>
          </a:p>
          <a:p>
            <a:pPr indent="-342900" lvl="0" marL="342900" rtl="0" algn="just">
              <a:spcBef>
                <a:spcPts val="640"/>
              </a:spcBef>
              <a:spcAft>
                <a:spcPts val="0"/>
              </a:spcAft>
              <a:buClr>
                <a:schemeClr val="dk1"/>
              </a:buClr>
              <a:buSzPts val="32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STANDARD ETHERNET</a:t>
            </a:r>
            <a:endParaRPr b="1"/>
          </a:p>
        </p:txBody>
      </p:sp>
      <p:sp>
        <p:nvSpPr>
          <p:cNvPr id="193" name="Google Shape;19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3200"/>
              <a:buNone/>
            </a:pPr>
            <a:r>
              <a:rPr b="1" i="1" lang="en-IN" u="sng"/>
              <a:t>Frame Length</a:t>
            </a:r>
            <a:endParaRPr/>
          </a:p>
          <a:p>
            <a:pPr indent="-285750" lvl="1" marL="742950" rtl="0" algn="just">
              <a:spcBef>
                <a:spcPts val="560"/>
              </a:spcBef>
              <a:spcAft>
                <a:spcPts val="0"/>
              </a:spcAft>
              <a:buClr>
                <a:schemeClr val="dk1"/>
              </a:buClr>
              <a:buSzPts val="2800"/>
              <a:buChar char="–"/>
            </a:pPr>
            <a:r>
              <a:rPr lang="en-IN"/>
              <a:t>If we count 18 bytes of header and trailer, then the minimum length of data from the upper layer is 64 – 18 = 46 bytes.</a:t>
            </a:r>
            <a:endParaRPr/>
          </a:p>
          <a:p>
            <a:pPr indent="-285750" lvl="1" marL="742950" rtl="0" algn="just">
              <a:spcBef>
                <a:spcPts val="560"/>
              </a:spcBef>
              <a:spcAft>
                <a:spcPts val="0"/>
              </a:spcAft>
              <a:buClr>
                <a:schemeClr val="dk1"/>
              </a:buClr>
              <a:buSzPts val="2800"/>
              <a:buChar char="–"/>
            </a:pPr>
            <a:r>
              <a:rPr lang="en-IN"/>
              <a:t>If the upper layer packet is less than 46 bytes, padding is added to make up the difference.  </a:t>
            </a:r>
            <a:endParaRPr/>
          </a:p>
          <a:p>
            <a:pPr indent="-285750" lvl="1" marL="742950" rtl="0" algn="just">
              <a:spcBef>
                <a:spcPts val="560"/>
              </a:spcBef>
              <a:spcAft>
                <a:spcPts val="0"/>
              </a:spcAft>
              <a:buClr>
                <a:schemeClr val="dk1"/>
              </a:buClr>
              <a:buSzPts val="2800"/>
              <a:buChar char="–"/>
            </a:pPr>
            <a:r>
              <a:rPr lang="en-IN"/>
              <a:t>The standard defines the maximum length of the frame as 1518 bytes.</a:t>
            </a:r>
            <a:endParaRPr/>
          </a:p>
          <a:p>
            <a:pPr indent="-285750" lvl="1" marL="742950" rtl="0" algn="just">
              <a:spcBef>
                <a:spcPts val="560"/>
              </a:spcBef>
              <a:spcAft>
                <a:spcPts val="0"/>
              </a:spcAft>
              <a:buClr>
                <a:schemeClr val="dk1"/>
              </a:buClr>
              <a:buSzPts val="2800"/>
              <a:buChar char="–"/>
            </a:pPr>
            <a:r>
              <a:rPr lang="en-IN"/>
              <a:t>If we subtract the 18 bytes of header and trailer, the maximum length of the payload is 1500 bytes.</a:t>
            </a:r>
            <a:endParaRPr/>
          </a:p>
          <a:p>
            <a:pPr indent="-342900" lvl="0" marL="342900" rtl="0" algn="just">
              <a:spcBef>
                <a:spcPts val="64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Wired LANs: ETHERNET</a:t>
            </a:r>
            <a:endParaRPr b="1"/>
          </a:p>
        </p:txBody>
      </p:sp>
      <p:sp>
        <p:nvSpPr>
          <p:cNvPr id="90" name="Google Shape;90;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IN"/>
              <a:t>LAN is used for a limited geographical area.</a:t>
            </a:r>
            <a:endParaRPr/>
          </a:p>
          <a:p>
            <a:pPr indent="-342900" lvl="0" marL="342900" rtl="0" algn="just">
              <a:spcBef>
                <a:spcPts val="640"/>
              </a:spcBef>
              <a:spcAft>
                <a:spcPts val="0"/>
              </a:spcAft>
              <a:buClr>
                <a:schemeClr val="dk1"/>
              </a:buClr>
              <a:buSzPts val="3200"/>
              <a:buChar char="•"/>
            </a:pPr>
            <a:r>
              <a:rPr lang="en-IN"/>
              <a:t>To solve the issues related to media sharing was handles using CSMA/CD approach.</a:t>
            </a:r>
            <a:endParaRPr/>
          </a:p>
          <a:p>
            <a:pPr indent="-342900" lvl="0" marL="342900" rtl="0" algn="just">
              <a:spcBef>
                <a:spcPts val="640"/>
              </a:spcBef>
              <a:spcAft>
                <a:spcPts val="0"/>
              </a:spcAft>
              <a:buClr>
                <a:schemeClr val="dk1"/>
              </a:buClr>
              <a:buSzPts val="3200"/>
              <a:buChar char="•"/>
            </a:pPr>
            <a:r>
              <a:rPr lang="en-IN"/>
              <a:t>Number of technologies other than Ethernet came into existence. (Eg: ATM LAN)</a:t>
            </a:r>
            <a:endParaRPr/>
          </a:p>
          <a:p>
            <a:pPr indent="-342900" lvl="0" marL="342900" rtl="0" algn="just">
              <a:spcBef>
                <a:spcPts val="640"/>
              </a:spcBef>
              <a:spcAft>
                <a:spcPts val="0"/>
              </a:spcAft>
              <a:buClr>
                <a:schemeClr val="dk1"/>
              </a:buClr>
              <a:buSzPts val="3200"/>
              <a:buChar char="•"/>
            </a:pPr>
            <a:r>
              <a:rPr lang="en-IN"/>
              <a:t>Only Ethernet survived.</a:t>
            </a:r>
            <a:endParaRPr/>
          </a:p>
          <a:p>
            <a:pPr indent="-342900" lvl="0" marL="342900" rtl="0" algn="just">
              <a:spcBef>
                <a:spcPts val="640"/>
              </a:spcBef>
              <a:spcAft>
                <a:spcPts val="0"/>
              </a:spcAft>
              <a:buClr>
                <a:schemeClr val="dk1"/>
              </a:buClr>
              <a:buSzPts val="3200"/>
              <a:buChar char="•"/>
            </a:pPr>
            <a:r>
              <a:rPr lang="en-IN"/>
              <a:t>It could evolve with the demand for higher transmission rates.</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STANDARD ETHERNET</a:t>
            </a:r>
            <a:endParaRPr b="1"/>
          </a:p>
        </p:txBody>
      </p:sp>
      <p:sp>
        <p:nvSpPr>
          <p:cNvPr id="199" name="Google Shape;19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dk1"/>
              </a:buClr>
              <a:buSzPts val="3200"/>
              <a:buNone/>
            </a:pPr>
            <a:r>
              <a:rPr b="1" lang="en-IN" u="sng"/>
              <a:t>Addressing</a:t>
            </a:r>
            <a:endParaRPr/>
          </a:p>
          <a:p>
            <a:pPr indent="-342900" lvl="0" marL="342900" rtl="0" algn="just">
              <a:spcBef>
                <a:spcPts val="640"/>
              </a:spcBef>
              <a:spcAft>
                <a:spcPts val="0"/>
              </a:spcAft>
              <a:buClr>
                <a:schemeClr val="dk1"/>
              </a:buClr>
              <a:buSzPts val="3200"/>
              <a:buChar char="•"/>
            </a:pPr>
            <a:r>
              <a:rPr lang="en-IN"/>
              <a:t>Each station on an Ethernet network has its own network interface card (NIC).</a:t>
            </a:r>
            <a:endParaRPr/>
          </a:p>
          <a:p>
            <a:pPr indent="-342900" lvl="0" marL="342900" rtl="0" algn="just">
              <a:spcBef>
                <a:spcPts val="640"/>
              </a:spcBef>
              <a:spcAft>
                <a:spcPts val="0"/>
              </a:spcAft>
              <a:buClr>
                <a:schemeClr val="dk1"/>
              </a:buClr>
              <a:buSzPts val="3200"/>
              <a:buChar char="•"/>
            </a:pPr>
            <a:r>
              <a:rPr lang="en-IN"/>
              <a:t>NIC is fixed inside the station and provides a link-layer address.</a:t>
            </a:r>
            <a:endParaRPr/>
          </a:p>
          <a:p>
            <a:pPr indent="-342900" lvl="0" marL="342900" rtl="0" algn="just">
              <a:spcBef>
                <a:spcPts val="640"/>
              </a:spcBef>
              <a:spcAft>
                <a:spcPts val="0"/>
              </a:spcAft>
              <a:buClr>
                <a:schemeClr val="dk1"/>
              </a:buClr>
              <a:buSzPts val="3200"/>
              <a:buChar char="•"/>
            </a:pPr>
            <a:r>
              <a:rPr lang="en-IN"/>
              <a:t>The Ethernet address is 6 bytes (48 bits).</a:t>
            </a:r>
            <a:endParaRPr/>
          </a:p>
          <a:p>
            <a:pPr indent="-342900" lvl="0" marL="342900" rtl="0" algn="just">
              <a:spcBef>
                <a:spcPts val="640"/>
              </a:spcBef>
              <a:spcAft>
                <a:spcPts val="0"/>
              </a:spcAft>
              <a:buClr>
                <a:schemeClr val="dk1"/>
              </a:buClr>
              <a:buSzPts val="3200"/>
              <a:buChar char="•"/>
            </a:pPr>
            <a:r>
              <a:rPr lang="en-IN"/>
              <a:t>Normally written in hexadecimal notation.</a:t>
            </a:r>
            <a:endParaRPr/>
          </a:p>
          <a:p>
            <a:pPr indent="-342900" lvl="0" marL="342900" rtl="0" algn="ctr">
              <a:spcBef>
                <a:spcPts val="640"/>
              </a:spcBef>
              <a:spcAft>
                <a:spcPts val="0"/>
              </a:spcAft>
              <a:buClr>
                <a:schemeClr val="dk1"/>
              </a:buClr>
              <a:buSzPts val="3200"/>
              <a:buNone/>
            </a:pPr>
            <a:r>
              <a:rPr b="1" i="1" lang="en-IN"/>
              <a:t>4A:30:10:21:10:1A</a:t>
            </a:r>
            <a:endParaRPr/>
          </a:p>
          <a:p>
            <a:pPr indent="-342900" lvl="0" marL="342900" rtl="0" algn="just">
              <a:spcBef>
                <a:spcPts val="640"/>
              </a:spcBef>
              <a:spcAft>
                <a:spcPts val="0"/>
              </a:spcAft>
              <a:buClr>
                <a:schemeClr val="dk1"/>
              </a:buClr>
              <a:buSzPts val="3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STANDARD ETHERNET</a:t>
            </a:r>
            <a:endParaRPr b="1"/>
          </a:p>
        </p:txBody>
      </p:sp>
      <p:sp>
        <p:nvSpPr>
          <p:cNvPr id="205" name="Google Shape;205;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dk1"/>
              </a:buClr>
              <a:buSzPts val="3200"/>
              <a:buNone/>
            </a:pPr>
            <a:r>
              <a:rPr b="1" lang="en-IN" u="sng"/>
              <a:t>Addressing</a:t>
            </a:r>
            <a:endParaRPr/>
          </a:p>
          <a:p>
            <a:pPr indent="-342900" lvl="0" marL="342900" rtl="0" algn="just">
              <a:spcBef>
                <a:spcPts val="640"/>
              </a:spcBef>
              <a:spcAft>
                <a:spcPts val="0"/>
              </a:spcAft>
              <a:buClr>
                <a:schemeClr val="dk1"/>
              </a:buClr>
              <a:buSzPts val="3200"/>
              <a:buNone/>
            </a:pPr>
            <a:r>
              <a:rPr i="1" lang="en-IN"/>
              <a:t>Transmission of address bits:</a:t>
            </a:r>
            <a:endParaRPr/>
          </a:p>
          <a:p>
            <a:pPr indent="-342900" lvl="0" marL="342900" rtl="0" algn="just">
              <a:spcBef>
                <a:spcPts val="640"/>
              </a:spcBef>
              <a:spcAft>
                <a:spcPts val="0"/>
              </a:spcAft>
              <a:buClr>
                <a:schemeClr val="dk1"/>
              </a:buClr>
              <a:buSzPts val="3200"/>
              <a:buChar char="•"/>
            </a:pPr>
            <a:r>
              <a:rPr lang="en-IN"/>
              <a:t>The transmission is left to right, byte by byte.</a:t>
            </a:r>
            <a:endParaRPr/>
          </a:p>
          <a:p>
            <a:pPr indent="-342900" lvl="0" marL="342900" rtl="0" algn="just">
              <a:spcBef>
                <a:spcPts val="640"/>
              </a:spcBef>
              <a:spcAft>
                <a:spcPts val="0"/>
              </a:spcAft>
              <a:buClr>
                <a:schemeClr val="dk1"/>
              </a:buClr>
              <a:buSzPts val="3200"/>
              <a:buChar char="•"/>
            </a:pPr>
            <a:r>
              <a:rPr lang="en-IN"/>
              <a:t>The LSB is sent first, and the MSB sent last.</a:t>
            </a:r>
            <a:endParaRPr/>
          </a:p>
          <a:p>
            <a:pPr indent="-342900" lvl="0" marL="342900" rtl="0" algn="just">
              <a:spcBef>
                <a:spcPts val="640"/>
              </a:spcBef>
              <a:spcAft>
                <a:spcPts val="0"/>
              </a:spcAft>
              <a:buClr>
                <a:schemeClr val="dk1"/>
              </a:buClr>
              <a:buSzPts val="3200"/>
              <a:buNone/>
            </a:pPr>
            <a:r>
              <a:rPr i="1" lang="en-IN"/>
              <a:t>Unicast, Multicast and Broadcast addresses:</a:t>
            </a:r>
            <a:endParaRPr/>
          </a:p>
          <a:p>
            <a:pPr indent="-342900" lvl="0" marL="342900" rtl="0" algn="just">
              <a:spcBef>
                <a:spcPts val="640"/>
              </a:spcBef>
              <a:spcAft>
                <a:spcPts val="0"/>
              </a:spcAft>
              <a:buClr>
                <a:schemeClr val="dk1"/>
              </a:buClr>
              <a:buSzPts val="3200"/>
              <a:buChar char="•"/>
            </a:pPr>
            <a:r>
              <a:rPr lang="en-IN"/>
              <a:t>A source address is always a </a:t>
            </a:r>
            <a:r>
              <a:rPr i="1" lang="en-IN"/>
              <a:t>unicast address</a:t>
            </a:r>
            <a:r>
              <a:rPr lang="en-IN"/>
              <a:t>. Because the frame comes from only one station.</a:t>
            </a:r>
            <a:endParaRPr/>
          </a:p>
          <a:p>
            <a:pPr indent="-342900" lvl="0" marL="342900" rtl="0" algn="just">
              <a:spcBef>
                <a:spcPts val="640"/>
              </a:spcBef>
              <a:spcAft>
                <a:spcPts val="0"/>
              </a:spcAft>
              <a:buClr>
                <a:schemeClr val="dk1"/>
              </a:buClr>
              <a:buSzPts val="3200"/>
              <a:buNone/>
            </a:pPr>
            <a:r>
              <a:t/>
            </a:r>
            <a:endParaRPr/>
          </a:p>
          <a:p>
            <a:pPr indent="-342900" lvl="0" marL="342900" rtl="0" algn="just">
              <a:spcBef>
                <a:spcPts val="640"/>
              </a:spcBef>
              <a:spcAft>
                <a:spcPts val="0"/>
              </a:spcAft>
              <a:buClr>
                <a:schemeClr val="dk1"/>
              </a:buClr>
              <a:buSzPts val="32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STANDARD ETHERNET</a:t>
            </a:r>
            <a:endParaRPr b="1"/>
          </a:p>
        </p:txBody>
      </p:sp>
      <p:sp>
        <p:nvSpPr>
          <p:cNvPr id="211" name="Google Shape;211;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dk1"/>
              </a:buClr>
              <a:buSzPts val="3200"/>
              <a:buNone/>
            </a:pPr>
            <a:r>
              <a:rPr b="1" lang="en-IN" u="sng"/>
              <a:t>Addressing</a:t>
            </a:r>
            <a:endParaRPr/>
          </a:p>
          <a:p>
            <a:pPr indent="-342900" lvl="0" marL="342900" rtl="0" algn="just">
              <a:spcBef>
                <a:spcPts val="640"/>
              </a:spcBef>
              <a:spcAft>
                <a:spcPts val="0"/>
              </a:spcAft>
              <a:buClr>
                <a:schemeClr val="dk1"/>
              </a:buClr>
              <a:buSzPts val="3200"/>
              <a:buNone/>
            </a:pPr>
            <a:r>
              <a:rPr i="1" lang="en-IN"/>
              <a:t>Unicast, Multicast and Broadcast addresses:</a:t>
            </a:r>
            <a:endParaRPr/>
          </a:p>
          <a:p>
            <a:pPr indent="-342900" lvl="0" marL="342900" rtl="0" algn="just">
              <a:spcBef>
                <a:spcPts val="640"/>
              </a:spcBef>
              <a:spcAft>
                <a:spcPts val="0"/>
              </a:spcAft>
              <a:buClr>
                <a:schemeClr val="dk1"/>
              </a:buClr>
              <a:buSzPts val="3200"/>
              <a:buChar char="•"/>
            </a:pPr>
            <a:r>
              <a:rPr lang="en-IN"/>
              <a:t>The destination address however can be, unicast, multicast or broadcast.</a:t>
            </a:r>
            <a:endParaRPr/>
          </a:p>
          <a:p>
            <a:pPr indent="-342900" lvl="0" marL="342900" rtl="0" algn="just">
              <a:spcBef>
                <a:spcPts val="640"/>
              </a:spcBef>
              <a:spcAft>
                <a:spcPts val="0"/>
              </a:spcAft>
              <a:buClr>
                <a:schemeClr val="dk1"/>
              </a:buClr>
              <a:buSzPts val="3200"/>
              <a:buChar char="•"/>
            </a:pPr>
            <a:r>
              <a:rPr lang="en-IN"/>
              <a:t>If the LSB of the first byte in a destination address is 0, the address is unicast. Otherwise it is multicast.</a:t>
            </a:r>
            <a:endParaRPr/>
          </a:p>
          <a:p>
            <a:pPr indent="-342900" lvl="0" marL="342900" rtl="0" algn="just">
              <a:spcBef>
                <a:spcPts val="640"/>
              </a:spcBef>
              <a:spcAft>
                <a:spcPts val="0"/>
              </a:spcAft>
              <a:buClr>
                <a:schemeClr val="dk1"/>
              </a:buClr>
              <a:buSzPts val="3200"/>
              <a:buChar char="•"/>
            </a:pPr>
            <a:r>
              <a:rPr lang="en-IN"/>
              <a:t>For broadcast, it will be forty-eight 1s. </a:t>
            </a:r>
            <a:endParaRPr/>
          </a:p>
          <a:p>
            <a:pPr indent="-342900" lvl="0" marL="342900" rtl="0" algn="just">
              <a:spcBef>
                <a:spcPts val="640"/>
              </a:spcBef>
              <a:spcAft>
                <a:spcPts val="0"/>
              </a:spcAft>
              <a:buClr>
                <a:schemeClr val="dk1"/>
              </a:buClr>
              <a:buSzPts val="32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STANDARD ETHERNET</a:t>
            </a:r>
            <a:endParaRPr b="1"/>
          </a:p>
        </p:txBody>
      </p:sp>
      <p:sp>
        <p:nvSpPr>
          <p:cNvPr id="217" name="Google Shape;21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dk1"/>
              </a:buClr>
              <a:buSzPts val="3200"/>
              <a:buNone/>
            </a:pPr>
            <a:r>
              <a:rPr b="1" lang="en-IN" u="sng"/>
              <a:t>Addressing</a:t>
            </a:r>
            <a:endParaRPr/>
          </a:p>
          <a:p>
            <a:pPr indent="-342900" lvl="0" marL="342900" rtl="0" algn="just">
              <a:spcBef>
                <a:spcPts val="640"/>
              </a:spcBef>
              <a:spcAft>
                <a:spcPts val="0"/>
              </a:spcAft>
              <a:buClr>
                <a:schemeClr val="dk1"/>
              </a:buClr>
              <a:buSzPts val="3200"/>
              <a:buChar char="•"/>
            </a:pPr>
            <a:r>
              <a:rPr i="1" lang="en-IN"/>
              <a:t>Distinguish between Unicast, Multicast and Broadcast Transmission:</a:t>
            </a:r>
            <a:endParaRPr/>
          </a:p>
          <a:p>
            <a:pPr indent="-285750" lvl="1" marL="742950" rtl="0" algn="just">
              <a:spcBef>
                <a:spcPts val="560"/>
              </a:spcBef>
              <a:spcAft>
                <a:spcPts val="0"/>
              </a:spcAft>
              <a:buClr>
                <a:schemeClr val="dk1"/>
              </a:buClr>
              <a:buSzPts val="2800"/>
              <a:buChar char="–"/>
            </a:pPr>
            <a:r>
              <a:rPr lang="en-IN"/>
              <a:t>Standard Ethernet uses a coaxial cable or a set of twisted pair cables with a HUB.</a:t>
            </a:r>
            <a:endParaRPr/>
          </a:p>
          <a:p>
            <a:pPr indent="-285750" lvl="1" marL="742950" rtl="0" algn="just">
              <a:spcBef>
                <a:spcPts val="560"/>
              </a:spcBef>
              <a:spcAft>
                <a:spcPts val="0"/>
              </a:spcAft>
              <a:buClr>
                <a:schemeClr val="dk1"/>
              </a:buClr>
              <a:buSzPts val="2800"/>
              <a:buChar char="–"/>
            </a:pPr>
            <a:r>
              <a:rPr lang="en-IN"/>
              <a:t>The transmission in Ethernet is always broadcast, no matter if the intention is unicast, multicast or broadcast.</a:t>
            </a:r>
            <a:endParaRPr/>
          </a:p>
          <a:p>
            <a:pPr indent="-107950" lvl="1" marL="742950" rtl="0" algn="just">
              <a:spcBef>
                <a:spcPts val="56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STANDARD ETHERNET</a:t>
            </a:r>
            <a:endParaRPr b="1"/>
          </a:p>
        </p:txBody>
      </p:sp>
      <p:sp>
        <p:nvSpPr>
          <p:cNvPr id="223" name="Google Shape;22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ctr">
              <a:spcBef>
                <a:spcPts val="0"/>
              </a:spcBef>
              <a:spcAft>
                <a:spcPts val="0"/>
              </a:spcAft>
              <a:buClr>
                <a:schemeClr val="dk1"/>
              </a:buClr>
              <a:buSzPct val="100000"/>
              <a:buNone/>
            </a:pPr>
            <a:r>
              <a:rPr b="1" lang="en-IN" u="sng"/>
              <a:t>Addressing</a:t>
            </a:r>
            <a:endParaRPr/>
          </a:p>
          <a:p>
            <a:pPr indent="-342900" lvl="0" marL="342900" rtl="0" algn="just">
              <a:spcBef>
                <a:spcPts val="592"/>
              </a:spcBef>
              <a:spcAft>
                <a:spcPts val="0"/>
              </a:spcAft>
              <a:buClr>
                <a:schemeClr val="dk1"/>
              </a:buClr>
              <a:buSzPct val="100000"/>
              <a:buChar char="•"/>
            </a:pPr>
            <a:r>
              <a:rPr i="1" lang="en-IN"/>
              <a:t>Distinguish between Unicast, Multicast and Broadcast Transmission:</a:t>
            </a:r>
            <a:endParaRPr/>
          </a:p>
          <a:p>
            <a:pPr indent="-285750" lvl="1" marL="742950" rtl="0" algn="just">
              <a:spcBef>
                <a:spcPts val="518"/>
              </a:spcBef>
              <a:spcAft>
                <a:spcPts val="0"/>
              </a:spcAft>
              <a:buClr>
                <a:schemeClr val="dk1"/>
              </a:buClr>
              <a:buSzPct val="100000"/>
              <a:buChar char="–"/>
            </a:pPr>
            <a:r>
              <a:rPr lang="en-IN"/>
              <a:t>In a unicast transmission, all stations will receive the frame, the intended recipient keeps and handles the frame; the rest discard it.</a:t>
            </a:r>
            <a:endParaRPr/>
          </a:p>
          <a:p>
            <a:pPr indent="-285750" lvl="1" marL="742950" rtl="0" algn="just">
              <a:spcBef>
                <a:spcPts val="518"/>
              </a:spcBef>
              <a:spcAft>
                <a:spcPts val="0"/>
              </a:spcAft>
              <a:buClr>
                <a:schemeClr val="dk1"/>
              </a:buClr>
              <a:buSzPct val="100000"/>
              <a:buChar char="–"/>
            </a:pPr>
            <a:r>
              <a:rPr lang="en-IN"/>
              <a:t>In a multicast transmission, all stations will receive the frame, the stations that are members of the group keep and handle it; the rest discard it.</a:t>
            </a:r>
            <a:endParaRPr/>
          </a:p>
          <a:p>
            <a:pPr indent="-285750" lvl="1" marL="742950" rtl="0" algn="just">
              <a:spcBef>
                <a:spcPts val="518"/>
              </a:spcBef>
              <a:spcAft>
                <a:spcPts val="0"/>
              </a:spcAft>
              <a:buClr>
                <a:schemeClr val="dk1"/>
              </a:buClr>
              <a:buSzPct val="100000"/>
              <a:buChar char="–"/>
            </a:pPr>
            <a:r>
              <a:rPr lang="en-IN"/>
              <a:t>In a broadcast transmission, all stations (except the sender) will receive the frame and all stations (except the sender) keep and handle it.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STANDARD ETHERNET</a:t>
            </a:r>
            <a:endParaRPr b="1"/>
          </a:p>
        </p:txBody>
      </p:sp>
      <p:sp>
        <p:nvSpPr>
          <p:cNvPr id="229" name="Google Shape;229;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dk1"/>
              </a:buClr>
              <a:buSzPts val="3200"/>
              <a:buNone/>
            </a:pPr>
            <a:r>
              <a:rPr b="1" lang="en-IN" u="sng"/>
              <a:t>Access Method</a:t>
            </a:r>
            <a:endParaRPr/>
          </a:p>
          <a:p>
            <a:pPr indent="-342900" lvl="0" marL="342900" rtl="0" algn="just">
              <a:spcBef>
                <a:spcPts val="640"/>
              </a:spcBef>
              <a:spcAft>
                <a:spcPts val="0"/>
              </a:spcAft>
              <a:buClr>
                <a:schemeClr val="dk1"/>
              </a:buClr>
              <a:buSzPts val="3200"/>
              <a:buChar char="•"/>
            </a:pPr>
            <a:r>
              <a:rPr lang="en-IN"/>
              <a:t>The standard Ethernet chooses CSMA/CD with 1-persistent method.</a:t>
            </a:r>
            <a:endParaRPr/>
          </a:p>
          <a:p>
            <a:pPr indent="-139700" lvl="0" marL="342900" rtl="0" algn="just">
              <a:spcBef>
                <a:spcPts val="640"/>
              </a:spcBef>
              <a:spcAft>
                <a:spcPts val="0"/>
              </a:spcAft>
              <a:buClr>
                <a:schemeClr val="dk1"/>
              </a:buClr>
              <a:buSzPts val="3200"/>
              <a:buNone/>
            </a:pPr>
            <a:r>
              <a:t/>
            </a:r>
            <a:endParaRPr/>
          </a:p>
        </p:txBody>
      </p:sp>
      <p:pic>
        <p:nvPicPr>
          <p:cNvPr descr="D:\RCSS\DCN\Images\Module 4\Fig+Implementation+of+standard+Ethernet.jpg" id="230" name="Google Shape;230;p25"/>
          <p:cNvPicPr preferRelativeResize="0"/>
          <p:nvPr/>
        </p:nvPicPr>
        <p:blipFill rotWithShape="1">
          <a:blip r:embed="rId3">
            <a:alphaModFix/>
          </a:blip>
          <a:srcRect b="10480" l="0" r="0" t="10173"/>
          <a:stretch/>
        </p:blipFill>
        <p:spPr>
          <a:xfrm>
            <a:off x="2143108" y="3357562"/>
            <a:ext cx="4681728" cy="278608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457200" y="-24"/>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STANDARD ETHERNET</a:t>
            </a:r>
            <a:endParaRPr b="1"/>
          </a:p>
        </p:txBody>
      </p:sp>
      <p:sp>
        <p:nvSpPr>
          <p:cNvPr id="236" name="Google Shape;236;p26"/>
          <p:cNvSpPr txBox="1"/>
          <p:nvPr>
            <p:ph idx="1" type="body"/>
          </p:nvPr>
        </p:nvSpPr>
        <p:spPr>
          <a:xfrm>
            <a:off x="457200" y="1000108"/>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b="1" lang="en-IN" u="sng"/>
              <a:t>Access Method</a:t>
            </a:r>
            <a:endParaRPr/>
          </a:p>
          <a:p>
            <a:pPr indent="-139700" lvl="0" marL="342900" rtl="0" algn="just">
              <a:spcBef>
                <a:spcPts val="640"/>
              </a:spcBef>
              <a:spcAft>
                <a:spcPts val="0"/>
              </a:spcAft>
              <a:buClr>
                <a:schemeClr val="dk1"/>
              </a:buClr>
              <a:buSzPts val="3200"/>
              <a:buNone/>
            </a:pPr>
            <a:r>
              <a:t/>
            </a:r>
            <a:endParaRPr/>
          </a:p>
        </p:txBody>
      </p:sp>
      <p:pic>
        <p:nvPicPr>
          <p:cNvPr descr="D:\RCSS\DCN\Images\Module 4\Fig+Implementation+of+standard+Ethernet.jpg" id="237" name="Google Shape;237;p26"/>
          <p:cNvPicPr preferRelativeResize="0"/>
          <p:nvPr/>
        </p:nvPicPr>
        <p:blipFill rotWithShape="1">
          <a:blip r:embed="rId3">
            <a:alphaModFix/>
          </a:blip>
          <a:srcRect b="10480" l="0" r="0" t="10173"/>
          <a:stretch/>
        </p:blipFill>
        <p:spPr>
          <a:xfrm>
            <a:off x="785786" y="1751266"/>
            <a:ext cx="7500990" cy="446381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UNICAST ROUTING</a:t>
            </a:r>
            <a:endParaRPr b="1" sz="4000"/>
          </a:p>
        </p:txBody>
      </p:sp>
      <p:sp>
        <p:nvSpPr>
          <p:cNvPr id="243" name="Google Shape;243;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IN"/>
              <a:t>If a datagram is destined for only one destination </a:t>
            </a:r>
            <a:r>
              <a:rPr b="1" i="1" lang="en-IN"/>
              <a:t>(one-to-one delivery) </a:t>
            </a:r>
            <a:r>
              <a:rPr lang="en-IN"/>
              <a:t>, we have unicast routing.</a:t>
            </a:r>
            <a:endParaRPr/>
          </a:p>
          <a:p>
            <a:pPr indent="-342900" lvl="0" marL="342900" rtl="0" algn="just">
              <a:spcBef>
                <a:spcPts val="640"/>
              </a:spcBef>
              <a:spcAft>
                <a:spcPts val="0"/>
              </a:spcAft>
              <a:buClr>
                <a:schemeClr val="dk1"/>
              </a:buClr>
              <a:buSzPts val="3200"/>
              <a:buChar char="•"/>
            </a:pPr>
            <a:r>
              <a:rPr lang="en-IN"/>
              <a:t>Routing Tables.</a:t>
            </a:r>
            <a:endParaRPr/>
          </a:p>
          <a:p>
            <a:pPr indent="-342900" lvl="0" marL="342900" rtl="0" algn="just">
              <a:spcBef>
                <a:spcPts val="640"/>
              </a:spcBef>
              <a:spcAft>
                <a:spcPts val="0"/>
              </a:spcAft>
              <a:buClr>
                <a:schemeClr val="dk1"/>
              </a:buClr>
              <a:buSzPts val="3200"/>
              <a:buChar char="•"/>
            </a:pPr>
            <a:r>
              <a:rPr lang="en-IN"/>
              <a:t>A packet is routed, hop by hop, from its source to destination by the help of forwarding tables.</a:t>
            </a:r>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UNICAST ROUTING</a:t>
            </a:r>
            <a:endParaRPr b="1" sz="4000"/>
          </a:p>
        </p:txBody>
      </p:sp>
      <p:sp>
        <p:nvSpPr>
          <p:cNvPr id="249" name="Google Shape;249;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IN"/>
              <a:t>To find the best route, an internet can be modelled as a graph.</a:t>
            </a:r>
            <a:endParaRPr/>
          </a:p>
          <a:p>
            <a:pPr indent="-342900" lvl="0" marL="342900" rtl="0" algn="just">
              <a:spcBef>
                <a:spcPts val="640"/>
              </a:spcBef>
              <a:spcAft>
                <a:spcPts val="0"/>
              </a:spcAft>
              <a:buClr>
                <a:schemeClr val="dk1"/>
              </a:buClr>
              <a:buSzPts val="3200"/>
              <a:buChar char="•"/>
            </a:pPr>
            <a:r>
              <a:rPr lang="en-IN"/>
              <a:t>A set of nodes  and edges that connect the nodes.</a:t>
            </a:r>
            <a:endParaRPr/>
          </a:p>
          <a:p>
            <a:pPr indent="-342900" lvl="0" marL="342900" rtl="0" algn="just">
              <a:spcBef>
                <a:spcPts val="640"/>
              </a:spcBef>
              <a:spcAft>
                <a:spcPts val="0"/>
              </a:spcAft>
              <a:buClr>
                <a:schemeClr val="dk1"/>
              </a:buClr>
              <a:buSzPts val="3200"/>
              <a:buChar char="•"/>
            </a:pPr>
            <a:r>
              <a:rPr lang="en-IN"/>
              <a:t>Router – As a node</a:t>
            </a:r>
            <a:endParaRPr/>
          </a:p>
          <a:p>
            <a:pPr indent="-342900" lvl="0" marL="342900" rtl="0" algn="just">
              <a:spcBef>
                <a:spcPts val="640"/>
              </a:spcBef>
              <a:spcAft>
                <a:spcPts val="0"/>
              </a:spcAft>
              <a:buClr>
                <a:schemeClr val="dk1"/>
              </a:buClr>
              <a:buSzPts val="3200"/>
              <a:buChar char="•"/>
            </a:pPr>
            <a:r>
              <a:rPr lang="en-IN"/>
              <a:t>Each network between two nodes – As an edge.</a:t>
            </a:r>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UNICAST ROUTING</a:t>
            </a:r>
            <a:endParaRPr b="1" sz="4000"/>
          </a:p>
        </p:txBody>
      </p:sp>
      <p:sp>
        <p:nvSpPr>
          <p:cNvPr id="255" name="Google Shape;255;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b="1" lang="en-IN" u="sng"/>
              <a:t>Least cost routing</a:t>
            </a:r>
            <a:endParaRPr/>
          </a:p>
          <a:p>
            <a:pPr indent="-342900" lvl="0" marL="342900" rtl="0" algn="just">
              <a:spcBef>
                <a:spcPts val="640"/>
              </a:spcBef>
              <a:spcAft>
                <a:spcPts val="0"/>
              </a:spcAft>
              <a:buClr>
                <a:schemeClr val="dk1"/>
              </a:buClr>
              <a:buSzPts val="3200"/>
              <a:buNone/>
            </a:pPr>
            <a:r>
              <a:rPr lang="en-IN"/>
              <a:t>	Total cost for the route is the least cost among all possible routes.</a:t>
            </a:r>
            <a:endParaRPr/>
          </a:p>
          <a:p>
            <a:pPr indent="-342900" lvl="0" marL="342900" rtl="0" algn="just">
              <a:spcBef>
                <a:spcPts val="640"/>
              </a:spcBef>
              <a:spcAft>
                <a:spcPts val="0"/>
              </a:spcAft>
              <a:buClr>
                <a:schemeClr val="dk1"/>
              </a:buClr>
              <a:buSzPts val="3200"/>
              <a:buNone/>
            </a:pPr>
            <a:r>
              <a:rPr lang="en-IN"/>
              <a:t>	This means that, each router needs to find the least cost route between itself and all the other routers to be able to route a packet using this criteria.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Wired LANs: ETHERNET</a:t>
            </a:r>
            <a:endParaRPr b="1"/>
          </a:p>
        </p:txBody>
      </p:sp>
      <p:sp>
        <p:nvSpPr>
          <p:cNvPr id="96" name="Google Shape;96;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lang="en-IN" u="sng"/>
              <a:t>IEEE Project 802</a:t>
            </a:r>
            <a:endParaRPr/>
          </a:p>
          <a:p>
            <a:pPr indent="-342900" lvl="0" marL="342900" rtl="0" algn="just">
              <a:spcBef>
                <a:spcPts val="640"/>
              </a:spcBef>
              <a:spcAft>
                <a:spcPts val="0"/>
              </a:spcAft>
              <a:buClr>
                <a:schemeClr val="dk1"/>
              </a:buClr>
              <a:buSzPts val="3200"/>
              <a:buChar char="•"/>
            </a:pPr>
            <a:r>
              <a:rPr lang="en-IN"/>
              <a:t>In 1985</a:t>
            </a:r>
            <a:endParaRPr/>
          </a:p>
          <a:p>
            <a:pPr indent="-342900" lvl="0" marL="342900" rtl="0" algn="just">
              <a:spcBef>
                <a:spcPts val="640"/>
              </a:spcBef>
              <a:spcAft>
                <a:spcPts val="0"/>
              </a:spcAft>
              <a:buClr>
                <a:schemeClr val="dk1"/>
              </a:buClr>
              <a:buSzPts val="3200"/>
              <a:buChar char="•"/>
            </a:pPr>
            <a:r>
              <a:rPr lang="en-IN"/>
              <a:t>The computer society of IEEE.</a:t>
            </a:r>
            <a:endParaRPr/>
          </a:p>
          <a:p>
            <a:pPr indent="-342900" lvl="0" marL="342900" rtl="0" algn="just">
              <a:spcBef>
                <a:spcPts val="640"/>
              </a:spcBef>
              <a:spcAft>
                <a:spcPts val="0"/>
              </a:spcAft>
              <a:buClr>
                <a:schemeClr val="dk1"/>
              </a:buClr>
              <a:buSzPts val="3200"/>
              <a:buChar char="•"/>
            </a:pPr>
            <a:r>
              <a:rPr lang="en-IN"/>
              <a:t>Goal was to set standards to enable intercommunication among equipment from a variety of manufacturers.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UNICAST ROUTING</a:t>
            </a:r>
            <a:endParaRPr b="1" sz="4000"/>
          </a:p>
        </p:txBody>
      </p:sp>
      <p:sp>
        <p:nvSpPr>
          <p:cNvPr id="261" name="Google Shape;261;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b="1" lang="en-IN" u="sng"/>
              <a:t>Least-Cost Trees</a:t>
            </a:r>
            <a:endParaRPr/>
          </a:p>
          <a:p>
            <a:pPr indent="-342900" lvl="0" marL="342900" rtl="0" algn="just">
              <a:spcBef>
                <a:spcPts val="640"/>
              </a:spcBef>
              <a:spcAft>
                <a:spcPts val="0"/>
              </a:spcAft>
              <a:buClr>
                <a:schemeClr val="dk1"/>
              </a:buClr>
              <a:buSzPts val="3200"/>
              <a:buNone/>
            </a:pPr>
            <a:r>
              <a:rPr lang="en-IN"/>
              <a:t>	There are </a:t>
            </a:r>
            <a:r>
              <a:rPr b="1" i="1" lang="en-IN"/>
              <a:t>N</a:t>
            </a:r>
            <a:r>
              <a:rPr lang="en-IN"/>
              <a:t> routers in an internet. </a:t>
            </a:r>
            <a:endParaRPr/>
          </a:p>
          <a:p>
            <a:pPr indent="-342900" lvl="0" marL="342900" rtl="0" algn="just">
              <a:spcBef>
                <a:spcPts val="640"/>
              </a:spcBef>
              <a:spcAft>
                <a:spcPts val="0"/>
              </a:spcAft>
              <a:buClr>
                <a:schemeClr val="dk1"/>
              </a:buClr>
              <a:buSzPts val="3200"/>
              <a:buNone/>
            </a:pPr>
            <a:r>
              <a:rPr lang="en-IN"/>
              <a:t>	There are </a:t>
            </a:r>
            <a:r>
              <a:rPr b="1" i="1" lang="en-IN"/>
              <a:t>(N – 1) </a:t>
            </a:r>
            <a:r>
              <a:rPr lang="en-IN"/>
              <a:t>least cost paths from each router to any other router. </a:t>
            </a:r>
            <a:endParaRPr/>
          </a:p>
          <a:p>
            <a:pPr indent="-342900" lvl="0" marL="342900" rtl="0" algn="just">
              <a:spcBef>
                <a:spcPts val="640"/>
              </a:spcBef>
              <a:spcAft>
                <a:spcPts val="0"/>
              </a:spcAft>
              <a:buClr>
                <a:schemeClr val="dk1"/>
              </a:buClr>
              <a:buSzPts val="3200"/>
              <a:buNone/>
            </a:pPr>
            <a:r>
              <a:rPr lang="en-IN"/>
              <a:t>	Means we need </a:t>
            </a:r>
            <a:r>
              <a:rPr b="1" i="1" lang="en-IN"/>
              <a:t>N x (N – </a:t>
            </a:r>
            <a:r>
              <a:rPr b="1" lang="en-IN"/>
              <a:t>1) </a:t>
            </a:r>
            <a:r>
              <a:rPr lang="en-IN"/>
              <a:t>least cost paths for the whole internet.</a:t>
            </a:r>
            <a:endParaRPr/>
          </a:p>
          <a:p>
            <a:pPr indent="-342900" lvl="0" marL="342900" rtl="0" algn="just">
              <a:spcBef>
                <a:spcPts val="640"/>
              </a:spcBef>
              <a:spcAft>
                <a:spcPts val="0"/>
              </a:spcAft>
              <a:buClr>
                <a:schemeClr val="dk1"/>
              </a:buClr>
              <a:buSzPts val="3200"/>
              <a:buNone/>
            </a:pPr>
            <a:r>
              <a:rPr lang="en-IN"/>
              <a:t>	Better way to find the least cost path is, </a:t>
            </a:r>
            <a:r>
              <a:rPr b="1" i="1" lang="en-IN"/>
              <a:t>Least-Cost Trees.</a:t>
            </a:r>
            <a:endParaRPr/>
          </a:p>
          <a:p>
            <a:pPr indent="-342900" lvl="0" marL="342900" rtl="0" algn="just">
              <a:spcBef>
                <a:spcPts val="640"/>
              </a:spcBef>
              <a:spcAft>
                <a:spcPts val="0"/>
              </a:spcAft>
              <a:buClr>
                <a:schemeClr val="dk1"/>
              </a:buClr>
              <a:buSzPts val="32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UNICAST ROUTING</a:t>
            </a:r>
            <a:endParaRPr b="1" sz="4000"/>
          </a:p>
        </p:txBody>
      </p:sp>
      <p:sp>
        <p:nvSpPr>
          <p:cNvPr id="267" name="Google Shape;267;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b="1" lang="en-IN" u="sng"/>
              <a:t>Least-Cost Trees</a:t>
            </a:r>
            <a:endParaRPr/>
          </a:p>
          <a:p>
            <a:pPr indent="-342900" lvl="0" marL="342900" rtl="0" algn="just">
              <a:spcBef>
                <a:spcPts val="640"/>
              </a:spcBef>
              <a:spcAft>
                <a:spcPts val="0"/>
              </a:spcAft>
              <a:buClr>
                <a:schemeClr val="dk1"/>
              </a:buClr>
              <a:buSzPts val="3200"/>
              <a:buNone/>
            </a:pPr>
            <a:r>
              <a:rPr lang="en-IN"/>
              <a:t>	A tree with source router as the root that spans the whole graph (visits all other nodes) and in which the path between the route and any other node is the shortest.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ROUTING ALGORITHMS</a:t>
            </a:r>
            <a:endParaRPr b="1" sz="4000"/>
          </a:p>
        </p:txBody>
      </p:sp>
      <p:sp>
        <p:nvSpPr>
          <p:cNvPr id="273" name="Google Shape;273;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3200"/>
              <a:buNone/>
            </a:pPr>
            <a:r>
              <a:rPr b="1" i="1" lang="en-IN" u="sng"/>
              <a:t>Distance Vector Routing</a:t>
            </a:r>
            <a:endParaRPr/>
          </a:p>
          <a:p>
            <a:pPr indent="-342900" lvl="0" marL="342900" rtl="0" algn="just">
              <a:spcBef>
                <a:spcPts val="640"/>
              </a:spcBef>
              <a:spcAft>
                <a:spcPts val="0"/>
              </a:spcAft>
              <a:buClr>
                <a:schemeClr val="dk1"/>
              </a:buClr>
              <a:buSzPts val="3200"/>
              <a:buNone/>
            </a:pPr>
            <a:r>
              <a:rPr lang="en-IN"/>
              <a:t>	A </a:t>
            </a:r>
            <a:r>
              <a:rPr b="1" lang="en-IN"/>
              <a:t>distance vector routing algorithm operates by having each router maintain </a:t>
            </a:r>
            <a:r>
              <a:rPr lang="en-IN"/>
              <a:t>a table (i.e., a vector) giving the best known distance to each destination and which link to use to get there. </a:t>
            </a:r>
            <a:endParaRPr/>
          </a:p>
          <a:p>
            <a:pPr indent="-342900" lvl="0" marL="342900" rtl="0" algn="just">
              <a:spcBef>
                <a:spcPts val="640"/>
              </a:spcBef>
              <a:spcAft>
                <a:spcPts val="0"/>
              </a:spcAft>
              <a:buClr>
                <a:schemeClr val="dk1"/>
              </a:buClr>
              <a:buSzPts val="3200"/>
              <a:buNone/>
            </a:pPr>
            <a:r>
              <a:rPr lang="en-IN"/>
              <a:t>	These tables are updated by exchanging information with the neighbours. </a:t>
            </a:r>
            <a:endParaRPr/>
          </a:p>
          <a:p>
            <a:pPr indent="-342900" lvl="0" marL="342900" rtl="0" algn="just">
              <a:spcBef>
                <a:spcPts val="640"/>
              </a:spcBef>
              <a:spcAft>
                <a:spcPts val="0"/>
              </a:spcAft>
              <a:buClr>
                <a:schemeClr val="dk1"/>
              </a:buClr>
              <a:buSzPts val="3200"/>
              <a:buNone/>
            </a:pPr>
            <a:r>
              <a:rPr lang="en-IN"/>
              <a:t>	Eventually, every router knows the best link to reach each destination.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ROUTING ALGORITHMS</a:t>
            </a:r>
            <a:endParaRPr b="1" sz="4000"/>
          </a:p>
        </p:txBody>
      </p:sp>
      <p:sp>
        <p:nvSpPr>
          <p:cNvPr id="279" name="Google Shape;279;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None/>
            </a:pPr>
            <a:r>
              <a:rPr b="1" i="1" lang="en-IN" u="sng"/>
              <a:t>Bellman-Ford Equation</a:t>
            </a:r>
            <a:endParaRPr/>
          </a:p>
          <a:p>
            <a:pPr indent="-342900" lvl="0" marL="342900" rtl="0" algn="just">
              <a:spcBef>
                <a:spcPts val="592"/>
              </a:spcBef>
              <a:spcAft>
                <a:spcPts val="0"/>
              </a:spcAft>
              <a:buClr>
                <a:schemeClr val="dk1"/>
              </a:buClr>
              <a:buSzPct val="100000"/>
              <a:buNone/>
            </a:pPr>
            <a:r>
              <a:rPr lang="en-IN"/>
              <a:t>	Used to find the least cost (</a:t>
            </a:r>
            <a:r>
              <a:rPr b="1" i="1" lang="en-IN"/>
              <a:t>shortest distance</a:t>
            </a:r>
            <a:r>
              <a:rPr lang="en-IN"/>
              <a:t>) </a:t>
            </a:r>
            <a:r>
              <a:rPr b="1" i="1" lang="en-IN"/>
              <a:t>between a source node x and a destination node y</a:t>
            </a:r>
            <a:r>
              <a:rPr lang="en-IN"/>
              <a:t>, through some intermediary nodes (a, b, c, etc.).</a:t>
            </a:r>
            <a:endParaRPr/>
          </a:p>
          <a:p>
            <a:pPr indent="-342900" lvl="0" marL="342900" rtl="0" algn="ctr">
              <a:spcBef>
                <a:spcPts val="592"/>
              </a:spcBef>
              <a:spcAft>
                <a:spcPts val="0"/>
              </a:spcAft>
              <a:buClr>
                <a:schemeClr val="dk1"/>
              </a:buClr>
              <a:buSzPct val="100000"/>
              <a:buNone/>
            </a:pPr>
            <a:r>
              <a:rPr lang="en-IN"/>
              <a:t>	</a:t>
            </a:r>
            <a:r>
              <a:rPr b="1" i="1" lang="en-IN" sz="2800">
                <a:solidFill>
                  <a:srgbClr val="FF0000"/>
                </a:solidFill>
              </a:rPr>
              <a:t>D</a:t>
            </a:r>
            <a:r>
              <a:rPr b="1" baseline="-25000" i="1" lang="en-IN" sz="2800">
                <a:solidFill>
                  <a:srgbClr val="FF0000"/>
                </a:solidFill>
              </a:rPr>
              <a:t>xy </a:t>
            </a:r>
            <a:r>
              <a:rPr b="1" i="1" lang="en-IN" sz="2800">
                <a:solidFill>
                  <a:srgbClr val="FF0000"/>
                </a:solidFill>
              </a:rPr>
              <a:t> = min { ( c</a:t>
            </a:r>
            <a:r>
              <a:rPr b="1" baseline="-25000" i="1" lang="en-IN" sz="2800">
                <a:solidFill>
                  <a:srgbClr val="FF0000"/>
                </a:solidFill>
              </a:rPr>
              <a:t>xa</a:t>
            </a:r>
            <a:r>
              <a:rPr b="1" i="1" lang="en-IN" sz="2800">
                <a:solidFill>
                  <a:srgbClr val="FF0000"/>
                </a:solidFill>
              </a:rPr>
              <a:t> + D</a:t>
            </a:r>
            <a:r>
              <a:rPr b="1" baseline="-25000" i="1" lang="en-IN" sz="2800">
                <a:solidFill>
                  <a:srgbClr val="FF0000"/>
                </a:solidFill>
              </a:rPr>
              <a:t>ay</a:t>
            </a:r>
            <a:r>
              <a:rPr b="1" i="1" lang="en-IN" sz="2800">
                <a:solidFill>
                  <a:srgbClr val="FF0000"/>
                </a:solidFill>
              </a:rPr>
              <a:t> ), (c</a:t>
            </a:r>
            <a:r>
              <a:rPr b="1" baseline="-25000" i="1" lang="en-IN" sz="2800">
                <a:solidFill>
                  <a:srgbClr val="FF0000"/>
                </a:solidFill>
              </a:rPr>
              <a:t>xb</a:t>
            </a:r>
            <a:r>
              <a:rPr b="1" i="1" lang="en-IN" sz="2800">
                <a:solidFill>
                  <a:srgbClr val="FF0000"/>
                </a:solidFill>
              </a:rPr>
              <a:t> + D</a:t>
            </a:r>
            <a:r>
              <a:rPr b="1" baseline="-25000" i="1" lang="en-IN" sz="2800">
                <a:solidFill>
                  <a:srgbClr val="FF0000"/>
                </a:solidFill>
              </a:rPr>
              <a:t>by</a:t>
            </a:r>
            <a:r>
              <a:rPr b="1" i="1" lang="en-IN" sz="2800">
                <a:solidFill>
                  <a:srgbClr val="FF0000"/>
                </a:solidFill>
              </a:rPr>
              <a:t>), (c</a:t>
            </a:r>
            <a:r>
              <a:rPr b="1" baseline="-25000" i="1" lang="en-IN" sz="2800">
                <a:solidFill>
                  <a:srgbClr val="FF0000"/>
                </a:solidFill>
              </a:rPr>
              <a:t>xc </a:t>
            </a:r>
            <a:r>
              <a:rPr b="1" i="1" lang="en-IN" sz="2800">
                <a:solidFill>
                  <a:srgbClr val="FF0000"/>
                </a:solidFill>
              </a:rPr>
              <a:t>+ D</a:t>
            </a:r>
            <a:r>
              <a:rPr b="1" baseline="-25000" i="1" lang="en-IN" sz="2800">
                <a:solidFill>
                  <a:srgbClr val="FF0000"/>
                </a:solidFill>
              </a:rPr>
              <a:t>cy </a:t>
            </a:r>
            <a:r>
              <a:rPr b="1" i="1" lang="en-IN" sz="2800">
                <a:solidFill>
                  <a:srgbClr val="FF0000"/>
                </a:solidFill>
              </a:rPr>
              <a:t>), ....}</a:t>
            </a:r>
            <a:endParaRPr/>
          </a:p>
          <a:p>
            <a:pPr indent="-342900" lvl="0" marL="342900" rtl="0" algn="l">
              <a:spcBef>
                <a:spcPts val="518"/>
              </a:spcBef>
              <a:spcAft>
                <a:spcPts val="0"/>
              </a:spcAft>
              <a:buClr>
                <a:schemeClr val="dk1"/>
              </a:buClr>
              <a:buSzPct val="100000"/>
              <a:buNone/>
            </a:pPr>
            <a:r>
              <a:rPr lang="en-IN" sz="2800"/>
              <a:t>	</a:t>
            </a:r>
            <a:endParaRPr/>
          </a:p>
          <a:p>
            <a:pPr indent="-342900" lvl="0" marL="342900" rtl="0" algn="l">
              <a:spcBef>
                <a:spcPts val="518"/>
              </a:spcBef>
              <a:spcAft>
                <a:spcPts val="0"/>
              </a:spcAft>
              <a:buClr>
                <a:schemeClr val="dk1"/>
              </a:buClr>
              <a:buSzPct val="100000"/>
              <a:buNone/>
            </a:pPr>
            <a:r>
              <a:rPr lang="en-IN" sz="2800"/>
              <a:t>	Where D</a:t>
            </a:r>
            <a:r>
              <a:rPr baseline="-25000" lang="en-IN" sz="2800"/>
              <a:t>ij </a:t>
            </a:r>
            <a:r>
              <a:rPr lang="en-IN" sz="2800"/>
              <a:t> is the shortest distance;</a:t>
            </a:r>
            <a:endParaRPr/>
          </a:p>
          <a:p>
            <a:pPr indent="-342900" lvl="0" marL="342900" rtl="0" algn="l">
              <a:spcBef>
                <a:spcPts val="518"/>
              </a:spcBef>
              <a:spcAft>
                <a:spcPts val="0"/>
              </a:spcAft>
              <a:buClr>
                <a:schemeClr val="dk1"/>
              </a:buClr>
              <a:buSzPct val="100000"/>
              <a:buNone/>
            </a:pPr>
            <a:r>
              <a:rPr lang="en-IN" sz="2800"/>
              <a:t>	C</a:t>
            </a:r>
            <a:r>
              <a:rPr baseline="-25000" lang="en-IN" sz="2800"/>
              <a:t>ij</a:t>
            </a:r>
            <a:r>
              <a:rPr lang="en-IN" sz="2800"/>
              <a:t> is the cost between the nodes i and j</a:t>
            </a:r>
            <a:endParaRPr/>
          </a:p>
          <a:p>
            <a:pPr indent="-342900" lvl="0" marL="342900" rtl="0" algn="just">
              <a:spcBef>
                <a:spcPts val="592"/>
              </a:spcBef>
              <a:spcAft>
                <a:spcPts val="0"/>
              </a:spcAft>
              <a:buClr>
                <a:srgbClr val="FF0000"/>
              </a:buClr>
              <a:buSzPct val="100000"/>
              <a:buNone/>
            </a:pPr>
            <a:r>
              <a:rPr lang="en-IN">
                <a:solidFill>
                  <a:srgbClr val="FF0000"/>
                </a:solidFill>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ROUTING ALGORITHMS</a:t>
            </a:r>
            <a:endParaRPr b="1" sz="4000"/>
          </a:p>
        </p:txBody>
      </p:sp>
      <p:sp>
        <p:nvSpPr>
          <p:cNvPr id="285" name="Google Shape;285;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None/>
            </a:pPr>
            <a:r>
              <a:rPr b="1" i="1" lang="en-IN" u="sng"/>
              <a:t>Bellman-Ford Equation</a:t>
            </a:r>
            <a:endParaRPr/>
          </a:p>
          <a:p>
            <a:pPr indent="-342900" lvl="0" marL="342900" rtl="0" algn="just">
              <a:spcBef>
                <a:spcPts val="592"/>
              </a:spcBef>
              <a:spcAft>
                <a:spcPts val="0"/>
              </a:spcAft>
              <a:buClr>
                <a:schemeClr val="dk1"/>
              </a:buClr>
              <a:buSzPct val="100000"/>
              <a:buNone/>
            </a:pPr>
            <a:r>
              <a:rPr lang="en-IN"/>
              <a:t>	In distance vector routing, each router maintains a routing table indexed by, and containing one entry for each router in the network.</a:t>
            </a:r>
            <a:endParaRPr/>
          </a:p>
          <a:p>
            <a:pPr indent="-342900" lvl="0" marL="342900" rtl="0" algn="l">
              <a:spcBef>
                <a:spcPts val="592"/>
              </a:spcBef>
              <a:spcAft>
                <a:spcPts val="0"/>
              </a:spcAft>
              <a:buClr>
                <a:schemeClr val="dk1"/>
              </a:buClr>
              <a:buSzPct val="100000"/>
              <a:buNone/>
            </a:pPr>
            <a:r>
              <a:rPr lang="en-IN"/>
              <a:t>	This entry has two parts:</a:t>
            </a:r>
            <a:endParaRPr/>
          </a:p>
          <a:p>
            <a:pPr indent="-514350" lvl="1" marL="914400" rtl="0" algn="l">
              <a:spcBef>
                <a:spcPts val="518"/>
              </a:spcBef>
              <a:spcAft>
                <a:spcPts val="0"/>
              </a:spcAft>
              <a:buClr>
                <a:schemeClr val="dk1"/>
              </a:buClr>
              <a:buSzPct val="100000"/>
              <a:buFont typeface="Calibri"/>
              <a:buAutoNum type="arabicPeriod"/>
            </a:pPr>
            <a:r>
              <a:rPr lang="en-IN"/>
              <a:t>The preferred outgoing line to use for that destination.</a:t>
            </a:r>
            <a:endParaRPr/>
          </a:p>
          <a:p>
            <a:pPr indent="-514350" lvl="1" marL="914400" rtl="0" algn="l">
              <a:spcBef>
                <a:spcPts val="518"/>
              </a:spcBef>
              <a:spcAft>
                <a:spcPts val="0"/>
              </a:spcAft>
              <a:buClr>
                <a:schemeClr val="dk1"/>
              </a:buClr>
              <a:buSzPct val="100000"/>
              <a:buFont typeface="Calibri"/>
              <a:buAutoNum type="arabicPeriod"/>
            </a:pPr>
            <a:r>
              <a:rPr lang="en-IN"/>
              <a:t>An estimate of the distance to that destination.</a:t>
            </a:r>
            <a:endParaRPr/>
          </a:p>
          <a:p>
            <a:pPr indent="-342900" lvl="0" marL="342900" rtl="0" algn="just">
              <a:spcBef>
                <a:spcPts val="592"/>
              </a:spcBef>
              <a:spcAft>
                <a:spcPts val="0"/>
              </a:spcAft>
              <a:buClr>
                <a:schemeClr val="dk1"/>
              </a:buClr>
              <a:buSzPct val="100000"/>
              <a:buNone/>
            </a:pPr>
            <a:r>
              <a:rPr lang="en-IN"/>
              <a:t>	The distance might be measured as the number of hops or using another metric, as we discussed for computing shortest paths.</a:t>
            </a:r>
            <a:endParaRPr b="1" i="1">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IN"/>
              <a:t>The router is assumed to know the ‘‘distance’’ to each of its neighbours. </a:t>
            </a:r>
            <a:endParaRPr/>
          </a:p>
          <a:p>
            <a:pPr indent="-342900" lvl="0" marL="342900" rtl="0" algn="just">
              <a:spcBef>
                <a:spcPts val="640"/>
              </a:spcBef>
              <a:spcAft>
                <a:spcPts val="0"/>
              </a:spcAft>
              <a:buClr>
                <a:schemeClr val="dk1"/>
              </a:buClr>
              <a:buSzPts val="3200"/>
              <a:buChar char="•"/>
            </a:pPr>
            <a:r>
              <a:rPr lang="en-IN"/>
              <a:t>If the metric is hops, the distance is just one hop. </a:t>
            </a:r>
            <a:endParaRPr/>
          </a:p>
          <a:p>
            <a:pPr indent="-342900" lvl="0" marL="342900" rtl="0" algn="just">
              <a:spcBef>
                <a:spcPts val="640"/>
              </a:spcBef>
              <a:spcAft>
                <a:spcPts val="0"/>
              </a:spcAft>
              <a:buClr>
                <a:schemeClr val="dk1"/>
              </a:buClr>
              <a:buSzPts val="3200"/>
              <a:buChar char="•"/>
            </a:pPr>
            <a:r>
              <a:rPr lang="en-IN"/>
              <a:t>If the metric is propagation delay, the router can measure it directly with special ECHO packets that the receiver just timestamps and sends back as fast as it can.</a:t>
            </a:r>
            <a:endParaRPr/>
          </a:p>
        </p:txBody>
      </p:sp>
      <p:sp>
        <p:nvSpPr>
          <p:cNvPr id="291" name="Google Shape;291;p35"/>
          <p:cNvSpPr txBox="1"/>
          <p:nvPr/>
        </p:nvSpPr>
        <p:spPr>
          <a:xfrm>
            <a:off x="609600" y="4270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000"/>
              <a:buFont typeface="Calibri"/>
              <a:buNone/>
            </a:pPr>
            <a:r>
              <a:rPr b="1" i="0" lang="en-IN" sz="4000" u="none" cap="none" strike="noStrike">
                <a:solidFill>
                  <a:schemeClr val="dk1"/>
                </a:solidFill>
                <a:latin typeface="Calibri"/>
                <a:ea typeface="Calibri"/>
                <a:cs typeface="Calibri"/>
                <a:sym typeface="Calibri"/>
              </a:rPr>
              <a:t>ROUTING ALGORITHMS</a:t>
            </a:r>
            <a:endParaRPr b="1" i="0" sz="40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ROUTING ALGORITHMS</a:t>
            </a:r>
            <a:endParaRPr b="1" sz="4000"/>
          </a:p>
        </p:txBody>
      </p:sp>
      <p:sp>
        <p:nvSpPr>
          <p:cNvPr id="297" name="Google Shape;297;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3200"/>
              <a:buNone/>
            </a:pPr>
            <a:r>
              <a:rPr b="1" i="1" lang="en-IN" u="sng"/>
              <a:t>Bellman-Ford Equation</a:t>
            </a:r>
            <a:endParaRPr/>
          </a:p>
          <a:p>
            <a:pPr indent="-342900" lvl="0" marL="342900" rtl="0" algn="l">
              <a:spcBef>
                <a:spcPts val="640"/>
              </a:spcBef>
              <a:spcAft>
                <a:spcPts val="0"/>
              </a:spcAft>
              <a:buClr>
                <a:schemeClr val="dk1"/>
              </a:buClr>
              <a:buSzPts val="3200"/>
              <a:buNone/>
            </a:pPr>
            <a:r>
              <a:rPr lang="en-IN"/>
              <a:t>Information kept by DV router</a:t>
            </a:r>
            <a:endParaRPr/>
          </a:p>
          <a:p>
            <a:pPr indent="-285750" lvl="1" marL="742950" rtl="0" algn="l">
              <a:spcBef>
                <a:spcPts val="560"/>
              </a:spcBef>
              <a:spcAft>
                <a:spcPts val="0"/>
              </a:spcAft>
              <a:buClr>
                <a:schemeClr val="dk1"/>
              </a:buClr>
              <a:buSzPts val="2800"/>
              <a:buChar char="–"/>
            </a:pPr>
            <a:r>
              <a:rPr lang="en-IN"/>
              <a:t>Each router has an ID</a:t>
            </a:r>
            <a:endParaRPr/>
          </a:p>
          <a:p>
            <a:pPr indent="-285750" lvl="1" marL="742950" rtl="0" algn="l">
              <a:spcBef>
                <a:spcPts val="560"/>
              </a:spcBef>
              <a:spcAft>
                <a:spcPts val="0"/>
              </a:spcAft>
              <a:buClr>
                <a:schemeClr val="dk1"/>
              </a:buClr>
              <a:buSzPts val="2800"/>
              <a:buChar char="–"/>
            </a:pPr>
            <a:r>
              <a:rPr lang="en-IN"/>
              <a:t>Associated with each link connected to a router, there is a link cost (static or dynamic).</a:t>
            </a:r>
            <a:endParaRPr/>
          </a:p>
          <a:p>
            <a:pPr indent="-285750" lvl="1" marL="742950" rtl="0" algn="l">
              <a:spcBef>
                <a:spcPts val="560"/>
              </a:spcBef>
              <a:spcAft>
                <a:spcPts val="0"/>
              </a:spcAft>
              <a:buClr>
                <a:schemeClr val="dk1"/>
              </a:buClr>
              <a:buSzPts val="2800"/>
              <a:buChar char="–"/>
            </a:pPr>
            <a:r>
              <a:rPr lang="en-IN"/>
              <a:t>Intermediate hops</a:t>
            </a:r>
            <a:endParaRPr/>
          </a:p>
          <a:p>
            <a:pPr indent="-342900" lvl="0" marL="342900" rtl="0" algn="l">
              <a:spcBef>
                <a:spcPts val="640"/>
              </a:spcBef>
              <a:spcAft>
                <a:spcPts val="0"/>
              </a:spcAft>
              <a:buClr>
                <a:schemeClr val="dk1"/>
              </a:buClr>
              <a:buSzPts val="3200"/>
              <a:buNone/>
            </a:pPr>
            <a:r>
              <a:rPr lang="en-IN"/>
              <a:t>Distance Vector Table Initialization</a:t>
            </a:r>
            <a:endParaRPr/>
          </a:p>
          <a:p>
            <a:pPr indent="-285750" lvl="1" marL="742950" rtl="0" algn="l">
              <a:spcBef>
                <a:spcPts val="560"/>
              </a:spcBef>
              <a:spcAft>
                <a:spcPts val="0"/>
              </a:spcAft>
              <a:buClr>
                <a:schemeClr val="dk1"/>
              </a:buClr>
              <a:buSzPts val="2800"/>
              <a:buChar char="–"/>
            </a:pPr>
            <a:r>
              <a:rPr lang="en-IN"/>
              <a:t>Distance to itself = 0</a:t>
            </a:r>
            <a:endParaRPr/>
          </a:p>
          <a:p>
            <a:pPr indent="-285750" lvl="1" marL="742950" rtl="0" algn="l">
              <a:spcBef>
                <a:spcPts val="560"/>
              </a:spcBef>
              <a:spcAft>
                <a:spcPts val="0"/>
              </a:spcAft>
              <a:buClr>
                <a:schemeClr val="dk1"/>
              </a:buClr>
              <a:buSzPts val="2800"/>
              <a:buChar char="–"/>
            </a:pPr>
            <a:r>
              <a:rPr lang="en-IN"/>
              <a:t>Distance to ALL other routers = infinity number.</a:t>
            </a:r>
            <a:endParaRPr/>
          </a:p>
          <a:p>
            <a:pPr indent="-342900" lvl="0" marL="342900" rtl="0" algn="just">
              <a:spcBef>
                <a:spcPts val="640"/>
              </a:spcBef>
              <a:spcAft>
                <a:spcPts val="0"/>
              </a:spcAft>
              <a:buClr>
                <a:schemeClr val="dk1"/>
              </a:buClr>
              <a:buSzPts val="3200"/>
              <a:buNone/>
            </a:pPr>
            <a:r>
              <a:t/>
            </a:r>
            <a:endParaRPr b="1" i="1">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ROUTING ALGORITHMS</a:t>
            </a:r>
            <a:endParaRPr b="1" sz="4000"/>
          </a:p>
        </p:txBody>
      </p:sp>
      <p:sp>
        <p:nvSpPr>
          <p:cNvPr id="303" name="Google Shape;303;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b="1" i="1" lang="en-IN" u="sng"/>
              <a:t>Routing Table</a:t>
            </a:r>
            <a:endParaRPr/>
          </a:p>
          <a:p>
            <a:pPr indent="-342900" lvl="0" marL="342900" rtl="0" algn="l">
              <a:spcBef>
                <a:spcPts val="640"/>
              </a:spcBef>
              <a:spcAft>
                <a:spcPts val="0"/>
              </a:spcAft>
              <a:buClr>
                <a:schemeClr val="dk1"/>
              </a:buClr>
              <a:buSzPts val="3200"/>
              <a:buNone/>
            </a:pPr>
            <a:r>
              <a:t/>
            </a:r>
            <a:endParaRPr b="1" i="1">
              <a:solidFill>
                <a:srgbClr val="FF0000"/>
              </a:solidFill>
            </a:endParaRPr>
          </a:p>
        </p:txBody>
      </p:sp>
      <p:graphicFrame>
        <p:nvGraphicFramePr>
          <p:cNvPr id="304" name="Google Shape;304;p37"/>
          <p:cNvGraphicFramePr/>
          <p:nvPr/>
        </p:nvGraphicFramePr>
        <p:xfrm>
          <a:off x="5357817" y="2857496"/>
          <a:ext cx="3000000" cy="3000000"/>
        </p:xfrm>
        <a:graphic>
          <a:graphicData uri="http://schemas.openxmlformats.org/drawingml/2006/table">
            <a:tbl>
              <a:tblPr bandRow="1" firstRow="1">
                <a:noFill/>
                <a:tableStyleId>{D1BEE9F8-94C1-42DE-8428-7AEFB423579E}</a:tableStyleId>
              </a:tblPr>
              <a:tblGrid>
                <a:gridCol w="984725"/>
                <a:gridCol w="777425"/>
                <a:gridCol w="881075"/>
              </a:tblGrid>
              <a:tr h="625075">
                <a:tc>
                  <a:txBody>
                    <a:bodyPr/>
                    <a:lstStyle/>
                    <a:p>
                      <a:pPr indent="0" lvl="0" marL="0" marR="0" rtl="0" algn="l">
                        <a:spcBef>
                          <a:spcPts val="0"/>
                        </a:spcBef>
                        <a:spcAft>
                          <a:spcPts val="0"/>
                        </a:spcAft>
                        <a:buNone/>
                      </a:pPr>
                      <a:r>
                        <a:rPr lang="en-IN" sz="1800" u="none" cap="none" strike="noStrike"/>
                        <a:t>Destination</a:t>
                      </a:r>
                      <a:endParaRPr sz="1800"/>
                    </a:p>
                  </a:txBody>
                  <a:tcPr marT="45725" marB="45725" marR="91450" marL="91450"/>
                </a:tc>
                <a:tc>
                  <a:txBody>
                    <a:bodyPr/>
                    <a:lstStyle/>
                    <a:p>
                      <a:pPr indent="0" lvl="0" marL="0" marR="0" rtl="0" algn="l">
                        <a:spcBef>
                          <a:spcPts val="0"/>
                        </a:spcBef>
                        <a:spcAft>
                          <a:spcPts val="0"/>
                        </a:spcAft>
                        <a:buNone/>
                      </a:pPr>
                      <a:r>
                        <a:rPr lang="en-IN" sz="1800"/>
                        <a:t>Cost</a:t>
                      </a:r>
                      <a:endParaRPr sz="1800"/>
                    </a:p>
                  </a:txBody>
                  <a:tcPr marT="45725" marB="45725" marR="91450" marL="91450"/>
                </a:tc>
                <a:tc>
                  <a:txBody>
                    <a:bodyPr/>
                    <a:lstStyle/>
                    <a:p>
                      <a:pPr indent="0" lvl="0" marL="0" marR="0" rtl="0" algn="l">
                        <a:spcBef>
                          <a:spcPts val="0"/>
                        </a:spcBef>
                        <a:spcAft>
                          <a:spcPts val="0"/>
                        </a:spcAft>
                        <a:buNone/>
                      </a:pPr>
                      <a:r>
                        <a:rPr lang="en-IN" sz="1800"/>
                        <a:t>Next Hop</a:t>
                      </a:r>
                      <a:endParaRPr sz="1800"/>
                    </a:p>
                  </a:txBody>
                  <a:tcPr marT="45725" marB="45725" marR="91450" marL="91450"/>
                </a:tc>
              </a:tr>
              <a:tr h="625075">
                <a:tc>
                  <a:txBody>
                    <a:bodyPr/>
                    <a:lstStyle/>
                    <a:p>
                      <a:pPr indent="0" lvl="0" marL="0" marR="0" rtl="0" algn="l">
                        <a:spcBef>
                          <a:spcPts val="0"/>
                        </a:spcBef>
                        <a:spcAft>
                          <a:spcPts val="0"/>
                        </a:spcAft>
                        <a:buNone/>
                      </a:pPr>
                      <a:r>
                        <a:rPr lang="en-IN" sz="1800"/>
                        <a:t>A</a:t>
                      </a:r>
                      <a:endParaRPr sz="1800"/>
                    </a:p>
                  </a:txBody>
                  <a:tcPr marT="45725" marB="45725" marR="91450" marL="91450"/>
                </a:tc>
                <a:tc>
                  <a:txBody>
                    <a:bodyPr/>
                    <a:lstStyle/>
                    <a:p>
                      <a:pPr indent="0" lvl="0" marL="0" marR="0" rtl="0" algn="l">
                        <a:spcBef>
                          <a:spcPts val="0"/>
                        </a:spcBef>
                        <a:spcAft>
                          <a:spcPts val="0"/>
                        </a:spcAft>
                        <a:buNone/>
                      </a:pPr>
                      <a:r>
                        <a:rPr lang="en-IN" sz="1800"/>
                        <a:t>1</a:t>
                      </a:r>
                      <a:endParaRPr sz="1800"/>
                    </a:p>
                  </a:txBody>
                  <a:tcPr marT="45725" marB="45725" marR="91450" marL="91450"/>
                </a:tc>
                <a:tc>
                  <a:txBody>
                    <a:bodyPr/>
                    <a:lstStyle/>
                    <a:p>
                      <a:pPr indent="0" lvl="0" marL="0" marR="0" rtl="0" algn="l">
                        <a:spcBef>
                          <a:spcPts val="0"/>
                        </a:spcBef>
                        <a:spcAft>
                          <a:spcPts val="0"/>
                        </a:spcAft>
                        <a:buNone/>
                      </a:pPr>
                      <a:r>
                        <a:rPr lang="en-IN" sz="1800"/>
                        <a:t>A</a:t>
                      </a:r>
                      <a:endParaRPr sz="1800"/>
                    </a:p>
                  </a:txBody>
                  <a:tcPr marT="45725" marB="45725" marR="91450" marL="91450"/>
                </a:tc>
              </a:tr>
              <a:tr h="625075">
                <a:tc>
                  <a:txBody>
                    <a:bodyPr/>
                    <a:lstStyle/>
                    <a:p>
                      <a:pPr indent="0" lvl="0" marL="0" marR="0" rtl="0" algn="l">
                        <a:spcBef>
                          <a:spcPts val="0"/>
                        </a:spcBef>
                        <a:spcAft>
                          <a:spcPts val="0"/>
                        </a:spcAft>
                        <a:buNone/>
                      </a:pPr>
                      <a:r>
                        <a:rPr lang="en-IN" sz="1800"/>
                        <a:t>C</a:t>
                      </a:r>
                      <a:endParaRPr sz="1800"/>
                    </a:p>
                  </a:txBody>
                  <a:tcPr marT="45725" marB="45725" marR="91450" marL="91450"/>
                </a:tc>
                <a:tc>
                  <a:txBody>
                    <a:bodyPr/>
                    <a:lstStyle/>
                    <a:p>
                      <a:pPr indent="0" lvl="0" marL="0" marR="0" rtl="0" algn="l">
                        <a:spcBef>
                          <a:spcPts val="0"/>
                        </a:spcBef>
                        <a:spcAft>
                          <a:spcPts val="0"/>
                        </a:spcAft>
                        <a:buNone/>
                      </a:pPr>
                      <a:r>
                        <a:rPr lang="en-IN" sz="1800"/>
                        <a:t>3</a:t>
                      </a:r>
                      <a:endParaRPr sz="1800"/>
                    </a:p>
                  </a:txBody>
                  <a:tcPr marT="45725" marB="45725" marR="91450" marL="91450"/>
                </a:tc>
                <a:tc>
                  <a:txBody>
                    <a:bodyPr/>
                    <a:lstStyle/>
                    <a:p>
                      <a:pPr indent="0" lvl="0" marL="0" marR="0" rtl="0" algn="l">
                        <a:spcBef>
                          <a:spcPts val="0"/>
                        </a:spcBef>
                        <a:spcAft>
                          <a:spcPts val="0"/>
                        </a:spcAft>
                        <a:buNone/>
                      </a:pPr>
                      <a:r>
                        <a:rPr lang="en-IN" sz="1800"/>
                        <a:t>C</a:t>
                      </a:r>
                      <a:endParaRPr sz="1800"/>
                    </a:p>
                  </a:txBody>
                  <a:tcPr marT="45725" marB="45725" marR="91450" marL="91450"/>
                </a:tc>
              </a:tr>
              <a:tr h="625075">
                <a:tc>
                  <a:txBody>
                    <a:bodyPr/>
                    <a:lstStyle/>
                    <a:p>
                      <a:pPr indent="0" lvl="0" marL="0" marR="0" rtl="0" algn="l">
                        <a:spcBef>
                          <a:spcPts val="0"/>
                        </a:spcBef>
                        <a:spcAft>
                          <a:spcPts val="0"/>
                        </a:spcAft>
                        <a:buNone/>
                      </a:pPr>
                      <a:r>
                        <a:rPr lang="en-IN" sz="1800"/>
                        <a:t>E</a:t>
                      </a:r>
                      <a:endParaRPr sz="1800"/>
                    </a:p>
                  </a:txBody>
                  <a:tcPr marT="45725" marB="45725" marR="91450" marL="91450"/>
                </a:tc>
                <a:tc>
                  <a:txBody>
                    <a:bodyPr/>
                    <a:lstStyle/>
                    <a:p>
                      <a:pPr indent="0" lvl="0" marL="0" marR="0" rtl="0" algn="l">
                        <a:spcBef>
                          <a:spcPts val="0"/>
                        </a:spcBef>
                        <a:spcAft>
                          <a:spcPts val="0"/>
                        </a:spcAft>
                        <a:buNone/>
                      </a:pPr>
                      <a:r>
                        <a:rPr lang="en-IN" sz="1800"/>
                        <a:t>9</a:t>
                      </a:r>
                      <a:endParaRPr sz="1800"/>
                    </a:p>
                  </a:txBody>
                  <a:tcPr marT="45725" marB="45725" marR="91450" marL="91450"/>
                </a:tc>
                <a:tc>
                  <a:txBody>
                    <a:bodyPr/>
                    <a:lstStyle/>
                    <a:p>
                      <a:pPr indent="0" lvl="0" marL="0" marR="0" rtl="0" algn="l">
                        <a:spcBef>
                          <a:spcPts val="0"/>
                        </a:spcBef>
                        <a:spcAft>
                          <a:spcPts val="0"/>
                        </a:spcAft>
                        <a:buNone/>
                      </a:pPr>
                      <a:r>
                        <a:rPr lang="en-IN" sz="1800"/>
                        <a:t>E</a:t>
                      </a:r>
                      <a:endParaRPr sz="1800"/>
                    </a:p>
                  </a:txBody>
                  <a:tcPr marT="45725" marB="45725" marR="91450" marL="91450"/>
                </a:tc>
              </a:tr>
            </a:tbl>
          </a:graphicData>
        </a:graphic>
      </p:graphicFrame>
      <p:sp>
        <p:nvSpPr>
          <p:cNvPr id="305" name="Google Shape;305;p37"/>
          <p:cNvSpPr/>
          <p:nvPr/>
        </p:nvSpPr>
        <p:spPr>
          <a:xfrm>
            <a:off x="1000100" y="2928934"/>
            <a:ext cx="428628" cy="428628"/>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A</a:t>
            </a:r>
            <a:endParaRPr b="0" i="0" sz="1800" u="none" cap="none" strike="noStrike">
              <a:solidFill>
                <a:schemeClr val="lt1"/>
              </a:solidFill>
              <a:latin typeface="Calibri"/>
              <a:ea typeface="Calibri"/>
              <a:cs typeface="Calibri"/>
              <a:sym typeface="Calibri"/>
            </a:endParaRPr>
          </a:p>
        </p:txBody>
      </p:sp>
      <p:sp>
        <p:nvSpPr>
          <p:cNvPr id="306" name="Google Shape;306;p37"/>
          <p:cNvSpPr/>
          <p:nvPr/>
        </p:nvSpPr>
        <p:spPr>
          <a:xfrm>
            <a:off x="1643042" y="4071942"/>
            <a:ext cx="428628" cy="428628"/>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C</a:t>
            </a:r>
            <a:endParaRPr b="0" i="0" sz="1800" u="none" cap="none" strike="noStrike">
              <a:solidFill>
                <a:schemeClr val="lt1"/>
              </a:solidFill>
              <a:latin typeface="Calibri"/>
              <a:ea typeface="Calibri"/>
              <a:cs typeface="Calibri"/>
              <a:sym typeface="Calibri"/>
            </a:endParaRPr>
          </a:p>
        </p:txBody>
      </p:sp>
      <p:sp>
        <p:nvSpPr>
          <p:cNvPr id="307" name="Google Shape;307;p37"/>
          <p:cNvSpPr/>
          <p:nvPr/>
        </p:nvSpPr>
        <p:spPr>
          <a:xfrm>
            <a:off x="2786050" y="2714620"/>
            <a:ext cx="428628" cy="428628"/>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B</a:t>
            </a:r>
            <a:endParaRPr b="0" i="0" sz="1800" u="none" cap="none" strike="noStrike">
              <a:solidFill>
                <a:schemeClr val="lt1"/>
              </a:solidFill>
              <a:latin typeface="Calibri"/>
              <a:ea typeface="Calibri"/>
              <a:cs typeface="Calibri"/>
              <a:sym typeface="Calibri"/>
            </a:endParaRPr>
          </a:p>
        </p:txBody>
      </p:sp>
      <p:sp>
        <p:nvSpPr>
          <p:cNvPr id="308" name="Google Shape;308;p37"/>
          <p:cNvSpPr/>
          <p:nvPr/>
        </p:nvSpPr>
        <p:spPr>
          <a:xfrm>
            <a:off x="3071802" y="4500570"/>
            <a:ext cx="428628" cy="428628"/>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D</a:t>
            </a:r>
            <a:endParaRPr b="0" i="0" sz="1800" u="none" cap="none" strike="noStrike">
              <a:solidFill>
                <a:schemeClr val="lt1"/>
              </a:solidFill>
              <a:latin typeface="Calibri"/>
              <a:ea typeface="Calibri"/>
              <a:cs typeface="Calibri"/>
              <a:sym typeface="Calibri"/>
            </a:endParaRPr>
          </a:p>
        </p:txBody>
      </p:sp>
      <p:sp>
        <p:nvSpPr>
          <p:cNvPr id="309" name="Google Shape;309;p37"/>
          <p:cNvSpPr/>
          <p:nvPr/>
        </p:nvSpPr>
        <p:spPr>
          <a:xfrm>
            <a:off x="4000496" y="3500438"/>
            <a:ext cx="428628" cy="428628"/>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E</a:t>
            </a:r>
            <a:endParaRPr b="0" i="0" sz="1800" u="none" cap="none" strike="noStrike">
              <a:solidFill>
                <a:schemeClr val="lt1"/>
              </a:solidFill>
              <a:latin typeface="Calibri"/>
              <a:ea typeface="Calibri"/>
              <a:cs typeface="Calibri"/>
              <a:sym typeface="Calibri"/>
            </a:endParaRPr>
          </a:p>
        </p:txBody>
      </p:sp>
      <p:cxnSp>
        <p:nvCxnSpPr>
          <p:cNvPr id="310" name="Google Shape;310;p37"/>
          <p:cNvCxnSpPr>
            <a:stCxn id="305" idx="7"/>
            <a:endCxn id="307" idx="2"/>
          </p:cNvCxnSpPr>
          <p:nvPr/>
        </p:nvCxnSpPr>
        <p:spPr>
          <a:xfrm flipH="1" rot="10800000">
            <a:off x="1365957" y="2929005"/>
            <a:ext cx="1420200" cy="62700"/>
          </a:xfrm>
          <a:prstGeom prst="straightConnector1">
            <a:avLst/>
          </a:prstGeom>
          <a:noFill/>
          <a:ln cap="flat" cmpd="sng" w="9525">
            <a:solidFill>
              <a:srgbClr val="4A7DBA"/>
            </a:solidFill>
            <a:prstDash val="solid"/>
            <a:round/>
            <a:headEnd len="sm" w="sm" type="none"/>
            <a:tailEnd len="sm" w="sm" type="none"/>
          </a:ln>
        </p:spPr>
      </p:cxnSp>
      <p:cxnSp>
        <p:nvCxnSpPr>
          <p:cNvPr id="311" name="Google Shape;311;p37"/>
          <p:cNvCxnSpPr>
            <a:stCxn id="307" idx="6"/>
            <a:endCxn id="309" idx="1"/>
          </p:cNvCxnSpPr>
          <p:nvPr/>
        </p:nvCxnSpPr>
        <p:spPr>
          <a:xfrm>
            <a:off x="3214678" y="2928934"/>
            <a:ext cx="848700" cy="634200"/>
          </a:xfrm>
          <a:prstGeom prst="straightConnector1">
            <a:avLst/>
          </a:prstGeom>
          <a:noFill/>
          <a:ln cap="flat" cmpd="sng" w="9525">
            <a:solidFill>
              <a:srgbClr val="4A7DBA"/>
            </a:solidFill>
            <a:prstDash val="solid"/>
            <a:round/>
            <a:headEnd len="sm" w="sm" type="none"/>
            <a:tailEnd len="sm" w="sm" type="none"/>
          </a:ln>
        </p:spPr>
      </p:cxnSp>
      <p:cxnSp>
        <p:nvCxnSpPr>
          <p:cNvPr id="312" name="Google Shape;312;p37"/>
          <p:cNvCxnSpPr>
            <a:stCxn id="305" idx="5"/>
            <a:endCxn id="306" idx="1"/>
          </p:cNvCxnSpPr>
          <p:nvPr/>
        </p:nvCxnSpPr>
        <p:spPr>
          <a:xfrm>
            <a:off x="1365957" y="3294791"/>
            <a:ext cx="339900" cy="840000"/>
          </a:xfrm>
          <a:prstGeom prst="straightConnector1">
            <a:avLst/>
          </a:prstGeom>
          <a:noFill/>
          <a:ln cap="flat" cmpd="sng" w="9525">
            <a:solidFill>
              <a:srgbClr val="4A7DBA"/>
            </a:solidFill>
            <a:prstDash val="solid"/>
            <a:round/>
            <a:headEnd len="sm" w="sm" type="none"/>
            <a:tailEnd len="sm" w="sm" type="none"/>
          </a:ln>
        </p:spPr>
      </p:cxnSp>
      <p:cxnSp>
        <p:nvCxnSpPr>
          <p:cNvPr id="313" name="Google Shape;313;p37"/>
          <p:cNvCxnSpPr>
            <a:stCxn id="306" idx="5"/>
            <a:endCxn id="308" idx="1"/>
          </p:cNvCxnSpPr>
          <p:nvPr/>
        </p:nvCxnSpPr>
        <p:spPr>
          <a:xfrm>
            <a:off x="2008899" y="4437799"/>
            <a:ext cx="1125600" cy="125400"/>
          </a:xfrm>
          <a:prstGeom prst="straightConnector1">
            <a:avLst/>
          </a:prstGeom>
          <a:noFill/>
          <a:ln cap="flat" cmpd="sng" w="9525">
            <a:solidFill>
              <a:srgbClr val="4A7DBA"/>
            </a:solidFill>
            <a:prstDash val="solid"/>
            <a:round/>
            <a:headEnd len="sm" w="sm" type="none"/>
            <a:tailEnd len="sm" w="sm" type="none"/>
          </a:ln>
        </p:spPr>
      </p:cxnSp>
      <p:cxnSp>
        <p:nvCxnSpPr>
          <p:cNvPr id="314" name="Google Shape;314;p37"/>
          <p:cNvCxnSpPr>
            <a:stCxn id="308" idx="7"/>
            <a:endCxn id="309" idx="4"/>
          </p:cNvCxnSpPr>
          <p:nvPr/>
        </p:nvCxnSpPr>
        <p:spPr>
          <a:xfrm flipH="1" rot="10800000">
            <a:off x="3437659" y="3929141"/>
            <a:ext cx="777300" cy="634200"/>
          </a:xfrm>
          <a:prstGeom prst="straightConnector1">
            <a:avLst/>
          </a:prstGeom>
          <a:noFill/>
          <a:ln cap="flat" cmpd="sng" w="9525">
            <a:solidFill>
              <a:srgbClr val="4A7DBA"/>
            </a:solidFill>
            <a:prstDash val="solid"/>
            <a:round/>
            <a:headEnd len="sm" w="sm" type="none"/>
            <a:tailEnd len="sm" w="sm" type="none"/>
          </a:ln>
        </p:spPr>
      </p:cxnSp>
      <p:cxnSp>
        <p:nvCxnSpPr>
          <p:cNvPr id="315" name="Google Shape;315;p37"/>
          <p:cNvCxnSpPr>
            <a:stCxn id="306" idx="7"/>
            <a:endCxn id="307" idx="4"/>
          </p:cNvCxnSpPr>
          <p:nvPr/>
        </p:nvCxnSpPr>
        <p:spPr>
          <a:xfrm flipH="1" rot="10800000">
            <a:off x="2008899" y="3143213"/>
            <a:ext cx="991500" cy="991500"/>
          </a:xfrm>
          <a:prstGeom prst="straightConnector1">
            <a:avLst/>
          </a:prstGeom>
          <a:noFill/>
          <a:ln cap="flat" cmpd="sng" w="9525">
            <a:solidFill>
              <a:srgbClr val="4A7DBA"/>
            </a:solidFill>
            <a:prstDash val="solid"/>
            <a:round/>
            <a:headEnd len="sm" w="sm" type="none"/>
            <a:tailEnd len="sm" w="sm" type="none"/>
          </a:ln>
        </p:spPr>
      </p:cxnSp>
      <p:sp>
        <p:nvSpPr>
          <p:cNvPr id="316" name="Google Shape;316;p37"/>
          <p:cNvSpPr txBox="1"/>
          <p:nvPr/>
        </p:nvSpPr>
        <p:spPr>
          <a:xfrm>
            <a:off x="1928794" y="257174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317" name="Google Shape;317;p37"/>
          <p:cNvSpPr txBox="1"/>
          <p:nvPr/>
        </p:nvSpPr>
        <p:spPr>
          <a:xfrm>
            <a:off x="1142976" y="357187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318" name="Google Shape;318;p37"/>
          <p:cNvSpPr txBox="1"/>
          <p:nvPr/>
        </p:nvSpPr>
        <p:spPr>
          <a:xfrm>
            <a:off x="2143108" y="3286124"/>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319" name="Google Shape;319;p37"/>
          <p:cNvSpPr txBox="1"/>
          <p:nvPr/>
        </p:nvSpPr>
        <p:spPr>
          <a:xfrm>
            <a:off x="3786182" y="2857496"/>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320" name="Google Shape;320;p37"/>
          <p:cNvSpPr txBox="1"/>
          <p:nvPr/>
        </p:nvSpPr>
        <p:spPr>
          <a:xfrm>
            <a:off x="2357422" y="457200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321" name="Google Shape;321;p37"/>
          <p:cNvSpPr txBox="1"/>
          <p:nvPr/>
        </p:nvSpPr>
        <p:spPr>
          <a:xfrm>
            <a:off x="3929058" y="4214818"/>
            <a:ext cx="301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322" name="Google Shape;322;p37"/>
          <p:cNvSpPr txBox="1"/>
          <p:nvPr/>
        </p:nvSpPr>
        <p:spPr>
          <a:xfrm>
            <a:off x="5429256" y="5572140"/>
            <a:ext cx="25003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Initial Routing Table of B</a:t>
            </a:r>
            <a:endParaRPr b="1"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ROUTING ALGORITHMS</a:t>
            </a:r>
            <a:endParaRPr b="1" sz="4000"/>
          </a:p>
        </p:txBody>
      </p:sp>
      <p:pic>
        <p:nvPicPr>
          <p:cNvPr descr="D:\RCSS\DCN\Images\Module 4\DV1.jpg" id="328" name="Google Shape;328;p38"/>
          <p:cNvPicPr preferRelativeResize="0"/>
          <p:nvPr/>
        </p:nvPicPr>
        <p:blipFill rotWithShape="1">
          <a:blip r:embed="rId3">
            <a:alphaModFix/>
          </a:blip>
          <a:srcRect b="2701" l="0" r="0" t="10811"/>
          <a:stretch/>
        </p:blipFill>
        <p:spPr>
          <a:xfrm>
            <a:off x="1000100" y="1643050"/>
            <a:ext cx="6929486" cy="44948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ROUTING ALGORITHMS</a:t>
            </a:r>
            <a:endParaRPr b="1" sz="4000"/>
          </a:p>
        </p:txBody>
      </p:sp>
      <p:pic>
        <p:nvPicPr>
          <p:cNvPr descr="D:\RCSS\DCN\Images\Module 4\DV2.jpg" id="334" name="Google Shape;334;p39"/>
          <p:cNvPicPr preferRelativeResize="0"/>
          <p:nvPr/>
        </p:nvPicPr>
        <p:blipFill rotWithShape="1">
          <a:blip r:embed="rId3">
            <a:alphaModFix/>
          </a:blip>
          <a:srcRect b="3401" l="0" r="0" t="8163"/>
          <a:stretch/>
        </p:blipFill>
        <p:spPr>
          <a:xfrm>
            <a:off x="819855" y="1285860"/>
            <a:ext cx="7754871" cy="514353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Wired LANs: ETHERNET</a:t>
            </a:r>
            <a:endParaRPr b="1"/>
          </a:p>
        </p:txBody>
      </p:sp>
      <p:sp>
        <p:nvSpPr>
          <p:cNvPr id="102" name="Google Shape;10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lang="en-IN" u="sng"/>
              <a:t>IEEE Project 802</a:t>
            </a:r>
            <a:endParaRPr/>
          </a:p>
          <a:p>
            <a:pPr indent="-342900" lvl="0" marL="342900" rtl="0" algn="just">
              <a:spcBef>
                <a:spcPts val="640"/>
              </a:spcBef>
              <a:spcAft>
                <a:spcPts val="0"/>
              </a:spcAft>
              <a:buClr>
                <a:schemeClr val="dk1"/>
              </a:buClr>
              <a:buSzPts val="3200"/>
              <a:buChar char="•"/>
            </a:pPr>
            <a:r>
              <a:rPr lang="en-IN"/>
              <a:t>IEEE has subdivided the DLL into 2 sub-layers.</a:t>
            </a:r>
            <a:endParaRPr/>
          </a:p>
          <a:p>
            <a:pPr indent="-342900" lvl="0" marL="342900" rtl="0" algn="just">
              <a:spcBef>
                <a:spcPts val="640"/>
              </a:spcBef>
              <a:spcAft>
                <a:spcPts val="0"/>
              </a:spcAft>
              <a:buClr>
                <a:schemeClr val="dk1"/>
              </a:buClr>
              <a:buSzPts val="3200"/>
              <a:buChar char="•"/>
            </a:pPr>
            <a:r>
              <a:rPr b="1" i="1" lang="en-IN"/>
              <a:t>Logical Link Control and Media Access Control.</a:t>
            </a:r>
            <a:endParaRPr/>
          </a:p>
          <a:p>
            <a:pPr indent="-342900" lvl="0" marL="342900" rtl="0" algn="just">
              <a:spcBef>
                <a:spcPts val="640"/>
              </a:spcBef>
              <a:spcAft>
                <a:spcPts val="0"/>
              </a:spcAft>
              <a:buClr>
                <a:schemeClr val="dk1"/>
              </a:buClr>
              <a:buSzPts val="32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IN" sz="3600"/>
              <a:t>LINK-STATE ROUTING</a:t>
            </a:r>
            <a:endParaRPr b="1" sz="3600"/>
          </a:p>
        </p:txBody>
      </p:sp>
      <p:sp>
        <p:nvSpPr>
          <p:cNvPr id="340" name="Google Shape;340;p40"/>
          <p:cNvSpPr txBox="1"/>
          <p:nvPr>
            <p:ph idx="1" type="body"/>
          </p:nvPr>
        </p:nvSpPr>
        <p:spPr>
          <a:xfrm>
            <a:off x="285720" y="1600200"/>
            <a:ext cx="840108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chemeClr val="dk1"/>
              </a:buClr>
              <a:buSzPct val="100000"/>
              <a:buNone/>
            </a:pPr>
            <a:r>
              <a:rPr lang="en-IN"/>
              <a:t>	Distance vector routing was used in the ARPANET until 1979, when it was replaced by link state routing.</a:t>
            </a:r>
            <a:endParaRPr/>
          </a:p>
          <a:p>
            <a:pPr indent="-342900" lvl="0" marL="342900" rtl="0" algn="just">
              <a:spcBef>
                <a:spcPts val="592"/>
              </a:spcBef>
              <a:spcAft>
                <a:spcPts val="0"/>
              </a:spcAft>
              <a:buClr>
                <a:schemeClr val="dk1"/>
              </a:buClr>
              <a:buSzPct val="100000"/>
              <a:buChar char="•"/>
            </a:pPr>
            <a:r>
              <a:rPr lang="en-IN"/>
              <a:t>The primary problem that caused its demise was that the algorithm often took too long to converge after the network topology changed.</a:t>
            </a:r>
            <a:endParaRPr/>
          </a:p>
          <a:p>
            <a:pPr indent="-342900" lvl="0" marL="342900" rtl="0" algn="just">
              <a:spcBef>
                <a:spcPts val="592"/>
              </a:spcBef>
              <a:spcAft>
                <a:spcPts val="0"/>
              </a:spcAft>
              <a:buClr>
                <a:schemeClr val="dk1"/>
              </a:buClr>
              <a:buSzPct val="100000"/>
              <a:buChar char="•"/>
            </a:pPr>
            <a:r>
              <a:rPr lang="en-IN"/>
              <a:t>Variants of link state routing called IS-IS and OSPF are the routing algorithms that are most widely used inside large networks and the Internet today.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IN" sz="3600"/>
              <a:t>LINK-STATE ROUTING</a:t>
            </a:r>
            <a:endParaRPr b="1" sz="3600"/>
          </a:p>
        </p:txBody>
      </p:sp>
      <p:sp>
        <p:nvSpPr>
          <p:cNvPr id="346" name="Google Shape;346;p41"/>
          <p:cNvSpPr txBox="1"/>
          <p:nvPr>
            <p:ph idx="1" type="body"/>
          </p:nvPr>
        </p:nvSpPr>
        <p:spPr>
          <a:xfrm>
            <a:off x="285720" y="1428736"/>
            <a:ext cx="8401080" cy="500066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None/>
            </a:pPr>
            <a:r>
              <a:rPr lang="en-IN"/>
              <a:t>	The idea behind link state routing is fairly simple and can be stated as five parts. </a:t>
            </a:r>
            <a:endParaRPr/>
          </a:p>
          <a:p>
            <a:pPr indent="-342900" lvl="0" marL="342900" rtl="0" algn="just">
              <a:spcBef>
                <a:spcPts val="592"/>
              </a:spcBef>
              <a:spcAft>
                <a:spcPts val="0"/>
              </a:spcAft>
              <a:buClr>
                <a:schemeClr val="dk1"/>
              </a:buClr>
              <a:buSzPct val="100000"/>
              <a:buNone/>
            </a:pPr>
            <a:r>
              <a:rPr lang="en-IN"/>
              <a:t>	Each router must do the following things to make it work:</a:t>
            </a:r>
            <a:endParaRPr/>
          </a:p>
          <a:p>
            <a:pPr indent="-514350" lvl="1" marL="914400" rtl="0" algn="just">
              <a:spcBef>
                <a:spcPts val="518"/>
              </a:spcBef>
              <a:spcAft>
                <a:spcPts val="0"/>
              </a:spcAft>
              <a:buClr>
                <a:schemeClr val="dk1"/>
              </a:buClr>
              <a:buSzPct val="100000"/>
              <a:buFont typeface="Calibri"/>
              <a:buAutoNum type="arabicPeriod"/>
            </a:pPr>
            <a:r>
              <a:rPr lang="en-IN"/>
              <a:t>Discover its neighbors and learn their network addresses.</a:t>
            </a:r>
            <a:endParaRPr/>
          </a:p>
          <a:p>
            <a:pPr indent="-514350" lvl="1" marL="914400" rtl="0" algn="just">
              <a:spcBef>
                <a:spcPts val="518"/>
              </a:spcBef>
              <a:spcAft>
                <a:spcPts val="0"/>
              </a:spcAft>
              <a:buClr>
                <a:schemeClr val="dk1"/>
              </a:buClr>
              <a:buSzPct val="100000"/>
              <a:buFont typeface="Calibri"/>
              <a:buAutoNum type="arabicPeriod"/>
            </a:pPr>
            <a:r>
              <a:rPr lang="en-IN"/>
              <a:t>Set the distance or cost metric to each of its neighbors.</a:t>
            </a:r>
            <a:endParaRPr/>
          </a:p>
          <a:p>
            <a:pPr indent="-514350" lvl="1" marL="914400" rtl="0" algn="just">
              <a:spcBef>
                <a:spcPts val="518"/>
              </a:spcBef>
              <a:spcAft>
                <a:spcPts val="0"/>
              </a:spcAft>
              <a:buClr>
                <a:schemeClr val="dk1"/>
              </a:buClr>
              <a:buSzPct val="100000"/>
              <a:buFont typeface="Calibri"/>
              <a:buAutoNum type="arabicPeriod"/>
            </a:pPr>
            <a:r>
              <a:rPr lang="en-IN"/>
              <a:t>Construct a packet telling all it has just learned.</a:t>
            </a:r>
            <a:endParaRPr/>
          </a:p>
          <a:p>
            <a:pPr indent="-514350" lvl="1" marL="914400" rtl="0" algn="just">
              <a:spcBef>
                <a:spcPts val="518"/>
              </a:spcBef>
              <a:spcAft>
                <a:spcPts val="0"/>
              </a:spcAft>
              <a:buClr>
                <a:schemeClr val="dk1"/>
              </a:buClr>
              <a:buSzPct val="100000"/>
              <a:buFont typeface="Calibri"/>
              <a:buAutoNum type="arabicPeriod"/>
            </a:pPr>
            <a:r>
              <a:rPr lang="en-IN"/>
              <a:t>Send this packet to and receive packets from all other routers.</a:t>
            </a:r>
            <a:endParaRPr/>
          </a:p>
          <a:p>
            <a:pPr indent="-514350" lvl="1" marL="914400" rtl="0" algn="just">
              <a:spcBef>
                <a:spcPts val="518"/>
              </a:spcBef>
              <a:spcAft>
                <a:spcPts val="0"/>
              </a:spcAft>
              <a:buClr>
                <a:schemeClr val="dk1"/>
              </a:buClr>
              <a:buSzPct val="100000"/>
              <a:buFont typeface="Calibri"/>
              <a:buAutoNum type="arabicPeriod"/>
            </a:pPr>
            <a:r>
              <a:rPr lang="en-IN"/>
              <a:t>Compute the shortest path to every other router.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IN" sz="3600"/>
              <a:t>LINK-STATE ROUTING</a:t>
            </a:r>
            <a:endParaRPr b="1" sz="3600"/>
          </a:p>
        </p:txBody>
      </p:sp>
      <p:sp>
        <p:nvSpPr>
          <p:cNvPr id="352" name="Google Shape;352;p42"/>
          <p:cNvSpPr txBox="1"/>
          <p:nvPr>
            <p:ph idx="1" type="body"/>
          </p:nvPr>
        </p:nvSpPr>
        <p:spPr>
          <a:xfrm>
            <a:off x="285720" y="1428736"/>
            <a:ext cx="8401080" cy="500066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lang="en-IN"/>
              <a:t>	In effect, the complete topology is distributed to every router. </a:t>
            </a:r>
            <a:endParaRPr/>
          </a:p>
          <a:p>
            <a:pPr indent="-342900" lvl="0" marL="342900" rtl="0" algn="just">
              <a:spcBef>
                <a:spcPts val="640"/>
              </a:spcBef>
              <a:spcAft>
                <a:spcPts val="0"/>
              </a:spcAft>
              <a:buClr>
                <a:schemeClr val="dk1"/>
              </a:buClr>
              <a:buSzPts val="3200"/>
              <a:buNone/>
            </a:pPr>
            <a:r>
              <a:rPr lang="en-IN"/>
              <a:t>	Then Dijkstra’s algorithm can be run at each router to find the shortest path to every other router.</a:t>
            </a:r>
            <a:endParaRPr/>
          </a:p>
          <a:p>
            <a:pPr indent="-342900" lvl="0" marL="342900" rtl="0" algn="just">
              <a:spcBef>
                <a:spcPts val="640"/>
              </a:spcBef>
              <a:spcAft>
                <a:spcPts val="0"/>
              </a:spcAft>
              <a:buClr>
                <a:schemeClr val="dk1"/>
              </a:buClr>
              <a:buSzPts val="3200"/>
              <a:buNone/>
            </a:pPr>
            <a:r>
              <a:rPr lang="en-IN"/>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IN" sz="3600"/>
              <a:t>LINK-STATE ROUTING</a:t>
            </a:r>
            <a:endParaRPr b="1" sz="3600"/>
          </a:p>
        </p:txBody>
      </p:sp>
      <p:sp>
        <p:nvSpPr>
          <p:cNvPr id="358" name="Google Shape;358;p43"/>
          <p:cNvSpPr txBox="1"/>
          <p:nvPr>
            <p:ph idx="1" type="body"/>
          </p:nvPr>
        </p:nvSpPr>
        <p:spPr>
          <a:xfrm>
            <a:off x="285720" y="1214422"/>
            <a:ext cx="8401080" cy="500066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lang="en-IN"/>
              <a:t>	</a:t>
            </a:r>
            <a:r>
              <a:rPr b="1" lang="en-IN" u="sng"/>
              <a:t>LSDB (Least Cost DataBase)</a:t>
            </a:r>
            <a:endParaRPr/>
          </a:p>
          <a:p>
            <a:pPr indent="-342900" lvl="0" marL="342900" rtl="0" algn="just">
              <a:spcBef>
                <a:spcPts val="640"/>
              </a:spcBef>
              <a:spcAft>
                <a:spcPts val="0"/>
              </a:spcAft>
              <a:buClr>
                <a:schemeClr val="dk1"/>
              </a:buClr>
              <a:buSzPts val="3200"/>
              <a:buNone/>
            </a:pPr>
            <a:r>
              <a:t/>
            </a:r>
            <a:endParaRPr/>
          </a:p>
          <a:p>
            <a:pPr indent="-342900" lvl="0" marL="342900" rtl="0" algn="just">
              <a:spcBef>
                <a:spcPts val="640"/>
              </a:spcBef>
              <a:spcAft>
                <a:spcPts val="0"/>
              </a:spcAft>
              <a:buClr>
                <a:schemeClr val="dk1"/>
              </a:buClr>
              <a:buSzPts val="3200"/>
              <a:buNone/>
            </a:pPr>
            <a:r>
              <a:rPr lang="en-IN"/>
              <a:t>	</a:t>
            </a:r>
            <a:endParaRPr/>
          </a:p>
        </p:txBody>
      </p:sp>
      <p:pic>
        <p:nvPicPr>
          <p:cNvPr descr="D:\RCSS\DCN\Images\Module 4\Link State1.png" id="359" name="Google Shape;359;p43"/>
          <p:cNvPicPr preferRelativeResize="0"/>
          <p:nvPr/>
        </p:nvPicPr>
        <p:blipFill rotWithShape="1">
          <a:blip r:embed="rId3">
            <a:alphaModFix/>
          </a:blip>
          <a:srcRect b="3226" l="2395" r="3008" t="8064"/>
          <a:stretch/>
        </p:blipFill>
        <p:spPr>
          <a:xfrm>
            <a:off x="1214414" y="1785926"/>
            <a:ext cx="6357982" cy="442644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IN" sz="3600"/>
              <a:t>LINK-STATE ROUTING</a:t>
            </a:r>
            <a:endParaRPr b="1" sz="3600"/>
          </a:p>
        </p:txBody>
      </p:sp>
      <p:sp>
        <p:nvSpPr>
          <p:cNvPr id="365" name="Google Shape;365;p44"/>
          <p:cNvSpPr txBox="1"/>
          <p:nvPr>
            <p:ph idx="1" type="body"/>
          </p:nvPr>
        </p:nvSpPr>
        <p:spPr>
          <a:xfrm>
            <a:off x="285720" y="1214422"/>
            <a:ext cx="8401080" cy="500066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lang="en-IN"/>
              <a:t>	</a:t>
            </a:r>
            <a:r>
              <a:rPr b="1" lang="en-IN" u="sng"/>
              <a:t>LSDB (Least Cost DataBase)</a:t>
            </a:r>
            <a:endParaRPr/>
          </a:p>
          <a:p>
            <a:pPr indent="-342900" lvl="0" marL="342900" rtl="0" algn="just">
              <a:spcBef>
                <a:spcPts val="640"/>
              </a:spcBef>
              <a:spcAft>
                <a:spcPts val="0"/>
              </a:spcAft>
              <a:buClr>
                <a:schemeClr val="dk1"/>
              </a:buClr>
              <a:buSzPts val="3200"/>
              <a:buNone/>
            </a:pPr>
            <a:r>
              <a:t/>
            </a:r>
            <a:endParaRPr/>
          </a:p>
          <a:p>
            <a:pPr indent="-342900" lvl="0" marL="342900" rtl="0" algn="just">
              <a:spcBef>
                <a:spcPts val="640"/>
              </a:spcBef>
              <a:spcAft>
                <a:spcPts val="0"/>
              </a:spcAft>
              <a:buClr>
                <a:schemeClr val="dk1"/>
              </a:buClr>
              <a:buSzPts val="3200"/>
              <a:buNone/>
            </a:pPr>
            <a:r>
              <a:rPr lang="en-IN"/>
              <a:t>	</a:t>
            </a:r>
            <a:endParaRPr/>
          </a:p>
        </p:txBody>
      </p:sp>
      <p:pic>
        <p:nvPicPr>
          <p:cNvPr descr="D:\RCSS\DCN\Images\Module 4\LS1.jpg" id="366" name="Google Shape;366;p44"/>
          <p:cNvPicPr preferRelativeResize="0"/>
          <p:nvPr/>
        </p:nvPicPr>
        <p:blipFill rotWithShape="1">
          <a:blip r:embed="rId3">
            <a:alphaModFix/>
          </a:blip>
          <a:srcRect b="4760" l="0" r="0" t="10884"/>
          <a:stretch/>
        </p:blipFill>
        <p:spPr>
          <a:xfrm>
            <a:off x="1071538" y="1785926"/>
            <a:ext cx="7000892" cy="442915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IN" sz="3600"/>
              <a:t>LINK-STATE ROUTING</a:t>
            </a:r>
            <a:endParaRPr b="1" sz="3600"/>
          </a:p>
        </p:txBody>
      </p:sp>
      <p:sp>
        <p:nvSpPr>
          <p:cNvPr id="372" name="Google Shape;372;p45"/>
          <p:cNvSpPr txBox="1"/>
          <p:nvPr>
            <p:ph idx="1" type="body"/>
          </p:nvPr>
        </p:nvSpPr>
        <p:spPr>
          <a:xfrm>
            <a:off x="285720" y="1214422"/>
            <a:ext cx="8401080" cy="500066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None/>
            </a:pPr>
            <a:r>
              <a:rPr lang="en-IN"/>
              <a:t>	</a:t>
            </a:r>
            <a:r>
              <a:rPr b="1" lang="en-IN" u="sng"/>
              <a:t>Least-Cost Trees</a:t>
            </a:r>
            <a:endParaRPr/>
          </a:p>
          <a:p>
            <a:pPr indent="-342900" lvl="0" marL="342900" rtl="0" algn="just">
              <a:spcBef>
                <a:spcPts val="496"/>
              </a:spcBef>
              <a:spcAft>
                <a:spcPts val="0"/>
              </a:spcAft>
              <a:buClr>
                <a:schemeClr val="dk1"/>
              </a:buClr>
              <a:buSzPct val="100000"/>
              <a:buNone/>
            </a:pPr>
            <a:r>
              <a:rPr lang="en-IN"/>
              <a:t>	Created using Dijkstra’s Algorithm.</a:t>
            </a:r>
            <a:endParaRPr/>
          </a:p>
          <a:p>
            <a:pPr indent="-342900" lvl="0" marL="342900" rtl="0" algn="just">
              <a:spcBef>
                <a:spcPts val="496"/>
              </a:spcBef>
              <a:spcAft>
                <a:spcPts val="0"/>
              </a:spcAft>
              <a:buClr>
                <a:schemeClr val="dk1"/>
              </a:buClr>
              <a:buSzPct val="100000"/>
              <a:buNone/>
            </a:pPr>
            <a:r>
              <a:rPr lang="en-IN"/>
              <a:t>	Steps: </a:t>
            </a:r>
            <a:endParaRPr/>
          </a:p>
          <a:p>
            <a:pPr indent="-514381" lvl="1" marL="914400" rtl="0" algn="just">
              <a:spcBef>
                <a:spcPts val="511"/>
              </a:spcBef>
              <a:spcAft>
                <a:spcPts val="0"/>
              </a:spcAft>
              <a:buClr>
                <a:schemeClr val="dk1"/>
              </a:buClr>
              <a:buSzPct val="100000"/>
              <a:buAutoNum type="arabicPeriod"/>
            </a:pPr>
            <a:r>
              <a:rPr lang="en-IN" sz="3300"/>
              <a:t>The node chooses itself as the root node of the tree.</a:t>
            </a:r>
            <a:endParaRPr/>
          </a:p>
          <a:p>
            <a:pPr indent="-514381" lvl="1" marL="914400" rtl="0" algn="just">
              <a:spcBef>
                <a:spcPts val="511"/>
              </a:spcBef>
              <a:spcAft>
                <a:spcPts val="0"/>
              </a:spcAft>
              <a:buClr>
                <a:schemeClr val="dk1"/>
              </a:buClr>
              <a:buSzPct val="100000"/>
              <a:buAutoNum type="arabicPeriod"/>
            </a:pPr>
            <a:r>
              <a:rPr lang="en-IN" sz="3300"/>
              <a:t>The node selects one node, among all nodes in the tree, which is closest to the root, and adds this to the tree. After this node is added to the tree, the cost of all other nodes not in the tree needs to be updated because the paths may have been changed.</a:t>
            </a:r>
            <a:endParaRPr/>
          </a:p>
          <a:p>
            <a:pPr indent="-514381" lvl="1" marL="914400" rtl="0" algn="just">
              <a:spcBef>
                <a:spcPts val="511"/>
              </a:spcBef>
              <a:spcAft>
                <a:spcPts val="0"/>
              </a:spcAft>
              <a:buClr>
                <a:schemeClr val="dk1"/>
              </a:buClr>
              <a:buSzPct val="100000"/>
              <a:buAutoNum type="arabicPeriod"/>
            </a:pPr>
            <a:r>
              <a:rPr lang="en-IN" sz="3300"/>
              <a:t>The node repeats step 2 until all nodes are added to the tree.</a:t>
            </a:r>
            <a:endParaRPr/>
          </a:p>
          <a:p>
            <a:pPr indent="-342900" lvl="0" marL="342900" rtl="0" algn="just">
              <a:spcBef>
                <a:spcPts val="496"/>
              </a:spcBef>
              <a:spcAft>
                <a:spcPts val="0"/>
              </a:spcAft>
              <a:buClr>
                <a:schemeClr val="dk1"/>
              </a:buClr>
              <a:buSzPct val="100000"/>
              <a:buNone/>
            </a:pPr>
            <a:r>
              <a:rPr lang="en-IN"/>
              <a:t>	</a:t>
            </a:r>
            <a:endParaRPr/>
          </a:p>
          <a:p>
            <a:pPr indent="-342900" lvl="0" marL="342900" rtl="0" algn="just">
              <a:spcBef>
                <a:spcPts val="496"/>
              </a:spcBef>
              <a:spcAft>
                <a:spcPts val="0"/>
              </a:spcAft>
              <a:buClr>
                <a:schemeClr val="dk1"/>
              </a:buClr>
              <a:buSzPct val="100000"/>
              <a:buNone/>
            </a:pPr>
            <a:r>
              <a:rPr lang="en-IN"/>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6"/>
          <p:cNvSpPr txBox="1"/>
          <p:nvPr>
            <p:ph type="title"/>
          </p:nvPr>
        </p:nvSpPr>
        <p:spPr>
          <a:xfrm>
            <a:off x="51445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IN" sz="3600"/>
              <a:t>PATH VECTOR ROUTING</a:t>
            </a:r>
            <a:endParaRPr b="1" sz="3600"/>
          </a:p>
        </p:txBody>
      </p:sp>
      <p:sp>
        <p:nvSpPr>
          <p:cNvPr id="378" name="Google Shape;378;p46"/>
          <p:cNvSpPr txBox="1"/>
          <p:nvPr>
            <p:ph idx="1" type="body"/>
          </p:nvPr>
        </p:nvSpPr>
        <p:spPr>
          <a:xfrm>
            <a:off x="285720" y="1214422"/>
            <a:ext cx="8401080" cy="500066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lang="en-IN"/>
              <a:t>	Both previous protocols were based on least cost method. </a:t>
            </a:r>
            <a:endParaRPr/>
          </a:p>
          <a:p>
            <a:pPr indent="-342900" lvl="0" marL="342900" rtl="0" algn="just">
              <a:spcBef>
                <a:spcPts val="640"/>
              </a:spcBef>
              <a:spcAft>
                <a:spcPts val="0"/>
              </a:spcAft>
              <a:buClr>
                <a:schemeClr val="dk1"/>
              </a:buClr>
              <a:buSzPts val="3200"/>
              <a:buNone/>
            </a:pPr>
            <a:r>
              <a:rPr lang="en-IN"/>
              <a:t>	To overcome the disadvantages of both LS and DV, Path Vector routing came in to existence.</a:t>
            </a:r>
            <a:endParaRPr/>
          </a:p>
          <a:p>
            <a:pPr indent="-342900" lvl="0" marL="342900" rtl="0" algn="just">
              <a:spcBef>
                <a:spcPts val="640"/>
              </a:spcBef>
              <a:spcAft>
                <a:spcPts val="0"/>
              </a:spcAft>
              <a:buClr>
                <a:schemeClr val="dk1"/>
              </a:buClr>
              <a:buSzPts val="3200"/>
              <a:buNone/>
            </a:pPr>
            <a:r>
              <a:rPr lang="en-IN"/>
              <a:t>	Here, the best route is selected by the source using the policy it imposes on the route.</a:t>
            </a:r>
            <a:endParaRPr/>
          </a:p>
          <a:p>
            <a:pPr indent="-342900" lvl="0" marL="342900" rtl="0" algn="just">
              <a:spcBef>
                <a:spcPts val="640"/>
              </a:spcBef>
              <a:spcAft>
                <a:spcPts val="0"/>
              </a:spcAft>
              <a:buClr>
                <a:schemeClr val="dk1"/>
              </a:buClr>
              <a:buSzPts val="3200"/>
              <a:buNone/>
            </a:pPr>
            <a:r>
              <a:rPr lang="en-IN"/>
              <a:t>	That means, the source can control the path.</a:t>
            </a:r>
            <a:endParaRPr/>
          </a:p>
          <a:p>
            <a:pPr indent="-342900" lvl="0" marL="342900" rtl="0" algn="just">
              <a:spcBef>
                <a:spcPts val="640"/>
              </a:spcBef>
              <a:spcAft>
                <a:spcPts val="0"/>
              </a:spcAft>
              <a:buClr>
                <a:schemeClr val="dk1"/>
              </a:buClr>
              <a:buSzPts val="3200"/>
              <a:buNone/>
            </a:pPr>
            <a:r>
              <a:rPr lang="en-IN"/>
              <a:t>	</a:t>
            </a:r>
            <a:endParaRPr/>
          </a:p>
          <a:p>
            <a:pPr indent="-342900" lvl="0" marL="342900" rtl="0" algn="just">
              <a:spcBef>
                <a:spcPts val="640"/>
              </a:spcBef>
              <a:spcAft>
                <a:spcPts val="0"/>
              </a:spcAft>
              <a:buClr>
                <a:schemeClr val="dk1"/>
              </a:buClr>
              <a:buSzPts val="3200"/>
              <a:buNone/>
            </a:pPr>
            <a:r>
              <a:rPr lang="en-IN"/>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IN" sz="3600"/>
              <a:t>PATH VECTOR ROUTING</a:t>
            </a:r>
            <a:endParaRPr b="1" sz="3600"/>
          </a:p>
        </p:txBody>
      </p:sp>
      <p:sp>
        <p:nvSpPr>
          <p:cNvPr id="384" name="Google Shape;384;p47"/>
          <p:cNvSpPr txBox="1"/>
          <p:nvPr>
            <p:ph idx="1" type="body"/>
          </p:nvPr>
        </p:nvSpPr>
        <p:spPr>
          <a:xfrm>
            <a:off x="285720" y="1214422"/>
            <a:ext cx="8401080" cy="500066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b="1" i="1" lang="en-IN" u="sng"/>
              <a:t>Spanning Trees</a:t>
            </a:r>
            <a:endParaRPr/>
          </a:p>
          <a:p>
            <a:pPr indent="-342900" lvl="0" marL="342900" rtl="0" algn="just">
              <a:spcBef>
                <a:spcPts val="640"/>
              </a:spcBef>
              <a:spcAft>
                <a:spcPts val="0"/>
              </a:spcAft>
              <a:buClr>
                <a:schemeClr val="dk1"/>
              </a:buClr>
              <a:buSzPts val="3200"/>
              <a:buNone/>
            </a:pPr>
            <a:r>
              <a:rPr lang="en-IN"/>
              <a:t>	The path is determined by the best spanning tree.</a:t>
            </a:r>
            <a:endParaRPr/>
          </a:p>
          <a:p>
            <a:pPr indent="-342900" lvl="0" marL="342900" rtl="0" algn="just">
              <a:spcBef>
                <a:spcPts val="640"/>
              </a:spcBef>
              <a:spcAft>
                <a:spcPts val="0"/>
              </a:spcAft>
              <a:buClr>
                <a:schemeClr val="dk1"/>
              </a:buClr>
              <a:buSzPts val="3200"/>
              <a:buNone/>
            </a:pPr>
            <a:r>
              <a:rPr lang="en-IN"/>
              <a:t>	It is not the least cost tree.</a:t>
            </a:r>
            <a:endParaRPr/>
          </a:p>
          <a:p>
            <a:pPr indent="-342900" lvl="0" marL="342900" rtl="0" algn="just">
              <a:spcBef>
                <a:spcPts val="640"/>
              </a:spcBef>
              <a:spcAft>
                <a:spcPts val="0"/>
              </a:spcAft>
              <a:buClr>
                <a:schemeClr val="dk1"/>
              </a:buClr>
              <a:buSzPts val="3200"/>
              <a:buNone/>
            </a:pPr>
            <a:r>
              <a:rPr lang="en-IN"/>
              <a:t>	It is the tree determined by the source when it imposes its own policy.</a:t>
            </a:r>
            <a:endParaRPr/>
          </a:p>
          <a:p>
            <a:pPr indent="-342900" lvl="0" marL="342900" rtl="0" algn="just">
              <a:spcBef>
                <a:spcPts val="640"/>
              </a:spcBef>
              <a:spcAft>
                <a:spcPts val="0"/>
              </a:spcAft>
              <a:buClr>
                <a:schemeClr val="dk1"/>
              </a:buClr>
              <a:buSzPts val="3200"/>
              <a:buNone/>
            </a:pPr>
            <a:r>
              <a:rPr lang="en-IN"/>
              <a:t>	</a:t>
            </a:r>
            <a:endParaRPr/>
          </a:p>
          <a:p>
            <a:pPr indent="-342900" lvl="0" marL="342900" rtl="0" algn="just">
              <a:spcBef>
                <a:spcPts val="640"/>
              </a:spcBef>
              <a:spcAft>
                <a:spcPts val="0"/>
              </a:spcAft>
              <a:buClr>
                <a:schemeClr val="dk1"/>
              </a:buClr>
              <a:buSzPts val="3200"/>
              <a:buNone/>
            </a:pPr>
            <a:r>
              <a:rPr lang="en-IN"/>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8"/>
          <p:cNvSpPr txBox="1"/>
          <p:nvPr>
            <p:ph type="title"/>
          </p:nvPr>
        </p:nvSpPr>
        <p:spPr>
          <a:xfrm>
            <a:off x="457200" y="71414"/>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IN" sz="3600"/>
              <a:t>PATH VECTOR ROUTING</a:t>
            </a:r>
            <a:endParaRPr b="1" sz="3600"/>
          </a:p>
        </p:txBody>
      </p:sp>
      <p:sp>
        <p:nvSpPr>
          <p:cNvPr id="390" name="Google Shape;390;p48"/>
          <p:cNvSpPr txBox="1"/>
          <p:nvPr>
            <p:ph idx="1" type="body"/>
          </p:nvPr>
        </p:nvSpPr>
        <p:spPr>
          <a:xfrm>
            <a:off x="285720" y="1071546"/>
            <a:ext cx="8401080" cy="500066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b="1" i="1" lang="en-IN" u="sng"/>
              <a:t>Spanning Trees</a:t>
            </a:r>
            <a:endParaRPr/>
          </a:p>
          <a:p>
            <a:pPr indent="-342900" lvl="0" marL="342900" rtl="0" algn="just">
              <a:spcBef>
                <a:spcPts val="640"/>
              </a:spcBef>
              <a:spcAft>
                <a:spcPts val="0"/>
              </a:spcAft>
              <a:buClr>
                <a:schemeClr val="dk1"/>
              </a:buClr>
              <a:buSzPts val="3200"/>
              <a:buNone/>
            </a:pPr>
            <a:r>
              <a:rPr lang="en-IN"/>
              <a:t>	</a:t>
            </a:r>
            <a:endParaRPr/>
          </a:p>
          <a:p>
            <a:pPr indent="-342900" lvl="0" marL="342900" rtl="0" algn="just">
              <a:spcBef>
                <a:spcPts val="640"/>
              </a:spcBef>
              <a:spcAft>
                <a:spcPts val="0"/>
              </a:spcAft>
              <a:buClr>
                <a:schemeClr val="dk1"/>
              </a:buClr>
              <a:buSzPts val="3200"/>
              <a:buNone/>
            </a:pPr>
            <a:r>
              <a:rPr lang="en-IN"/>
              <a:t>	</a:t>
            </a:r>
            <a:endParaRPr/>
          </a:p>
        </p:txBody>
      </p:sp>
      <p:pic>
        <p:nvPicPr>
          <p:cNvPr descr="D:\RCSS\DCN\Images\Module 4\PV1.jpg" id="391" name="Google Shape;391;p48"/>
          <p:cNvPicPr preferRelativeResize="0"/>
          <p:nvPr/>
        </p:nvPicPr>
        <p:blipFill rotWithShape="1">
          <a:blip r:embed="rId3">
            <a:alphaModFix/>
          </a:blip>
          <a:srcRect b="3942" l="0" r="0" t="8602"/>
          <a:stretch/>
        </p:blipFill>
        <p:spPr>
          <a:xfrm>
            <a:off x="785786" y="1643050"/>
            <a:ext cx="7072362" cy="463888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9"/>
          <p:cNvSpPr txBox="1"/>
          <p:nvPr>
            <p:ph type="title"/>
          </p:nvPr>
        </p:nvSpPr>
        <p:spPr>
          <a:xfrm>
            <a:off x="457200" y="71414"/>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IN" sz="3600"/>
              <a:t>PATH VECTOR ROUTING</a:t>
            </a:r>
            <a:endParaRPr b="1" sz="3600"/>
          </a:p>
        </p:txBody>
      </p:sp>
      <p:sp>
        <p:nvSpPr>
          <p:cNvPr id="397" name="Google Shape;397;p49"/>
          <p:cNvSpPr txBox="1"/>
          <p:nvPr>
            <p:ph idx="1" type="body"/>
          </p:nvPr>
        </p:nvSpPr>
        <p:spPr>
          <a:xfrm>
            <a:off x="285720" y="1071546"/>
            <a:ext cx="8401080" cy="500066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b="1" i="1" lang="en-IN" u="sng"/>
              <a:t>Spanning Trees</a:t>
            </a:r>
            <a:endParaRPr/>
          </a:p>
          <a:p>
            <a:pPr indent="-342900" lvl="0" marL="342900" rtl="0" algn="just">
              <a:spcBef>
                <a:spcPts val="640"/>
              </a:spcBef>
              <a:spcAft>
                <a:spcPts val="0"/>
              </a:spcAft>
              <a:buClr>
                <a:schemeClr val="dk1"/>
              </a:buClr>
              <a:buSzPts val="3200"/>
              <a:buNone/>
            </a:pPr>
            <a:r>
              <a:rPr lang="en-IN"/>
              <a:t>	</a:t>
            </a:r>
            <a:endParaRPr/>
          </a:p>
          <a:p>
            <a:pPr indent="-342900" lvl="0" marL="342900" rtl="0" algn="just">
              <a:spcBef>
                <a:spcPts val="640"/>
              </a:spcBef>
              <a:spcAft>
                <a:spcPts val="0"/>
              </a:spcAft>
              <a:buClr>
                <a:schemeClr val="dk1"/>
              </a:buClr>
              <a:buSzPts val="3200"/>
              <a:buNone/>
            </a:pPr>
            <a:r>
              <a:rPr lang="en-IN"/>
              <a:t>	</a:t>
            </a:r>
            <a:endParaRPr/>
          </a:p>
        </p:txBody>
      </p:sp>
      <p:pic>
        <p:nvPicPr>
          <p:cNvPr descr="D:\RCSS\DCN\Images\Module 4\PV2.jpg" id="398" name="Google Shape;398;p49"/>
          <p:cNvPicPr preferRelativeResize="0"/>
          <p:nvPr/>
        </p:nvPicPr>
        <p:blipFill rotWithShape="1">
          <a:blip r:embed="rId3">
            <a:alphaModFix/>
          </a:blip>
          <a:srcRect b="2622" l="0" r="0" t="8989"/>
          <a:stretch/>
        </p:blipFill>
        <p:spPr>
          <a:xfrm>
            <a:off x="1071538" y="1643050"/>
            <a:ext cx="7000924" cy="4641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Wired LANs: ETHERNET</a:t>
            </a:r>
            <a:endParaRPr b="1"/>
          </a:p>
        </p:txBody>
      </p:sp>
      <p:sp>
        <p:nvSpPr>
          <p:cNvPr id="108" name="Google Shape;108;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None/>
            </a:pPr>
            <a:r>
              <a:rPr b="1" lang="en-IN" u="sng"/>
              <a:t>Logical Link Control (LLC)</a:t>
            </a:r>
            <a:endParaRPr b="1" u="sng"/>
          </a:p>
          <a:p>
            <a:pPr indent="-342900" lvl="0" marL="342900" rtl="0" algn="just">
              <a:spcBef>
                <a:spcPts val="592"/>
              </a:spcBef>
              <a:spcAft>
                <a:spcPts val="0"/>
              </a:spcAft>
              <a:buClr>
                <a:schemeClr val="dk1"/>
              </a:buClr>
              <a:buSzPct val="100000"/>
              <a:buChar char="•"/>
            </a:pPr>
            <a:r>
              <a:rPr lang="en-IN"/>
              <a:t>In IEEE project 802, flow control, error control, and part of the framing duties are collected into one sub-layer called </a:t>
            </a:r>
            <a:r>
              <a:rPr b="1" i="1" lang="en-IN"/>
              <a:t>Logical Link Control.</a:t>
            </a:r>
            <a:endParaRPr/>
          </a:p>
          <a:p>
            <a:pPr indent="-342900" lvl="0" marL="342900" rtl="0" algn="just">
              <a:spcBef>
                <a:spcPts val="592"/>
              </a:spcBef>
              <a:spcAft>
                <a:spcPts val="0"/>
              </a:spcAft>
              <a:buClr>
                <a:schemeClr val="dk1"/>
              </a:buClr>
              <a:buSzPct val="100000"/>
              <a:buChar char="•"/>
            </a:pPr>
            <a:r>
              <a:rPr b="1" i="1" lang="en-IN"/>
              <a:t>Framing is handled in both LLC and MAC.</a:t>
            </a:r>
            <a:endParaRPr/>
          </a:p>
          <a:p>
            <a:pPr indent="-342900" lvl="0" marL="342900" rtl="0" algn="just">
              <a:spcBef>
                <a:spcPts val="592"/>
              </a:spcBef>
              <a:spcAft>
                <a:spcPts val="0"/>
              </a:spcAft>
              <a:buClr>
                <a:schemeClr val="dk1"/>
              </a:buClr>
              <a:buSzPct val="100000"/>
              <a:buChar char="•"/>
            </a:pPr>
            <a:r>
              <a:rPr lang="en-IN"/>
              <a:t>The LLC provides a single link layer control protocol for all IEEE LANs.</a:t>
            </a:r>
            <a:endParaRPr/>
          </a:p>
          <a:p>
            <a:pPr indent="-342900" lvl="0" marL="342900" rtl="0" algn="just">
              <a:spcBef>
                <a:spcPts val="592"/>
              </a:spcBef>
              <a:spcAft>
                <a:spcPts val="0"/>
              </a:spcAft>
              <a:buClr>
                <a:schemeClr val="dk1"/>
              </a:buClr>
              <a:buSzPct val="100000"/>
              <a:buChar char="•"/>
            </a:pPr>
            <a:r>
              <a:rPr lang="en-IN"/>
              <a:t>LLC protocol can provide interconnectivity between different LANs because it makes the MAC sub-layer transparent.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0"/>
          <p:cNvSpPr txBox="1"/>
          <p:nvPr>
            <p:ph type="title"/>
          </p:nvPr>
        </p:nvSpPr>
        <p:spPr>
          <a:xfrm>
            <a:off x="457200" y="71414"/>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IN" sz="3600"/>
              <a:t>PATH VECTOR ROUTING</a:t>
            </a:r>
            <a:endParaRPr b="1" sz="3600"/>
          </a:p>
        </p:txBody>
      </p:sp>
      <p:pic>
        <p:nvPicPr>
          <p:cNvPr descr="D:\RCSS\DCN\Images\Module 4\PV3.jpg" id="404" name="Google Shape;404;p50"/>
          <p:cNvPicPr preferRelativeResize="0"/>
          <p:nvPr/>
        </p:nvPicPr>
        <p:blipFill rotWithShape="1">
          <a:blip r:embed="rId3">
            <a:alphaModFix/>
          </a:blip>
          <a:srcRect b="5333" l="0" r="0" t="8000"/>
          <a:stretch/>
        </p:blipFill>
        <p:spPr>
          <a:xfrm>
            <a:off x="857224" y="1142984"/>
            <a:ext cx="7572428" cy="49221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IPV4 ADDRESSES</a:t>
            </a:r>
            <a:endParaRPr/>
          </a:p>
        </p:txBody>
      </p:sp>
      <p:sp>
        <p:nvSpPr>
          <p:cNvPr id="410" name="Google Shape;410;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Char char="•"/>
            </a:pPr>
            <a:r>
              <a:rPr b="1" lang="en-IN"/>
              <a:t>IP Address: </a:t>
            </a:r>
            <a:r>
              <a:rPr lang="en-IN"/>
              <a:t>It is an identifier, which is used to identify the connection of each device to the internet.</a:t>
            </a:r>
            <a:endParaRPr/>
          </a:p>
          <a:p>
            <a:pPr indent="-342900" lvl="0" marL="342900" rtl="0" algn="just">
              <a:spcBef>
                <a:spcPts val="592"/>
              </a:spcBef>
              <a:spcAft>
                <a:spcPts val="0"/>
              </a:spcAft>
              <a:buClr>
                <a:schemeClr val="dk1"/>
              </a:buClr>
              <a:buSzPct val="100000"/>
              <a:buChar char="•"/>
            </a:pPr>
            <a:r>
              <a:rPr lang="en-IN"/>
              <a:t>It's</a:t>
            </a:r>
            <a:r>
              <a:rPr lang="en-IN"/>
              <a:t> a 32 bit address that uniquely and universally defines the connection of a host or a router to the internet.</a:t>
            </a:r>
            <a:endParaRPr/>
          </a:p>
          <a:p>
            <a:pPr indent="-342900" lvl="0" marL="342900" rtl="0" algn="just">
              <a:spcBef>
                <a:spcPts val="592"/>
              </a:spcBef>
              <a:spcAft>
                <a:spcPts val="0"/>
              </a:spcAft>
              <a:buClr>
                <a:schemeClr val="dk1"/>
              </a:buClr>
              <a:buSzPct val="100000"/>
              <a:buChar char="•"/>
            </a:pPr>
            <a:r>
              <a:rPr lang="en-IN"/>
              <a:t>It is the address of the connection, not the host or the router.</a:t>
            </a:r>
            <a:endParaRPr/>
          </a:p>
          <a:p>
            <a:pPr indent="-342900" lvl="0" marL="342900" rtl="0" algn="just">
              <a:spcBef>
                <a:spcPts val="592"/>
              </a:spcBef>
              <a:spcAft>
                <a:spcPts val="0"/>
              </a:spcAft>
              <a:buClr>
                <a:schemeClr val="dk1"/>
              </a:buClr>
              <a:buSzPct val="100000"/>
              <a:buChar char="•"/>
            </a:pPr>
            <a:r>
              <a:rPr lang="en-IN"/>
              <a:t>If the device is moved to another network, the IP address may be changed.</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IPV4 ADDRESSES</a:t>
            </a:r>
            <a:endParaRPr/>
          </a:p>
        </p:txBody>
      </p:sp>
      <p:sp>
        <p:nvSpPr>
          <p:cNvPr id="416" name="Google Shape;416;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chemeClr val="dk1"/>
              </a:buClr>
              <a:buSzPct val="100000"/>
              <a:buChar char="•"/>
            </a:pPr>
            <a:r>
              <a:rPr b="1" lang="en-IN"/>
              <a:t>IPV4 address </a:t>
            </a:r>
            <a:r>
              <a:rPr lang="en-IN"/>
              <a:t>are unique in the sense, that each address defines one and only one, connection to the internet.</a:t>
            </a:r>
            <a:endParaRPr/>
          </a:p>
          <a:p>
            <a:pPr indent="-342900" lvl="0" marL="342900" rtl="0" algn="just">
              <a:spcBef>
                <a:spcPts val="592"/>
              </a:spcBef>
              <a:spcAft>
                <a:spcPts val="0"/>
              </a:spcAft>
              <a:buClr>
                <a:schemeClr val="dk1"/>
              </a:buClr>
              <a:buSzPct val="100000"/>
              <a:buChar char="•"/>
            </a:pPr>
            <a:r>
              <a:rPr lang="en-IN"/>
              <a:t>If a device has two connections to the internet, via two networks, it has two IPV4 addresses.</a:t>
            </a:r>
            <a:endParaRPr/>
          </a:p>
          <a:p>
            <a:pPr indent="-342900" lvl="0" marL="342900" rtl="0" algn="just">
              <a:spcBef>
                <a:spcPts val="592"/>
              </a:spcBef>
              <a:spcAft>
                <a:spcPts val="0"/>
              </a:spcAft>
              <a:buClr>
                <a:schemeClr val="dk1"/>
              </a:buClr>
              <a:buSzPct val="100000"/>
              <a:buChar char="•"/>
            </a:pPr>
            <a:r>
              <a:rPr lang="en-IN"/>
              <a:t>IPV4 addresses are universal in the sense that the addressing system must be accepted by any host that wants to be connected to the internet.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IPV4 ADDRESSES</a:t>
            </a:r>
            <a:endParaRPr/>
          </a:p>
        </p:txBody>
      </p:sp>
      <p:sp>
        <p:nvSpPr>
          <p:cNvPr id="422" name="Google Shape;422;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None/>
            </a:pPr>
            <a:r>
              <a:rPr b="1" lang="en-IN" u="sng"/>
              <a:t>Address Space</a:t>
            </a:r>
            <a:endParaRPr/>
          </a:p>
          <a:p>
            <a:pPr indent="-342900" lvl="0" marL="342900" rtl="0" algn="just">
              <a:spcBef>
                <a:spcPts val="592"/>
              </a:spcBef>
              <a:spcAft>
                <a:spcPts val="0"/>
              </a:spcAft>
              <a:buClr>
                <a:schemeClr val="dk1"/>
              </a:buClr>
              <a:buSzPct val="100000"/>
              <a:buNone/>
            </a:pPr>
            <a:r>
              <a:rPr lang="en-IN"/>
              <a:t>	A protocol like IPV4 that defines addresses has an address space.</a:t>
            </a:r>
            <a:endParaRPr/>
          </a:p>
          <a:p>
            <a:pPr indent="-342900" lvl="0" marL="342900" rtl="0" algn="just">
              <a:spcBef>
                <a:spcPts val="592"/>
              </a:spcBef>
              <a:spcAft>
                <a:spcPts val="0"/>
              </a:spcAft>
              <a:buClr>
                <a:schemeClr val="dk1"/>
              </a:buClr>
              <a:buSzPct val="100000"/>
              <a:buNone/>
            </a:pPr>
            <a:r>
              <a:rPr lang="en-IN"/>
              <a:t>	An address space is the total number of addresses used by the protocol.</a:t>
            </a:r>
            <a:endParaRPr/>
          </a:p>
          <a:p>
            <a:pPr indent="-342900" lvl="0" marL="342900" rtl="0" algn="just">
              <a:spcBef>
                <a:spcPts val="592"/>
              </a:spcBef>
              <a:spcAft>
                <a:spcPts val="0"/>
              </a:spcAft>
              <a:buClr>
                <a:schemeClr val="dk1"/>
              </a:buClr>
              <a:buSzPct val="100000"/>
              <a:buNone/>
            </a:pPr>
            <a:r>
              <a:rPr lang="en-IN"/>
              <a:t>	</a:t>
            </a:r>
            <a:r>
              <a:rPr lang="en-IN">
                <a:solidFill>
                  <a:srgbClr val="E36C09"/>
                </a:solidFill>
              </a:rPr>
              <a:t>If a protocol uses </a:t>
            </a:r>
            <a:r>
              <a:rPr b="1" i="1" lang="en-IN">
                <a:solidFill>
                  <a:srgbClr val="E36C09"/>
                </a:solidFill>
              </a:rPr>
              <a:t>b</a:t>
            </a:r>
            <a:r>
              <a:rPr lang="en-IN">
                <a:solidFill>
                  <a:srgbClr val="E36C09"/>
                </a:solidFill>
              </a:rPr>
              <a:t> bits to define an address, the address space is </a:t>
            </a:r>
            <a:r>
              <a:rPr b="1" i="1" lang="en-IN">
                <a:solidFill>
                  <a:srgbClr val="E36C09"/>
                </a:solidFill>
              </a:rPr>
              <a:t>2</a:t>
            </a:r>
            <a:r>
              <a:rPr b="1" baseline="30000" i="1" lang="en-IN">
                <a:solidFill>
                  <a:srgbClr val="E36C09"/>
                </a:solidFill>
              </a:rPr>
              <a:t>b</a:t>
            </a:r>
            <a:r>
              <a:rPr lang="en-IN">
                <a:solidFill>
                  <a:srgbClr val="E36C09"/>
                </a:solidFill>
              </a:rPr>
              <a:t> because each bit can have two different values (0 or 1).</a:t>
            </a:r>
            <a:endParaRPr/>
          </a:p>
          <a:p>
            <a:pPr indent="-342900" lvl="0" marL="342900" rtl="0" algn="just">
              <a:spcBef>
                <a:spcPts val="592"/>
              </a:spcBef>
              <a:spcAft>
                <a:spcPts val="0"/>
              </a:spcAft>
              <a:buClr>
                <a:schemeClr val="dk1"/>
              </a:buClr>
              <a:buSzPct val="100000"/>
              <a:buNone/>
            </a:pPr>
            <a:r>
              <a:rPr lang="en-IN"/>
              <a:t>	IPV4 uses 32 bit addresses, which means that the address space is </a:t>
            </a:r>
            <a:r>
              <a:rPr b="1" i="1" lang="en-IN"/>
              <a:t>2</a:t>
            </a:r>
            <a:r>
              <a:rPr b="1" baseline="30000" i="1" lang="en-IN"/>
              <a:t>32</a:t>
            </a:r>
            <a:r>
              <a:rPr b="1" i="1" lang="en-IN"/>
              <a:t> or 4,294,967,296 </a:t>
            </a:r>
            <a:r>
              <a:rPr lang="en-IN"/>
              <a:t>(more than four billion).</a:t>
            </a:r>
            <a:endParaRPr/>
          </a:p>
          <a:p>
            <a:pPr indent="-342900" lvl="0" marL="342900" rtl="0" algn="just">
              <a:spcBef>
                <a:spcPts val="592"/>
              </a:spcBef>
              <a:spcAft>
                <a:spcPts val="0"/>
              </a:spcAft>
              <a:buClr>
                <a:schemeClr val="dk1"/>
              </a:buClr>
              <a:buSzPct val="1000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IPV4 ADDRESSES</a:t>
            </a:r>
            <a:endParaRPr/>
          </a:p>
        </p:txBody>
      </p:sp>
      <p:sp>
        <p:nvSpPr>
          <p:cNvPr id="428" name="Google Shape;428;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b="1" lang="en-IN" u="sng"/>
              <a:t>Notation</a:t>
            </a:r>
            <a:endParaRPr/>
          </a:p>
          <a:p>
            <a:pPr indent="-342900" lvl="0" marL="342900" rtl="0" algn="just">
              <a:spcBef>
                <a:spcPts val="640"/>
              </a:spcBef>
              <a:spcAft>
                <a:spcPts val="0"/>
              </a:spcAft>
              <a:buClr>
                <a:schemeClr val="dk1"/>
              </a:buClr>
              <a:buSzPts val="3200"/>
              <a:buNone/>
            </a:pPr>
            <a:r>
              <a:rPr lang="en-IN"/>
              <a:t>	There are three common notations to show an IPV4 address:</a:t>
            </a:r>
            <a:endParaRPr/>
          </a:p>
          <a:p>
            <a:pPr indent="-285750" lvl="1" marL="742950" rtl="0" algn="just">
              <a:spcBef>
                <a:spcPts val="560"/>
              </a:spcBef>
              <a:spcAft>
                <a:spcPts val="0"/>
              </a:spcAft>
              <a:buClr>
                <a:schemeClr val="dk1"/>
              </a:buClr>
              <a:buSzPts val="2800"/>
              <a:buChar char="–"/>
            </a:pPr>
            <a:r>
              <a:rPr lang="en-IN"/>
              <a:t>Binary notation( base 2 )</a:t>
            </a:r>
            <a:endParaRPr/>
          </a:p>
          <a:p>
            <a:pPr indent="-285750" lvl="1" marL="742950" rtl="0" algn="just">
              <a:spcBef>
                <a:spcPts val="560"/>
              </a:spcBef>
              <a:spcAft>
                <a:spcPts val="0"/>
              </a:spcAft>
              <a:buClr>
                <a:schemeClr val="dk1"/>
              </a:buClr>
              <a:buSzPts val="2800"/>
              <a:buChar char="–"/>
            </a:pPr>
            <a:r>
              <a:rPr lang="en-IN"/>
              <a:t>Dotted-decimal notation (base 256)</a:t>
            </a:r>
            <a:endParaRPr/>
          </a:p>
          <a:p>
            <a:pPr indent="-285750" lvl="1" marL="742950" rtl="0" algn="just">
              <a:spcBef>
                <a:spcPts val="560"/>
              </a:spcBef>
              <a:spcAft>
                <a:spcPts val="0"/>
              </a:spcAft>
              <a:buClr>
                <a:schemeClr val="dk1"/>
              </a:buClr>
              <a:buSzPts val="2800"/>
              <a:buChar char="–"/>
            </a:pPr>
            <a:r>
              <a:rPr lang="en-IN"/>
              <a:t>Hexadecimal notation (base 16)</a:t>
            </a:r>
            <a:endParaRPr/>
          </a:p>
          <a:p>
            <a:pPr indent="-342900" lvl="0" marL="342900" rtl="0" algn="just">
              <a:spcBef>
                <a:spcPts val="640"/>
              </a:spcBef>
              <a:spcAft>
                <a:spcPts val="0"/>
              </a:spcAft>
              <a:buClr>
                <a:schemeClr val="dk1"/>
              </a:buClr>
              <a:buSzPts val="3200"/>
              <a:buNone/>
            </a:pPr>
            <a:r>
              <a:t/>
            </a:r>
            <a:endParaRPr/>
          </a:p>
          <a:p>
            <a:pPr indent="-342900" lvl="0" marL="342900" rtl="0" algn="just">
              <a:spcBef>
                <a:spcPts val="640"/>
              </a:spcBef>
              <a:spcAft>
                <a:spcPts val="0"/>
              </a:spcAft>
              <a:buClr>
                <a:schemeClr val="dk1"/>
              </a:buClr>
              <a:buSzPts val="3200"/>
              <a:buNone/>
            </a:pPr>
            <a:r>
              <a:rPr lang="en-IN"/>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IPV4 ADDRESSES</a:t>
            </a:r>
            <a:endParaRPr/>
          </a:p>
        </p:txBody>
      </p:sp>
      <p:sp>
        <p:nvSpPr>
          <p:cNvPr id="434" name="Google Shape;434;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None/>
            </a:pPr>
            <a:r>
              <a:rPr b="1" lang="en-IN" u="sng"/>
              <a:t>Notation</a:t>
            </a:r>
            <a:endParaRPr/>
          </a:p>
          <a:p>
            <a:pPr indent="-342900" lvl="0" marL="342900" rtl="0" algn="just">
              <a:spcBef>
                <a:spcPts val="592"/>
              </a:spcBef>
              <a:spcAft>
                <a:spcPts val="0"/>
              </a:spcAft>
              <a:buClr>
                <a:schemeClr val="dk1"/>
              </a:buClr>
              <a:buSzPct val="100000"/>
              <a:buNone/>
            </a:pPr>
            <a:r>
              <a:rPr lang="en-IN"/>
              <a:t>	In binary notation – it is displayed as 32 bits.</a:t>
            </a:r>
            <a:endParaRPr/>
          </a:p>
          <a:p>
            <a:pPr indent="-342900" lvl="0" marL="342900" rtl="0" algn="just">
              <a:spcBef>
                <a:spcPts val="592"/>
              </a:spcBef>
              <a:spcAft>
                <a:spcPts val="0"/>
              </a:spcAft>
              <a:buClr>
                <a:schemeClr val="dk1"/>
              </a:buClr>
              <a:buSzPct val="100000"/>
              <a:buNone/>
            </a:pPr>
            <a:r>
              <a:rPr lang="en-IN"/>
              <a:t>	Each octet is referred to as a byte.</a:t>
            </a:r>
            <a:endParaRPr/>
          </a:p>
          <a:p>
            <a:pPr indent="-342900" lvl="0" marL="342900" rtl="0" algn="just">
              <a:spcBef>
                <a:spcPts val="592"/>
              </a:spcBef>
              <a:spcAft>
                <a:spcPts val="0"/>
              </a:spcAft>
              <a:buClr>
                <a:schemeClr val="dk1"/>
              </a:buClr>
              <a:buSzPct val="100000"/>
              <a:buNone/>
            </a:pPr>
            <a:r>
              <a:rPr lang="en-IN"/>
              <a:t>	To make the IPV4 more compact and easier to read, it is usually written in decimal form with a decimal point separating the bytes.</a:t>
            </a:r>
            <a:endParaRPr/>
          </a:p>
          <a:p>
            <a:pPr indent="-342900" lvl="0" marL="342900" rtl="0" algn="just">
              <a:spcBef>
                <a:spcPts val="592"/>
              </a:spcBef>
              <a:spcAft>
                <a:spcPts val="0"/>
              </a:spcAft>
              <a:buClr>
                <a:schemeClr val="dk1"/>
              </a:buClr>
              <a:buSzPct val="100000"/>
              <a:buNone/>
            </a:pPr>
            <a:r>
              <a:rPr lang="en-IN"/>
              <a:t>	This format is known as dotted-decimal notation.</a:t>
            </a:r>
            <a:endParaRPr/>
          </a:p>
          <a:p>
            <a:pPr indent="-342900" lvl="0" marL="342900" rtl="0" algn="just">
              <a:spcBef>
                <a:spcPts val="592"/>
              </a:spcBef>
              <a:spcAft>
                <a:spcPts val="0"/>
              </a:spcAft>
              <a:buClr>
                <a:schemeClr val="dk1"/>
              </a:buClr>
              <a:buSzPct val="100000"/>
              <a:buNone/>
            </a:pPr>
            <a:r>
              <a:rPr lang="en-IN"/>
              <a:t>	</a:t>
            </a:r>
            <a:endParaRPr/>
          </a:p>
          <a:p>
            <a:pPr indent="-342900" lvl="0" marL="342900" rtl="0" algn="just">
              <a:spcBef>
                <a:spcPts val="592"/>
              </a:spcBef>
              <a:spcAft>
                <a:spcPts val="0"/>
              </a:spcAft>
              <a:buClr>
                <a:schemeClr val="dk1"/>
              </a:buClr>
              <a:buSzPct val="100000"/>
              <a:buNone/>
            </a:pPr>
            <a:r>
              <a:t/>
            </a:r>
            <a:endParaRPr/>
          </a:p>
          <a:p>
            <a:pPr indent="-342900" lvl="0" marL="342900" rtl="0" algn="just">
              <a:spcBef>
                <a:spcPts val="592"/>
              </a:spcBef>
              <a:spcAft>
                <a:spcPts val="0"/>
              </a:spcAft>
              <a:buClr>
                <a:schemeClr val="dk1"/>
              </a:buClr>
              <a:buSzPct val="100000"/>
              <a:buNone/>
            </a:pPr>
            <a:r>
              <a:rPr lang="en-IN"/>
              <a:t>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IPV4 ADDRESSES</a:t>
            </a:r>
            <a:endParaRPr/>
          </a:p>
        </p:txBody>
      </p:sp>
      <p:sp>
        <p:nvSpPr>
          <p:cNvPr id="440" name="Google Shape;440;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None/>
            </a:pPr>
            <a:r>
              <a:rPr b="1" lang="en-IN" sz="2800" u="sng"/>
              <a:t>Notation</a:t>
            </a:r>
            <a:endParaRPr/>
          </a:p>
          <a:p>
            <a:pPr indent="-342900" lvl="0" marL="342900" rtl="0" algn="just">
              <a:spcBef>
                <a:spcPts val="560"/>
              </a:spcBef>
              <a:spcAft>
                <a:spcPts val="0"/>
              </a:spcAft>
              <a:buClr>
                <a:schemeClr val="dk1"/>
              </a:buClr>
              <a:buSzPts val="2800"/>
              <a:buNone/>
            </a:pPr>
            <a:r>
              <a:rPr lang="en-IN" sz="2800"/>
              <a:t>	Note that because each byte is only 8 bits (octet), each number in the dotted-decimal notation is between 0 and 255.</a:t>
            </a:r>
            <a:endParaRPr/>
          </a:p>
          <a:p>
            <a:pPr indent="-342900" lvl="0" marL="342900" rtl="0" algn="just">
              <a:spcBef>
                <a:spcPts val="560"/>
              </a:spcBef>
              <a:spcAft>
                <a:spcPts val="0"/>
              </a:spcAft>
              <a:buClr>
                <a:schemeClr val="dk1"/>
              </a:buClr>
              <a:buSzPts val="2800"/>
              <a:buNone/>
            </a:pPr>
            <a:r>
              <a:rPr lang="en-IN" sz="2800"/>
              <a:t>	We sometimes see an IPV4 in hexadecimal notation.</a:t>
            </a:r>
            <a:endParaRPr/>
          </a:p>
          <a:p>
            <a:pPr indent="-342900" lvl="0" marL="342900" rtl="0" algn="just">
              <a:spcBef>
                <a:spcPts val="560"/>
              </a:spcBef>
              <a:spcAft>
                <a:spcPts val="0"/>
              </a:spcAft>
              <a:buClr>
                <a:schemeClr val="dk1"/>
              </a:buClr>
              <a:buSzPts val="2800"/>
              <a:buNone/>
            </a:pPr>
            <a:r>
              <a:rPr lang="en-IN" sz="2800"/>
              <a:t>	Each hexadecimal digit is having 4 bits.</a:t>
            </a:r>
            <a:endParaRPr/>
          </a:p>
          <a:p>
            <a:pPr indent="-342900" lvl="0" marL="342900" rtl="0" algn="just">
              <a:spcBef>
                <a:spcPts val="560"/>
              </a:spcBef>
              <a:spcAft>
                <a:spcPts val="0"/>
              </a:spcAft>
              <a:buClr>
                <a:schemeClr val="dk1"/>
              </a:buClr>
              <a:buSzPts val="2800"/>
              <a:buNone/>
            </a:pPr>
            <a:r>
              <a:rPr lang="en-IN" sz="2800"/>
              <a:t>    This means that a 32 bit address has 8 hexadecimal digits. </a:t>
            </a:r>
            <a:endParaRPr/>
          </a:p>
          <a:p>
            <a:pPr indent="-342900" lvl="0" marL="342900" rtl="0" algn="just">
              <a:spcBef>
                <a:spcPts val="560"/>
              </a:spcBef>
              <a:spcAft>
                <a:spcPts val="0"/>
              </a:spcAft>
              <a:buClr>
                <a:schemeClr val="dk1"/>
              </a:buClr>
              <a:buSzPts val="2800"/>
              <a:buNone/>
            </a:pPr>
            <a:r>
              <a:rPr lang="en-IN" sz="2800"/>
              <a:t>	This notation is often used in network programming.	</a:t>
            </a:r>
            <a:endParaRPr/>
          </a:p>
          <a:p>
            <a:pPr indent="-342900" lvl="0" marL="342900" rtl="0" algn="just">
              <a:spcBef>
                <a:spcPts val="560"/>
              </a:spcBef>
              <a:spcAft>
                <a:spcPts val="0"/>
              </a:spcAft>
              <a:buClr>
                <a:schemeClr val="dk1"/>
              </a:buClr>
              <a:buSzPts val="2800"/>
              <a:buNone/>
            </a:pPr>
            <a:r>
              <a:t/>
            </a:r>
            <a:endParaRPr sz="2800"/>
          </a:p>
          <a:p>
            <a:pPr indent="-342900" lvl="0" marL="342900" rtl="0" algn="just">
              <a:spcBef>
                <a:spcPts val="560"/>
              </a:spcBef>
              <a:spcAft>
                <a:spcPts val="0"/>
              </a:spcAft>
              <a:buClr>
                <a:schemeClr val="dk1"/>
              </a:buClr>
              <a:buSzPts val="2800"/>
              <a:buNone/>
            </a:pPr>
            <a:r>
              <a:rPr lang="en-IN" sz="2800"/>
              <a:t>	</a:t>
            </a:r>
            <a:endParaRPr sz="2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IPV4 ADDRESSES</a:t>
            </a:r>
            <a:endParaRPr/>
          </a:p>
        </p:txBody>
      </p:sp>
      <p:sp>
        <p:nvSpPr>
          <p:cNvPr id="446" name="Google Shape;446;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None/>
            </a:pPr>
            <a:r>
              <a:rPr b="1" lang="en-IN" sz="2800" u="sng"/>
              <a:t>Notation</a:t>
            </a:r>
            <a:endParaRPr/>
          </a:p>
          <a:p>
            <a:pPr indent="-342900" lvl="0" marL="342900" rtl="0" algn="just">
              <a:spcBef>
                <a:spcPts val="560"/>
              </a:spcBef>
              <a:spcAft>
                <a:spcPts val="0"/>
              </a:spcAft>
              <a:buClr>
                <a:schemeClr val="dk1"/>
              </a:buClr>
              <a:buSzPts val="2800"/>
              <a:buNone/>
            </a:pPr>
            <a:r>
              <a:rPr lang="en-IN" sz="2800"/>
              <a:t>	Note that because each byte is only 8 bits (octet), each number in the dotted-decimal notation is between 0 and 255.</a:t>
            </a:r>
            <a:endParaRPr/>
          </a:p>
          <a:p>
            <a:pPr indent="-342900" lvl="0" marL="342900" rtl="0" algn="just">
              <a:spcBef>
                <a:spcPts val="560"/>
              </a:spcBef>
              <a:spcAft>
                <a:spcPts val="0"/>
              </a:spcAft>
              <a:buClr>
                <a:schemeClr val="dk1"/>
              </a:buClr>
              <a:buSzPts val="2800"/>
              <a:buNone/>
            </a:pPr>
            <a:r>
              <a:rPr lang="en-IN" sz="2800"/>
              <a:t>	We sometimes see an IPV4 in hexadecimal notation.</a:t>
            </a:r>
            <a:endParaRPr/>
          </a:p>
          <a:p>
            <a:pPr indent="-342900" lvl="0" marL="342900" rtl="0" algn="just">
              <a:spcBef>
                <a:spcPts val="560"/>
              </a:spcBef>
              <a:spcAft>
                <a:spcPts val="0"/>
              </a:spcAft>
              <a:buClr>
                <a:schemeClr val="dk1"/>
              </a:buClr>
              <a:buSzPts val="2800"/>
              <a:buNone/>
            </a:pPr>
            <a:r>
              <a:rPr lang="en-IN" sz="2800"/>
              <a:t>	Each hexadecimal digit is having 4 bits.</a:t>
            </a:r>
            <a:endParaRPr/>
          </a:p>
          <a:p>
            <a:pPr indent="-342900" lvl="0" marL="342900" rtl="0" algn="just">
              <a:spcBef>
                <a:spcPts val="560"/>
              </a:spcBef>
              <a:spcAft>
                <a:spcPts val="0"/>
              </a:spcAft>
              <a:buClr>
                <a:schemeClr val="dk1"/>
              </a:buClr>
              <a:buSzPts val="2800"/>
              <a:buNone/>
            </a:pPr>
            <a:r>
              <a:rPr lang="en-IN" sz="2800"/>
              <a:t>    This means that a 32 bit address has 8 hexadecimal digits. </a:t>
            </a:r>
            <a:endParaRPr/>
          </a:p>
          <a:p>
            <a:pPr indent="-342900" lvl="0" marL="342900" rtl="0" algn="just">
              <a:spcBef>
                <a:spcPts val="560"/>
              </a:spcBef>
              <a:spcAft>
                <a:spcPts val="0"/>
              </a:spcAft>
              <a:buClr>
                <a:schemeClr val="dk1"/>
              </a:buClr>
              <a:buSzPts val="2800"/>
              <a:buNone/>
            </a:pPr>
            <a:r>
              <a:rPr lang="en-IN" sz="2800"/>
              <a:t>	This notation is often used in network programming.	</a:t>
            </a:r>
            <a:endParaRPr/>
          </a:p>
          <a:p>
            <a:pPr indent="-342900" lvl="0" marL="342900" rtl="0" algn="just">
              <a:spcBef>
                <a:spcPts val="560"/>
              </a:spcBef>
              <a:spcAft>
                <a:spcPts val="0"/>
              </a:spcAft>
              <a:buClr>
                <a:schemeClr val="dk1"/>
              </a:buClr>
              <a:buSzPts val="2800"/>
              <a:buNone/>
            </a:pPr>
            <a:r>
              <a:t/>
            </a:r>
            <a:endParaRPr sz="2800"/>
          </a:p>
          <a:p>
            <a:pPr indent="-342900" lvl="0" marL="342900" rtl="0" algn="just">
              <a:spcBef>
                <a:spcPts val="560"/>
              </a:spcBef>
              <a:spcAft>
                <a:spcPts val="0"/>
              </a:spcAft>
              <a:buClr>
                <a:schemeClr val="dk1"/>
              </a:buClr>
              <a:buSzPts val="2800"/>
              <a:buNone/>
            </a:pPr>
            <a:r>
              <a:rPr lang="en-IN" sz="2800"/>
              <a:t>	</a:t>
            </a:r>
            <a:endParaRPr sz="2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IPV4 ADDRESSES</a:t>
            </a:r>
            <a:endParaRPr/>
          </a:p>
        </p:txBody>
      </p:sp>
      <p:pic>
        <p:nvPicPr>
          <p:cNvPr descr="D:\RCSS\DCN\Images\Module 4\IPV41.jpg" id="452" name="Google Shape;452;p58"/>
          <p:cNvPicPr preferRelativeResize="0"/>
          <p:nvPr/>
        </p:nvPicPr>
        <p:blipFill rotWithShape="1">
          <a:blip r:embed="rId3">
            <a:alphaModFix/>
          </a:blip>
          <a:srcRect b="5986" l="0" r="0" t="10282"/>
          <a:stretch/>
        </p:blipFill>
        <p:spPr>
          <a:xfrm>
            <a:off x="785786" y="1285860"/>
            <a:ext cx="7053063" cy="442915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9"/>
          <p:cNvSpPr txBox="1"/>
          <p:nvPr>
            <p:ph type="title"/>
          </p:nvPr>
        </p:nvSpPr>
        <p:spPr>
          <a:xfrm>
            <a:off x="428596" y="21429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IPV4 ADDRESSES</a:t>
            </a:r>
            <a:endParaRPr/>
          </a:p>
        </p:txBody>
      </p:sp>
      <p:sp>
        <p:nvSpPr>
          <p:cNvPr id="458" name="Google Shape;458;p59"/>
          <p:cNvSpPr txBox="1"/>
          <p:nvPr>
            <p:ph idx="1" type="body"/>
          </p:nvPr>
        </p:nvSpPr>
        <p:spPr>
          <a:xfrm>
            <a:off x="428596" y="1214422"/>
            <a:ext cx="8229600" cy="535785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None/>
            </a:pPr>
            <a:r>
              <a:rPr b="1" lang="en-IN" sz="2800" u="sng"/>
              <a:t>Hierarchy in addressing</a:t>
            </a:r>
            <a:endParaRPr/>
          </a:p>
          <a:p>
            <a:pPr indent="-342900" lvl="0" marL="342900" rtl="0" algn="just">
              <a:spcBef>
                <a:spcPts val="560"/>
              </a:spcBef>
              <a:spcAft>
                <a:spcPts val="0"/>
              </a:spcAft>
              <a:buClr>
                <a:schemeClr val="dk1"/>
              </a:buClr>
              <a:buSzPts val="2800"/>
              <a:buNone/>
            </a:pPr>
            <a:r>
              <a:rPr lang="en-IN" sz="2800"/>
              <a:t>	The addressing system is hierarchical.</a:t>
            </a:r>
            <a:endParaRPr/>
          </a:p>
          <a:p>
            <a:pPr indent="-342900" lvl="0" marL="342900" rtl="0" algn="just">
              <a:spcBef>
                <a:spcPts val="560"/>
              </a:spcBef>
              <a:spcAft>
                <a:spcPts val="0"/>
              </a:spcAft>
              <a:buClr>
                <a:schemeClr val="dk1"/>
              </a:buClr>
              <a:buSzPts val="2800"/>
              <a:buNone/>
            </a:pPr>
            <a:r>
              <a:rPr lang="en-IN" sz="2800"/>
              <a:t>	A 32 bit IPV4 address is divided into two parts:</a:t>
            </a:r>
            <a:endParaRPr/>
          </a:p>
          <a:p>
            <a:pPr indent="-342900" lvl="0" marL="342900" rtl="0" algn="ctr">
              <a:spcBef>
                <a:spcPts val="560"/>
              </a:spcBef>
              <a:spcAft>
                <a:spcPts val="0"/>
              </a:spcAft>
              <a:buClr>
                <a:schemeClr val="dk1"/>
              </a:buClr>
              <a:buSzPts val="2800"/>
              <a:buNone/>
            </a:pPr>
            <a:r>
              <a:rPr b="1" i="1" lang="en-IN" sz="2800"/>
              <a:t>		Prefix and suffix	</a:t>
            </a:r>
            <a:endParaRPr/>
          </a:p>
          <a:p>
            <a:pPr indent="-342900" lvl="0" marL="342900" rtl="0" algn="just">
              <a:spcBef>
                <a:spcPts val="560"/>
              </a:spcBef>
              <a:spcAft>
                <a:spcPts val="0"/>
              </a:spcAft>
              <a:buClr>
                <a:schemeClr val="dk1"/>
              </a:buClr>
              <a:buSzPts val="2800"/>
              <a:buNone/>
            </a:pPr>
            <a:r>
              <a:rPr b="1" i="1" lang="en-IN" sz="2800"/>
              <a:t>	</a:t>
            </a:r>
            <a:r>
              <a:rPr lang="en-IN" sz="2800"/>
              <a:t>Prefix defines the network and suffix defines the node.</a:t>
            </a:r>
            <a:endParaRPr/>
          </a:p>
          <a:p>
            <a:pPr indent="-342900" lvl="0" marL="342900" rtl="0" algn="just">
              <a:spcBef>
                <a:spcPts val="560"/>
              </a:spcBef>
              <a:spcAft>
                <a:spcPts val="0"/>
              </a:spcAft>
              <a:buClr>
                <a:schemeClr val="dk1"/>
              </a:buClr>
              <a:buSzPts val="2800"/>
              <a:buNone/>
            </a:pPr>
            <a:r>
              <a:rPr lang="en-IN" sz="2800"/>
              <a:t>	The network identifier in the IPV4 was first designed as a fixed-length prefix, and is referred to as classful addressing.</a:t>
            </a:r>
            <a:endParaRPr/>
          </a:p>
          <a:p>
            <a:pPr indent="-342900" lvl="0" marL="342900" rtl="0" algn="just">
              <a:spcBef>
                <a:spcPts val="560"/>
              </a:spcBef>
              <a:spcAft>
                <a:spcPts val="0"/>
              </a:spcAft>
              <a:buClr>
                <a:schemeClr val="dk1"/>
              </a:buClr>
              <a:buSzPts val="2800"/>
              <a:buNone/>
            </a:pPr>
            <a:r>
              <a:rPr lang="en-IN" sz="2800"/>
              <a:t>	The new scheme, which is referred to as classless addressing, uses a variable length network prefix.</a:t>
            </a:r>
            <a:endParaRPr/>
          </a:p>
          <a:p>
            <a:pPr indent="-342900" lvl="0" marL="342900" rtl="0" algn="just">
              <a:spcBef>
                <a:spcPts val="560"/>
              </a:spcBef>
              <a:spcAft>
                <a:spcPts val="0"/>
              </a:spcAft>
              <a:buClr>
                <a:schemeClr val="dk1"/>
              </a:buClr>
              <a:buSzPts val="2800"/>
              <a:buNone/>
            </a:pPr>
            <a:r>
              <a:t/>
            </a:r>
            <a:endParaRPr sz="2800"/>
          </a:p>
          <a:p>
            <a:pPr indent="-342900" lvl="0" marL="342900" rtl="0" algn="just">
              <a:spcBef>
                <a:spcPts val="560"/>
              </a:spcBef>
              <a:spcAft>
                <a:spcPts val="0"/>
              </a:spcAft>
              <a:buClr>
                <a:schemeClr val="dk1"/>
              </a:buClr>
              <a:buSzPts val="2800"/>
              <a:buNone/>
            </a:pPr>
            <a:r>
              <a:rPr lang="en-IN" sz="2800"/>
              <a:t>	</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Wired LANs: ETHERNET</a:t>
            </a:r>
            <a:endParaRPr b="1"/>
          </a:p>
        </p:txBody>
      </p:sp>
      <p:sp>
        <p:nvSpPr>
          <p:cNvPr id="114" name="Google Shape;114;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b="1" lang="en-IN" u="sng"/>
              <a:t>Media Access Control (MAC)</a:t>
            </a:r>
            <a:endParaRPr b="1" u="sng"/>
          </a:p>
          <a:p>
            <a:pPr indent="-342900" lvl="0" marL="342900" rtl="0" algn="just">
              <a:spcBef>
                <a:spcPts val="640"/>
              </a:spcBef>
              <a:spcAft>
                <a:spcPts val="0"/>
              </a:spcAft>
              <a:buClr>
                <a:schemeClr val="dk1"/>
              </a:buClr>
              <a:buSzPts val="3200"/>
              <a:buChar char="•"/>
            </a:pPr>
            <a:r>
              <a:rPr lang="en-IN"/>
              <a:t>It was a specific access method for LAN.</a:t>
            </a:r>
            <a:endParaRPr/>
          </a:p>
          <a:p>
            <a:pPr indent="-342900" lvl="0" marL="342900" rtl="0" algn="just">
              <a:spcBef>
                <a:spcPts val="640"/>
              </a:spcBef>
              <a:spcAft>
                <a:spcPts val="0"/>
              </a:spcAft>
              <a:buClr>
                <a:schemeClr val="dk1"/>
              </a:buClr>
              <a:buSzPts val="3200"/>
              <a:buChar char="•"/>
            </a:pPr>
            <a:r>
              <a:rPr lang="en-IN"/>
              <a:t>It defines CSMA/CD, and defines Token Passing method.</a:t>
            </a:r>
            <a:endParaRPr/>
          </a:p>
          <a:p>
            <a:pPr indent="-342900" lvl="0" marL="342900" rtl="0" algn="just">
              <a:spcBef>
                <a:spcPts val="640"/>
              </a:spcBef>
              <a:spcAft>
                <a:spcPts val="0"/>
              </a:spcAft>
              <a:buClr>
                <a:schemeClr val="dk1"/>
              </a:buClr>
              <a:buSzPts val="3200"/>
              <a:buChar char="•"/>
            </a:pPr>
            <a:r>
              <a:rPr lang="en-IN"/>
              <a:t>Framing function is also handled.</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IPV4 ADDRESSES</a:t>
            </a:r>
            <a:endParaRPr/>
          </a:p>
        </p:txBody>
      </p:sp>
      <p:pic>
        <p:nvPicPr>
          <p:cNvPr descr="D:\RCSS\DCN\Images\Module 4\Addressing hierarchy.jpg" id="464" name="Google Shape;464;p60"/>
          <p:cNvPicPr preferRelativeResize="0"/>
          <p:nvPr/>
        </p:nvPicPr>
        <p:blipFill rotWithShape="1">
          <a:blip r:embed="rId3">
            <a:alphaModFix/>
          </a:blip>
          <a:srcRect b="4761" l="0" r="0" t="14285"/>
          <a:stretch/>
        </p:blipFill>
        <p:spPr>
          <a:xfrm>
            <a:off x="785786" y="1571612"/>
            <a:ext cx="8001000" cy="485778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1"/>
          <p:cNvSpPr txBox="1"/>
          <p:nvPr>
            <p:ph type="title"/>
          </p:nvPr>
        </p:nvSpPr>
        <p:spPr>
          <a:xfrm>
            <a:off x="428596" y="21429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IPV4 ADDRESSES</a:t>
            </a:r>
            <a:endParaRPr/>
          </a:p>
        </p:txBody>
      </p:sp>
      <p:sp>
        <p:nvSpPr>
          <p:cNvPr id="470" name="Google Shape;470;p61"/>
          <p:cNvSpPr txBox="1"/>
          <p:nvPr>
            <p:ph idx="1" type="body"/>
          </p:nvPr>
        </p:nvSpPr>
        <p:spPr>
          <a:xfrm>
            <a:off x="428596" y="1214422"/>
            <a:ext cx="8229600" cy="535785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None/>
            </a:pPr>
            <a:r>
              <a:rPr b="1" lang="en-IN" sz="2800" u="sng"/>
              <a:t>CLASSFUL ADDRESSING</a:t>
            </a:r>
            <a:endParaRPr/>
          </a:p>
          <a:p>
            <a:pPr indent="-342900" lvl="0" marL="342900" rtl="0" algn="just">
              <a:spcBef>
                <a:spcPts val="560"/>
              </a:spcBef>
              <a:spcAft>
                <a:spcPts val="0"/>
              </a:spcAft>
              <a:buClr>
                <a:schemeClr val="dk1"/>
              </a:buClr>
              <a:buSzPts val="2800"/>
              <a:buNone/>
            </a:pPr>
            <a:r>
              <a:rPr lang="en-IN" sz="2800"/>
              <a:t>	When internet started, the IPV4 address was designed with a fixed length prefix.</a:t>
            </a:r>
            <a:endParaRPr/>
          </a:p>
          <a:p>
            <a:pPr indent="-342900" lvl="0" marL="342900" rtl="0" algn="just">
              <a:spcBef>
                <a:spcPts val="560"/>
              </a:spcBef>
              <a:spcAft>
                <a:spcPts val="0"/>
              </a:spcAft>
              <a:buClr>
                <a:schemeClr val="dk1"/>
              </a:buClr>
              <a:buSzPts val="2800"/>
              <a:buNone/>
            </a:pPr>
            <a:r>
              <a:rPr lang="en-IN" sz="2800"/>
              <a:t>	But to accommodate both small and large networks, three fixed-length prefixes were designed instead of one. (n = 8, n = 16, and n = 24).</a:t>
            </a:r>
            <a:endParaRPr/>
          </a:p>
          <a:p>
            <a:pPr indent="-342900" lvl="0" marL="342900" rtl="0" algn="just">
              <a:spcBef>
                <a:spcPts val="560"/>
              </a:spcBef>
              <a:spcAft>
                <a:spcPts val="0"/>
              </a:spcAft>
              <a:buClr>
                <a:schemeClr val="dk1"/>
              </a:buClr>
              <a:buSzPts val="2800"/>
              <a:buNone/>
            </a:pPr>
            <a:r>
              <a:rPr lang="en-IN" sz="2800"/>
              <a:t>	The whole address space was divided into five classes.</a:t>
            </a:r>
            <a:endParaRPr/>
          </a:p>
          <a:p>
            <a:pPr indent="-342900" lvl="0" marL="342900" rtl="0" algn="just">
              <a:spcBef>
                <a:spcPts val="560"/>
              </a:spcBef>
              <a:spcAft>
                <a:spcPts val="0"/>
              </a:spcAft>
              <a:buClr>
                <a:schemeClr val="dk1"/>
              </a:buClr>
              <a:buSzPts val="2800"/>
              <a:buNone/>
            </a:pPr>
            <a:r>
              <a:rPr lang="en-IN" sz="2800"/>
              <a:t>	CLASS A, CLASS B, CLASS C, CLASS D and CLASS E</a:t>
            </a:r>
            <a:endParaRPr/>
          </a:p>
          <a:p>
            <a:pPr indent="-342900" lvl="0" marL="342900" rtl="0" algn="just">
              <a:spcBef>
                <a:spcPts val="560"/>
              </a:spcBef>
              <a:spcAft>
                <a:spcPts val="0"/>
              </a:spcAft>
              <a:buClr>
                <a:schemeClr val="dk1"/>
              </a:buClr>
              <a:buSzPts val="2800"/>
              <a:buNone/>
            </a:pPr>
            <a:r>
              <a:rPr lang="en-IN" sz="2800"/>
              <a:t>	This scheme is referred to as classful addressing.</a:t>
            </a:r>
            <a:endParaRPr/>
          </a:p>
          <a:p>
            <a:pPr indent="-342900" lvl="0" marL="342900" rtl="0" algn="just">
              <a:spcBef>
                <a:spcPts val="560"/>
              </a:spcBef>
              <a:spcAft>
                <a:spcPts val="0"/>
              </a:spcAft>
              <a:buClr>
                <a:schemeClr val="dk1"/>
              </a:buClr>
              <a:buSzPts val="2800"/>
              <a:buNone/>
            </a:pPr>
            <a:r>
              <a:rPr lang="en-IN" sz="2800"/>
              <a:t>	</a:t>
            </a:r>
            <a:endParaRPr/>
          </a:p>
          <a:p>
            <a:pPr indent="-342900" lvl="0" marL="342900" rtl="0" algn="just">
              <a:spcBef>
                <a:spcPts val="560"/>
              </a:spcBef>
              <a:spcAft>
                <a:spcPts val="0"/>
              </a:spcAft>
              <a:buClr>
                <a:schemeClr val="dk1"/>
              </a:buClr>
              <a:buSzPts val="2800"/>
              <a:buNone/>
            </a:pPr>
            <a:r>
              <a:rPr lang="en-IN" sz="2800"/>
              <a:t>	</a:t>
            </a:r>
            <a:endParaRPr sz="28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2"/>
          <p:cNvSpPr txBox="1"/>
          <p:nvPr>
            <p:ph type="title"/>
          </p:nvPr>
        </p:nvSpPr>
        <p:spPr>
          <a:xfrm>
            <a:off x="357158" y="142852"/>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IPV4 ADDRESSES</a:t>
            </a:r>
            <a:endParaRPr/>
          </a:p>
        </p:txBody>
      </p:sp>
      <p:sp>
        <p:nvSpPr>
          <p:cNvPr id="476" name="Google Shape;476;p62"/>
          <p:cNvSpPr txBox="1"/>
          <p:nvPr>
            <p:ph idx="1" type="body"/>
          </p:nvPr>
        </p:nvSpPr>
        <p:spPr>
          <a:xfrm>
            <a:off x="428596" y="1142984"/>
            <a:ext cx="8229600" cy="535785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None/>
            </a:pPr>
            <a:r>
              <a:rPr b="1" lang="en-IN" sz="2800" u="sng"/>
              <a:t>CLASSFUL ADDRESSING</a:t>
            </a:r>
            <a:endParaRPr/>
          </a:p>
          <a:p>
            <a:pPr indent="-342900" lvl="0" marL="342900" rtl="0" algn="just">
              <a:spcBef>
                <a:spcPts val="560"/>
              </a:spcBef>
              <a:spcAft>
                <a:spcPts val="0"/>
              </a:spcAft>
              <a:buClr>
                <a:schemeClr val="dk1"/>
              </a:buClr>
              <a:buSzPts val="2800"/>
              <a:buNone/>
            </a:pPr>
            <a:r>
              <a:rPr lang="en-IN" sz="2800"/>
              <a:t>		</a:t>
            </a:r>
            <a:endParaRPr/>
          </a:p>
          <a:p>
            <a:pPr indent="-342900" lvl="0" marL="342900" rtl="0" algn="just">
              <a:spcBef>
                <a:spcPts val="560"/>
              </a:spcBef>
              <a:spcAft>
                <a:spcPts val="0"/>
              </a:spcAft>
              <a:buClr>
                <a:schemeClr val="dk1"/>
              </a:buClr>
              <a:buSzPts val="2800"/>
              <a:buNone/>
            </a:pPr>
            <a:r>
              <a:rPr lang="en-IN" sz="2800"/>
              <a:t>	</a:t>
            </a:r>
            <a:endParaRPr sz="2800"/>
          </a:p>
        </p:txBody>
      </p:sp>
      <p:pic>
        <p:nvPicPr>
          <p:cNvPr descr="D:\RCSS\DCN\Images\Module 4\Classful addressing.jpg" id="477" name="Google Shape;477;p62"/>
          <p:cNvPicPr preferRelativeResize="0"/>
          <p:nvPr/>
        </p:nvPicPr>
        <p:blipFill rotWithShape="1">
          <a:blip r:embed="rId3">
            <a:alphaModFix/>
          </a:blip>
          <a:srcRect b="7188" l="0" r="0" t="10458"/>
          <a:stretch/>
        </p:blipFill>
        <p:spPr>
          <a:xfrm>
            <a:off x="857224" y="1785926"/>
            <a:ext cx="7286676" cy="450059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3"/>
          <p:cNvSpPr txBox="1"/>
          <p:nvPr>
            <p:ph type="title"/>
          </p:nvPr>
        </p:nvSpPr>
        <p:spPr>
          <a:xfrm>
            <a:off x="428596" y="21429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IPV4 ADDRESSES</a:t>
            </a:r>
            <a:endParaRPr/>
          </a:p>
        </p:txBody>
      </p:sp>
      <p:sp>
        <p:nvSpPr>
          <p:cNvPr id="483" name="Google Shape;483;p63"/>
          <p:cNvSpPr txBox="1"/>
          <p:nvPr>
            <p:ph idx="1" type="body"/>
          </p:nvPr>
        </p:nvSpPr>
        <p:spPr>
          <a:xfrm>
            <a:off x="428596" y="1214422"/>
            <a:ext cx="8229600" cy="535785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None/>
            </a:pPr>
            <a:r>
              <a:rPr b="1" lang="en-IN" sz="2800" u="sng"/>
              <a:t>CLASSLESS ADDRESSING</a:t>
            </a:r>
            <a:endParaRPr/>
          </a:p>
          <a:p>
            <a:pPr indent="-342900" lvl="0" marL="342900" rtl="0" algn="just">
              <a:spcBef>
                <a:spcPts val="560"/>
              </a:spcBef>
              <a:spcAft>
                <a:spcPts val="0"/>
              </a:spcAft>
              <a:buClr>
                <a:schemeClr val="dk1"/>
              </a:buClr>
              <a:buSzPts val="2800"/>
              <a:buNone/>
            </a:pPr>
            <a:r>
              <a:rPr lang="en-IN" sz="2800"/>
              <a:t>	Subnetting and supernetting in classful </a:t>
            </a:r>
            <a:r>
              <a:rPr lang="en-IN" sz="2800"/>
              <a:t>addressing</a:t>
            </a:r>
            <a:r>
              <a:rPr lang="en-IN" sz="2800"/>
              <a:t> did not really solve the address depletion problem.</a:t>
            </a:r>
            <a:endParaRPr/>
          </a:p>
          <a:p>
            <a:pPr indent="-342900" lvl="0" marL="342900" rtl="0" algn="just">
              <a:spcBef>
                <a:spcPts val="560"/>
              </a:spcBef>
              <a:spcAft>
                <a:spcPts val="0"/>
              </a:spcAft>
              <a:buClr>
                <a:schemeClr val="dk1"/>
              </a:buClr>
              <a:buSzPts val="2800"/>
              <a:buNone/>
            </a:pPr>
            <a:r>
              <a:rPr lang="en-IN" sz="2800"/>
              <a:t>	With the growth of the internet, it was clear that a  larger address space was needed as a long </a:t>
            </a:r>
            <a:r>
              <a:rPr lang="en-IN" sz="2800"/>
              <a:t>term</a:t>
            </a:r>
            <a:r>
              <a:rPr lang="en-IN" sz="2800"/>
              <a:t> solution.</a:t>
            </a:r>
            <a:endParaRPr/>
          </a:p>
          <a:p>
            <a:pPr indent="-342900" lvl="0" marL="342900" rtl="0" algn="just">
              <a:spcBef>
                <a:spcPts val="560"/>
              </a:spcBef>
              <a:spcAft>
                <a:spcPts val="0"/>
              </a:spcAft>
              <a:buClr>
                <a:schemeClr val="dk1"/>
              </a:buClr>
              <a:buSzPts val="2800"/>
              <a:buNone/>
            </a:pPr>
            <a:r>
              <a:rPr lang="en-IN" sz="2800"/>
              <a:t>	The larger address space, however, requires that the </a:t>
            </a:r>
            <a:r>
              <a:rPr lang="en-IN" sz="2800"/>
              <a:t>length of</a:t>
            </a:r>
            <a:r>
              <a:rPr lang="en-IN" sz="2800"/>
              <a:t> IP addresses </a:t>
            </a:r>
            <a:r>
              <a:rPr lang="en-IN" sz="2800"/>
              <a:t>also be</a:t>
            </a:r>
            <a:r>
              <a:rPr lang="en-IN" sz="2800"/>
              <a:t> increased.</a:t>
            </a:r>
            <a:endParaRPr/>
          </a:p>
          <a:p>
            <a:pPr indent="-342900" lvl="0" marL="342900" rtl="0" algn="just">
              <a:spcBef>
                <a:spcPts val="560"/>
              </a:spcBef>
              <a:spcAft>
                <a:spcPts val="0"/>
              </a:spcAft>
              <a:buClr>
                <a:schemeClr val="dk1"/>
              </a:buClr>
              <a:buSzPts val="2800"/>
              <a:buNone/>
            </a:pPr>
            <a:r>
              <a:rPr lang="en-IN" sz="2800"/>
              <a:t>	It means that the format of the </a:t>
            </a:r>
            <a:r>
              <a:rPr lang="en-IN" sz="2800"/>
              <a:t>Ip Packets</a:t>
            </a:r>
            <a:r>
              <a:rPr lang="en-IN" sz="2800"/>
              <a:t> needs to be changed.</a:t>
            </a:r>
            <a:endParaRPr/>
          </a:p>
          <a:p>
            <a:pPr indent="-342900" lvl="0" marL="342900" rtl="0" algn="just">
              <a:spcBef>
                <a:spcPts val="560"/>
              </a:spcBef>
              <a:spcAft>
                <a:spcPts val="0"/>
              </a:spcAft>
              <a:buClr>
                <a:schemeClr val="dk1"/>
              </a:buClr>
              <a:buSzPts val="2800"/>
              <a:buNone/>
            </a:pPr>
            <a:r>
              <a:t/>
            </a:r>
            <a:endParaRPr sz="2800"/>
          </a:p>
          <a:p>
            <a:pPr indent="-342900" lvl="0" marL="342900" rtl="0" algn="just">
              <a:spcBef>
                <a:spcPts val="560"/>
              </a:spcBef>
              <a:spcAft>
                <a:spcPts val="0"/>
              </a:spcAft>
              <a:buClr>
                <a:schemeClr val="dk1"/>
              </a:buClr>
              <a:buSzPts val="2800"/>
              <a:buNone/>
            </a:pPr>
            <a:r>
              <a:rPr lang="en-IN" sz="2800"/>
              <a:t>	</a:t>
            </a:r>
            <a:endParaRPr sz="28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4"/>
          <p:cNvSpPr txBox="1"/>
          <p:nvPr>
            <p:ph type="title"/>
          </p:nvPr>
        </p:nvSpPr>
        <p:spPr>
          <a:xfrm>
            <a:off x="428596" y="21429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IPV4 ADDRESSES</a:t>
            </a:r>
            <a:endParaRPr/>
          </a:p>
        </p:txBody>
      </p:sp>
      <p:sp>
        <p:nvSpPr>
          <p:cNvPr id="489" name="Google Shape;489;p64"/>
          <p:cNvSpPr txBox="1"/>
          <p:nvPr>
            <p:ph idx="1" type="body"/>
          </p:nvPr>
        </p:nvSpPr>
        <p:spPr>
          <a:xfrm>
            <a:off x="428596" y="1214422"/>
            <a:ext cx="8229600" cy="535785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None/>
            </a:pPr>
            <a:r>
              <a:rPr b="1" lang="en-IN" sz="2800" u="sng"/>
              <a:t>CLASSLESS ADDRESSING</a:t>
            </a:r>
            <a:endParaRPr/>
          </a:p>
          <a:p>
            <a:pPr indent="-342900" lvl="0" marL="342900" rtl="0" algn="just">
              <a:spcBef>
                <a:spcPts val="560"/>
              </a:spcBef>
              <a:spcAft>
                <a:spcPts val="0"/>
              </a:spcAft>
              <a:buClr>
                <a:schemeClr val="dk1"/>
              </a:buClr>
              <a:buSzPts val="2800"/>
              <a:buNone/>
            </a:pPr>
            <a:r>
              <a:rPr lang="en-IN" sz="2800"/>
              <a:t>	The short term solution for solving this problem was called as classless addressing.</a:t>
            </a:r>
            <a:endParaRPr/>
          </a:p>
          <a:p>
            <a:pPr indent="-342900" lvl="0" marL="342900" rtl="0" algn="just">
              <a:spcBef>
                <a:spcPts val="560"/>
              </a:spcBef>
              <a:spcAft>
                <a:spcPts val="0"/>
              </a:spcAft>
              <a:buClr>
                <a:schemeClr val="dk1"/>
              </a:buClr>
              <a:buSzPts val="2800"/>
              <a:buNone/>
            </a:pPr>
            <a:r>
              <a:rPr lang="en-IN" sz="2800"/>
              <a:t>	In other words, the class privilege was removed from the distribution to compensate for the address depletion.</a:t>
            </a:r>
            <a:endParaRPr/>
          </a:p>
          <a:p>
            <a:pPr indent="-342900" lvl="0" marL="342900" rtl="0" algn="just">
              <a:spcBef>
                <a:spcPts val="560"/>
              </a:spcBef>
              <a:spcAft>
                <a:spcPts val="0"/>
              </a:spcAft>
              <a:buClr>
                <a:schemeClr val="dk1"/>
              </a:buClr>
              <a:buSzPts val="2800"/>
              <a:buNone/>
            </a:pPr>
            <a:r>
              <a:rPr lang="en-IN" sz="2800"/>
              <a:t>	In classless addressing variable length blocks are used that belong to no classes.</a:t>
            </a:r>
            <a:endParaRPr/>
          </a:p>
          <a:p>
            <a:pPr indent="-342900" lvl="0" marL="342900" rtl="0" algn="just">
              <a:spcBef>
                <a:spcPts val="560"/>
              </a:spcBef>
              <a:spcAft>
                <a:spcPts val="0"/>
              </a:spcAft>
              <a:buClr>
                <a:schemeClr val="dk1"/>
              </a:buClr>
              <a:buSzPts val="2800"/>
              <a:buNone/>
            </a:pPr>
            <a:r>
              <a:rPr lang="en-IN" sz="2800"/>
              <a:t>	 </a:t>
            </a:r>
            <a:endParaRPr sz="2800"/>
          </a:p>
          <a:p>
            <a:pPr indent="-342900" lvl="0" marL="342900" rtl="0" algn="just">
              <a:spcBef>
                <a:spcPts val="560"/>
              </a:spcBef>
              <a:spcAft>
                <a:spcPts val="0"/>
              </a:spcAft>
              <a:buClr>
                <a:schemeClr val="dk1"/>
              </a:buClr>
              <a:buSzPts val="2800"/>
              <a:buNone/>
            </a:pPr>
            <a:r>
              <a:rPr lang="en-IN" sz="2800"/>
              <a:t>	</a:t>
            </a:r>
            <a:endParaRPr sz="28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5"/>
          <p:cNvSpPr txBox="1"/>
          <p:nvPr>
            <p:ph type="title"/>
          </p:nvPr>
        </p:nvSpPr>
        <p:spPr>
          <a:xfrm>
            <a:off x="428596" y="21429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IPV4 ADDRESSES</a:t>
            </a:r>
            <a:endParaRPr/>
          </a:p>
        </p:txBody>
      </p:sp>
      <p:sp>
        <p:nvSpPr>
          <p:cNvPr id="495" name="Google Shape;495;p65"/>
          <p:cNvSpPr txBox="1"/>
          <p:nvPr>
            <p:ph idx="1" type="body"/>
          </p:nvPr>
        </p:nvSpPr>
        <p:spPr>
          <a:xfrm>
            <a:off x="428596" y="1500150"/>
            <a:ext cx="8229600" cy="3929114"/>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None/>
            </a:pPr>
            <a:r>
              <a:rPr b="1" lang="en-IN" sz="2800" u="sng"/>
              <a:t>CLASSLESS ADDRESSING</a:t>
            </a:r>
            <a:endParaRPr/>
          </a:p>
          <a:p>
            <a:pPr indent="-342900" lvl="0" marL="342900" rtl="0" algn="just">
              <a:spcBef>
                <a:spcPts val="560"/>
              </a:spcBef>
              <a:spcAft>
                <a:spcPts val="0"/>
              </a:spcAft>
              <a:buClr>
                <a:schemeClr val="dk1"/>
              </a:buClr>
              <a:buSzPts val="2800"/>
              <a:buNone/>
            </a:pPr>
            <a:r>
              <a:rPr lang="en-IN" sz="2800"/>
              <a:t>	</a:t>
            </a:r>
            <a:endParaRPr sz="2800"/>
          </a:p>
        </p:txBody>
      </p:sp>
      <p:pic>
        <p:nvPicPr>
          <p:cNvPr descr="E:\DKB\DCN\classlessaddressing.jpg" id="496" name="Google Shape;496;p65"/>
          <p:cNvPicPr preferRelativeResize="0"/>
          <p:nvPr/>
        </p:nvPicPr>
        <p:blipFill rotWithShape="1">
          <a:blip r:embed="rId3">
            <a:alphaModFix/>
          </a:blip>
          <a:srcRect b="22368" l="0" r="0" t="21053"/>
          <a:stretch/>
        </p:blipFill>
        <p:spPr>
          <a:xfrm>
            <a:off x="1000100" y="2214554"/>
            <a:ext cx="7239027" cy="307183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6"/>
          <p:cNvSpPr txBox="1"/>
          <p:nvPr>
            <p:ph type="title"/>
          </p:nvPr>
        </p:nvSpPr>
        <p:spPr>
          <a:xfrm>
            <a:off x="428596" y="21429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INTERNET PROTOCOL (IP)</a:t>
            </a:r>
            <a:endParaRPr b="1" sz="4000"/>
          </a:p>
        </p:txBody>
      </p:sp>
      <p:sp>
        <p:nvSpPr>
          <p:cNvPr id="502" name="Google Shape;502;p66"/>
          <p:cNvSpPr txBox="1"/>
          <p:nvPr>
            <p:ph idx="1" type="body"/>
          </p:nvPr>
        </p:nvSpPr>
        <p:spPr>
          <a:xfrm>
            <a:off x="428596" y="1357298"/>
            <a:ext cx="8229600" cy="5072098"/>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None/>
            </a:pPr>
            <a:r>
              <a:rPr lang="en-IN" sz="2800"/>
              <a:t>	The network layer in version 4 can be thought of as one main protocol and three </a:t>
            </a:r>
            <a:r>
              <a:rPr lang="en-IN" sz="2800"/>
              <a:t>auxiliary</a:t>
            </a:r>
            <a:r>
              <a:rPr lang="en-IN" sz="2800"/>
              <a:t> ones. </a:t>
            </a:r>
            <a:endParaRPr/>
          </a:p>
          <a:p>
            <a:pPr indent="-342900" lvl="0" marL="342900" rtl="0" algn="just">
              <a:spcBef>
                <a:spcPts val="560"/>
              </a:spcBef>
              <a:spcAft>
                <a:spcPts val="0"/>
              </a:spcAft>
              <a:buClr>
                <a:schemeClr val="dk1"/>
              </a:buClr>
              <a:buSzPts val="2800"/>
              <a:buNone/>
            </a:pPr>
            <a:r>
              <a:rPr lang="en-IN" sz="2800"/>
              <a:t>	the main protocol, internet protocol version 4 (IPV4), is responsible for packetizing, forwarding and delivery of a packet at the network layer. </a:t>
            </a:r>
            <a:endParaRPr/>
          </a:p>
          <a:p>
            <a:pPr indent="-342900" lvl="0" marL="342900" rtl="0" algn="just">
              <a:spcBef>
                <a:spcPts val="560"/>
              </a:spcBef>
              <a:spcAft>
                <a:spcPts val="0"/>
              </a:spcAft>
              <a:buClr>
                <a:schemeClr val="dk1"/>
              </a:buClr>
              <a:buSzPts val="2800"/>
              <a:buNone/>
            </a:pPr>
            <a:r>
              <a:rPr lang="en-IN" sz="2800"/>
              <a:t>	The ICMPv4 helps IPv4 to handle some errors that may occur in the network layer delivery.</a:t>
            </a:r>
            <a:endParaRPr/>
          </a:p>
          <a:p>
            <a:pPr indent="-342900" lvl="0" marL="342900" rtl="0" algn="just">
              <a:spcBef>
                <a:spcPts val="560"/>
              </a:spcBef>
              <a:spcAft>
                <a:spcPts val="0"/>
              </a:spcAft>
              <a:buClr>
                <a:schemeClr val="dk1"/>
              </a:buClr>
              <a:buSzPts val="2800"/>
              <a:buNone/>
            </a:pPr>
            <a:r>
              <a:rPr lang="en-IN" sz="2800"/>
              <a:t>	The IGMP is used to help IPv4 in multicasting. </a:t>
            </a:r>
            <a:endParaRPr/>
          </a:p>
          <a:p>
            <a:pPr indent="-342900" lvl="0" marL="342900" rtl="0" algn="just">
              <a:spcBef>
                <a:spcPts val="560"/>
              </a:spcBef>
              <a:spcAft>
                <a:spcPts val="0"/>
              </a:spcAft>
              <a:buClr>
                <a:schemeClr val="dk1"/>
              </a:buClr>
              <a:buSzPts val="2800"/>
              <a:buNone/>
            </a:pPr>
            <a:r>
              <a:rPr lang="en-IN" sz="2800"/>
              <a:t>	The ARP is used to glue the network and data-link layers in mapping network layer addresses to link-layer addresses.</a:t>
            </a:r>
            <a:endParaRPr sz="2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7"/>
          <p:cNvSpPr txBox="1"/>
          <p:nvPr>
            <p:ph type="title"/>
          </p:nvPr>
        </p:nvSpPr>
        <p:spPr>
          <a:xfrm>
            <a:off x="428596" y="21429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INTERNET PROTOCOL (IP)</a:t>
            </a:r>
            <a:endParaRPr b="1" sz="4000"/>
          </a:p>
        </p:txBody>
      </p:sp>
      <p:sp>
        <p:nvSpPr>
          <p:cNvPr id="508" name="Google Shape;508;p67"/>
          <p:cNvSpPr txBox="1"/>
          <p:nvPr>
            <p:ph idx="1" type="body"/>
          </p:nvPr>
        </p:nvSpPr>
        <p:spPr>
          <a:xfrm>
            <a:off x="428596" y="1357298"/>
            <a:ext cx="8229600" cy="5072098"/>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None/>
            </a:pPr>
            <a:r>
              <a:rPr lang="en-IN" sz="2800"/>
              <a:t>	</a:t>
            </a:r>
            <a:endParaRPr sz="2800"/>
          </a:p>
        </p:txBody>
      </p:sp>
      <p:pic>
        <p:nvPicPr>
          <p:cNvPr descr="E:\DKB\DCN\IP in TCP.jpg" id="509" name="Google Shape;509;p67"/>
          <p:cNvPicPr preferRelativeResize="0"/>
          <p:nvPr/>
        </p:nvPicPr>
        <p:blipFill rotWithShape="1">
          <a:blip r:embed="rId3">
            <a:alphaModFix/>
          </a:blip>
          <a:srcRect b="11458" l="3125" r="2343" t="20833"/>
          <a:stretch/>
        </p:blipFill>
        <p:spPr>
          <a:xfrm>
            <a:off x="214282" y="1142984"/>
            <a:ext cx="8643998" cy="464347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8"/>
          <p:cNvSpPr txBox="1"/>
          <p:nvPr>
            <p:ph type="title"/>
          </p:nvPr>
        </p:nvSpPr>
        <p:spPr>
          <a:xfrm>
            <a:off x="428596" y="21429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INTERNET PROTOCOL (IP)</a:t>
            </a:r>
            <a:endParaRPr b="1" sz="4000"/>
          </a:p>
        </p:txBody>
      </p:sp>
      <p:sp>
        <p:nvSpPr>
          <p:cNvPr id="515" name="Google Shape;515;p68"/>
          <p:cNvSpPr txBox="1"/>
          <p:nvPr>
            <p:ph idx="1" type="body"/>
          </p:nvPr>
        </p:nvSpPr>
        <p:spPr>
          <a:xfrm>
            <a:off x="428596" y="1357298"/>
            <a:ext cx="8229600" cy="5072098"/>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None/>
            </a:pPr>
            <a:r>
              <a:rPr b="1" lang="en-IN" sz="2800" u="sng"/>
              <a:t>DATAGRAM FORMAT</a:t>
            </a:r>
            <a:endParaRPr/>
          </a:p>
          <a:p>
            <a:pPr indent="-342900" lvl="0" marL="342900" rtl="0" algn="just">
              <a:spcBef>
                <a:spcPts val="560"/>
              </a:spcBef>
              <a:spcAft>
                <a:spcPts val="0"/>
              </a:spcAft>
              <a:buClr>
                <a:schemeClr val="dk1"/>
              </a:buClr>
              <a:buSzPts val="2800"/>
              <a:buNone/>
            </a:pPr>
            <a:r>
              <a:t/>
            </a:r>
            <a:endParaRPr sz="2800"/>
          </a:p>
        </p:txBody>
      </p:sp>
      <p:pic>
        <p:nvPicPr>
          <p:cNvPr descr="E:\DKB\DCN\IP datagram.png" id="516" name="Google Shape;516;p68"/>
          <p:cNvPicPr preferRelativeResize="0"/>
          <p:nvPr/>
        </p:nvPicPr>
        <p:blipFill rotWithShape="1">
          <a:blip r:embed="rId3">
            <a:alphaModFix/>
          </a:blip>
          <a:srcRect b="0" l="0" r="0" t="0"/>
          <a:stretch/>
        </p:blipFill>
        <p:spPr>
          <a:xfrm>
            <a:off x="1000100" y="1857364"/>
            <a:ext cx="7286676" cy="473486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9"/>
          <p:cNvSpPr txBox="1"/>
          <p:nvPr>
            <p:ph type="title"/>
          </p:nvPr>
        </p:nvSpPr>
        <p:spPr>
          <a:xfrm>
            <a:off x="428596" y="21429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INTERNET PROTOCOL (IP)</a:t>
            </a:r>
            <a:endParaRPr b="1" sz="4000"/>
          </a:p>
        </p:txBody>
      </p:sp>
      <p:sp>
        <p:nvSpPr>
          <p:cNvPr id="522" name="Google Shape;522;p69"/>
          <p:cNvSpPr txBox="1"/>
          <p:nvPr>
            <p:ph idx="1" type="body"/>
          </p:nvPr>
        </p:nvSpPr>
        <p:spPr>
          <a:xfrm>
            <a:off x="428596" y="1357298"/>
            <a:ext cx="8229600" cy="5072098"/>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None/>
            </a:pPr>
            <a:r>
              <a:rPr b="1" lang="en-IN" sz="2800" u="sng"/>
              <a:t>SUBNETTING</a:t>
            </a:r>
            <a:endParaRPr/>
          </a:p>
          <a:p>
            <a:pPr indent="-342900" lvl="0" marL="342900" rtl="0" algn="just">
              <a:spcBef>
                <a:spcPts val="560"/>
              </a:spcBef>
              <a:spcAft>
                <a:spcPts val="0"/>
              </a:spcAft>
              <a:buClr>
                <a:schemeClr val="dk1"/>
              </a:buClr>
              <a:buSzPts val="2800"/>
              <a:buNone/>
            </a:pPr>
            <a:r>
              <a:rPr lang="en-IN" sz="2800"/>
              <a:t>	A sub-network or </a:t>
            </a:r>
            <a:r>
              <a:rPr b="1" lang="en-IN" sz="2800"/>
              <a:t>subnet</a:t>
            </a:r>
            <a:r>
              <a:rPr lang="en-IN" sz="2800"/>
              <a:t> is a logical subdivision of an </a:t>
            </a:r>
            <a:r>
              <a:rPr b="1" lang="en-IN" sz="2800"/>
              <a:t>IP</a:t>
            </a:r>
            <a:r>
              <a:rPr lang="en-IN" sz="2800"/>
              <a:t> network.</a:t>
            </a:r>
            <a:endParaRPr sz="2800"/>
          </a:p>
          <a:p>
            <a:pPr indent="-342900" lvl="0" marL="342900" rtl="0" algn="just">
              <a:spcBef>
                <a:spcPts val="560"/>
              </a:spcBef>
              <a:spcAft>
                <a:spcPts val="0"/>
              </a:spcAft>
              <a:buClr>
                <a:schemeClr val="dk1"/>
              </a:buClr>
              <a:buSzPts val="2800"/>
              <a:buNone/>
            </a:pPr>
            <a:r>
              <a:rPr lang="en-IN" sz="2800"/>
              <a:t>	In Subnetting we create multiple small manageable networks from a single large IP network.</a:t>
            </a:r>
            <a:endParaRPr sz="2800"/>
          </a:p>
          <a:p>
            <a:pPr indent="-342900" lvl="0" marL="342900" rtl="0" algn="just">
              <a:spcBef>
                <a:spcPts val="560"/>
              </a:spcBef>
              <a:spcAft>
                <a:spcPts val="0"/>
              </a:spcAft>
              <a:buClr>
                <a:schemeClr val="dk1"/>
              </a:buClr>
              <a:buSzPts val="2800"/>
              <a:buNone/>
            </a:pPr>
            <a:r>
              <a:rPr lang="en-IN" sz="2800"/>
              <a:t>	The practice of dividing a network into two or more networks is called </a:t>
            </a:r>
            <a:r>
              <a:rPr b="1" lang="en-IN" sz="2800"/>
              <a:t>subnetting.</a:t>
            </a:r>
            <a:endParaRPr/>
          </a:p>
          <a:p>
            <a:pPr indent="-342900" lvl="0" marL="342900" rtl="0" algn="just">
              <a:spcBef>
                <a:spcPts val="560"/>
              </a:spcBef>
              <a:spcAft>
                <a:spcPts val="0"/>
              </a:spcAft>
              <a:buClr>
                <a:schemeClr val="dk1"/>
              </a:buClr>
              <a:buSzPts val="2800"/>
              <a:buNone/>
            </a:pPr>
            <a:r>
              <a:rPr b="1" lang="en-IN" sz="2800"/>
              <a:t>	</a:t>
            </a:r>
            <a:endParaRPr b="1" sz="2800"/>
          </a:p>
          <a:p>
            <a:pPr indent="-342900" lvl="0" marL="342900" rtl="0" algn="just">
              <a:spcBef>
                <a:spcPts val="560"/>
              </a:spcBef>
              <a:spcAft>
                <a:spcPts val="0"/>
              </a:spcAft>
              <a:buClr>
                <a:schemeClr val="dk1"/>
              </a:buClr>
              <a:buSzPts val="2800"/>
              <a:buNone/>
            </a:pPr>
            <a:r>
              <a:rPr b="1" lang="en-IN" sz="2800"/>
              <a:t>	</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Wired LANs: ETHERNET</a:t>
            </a:r>
            <a:endParaRPr b="1"/>
          </a:p>
        </p:txBody>
      </p:sp>
      <p:sp>
        <p:nvSpPr>
          <p:cNvPr id="120" name="Google Shape;120;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b="1" lang="en-IN" u="sng"/>
              <a:t>Four Generations</a:t>
            </a:r>
            <a:endParaRPr/>
          </a:p>
          <a:p>
            <a:pPr indent="-514350" lvl="0" marL="514350" rtl="0" algn="just">
              <a:spcBef>
                <a:spcPts val="640"/>
              </a:spcBef>
              <a:spcAft>
                <a:spcPts val="0"/>
              </a:spcAft>
              <a:buClr>
                <a:schemeClr val="dk1"/>
              </a:buClr>
              <a:buSzPts val="3200"/>
              <a:buAutoNum type="arabicPeriod"/>
            </a:pPr>
            <a:r>
              <a:rPr lang="en-IN"/>
              <a:t>Standard Ethernet(10 Mbps)</a:t>
            </a:r>
            <a:endParaRPr/>
          </a:p>
          <a:p>
            <a:pPr indent="-514350" lvl="0" marL="514350" rtl="0" algn="just">
              <a:spcBef>
                <a:spcPts val="640"/>
              </a:spcBef>
              <a:spcAft>
                <a:spcPts val="0"/>
              </a:spcAft>
              <a:buClr>
                <a:schemeClr val="dk1"/>
              </a:buClr>
              <a:buSzPts val="3200"/>
              <a:buAutoNum type="arabicPeriod"/>
            </a:pPr>
            <a:r>
              <a:rPr lang="en-IN"/>
              <a:t>Fast Ethernet (100 Mbps)</a:t>
            </a:r>
            <a:endParaRPr/>
          </a:p>
          <a:p>
            <a:pPr indent="-514350" lvl="0" marL="514350" rtl="0" algn="just">
              <a:spcBef>
                <a:spcPts val="640"/>
              </a:spcBef>
              <a:spcAft>
                <a:spcPts val="0"/>
              </a:spcAft>
              <a:buClr>
                <a:schemeClr val="dk1"/>
              </a:buClr>
              <a:buSzPts val="3200"/>
              <a:buAutoNum type="arabicPeriod"/>
            </a:pPr>
            <a:r>
              <a:rPr lang="en-IN"/>
              <a:t>Gigabit Ethernet (1 Gbps)</a:t>
            </a:r>
            <a:endParaRPr/>
          </a:p>
          <a:p>
            <a:pPr indent="-514350" lvl="0" marL="514350" rtl="0" algn="just">
              <a:spcBef>
                <a:spcPts val="640"/>
              </a:spcBef>
              <a:spcAft>
                <a:spcPts val="0"/>
              </a:spcAft>
              <a:buClr>
                <a:schemeClr val="dk1"/>
              </a:buClr>
              <a:buSzPts val="3200"/>
              <a:buAutoNum type="arabicPeriod"/>
            </a:pPr>
            <a:r>
              <a:rPr lang="en-IN"/>
              <a:t>10 Gigabit Ethernet (10 Gbps)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0"/>
          <p:cNvSpPr txBox="1"/>
          <p:nvPr>
            <p:ph type="title"/>
          </p:nvPr>
        </p:nvSpPr>
        <p:spPr>
          <a:xfrm>
            <a:off x="428596" y="21429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INTERNET PROTOCOL (IP)</a:t>
            </a:r>
            <a:endParaRPr b="1" sz="4000"/>
          </a:p>
        </p:txBody>
      </p:sp>
      <p:sp>
        <p:nvSpPr>
          <p:cNvPr id="528" name="Google Shape;528;p70"/>
          <p:cNvSpPr txBox="1"/>
          <p:nvPr>
            <p:ph idx="1" type="body"/>
          </p:nvPr>
        </p:nvSpPr>
        <p:spPr>
          <a:xfrm>
            <a:off x="428596" y="1214422"/>
            <a:ext cx="8229600" cy="464347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None/>
            </a:pPr>
            <a:r>
              <a:rPr b="1" lang="en-IN" sz="2800" u="sng"/>
              <a:t>SUBNETTING</a:t>
            </a:r>
            <a:endParaRPr/>
          </a:p>
          <a:p>
            <a:pPr indent="-342900" lvl="0" marL="342900" rtl="0" algn="just">
              <a:spcBef>
                <a:spcPts val="560"/>
              </a:spcBef>
              <a:spcAft>
                <a:spcPts val="0"/>
              </a:spcAft>
              <a:buClr>
                <a:schemeClr val="dk1"/>
              </a:buClr>
              <a:buSzPts val="2800"/>
              <a:buNone/>
            </a:pPr>
            <a:r>
              <a:rPr lang="en-IN" sz="2800"/>
              <a:t>	To best utilize available addresses if we put more than 16000000 hosts in a single network, due to broadcast and collision, that network will never work.</a:t>
            </a:r>
            <a:endParaRPr sz="2800"/>
          </a:p>
          <a:p>
            <a:pPr indent="-342900" lvl="0" marL="342900" rtl="0" algn="just">
              <a:spcBef>
                <a:spcPts val="560"/>
              </a:spcBef>
              <a:spcAft>
                <a:spcPts val="0"/>
              </a:spcAft>
              <a:buClr>
                <a:schemeClr val="dk1"/>
              </a:buClr>
              <a:buSzPts val="2800"/>
              <a:buNone/>
            </a:pPr>
            <a:r>
              <a:rPr lang="en-IN" sz="2800"/>
              <a:t>	If we put less hosts then remaining addresses will be wasted. Subnetting provides a better way to deal with this situation.</a:t>
            </a:r>
            <a:endParaRPr sz="2800"/>
          </a:p>
          <a:p>
            <a:pPr indent="-342900" lvl="0" marL="342900" rtl="0" algn="just">
              <a:spcBef>
                <a:spcPts val="560"/>
              </a:spcBef>
              <a:spcAft>
                <a:spcPts val="0"/>
              </a:spcAft>
              <a:buClr>
                <a:schemeClr val="dk1"/>
              </a:buClr>
              <a:buSzPts val="2800"/>
              <a:buNone/>
            </a:pPr>
            <a:r>
              <a:rPr b="1" lang="en-IN" sz="2800"/>
              <a:t>	</a:t>
            </a:r>
            <a:r>
              <a:rPr lang="en-IN" sz="2800"/>
              <a:t>Subnetting allows us to create smaller networks from a single large network which not only fulfill our hosts’ requirement but also offer several other networking benefits.</a:t>
            </a:r>
            <a:endParaRPr b="1" sz="2800"/>
          </a:p>
          <a:p>
            <a:pPr indent="-342900" lvl="0" marL="342900" rtl="0" algn="just">
              <a:spcBef>
                <a:spcPts val="480"/>
              </a:spcBef>
              <a:spcAft>
                <a:spcPts val="0"/>
              </a:spcAft>
              <a:buClr>
                <a:schemeClr val="dk1"/>
              </a:buClr>
              <a:buSzPts val="2400"/>
              <a:buNone/>
            </a:pPr>
            <a:r>
              <a:rPr b="1" lang="en-IN" sz="2400"/>
              <a:t>	</a:t>
            </a:r>
            <a:endParaRPr sz="2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1"/>
          <p:cNvSpPr txBox="1"/>
          <p:nvPr>
            <p:ph type="title"/>
          </p:nvPr>
        </p:nvSpPr>
        <p:spPr>
          <a:xfrm>
            <a:off x="428596" y="21429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IN" sz="4000"/>
              <a:t>INTERNET PROTOCOL (IP)</a:t>
            </a:r>
            <a:endParaRPr b="1" sz="4000"/>
          </a:p>
        </p:txBody>
      </p:sp>
      <p:sp>
        <p:nvSpPr>
          <p:cNvPr id="534" name="Google Shape;534;p71"/>
          <p:cNvSpPr txBox="1"/>
          <p:nvPr>
            <p:ph idx="1" type="body"/>
          </p:nvPr>
        </p:nvSpPr>
        <p:spPr>
          <a:xfrm>
            <a:off x="428596" y="1214422"/>
            <a:ext cx="8229600" cy="464347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None/>
            </a:pPr>
            <a:r>
              <a:rPr b="1" lang="en-IN" sz="2800" u="sng"/>
              <a:t>SUBNETTING</a:t>
            </a:r>
            <a:endParaRPr/>
          </a:p>
          <a:p>
            <a:pPr indent="-342900" lvl="0" marL="342900" rtl="0" algn="just">
              <a:spcBef>
                <a:spcPts val="560"/>
              </a:spcBef>
              <a:spcAft>
                <a:spcPts val="0"/>
              </a:spcAft>
              <a:buClr>
                <a:schemeClr val="dk1"/>
              </a:buClr>
              <a:buSzPts val="2800"/>
              <a:buNone/>
            </a:pPr>
            <a:r>
              <a:rPr lang="en-IN" sz="2800"/>
              <a:t>	</a:t>
            </a:r>
            <a:r>
              <a:rPr b="1" lang="en-IN" sz="2400"/>
              <a:t>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STANDARD ETHERNET</a:t>
            </a:r>
            <a:endParaRPr b="1"/>
          </a:p>
        </p:txBody>
      </p:sp>
      <p:sp>
        <p:nvSpPr>
          <p:cNvPr id="126" name="Google Shape;126;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None/>
            </a:pPr>
            <a:r>
              <a:rPr b="1" i="1" lang="en-IN"/>
              <a:t>Data rate of 10 Mbps.</a:t>
            </a:r>
            <a:endParaRPr/>
          </a:p>
          <a:p>
            <a:pPr indent="-342900" lvl="0" marL="342900" rtl="0" algn="just">
              <a:spcBef>
                <a:spcPts val="640"/>
              </a:spcBef>
              <a:spcAft>
                <a:spcPts val="0"/>
              </a:spcAft>
              <a:buClr>
                <a:schemeClr val="dk1"/>
              </a:buClr>
              <a:buSzPts val="3200"/>
              <a:buNone/>
            </a:pPr>
            <a:r>
              <a:rPr i="1" lang="en-IN" u="sng"/>
              <a:t>Characteristics</a:t>
            </a:r>
            <a:endParaRPr/>
          </a:p>
          <a:p>
            <a:pPr indent="-342900" lvl="0" marL="342900" rtl="0" algn="just">
              <a:spcBef>
                <a:spcPts val="640"/>
              </a:spcBef>
              <a:spcAft>
                <a:spcPts val="0"/>
              </a:spcAft>
              <a:buClr>
                <a:schemeClr val="dk1"/>
              </a:buClr>
              <a:buSzPts val="3200"/>
              <a:buChar char="•"/>
            </a:pPr>
            <a:r>
              <a:rPr lang="en-IN"/>
              <a:t>Connectionless and unreliable service</a:t>
            </a:r>
            <a:endParaRPr/>
          </a:p>
          <a:p>
            <a:pPr indent="-285750" lvl="1" marL="742950" rtl="0" algn="just">
              <a:spcBef>
                <a:spcPts val="560"/>
              </a:spcBef>
              <a:spcAft>
                <a:spcPts val="0"/>
              </a:spcAft>
              <a:buClr>
                <a:schemeClr val="dk1"/>
              </a:buClr>
              <a:buSzPts val="2800"/>
              <a:buChar char="–"/>
            </a:pPr>
            <a:r>
              <a:rPr lang="en-IN"/>
              <a:t>It provides a connectionless service.</a:t>
            </a:r>
            <a:endParaRPr/>
          </a:p>
          <a:p>
            <a:pPr indent="-285750" lvl="1" marL="742950" rtl="0" algn="just">
              <a:spcBef>
                <a:spcPts val="560"/>
              </a:spcBef>
              <a:spcAft>
                <a:spcPts val="0"/>
              </a:spcAft>
              <a:buClr>
                <a:schemeClr val="dk1"/>
              </a:buClr>
              <a:buSzPts val="2800"/>
              <a:buChar char="–"/>
            </a:pPr>
            <a:r>
              <a:rPr lang="en-IN"/>
              <a:t>No connection establishment and termination phase.</a:t>
            </a:r>
            <a:endParaRPr/>
          </a:p>
          <a:p>
            <a:pPr indent="-285750" lvl="1" marL="742950" rtl="0" algn="just">
              <a:spcBef>
                <a:spcPts val="560"/>
              </a:spcBef>
              <a:spcAft>
                <a:spcPts val="0"/>
              </a:spcAft>
              <a:buClr>
                <a:schemeClr val="dk1"/>
              </a:buClr>
              <a:buSzPts val="2800"/>
              <a:buChar char="–"/>
            </a:pPr>
            <a:r>
              <a:rPr lang="en-IN"/>
              <a:t>Sender sends a frame whenever it has it.</a:t>
            </a:r>
            <a:endParaRPr/>
          </a:p>
          <a:p>
            <a:pPr indent="-285750" lvl="1" marL="742950" rtl="0" algn="just">
              <a:spcBef>
                <a:spcPts val="560"/>
              </a:spcBef>
              <a:spcAft>
                <a:spcPts val="0"/>
              </a:spcAft>
              <a:buClr>
                <a:schemeClr val="dk1"/>
              </a:buClr>
              <a:buSzPts val="2800"/>
              <a:buChar char="–"/>
            </a:pPr>
            <a:r>
              <a:rPr lang="en-IN"/>
              <a:t>The receiver may or may not be ready for it.</a:t>
            </a:r>
            <a:endParaRPr/>
          </a:p>
          <a:p>
            <a:pPr indent="-107950" lvl="1" marL="742950" rtl="0" algn="just">
              <a:spcBef>
                <a:spcPts val="560"/>
              </a:spcBef>
              <a:spcAft>
                <a:spcPts val="0"/>
              </a:spcAft>
              <a:buClr>
                <a:schemeClr val="dk1"/>
              </a:buClr>
              <a:buSzPts val="2800"/>
              <a:buNone/>
            </a:pPr>
            <a:r>
              <a:t/>
            </a:r>
            <a:endParaRPr/>
          </a:p>
          <a:p>
            <a:pPr indent="-342900" lvl="0" marL="342900" rtl="0" algn="just">
              <a:spcBef>
                <a:spcPts val="640"/>
              </a:spcBef>
              <a:spcAft>
                <a:spcPts val="0"/>
              </a:spcAft>
              <a:buClr>
                <a:schemeClr val="dk1"/>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STANDARD ETHERNET</a:t>
            </a:r>
            <a:endParaRPr b="1"/>
          </a:p>
        </p:txBody>
      </p:sp>
      <p:sp>
        <p:nvSpPr>
          <p:cNvPr id="132" name="Google Shape;132;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None/>
            </a:pPr>
            <a:r>
              <a:rPr b="1" i="1" lang="en-IN"/>
              <a:t>Data rate of 10 Mbps.</a:t>
            </a:r>
            <a:endParaRPr/>
          </a:p>
          <a:p>
            <a:pPr indent="-342900" lvl="0" marL="342900" rtl="0" algn="just">
              <a:spcBef>
                <a:spcPts val="592"/>
              </a:spcBef>
              <a:spcAft>
                <a:spcPts val="0"/>
              </a:spcAft>
              <a:buClr>
                <a:schemeClr val="dk1"/>
              </a:buClr>
              <a:buSzPct val="100000"/>
              <a:buNone/>
            </a:pPr>
            <a:r>
              <a:rPr i="1" lang="en-IN" u="sng"/>
              <a:t>Characteristics</a:t>
            </a:r>
            <a:endParaRPr/>
          </a:p>
          <a:p>
            <a:pPr indent="-342900" lvl="0" marL="342900" rtl="0" algn="just">
              <a:spcBef>
                <a:spcPts val="592"/>
              </a:spcBef>
              <a:spcAft>
                <a:spcPts val="0"/>
              </a:spcAft>
              <a:buClr>
                <a:schemeClr val="dk1"/>
              </a:buClr>
              <a:buSzPct val="100000"/>
              <a:buChar char="•"/>
            </a:pPr>
            <a:r>
              <a:rPr lang="en-IN"/>
              <a:t>Connectionless and unreliable service</a:t>
            </a:r>
            <a:endParaRPr/>
          </a:p>
          <a:p>
            <a:pPr indent="-285750" lvl="1" marL="742950" rtl="0" algn="just">
              <a:spcBef>
                <a:spcPts val="518"/>
              </a:spcBef>
              <a:spcAft>
                <a:spcPts val="0"/>
              </a:spcAft>
              <a:buClr>
                <a:schemeClr val="dk1"/>
              </a:buClr>
              <a:buSzPct val="100000"/>
              <a:buChar char="–"/>
            </a:pPr>
            <a:r>
              <a:rPr lang="en-IN"/>
              <a:t>Ethernet is unreliable like IP and UDP.</a:t>
            </a:r>
            <a:endParaRPr/>
          </a:p>
          <a:p>
            <a:pPr indent="-285750" lvl="1" marL="742950" rtl="0" algn="just">
              <a:spcBef>
                <a:spcPts val="518"/>
              </a:spcBef>
              <a:spcAft>
                <a:spcPts val="0"/>
              </a:spcAft>
              <a:buClr>
                <a:schemeClr val="dk1"/>
              </a:buClr>
              <a:buSzPct val="100000"/>
              <a:buChar char="–"/>
            </a:pPr>
            <a:r>
              <a:rPr lang="en-IN"/>
              <a:t>If a frame is corrupted during transmission and the receiver finds out about the corruption, which has a high probability of happening because of the CRC 32, the receiver drops the frame silently.</a:t>
            </a:r>
            <a:endParaRPr/>
          </a:p>
          <a:p>
            <a:pPr indent="-285750" lvl="1" marL="742950" rtl="0" algn="just">
              <a:spcBef>
                <a:spcPts val="518"/>
              </a:spcBef>
              <a:spcAft>
                <a:spcPts val="0"/>
              </a:spcAft>
              <a:buClr>
                <a:schemeClr val="dk1"/>
              </a:buClr>
              <a:buSzPct val="100000"/>
              <a:buChar char="–"/>
            </a:pPr>
            <a:r>
              <a:rPr lang="en-IN"/>
              <a:t>It is the duty of the high level protocols to find out about 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2021-04-28T22:40:48Z</dcterms:created>
  <dc:creator>Diljith</dc:creator>
</cp:coreProperties>
</file>