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288" r:id="rId6"/>
    <p:sldId id="290" r:id="rId7"/>
    <p:sldId id="298" r:id="rId8"/>
    <p:sldId id="291" r:id="rId9"/>
    <p:sldId id="299" r:id="rId10"/>
    <p:sldId id="293" r:id="rId11"/>
    <p:sldId id="292" r:id="rId12"/>
    <p:sldId id="295" r:id="rId13"/>
    <p:sldId id="294" r:id="rId14"/>
    <p:sldId id="296" r:id="rId15"/>
    <p:sldId id="297"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74" autoAdjust="0"/>
  </p:normalViewPr>
  <p:slideViewPr>
    <p:cSldViewPr snapToGrid="0">
      <p:cViewPr varScale="1">
        <p:scale>
          <a:sx n="73" d="100"/>
          <a:sy n="73" d="100"/>
        </p:scale>
        <p:origin x="618" y="72"/>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1/16/2023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1/16/2023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223563" y="2575407"/>
            <a:ext cx="4688853"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68557" y="189622"/>
            <a:ext cx="517230"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11434163" y="6542"/>
            <a:ext cx="679129"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519" y="854145"/>
            <a:ext cx="1881474"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714988" y="4544219"/>
            <a:ext cx="1873268"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1168399" y="5011046"/>
            <a:ext cx="1497013"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21971" y="4350236"/>
            <a:ext cx="1696783"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911336" y="4572470"/>
            <a:ext cx="1850498"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11125791" y="2895976"/>
            <a:ext cx="1030189"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1199275" y="2684218"/>
            <a:ext cx="2154692"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9167354" y="4138360"/>
            <a:ext cx="3023057"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11360417" y="2338535"/>
            <a:ext cx="483752"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681288" y="165020"/>
            <a:ext cx="9360418" cy="2263258"/>
          </a:xfrm>
        </p:spPr>
        <p:txBody>
          <a:bodyPr anchor="b">
            <a:normAutofit/>
          </a:bodyPr>
          <a:lstStyle>
            <a:lvl1pPr algn="ctr">
              <a:defRPr sz="6600"/>
            </a:lvl1pPr>
          </a:lstStyle>
          <a:p>
            <a:r>
              <a:rPr lang="en-US" smtClean="0"/>
              <a:t>Click to edit Master title style</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1/16/2023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1/16/2023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1/16/2023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chor="b">
            <a:normAutofit/>
          </a:bodyPr>
          <a:lstStyle>
            <a:lvl1pPr algn="l">
              <a:defRPr sz="5200" b="0"/>
            </a:lvl1pPr>
          </a:lstStyle>
          <a:p>
            <a:r>
              <a:rPr lang="en-US" smtClean="0"/>
              <a:t>Click to edit Master title style</a:t>
            </a:r>
            <a:endParaRPr/>
          </a:p>
        </p:txBody>
      </p:sp>
      <p:sp>
        <p:nvSpPr>
          <p:cNvPr id="3" name="Text Placeholder 2"/>
          <p:cNvSpPr>
            <a:spLocks noGrp="1"/>
          </p:cNvSpPr>
          <p:nvPr>
            <p:ph type="body" idx="1"/>
          </p:nvPr>
        </p:nvSpPr>
        <p:spPr>
          <a:xfrm>
            <a:off x="1522413" y="4454034"/>
            <a:ext cx="9144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1/16/2023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12952B5-7A2F-4CC8-B7CE-9234E21C2837}" type="datetime1">
              <a:rPr lang="en-US" smtClean="0"/>
              <a:t>1/16/2023</a:t>
            </a:fld>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E1DA07A-9201-4B4B-BAF2-015AFA30F520}" type="datetime1">
              <a:rPr lang="en-US" smtClean="0"/>
              <a:t>1/16/2023</a:t>
            </a:fld>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a:extLst/>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9732236" y="958654"/>
            <a:ext cx="1400819"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10895012" y="1248597"/>
            <a:ext cx="1254796"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9087454" y="2736976"/>
            <a:ext cx="906206"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10514012" y="2438400"/>
            <a:ext cx="1485016"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7988059" y="2988645"/>
            <a:ext cx="2439575"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a:extLst/>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9191537" y="4800600"/>
            <a:ext cx="2998875"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588" y="3799401"/>
            <a:ext cx="4386410"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369246" y="506291"/>
            <a:ext cx="892898"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11635759" y="394369"/>
            <a:ext cx="408172" cy="467084"/>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23436" y="3048994"/>
            <a:ext cx="388175"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9E583DDF-CA54-461A-A486-592D2374C532}" type="datetimeFigureOut">
              <a:rPr lang="en-US"/>
              <a:t>1/16/2023</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E583DDF-CA54-461A-A486-592D2374C532}" type="datetimeFigureOut">
              <a:rPr lang="en-US"/>
              <a:t>1/16/2023</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1/16/2023</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480560" y="457200"/>
            <a:ext cx="667512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1/16/2023</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a:extLst/>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11647687" y="947576"/>
            <a:ext cx="426645"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11308927" y="6212029"/>
            <a:ext cx="875471"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2441" y="2873890"/>
            <a:ext cx="597228"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39505" y="-13010"/>
            <a:ext cx="1382907"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687853"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11143247" y="105148"/>
            <a:ext cx="675071"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10782665" y="2958792"/>
            <a:ext cx="102824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200" cap="none"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601968"/>
            <a:ext cx="1063198" cy="193933"/>
          </a:xfrm>
          <a:prstGeom prst="rect">
            <a:avLst/>
          </a:prstGeom>
        </p:spPr>
        <p:txBody>
          <a:bodyPr vert="horz" lIns="91440" tIns="45720" rIns="91440" bIns="45720" rtlCol="0" anchor="ctr"/>
          <a:lstStyle>
            <a:lvl1pPr algn="r">
              <a:defRPr sz="1200">
                <a:solidFill>
                  <a:schemeClr val="tx1"/>
                </a:solidFill>
              </a:defRPr>
            </a:lvl1pPr>
          </a:lstStyle>
          <a:p>
            <a:fld id="{9E583DDF-CA54-461A-A486-592D2374C532}" type="datetimeFigureOut">
              <a:rPr lang="en-US" smtClean="0"/>
              <a:pPr/>
              <a:t>1/16/2023</a:t>
            </a:fld>
            <a:endParaRPr lang="en-US"/>
          </a:p>
        </p:txBody>
      </p:sp>
      <p:sp>
        <p:nvSpPr>
          <p:cNvPr id="6" name="Slide Number Placeholder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200">
                <a:solidFill>
                  <a:schemeClr val="tx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Requirements Analysis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MODELING CONCEPTS </a:t>
            </a:r>
            <a:endParaRPr lang="en-US" dirty="0"/>
          </a:p>
        </p:txBody>
      </p:sp>
    </p:spTree>
    <p:extLst>
      <p:ext uri="{BB962C8B-B14F-4D97-AF65-F5344CB8AC3E}">
        <p14:creationId xmlns:p14="http://schemas.microsoft.com/office/powerpoint/2010/main" val="417014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79269"/>
            <a:ext cx="3108960" cy="2286000"/>
          </a:xfrm>
        </p:spPr>
        <p:txBody>
          <a:bodyPr/>
          <a:lstStyle/>
          <a:p>
            <a:r>
              <a:rPr lang="en-IN" dirty="0"/>
              <a:t>DATA MODELING CONCEPTS </a:t>
            </a:r>
            <a:endParaRPr lang="en-US" dirty="0"/>
          </a:p>
        </p:txBody>
      </p:sp>
      <p:sp>
        <p:nvSpPr>
          <p:cNvPr id="3" name="Content Placeholder 2"/>
          <p:cNvSpPr>
            <a:spLocks noGrp="1"/>
          </p:cNvSpPr>
          <p:nvPr>
            <p:ph idx="1"/>
          </p:nvPr>
        </p:nvSpPr>
        <p:spPr>
          <a:xfrm>
            <a:off x="4323806" y="222069"/>
            <a:ext cx="7680960" cy="6178731"/>
          </a:xfrm>
        </p:spPr>
        <p:txBody>
          <a:bodyPr/>
          <a:lstStyle/>
          <a:p>
            <a:r>
              <a:rPr lang="en-IN" b="1" dirty="0"/>
              <a:t>Data </a:t>
            </a:r>
            <a:r>
              <a:rPr lang="en-IN" b="1" dirty="0" smtClean="0"/>
              <a:t>Objects</a:t>
            </a:r>
          </a:p>
          <a:p>
            <a:pPr lvl="1"/>
            <a:r>
              <a:rPr lang="en-US" dirty="0"/>
              <a:t>representation of composite information that must be understood by software. </a:t>
            </a:r>
            <a:endParaRPr lang="en-US" dirty="0" smtClean="0"/>
          </a:p>
          <a:p>
            <a:pPr lvl="1"/>
            <a:r>
              <a:rPr lang="en-IN" dirty="0"/>
              <a:t>an external entity with attributes. encapsulates data </a:t>
            </a:r>
            <a:r>
              <a:rPr lang="en-IN" dirty="0" smtClean="0"/>
              <a:t>only &amp; no reference to </a:t>
            </a:r>
            <a:r>
              <a:rPr lang="en-US" dirty="0"/>
              <a:t>operations that act on the data. </a:t>
            </a:r>
            <a:endParaRPr lang="en-US" dirty="0" smtClean="0"/>
          </a:p>
          <a:p>
            <a:r>
              <a:rPr lang="en-US" b="1" dirty="0"/>
              <a:t>Data </a:t>
            </a:r>
            <a:r>
              <a:rPr lang="en-US" b="1" dirty="0" smtClean="0"/>
              <a:t>Attributes </a:t>
            </a:r>
          </a:p>
          <a:p>
            <a:pPr lvl="1"/>
            <a:r>
              <a:rPr lang="en-US" dirty="0" smtClean="0"/>
              <a:t>Data </a:t>
            </a:r>
            <a:r>
              <a:rPr lang="en-US" dirty="0"/>
              <a:t>attributes define the properties of a data object </a:t>
            </a:r>
            <a:endParaRPr lang="en-US" dirty="0" smtClean="0"/>
          </a:p>
          <a:p>
            <a:pPr lvl="1"/>
            <a:r>
              <a:rPr lang="en-US" dirty="0" smtClean="0"/>
              <a:t>They name </a:t>
            </a:r>
            <a:r>
              <a:rPr lang="en-US" dirty="0"/>
              <a:t>an instance of the data object, </a:t>
            </a:r>
            <a:endParaRPr lang="en-US" dirty="0" smtClean="0"/>
          </a:p>
          <a:p>
            <a:pPr lvl="1"/>
            <a:r>
              <a:rPr lang="en-US" dirty="0" smtClean="0"/>
              <a:t>They describe </a:t>
            </a:r>
            <a:r>
              <a:rPr lang="en-US" dirty="0"/>
              <a:t>the </a:t>
            </a:r>
            <a:r>
              <a:rPr lang="en-US" dirty="0" smtClean="0"/>
              <a:t>instance</a:t>
            </a:r>
          </a:p>
          <a:p>
            <a:pPr lvl="1"/>
            <a:r>
              <a:rPr lang="en-US" dirty="0" smtClean="0"/>
              <a:t>They make </a:t>
            </a:r>
            <a:r>
              <a:rPr lang="en-US" dirty="0"/>
              <a:t>reference to another instance in another table. </a:t>
            </a:r>
            <a:endParaRPr lang="en-US" dirty="0" smtClean="0"/>
          </a:p>
          <a:p>
            <a:pPr lvl="1"/>
            <a:r>
              <a:rPr lang="en-US" dirty="0" smtClean="0"/>
              <a:t>one </a:t>
            </a:r>
            <a:r>
              <a:rPr lang="en-US" dirty="0"/>
              <a:t>or more of the attributes </a:t>
            </a:r>
            <a:r>
              <a:rPr lang="en-US" dirty="0" smtClean="0"/>
              <a:t>-  an identifier</a:t>
            </a:r>
          </a:p>
          <a:p>
            <a:r>
              <a:rPr lang="en-IN" b="1" dirty="0" smtClean="0"/>
              <a:t>Relationships</a:t>
            </a:r>
          </a:p>
          <a:p>
            <a:pPr lvl="1"/>
            <a:r>
              <a:rPr lang="en-US" dirty="0" smtClean="0"/>
              <a:t>Data objects connected </a:t>
            </a:r>
            <a:r>
              <a:rPr lang="en-US" dirty="0"/>
              <a:t>to one another in different ways</a:t>
            </a:r>
            <a:endParaRPr lang="en-IN" b="1" dirty="0" smtClean="0"/>
          </a:p>
        </p:txBody>
      </p:sp>
      <p:sp>
        <p:nvSpPr>
          <p:cNvPr id="4" name="Text Placeholder 3"/>
          <p:cNvSpPr>
            <a:spLocks noGrp="1"/>
          </p:cNvSpPr>
          <p:nvPr>
            <p:ph type="body" sz="half" idx="2"/>
          </p:nvPr>
        </p:nvSpPr>
        <p:spPr>
          <a:xfrm>
            <a:off x="1058092" y="2965269"/>
            <a:ext cx="3108960" cy="1828800"/>
          </a:xfrm>
        </p:spPr>
        <p:txBody>
          <a:bodyPr>
            <a:normAutofit fontScale="92500" lnSpcReduction="20000"/>
          </a:bodyPr>
          <a:lstStyle/>
          <a:p>
            <a:pPr marL="285750" indent="-285750" algn="just">
              <a:buFont typeface="Arial" panose="020B0604020202020204" pitchFamily="34" charset="0"/>
              <a:buChar char="•"/>
            </a:pPr>
            <a:r>
              <a:rPr lang="en-US" dirty="0" smtClean="0"/>
              <a:t>If there is a </a:t>
            </a:r>
            <a:r>
              <a:rPr lang="en-US" dirty="0"/>
              <a:t>need to create, </a:t>
            </a:r>
            <a:r>
              <a:rPr lang="en-US" dirty="0" smtClean="0"/>
              <a:t>extend </a:t>
            </a:r>
            <a:r>
              <a:rPr lang="en-US" dirty="0"/>
              <a:t>or interface with a database </a:t>
            </a:r>
            <a:endParaRPr lang="en-US" dirty="0" smtClean="0"/>
          </a:p>
          <a:p>
            <a:pPr marL="285750" indent="-285750" algn="just">
              <a:buFont typeface="Arial" panose="020B0604020202020204" pitchFamily="34" charset="0"/>
              <a:buChar char="•"/>
            </a:pPr>
            <a:r>
              <a:rPr lang="en-US" dirty="0" smtClean="0"/>
              <a:t>if </a:t>
            </a:r>
            <a:r>
              <a:rPr lang="en-US" dirty="0"/>
              <a:t>complex data structures must be constructed and </a:t>
            </a:r>
            <a:r>
              <a:rPr lang="en-US" dirty="0" smtClean="0"/>
              <a:t>manipulated</a:t>
            </a:r>
          </a:p>
          <a:p>
            <a:pPr marL="285750" indent="-285750" algn="just">
              <a:buFont typeface="Arial" panose="020B0604020202020204" pitchFamily="34" charset="0"/>
              <a:buChar char="•"/>
            </a:pPr>
            <a:r>
              <a:rPr lang="en-IN" dirty="0"/>
              <a:t>entity-relationship diagram (ERD)</a:t>
            </a:r>
            <a:endParaRPr lang="en-US" dirty="0"/>
          </a:p>
        </p:txBody>
      </p:sp>
    </p:spTree>
    <p:extLst>
      <p:ext uri="{BB962C8B-B14F-4D97-AF65-F5344CB8AC3E}">
        <p14:creationId xmlns:p14="http://schemas.microsoft.com/office/powerpoint/2010/main" val="360119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CLASS-BASED MODELING</a:t>
            </a:r>
            <a:endParaRPr lang="en-US" dirty="0"/>
          </a:p>
        </p:txBody>
      </p:sp>
      <p:sp>
        <p:nvSpPr>
          <p:cNvPr id="5" name="Content Placeholder 4"/>
          <p:cNvSpPr>
            <a:spLocks noGrp="1"/>
          </p:cNvSpPr>
          <p:nvPr>
            <p:ph idx="1"/>
          </p:nvPr>
        </p:nvSpPr>
        <p:spPr>
          <a:xfrm>
            <a:off x="4101737" y="156754"/>
            <a:ext cx="7602583" cy="6701246"/>
          </a:xfrm>
        </p:spPr>
        <p:txBody>
          <a:bodyPr>
            <a:normAutofit lnSpcReduction="10000"/>
          </a:bodyPr>
          <a:lstStyle/>
          <a:p>
            <a:pPr>
              <a:spcBef>
                <a:spcPts val="600"/>
              </a:spcBef>
            </a:pPr>
            <a:r>
              <a:rPr lang="en-US" dirty="0"/>
              <a:t>represents the objects that the system will manipulate, </a:t>
            </a:r>
            <a:endParaRPr lang="en-US" dirty="0" smtClean="0"/>
          </a:p>
          <a:p>
            <a:pPr>
              <a:spcBef>
                <a:spcPts val="600"/>
              </a:spcBef>
            </a:pPr>
            <a:r>
              <a:rPr lang="en-US" dirty="0" smtClean="0"/>
              <a:t>the </a:t>
            </a:r>
            <a:r>
              <a:rPr lang="en-US" dirty="0"/>
              <a:t>operations that will be applied to the objects to effect the manipulation, </a:t>
            </a:r>
            <a:endParaRPr lang="en-US" dirty="0" smtClean="0"/>
          </a:p>
          <a:p>
            <a:pPr>
              <a:spcBef>
                <a:spcPts val="600"/>
              </a:spcBef>
            </a:pPr>
            <a:r>
              <a:rPr lang="en-US" dirty="0" smtClean="0"/>
              <a:t>relationships </a:t>
            </a:r>
            <a:r>
              <a:rPr lang="en-US" dirty="0"/>
              <a:t>between the objects, and </a:t>
            </a:r>
            <a:endParaRPr lang="en-US" dirty="0" smtClean="0"/>
          </a:p>
          <a:p>
            <a:pPr>
              <a:spcBef>
                <a:spcPts val="600"/>
              </a:spcBef>
            </a:pPr>
            <a:r>
              <a:rPr lang="en-US" dirty="0" smtClean="0"/>
              <a:t>the </a:t>
            </a:r>
            <a:r>
              <a:rPr lang="en-US" dirty="0"/>
              <a:t>collaborations that occur between the classes that are defined</a:t>
            </a:r>
            <a:r>
              <a:rPr lang="en-US" dirty="0" smtClean="0"/>
              <a:t>.</a:t>
            </a:r>
          </a:p>
          <a:p>
            <a:pPr>
              <a:spcBef>
                <a:spcPts val="600"/>
              </a:spcBef>
            </a:pPr>
            <a:r>
              <a:rPr lang="en-IN" b="1" dirty="0"/>
              <a:t>Identifying Analysis Classes </a:t>
            </a:r>
            <a:endParaRPr lang="en-IN" b="1" dirty="0" smtClean="0"/>
          </a:p>
          <a:p>
            <a:pPr lvl="1">
              <a:spcBef>
                <a:spcPts val="600"/>
              </a:spcBef>
            </a:pPr>
            <a:r>
              <a:rPr lang="en-US" b="1" dirty="0"/>
              <a:t>External entities </a:t>
            </a:r>
            <a:r>
              <a:rPr lang="en-US" dirty="0"/>
              <a:t>that produce or consume information to be used by a computer-based system. </a:t>
            </a:r>
            <a:endParaRPr lang="en-US" dirty="0" smtClean="0"/>
          </a:p>
          <a:p>
            <a:pPr lvl="1">
              <a:spcBef>
                <a:spcPts val="600"/>
              </a:spcBef>
            </a:pPr>
            <a:r>
              <a:rPr lang="en-US" dirty="0" smtClean="0"/>
              <a:t> </a:t>
            </a:r>
            <a:r>
              <a:rPr lang="en-US" b="1" dirty="0"/>
              <a:t>Things</a:t>
            </a:r>
            <a:r>
              <a:rPr lang="en-US" dirty="0"/>
              <a:t> (e.g., reports, displays, letters, signals) that are part of the information domain for the problem. </a:t>
            </a:r>
            <a:endParaRPr lang="en-US" dirty="0" smtClean="0"/>
          </a:p>
          <a:p>
            <a:pPr lvl="1">
              <a:spcBef>
                <a:spcPts val="600"/>
              </a:spcBef>
            </a:pPr>
            <a:r>
              <a:rPr lang="en-US" b="1" dirty="0" smtClean="0"/>
              <a:t>Occurrences </a:t>
            </a:r>
            <a:r>
              <a:rPr lang="en-US" b="1" dirty="0"/>
              <a:t>or events </a:t>
            </a:r>
            <a:r>
              <a:rPr lang="en-US" dirty="0"/>
              <a:t>(e.g., a property transfer or the completion of a series of robot movements) that occur within the context of system operation. </a:t>
            </a:r>
            <a:endParaRPr lang="en-US" dirty="0" smtClean="0"/>
          </a:p>
          <a:p>
            <a:pPr lvl="1">
              <a:spcBef>
                <a:spcPts val="600"/>
              </a:spcBef>
            </a:pPr>
            <a:r>
              <a:rPr lang="en-US" b="1" dirty="0" smtClean="0"/>
              <a:t>Roles</a:t>
            </a:r>
            <a:r>
              <a:rPr lang="en-US" dirty="0" smtClean="0"/>
              <a:t> </a:t>
            </a:r>
            <a:r>
              <a:rPr lang="en-US" dirty="0"/>
              <a:t>(e.g., manager, engineer, salesperson) played by people who interact with the system. </a:t>
            </a:r>
            <a:endParaRPr lang="en-US" dirty="0" smtClean="0"/>
          </a:p>
          <a:p>
            <a:pPr lvl="1">
              <a:spcBef>
                <a:spcPts val="600"/>
              </a:spcBef>
            </a:pPr>
            <a:r>
              <a:rPr lang="en-US" b="1" dirty="0" smtClean="0"/>
              <a:t>Organizational </a:t>
            </a:r>
            <a:r>
              <a:rPr lang="en-US" b="1" dirty="0"/>
              <a:t>units </a:t>
            </a:r>
            <a:r>
              <a:rPr lang="en-US" dirty="0"/>
              <a:t>(e.g., division, group, team) that are relevant to an application. </a:t>
            </a:r>
            <a:endParaRPr lang="en-US" dirty="0" smtClean="0"/>
          </a:p>
          <a:p>
            <a:pPr lvl="1">
              <a:spcBef>
                <a:spcPts val="600"/>
              </a:spcBef>
            </a:pPr>
            <a:r>
              <a:rPr lang="en-US" b="1" dirty="0" smtClean="0"/>
              <a:t>Places</a:t>
            </a:r>
            <a:r>
              <a:rPr lang="en-US" dirty="0" smtClean="0"/>
              <a:t> </a:t>
            </a:r>
            <a:r>
              <a:rPr lang="en-US" dirty="0"/>
              <a:t>(e.g., manufacturing floor or loading dock) that establish the context of the problem and the overall function of the system. </a:t>
            </a:r>
            <a:endParaRPr lang="en-US" dirty="0" smtClean="0"/>
          </a:p>
          <a:p>
            <a:pPr lvl="1">
              <a:spcBef>
                <a:spcPts val="600"/>
              </a:spcBef>
            </a:pPr>
            <a:r>
              <a:rPr lang="en-US" b="1" dirty="0" smtClean="0"/>
              <a:t>Structures</a:t>
            </a:r>
            <a:r>
              <a:rPr lang="en-US" dirty="0" smtClean="0"/>
              <a:t> </a:t>
            </a:r>
            <a:r>
              <a:rPr lang="en-US" dirty="0"/>
              <a:t>(e.g., sensors, four-wheeled vehicles, or computers) that define a class of objects or related classes of objects. </a:t>
            </a:r>
            <a:endParaRPr lang="en-IN" b="1" dirty="0"/>
          </a:p>
        </p:txBody>
      </p:sp>
      <p:sp>
        <p:nvSpPr>
          <p:cNvPr id="6" name="Text Placeholder 5"/>
          <p:cNvSpPr>
            <a:spLocks noGrp="1"/>
          </p:cNvSpPr>
          <p:nvPr>
            <p:ph type="body" sz="half" idx="2"/>
          </p:nvPr>
        </p:nvSpPr>
        <p:spPr>
          <a:xfrm>
            <a:off x="1097280" y="3474719"/>
            <a:ext cx="3383280" cy="1593669"/>
          </a:xfrm>
        </p:spPr>
        <p:txBody>
          <a:bodyPr>
            <a:noAutofit/>
          </a:bodyPr>
          <a:lstStyle/>
          <a:p>
            <a:pPr marL="285750" indent="-285750">
              <a:spcBef>
                <a:spcPts val="0"/>
              </a:spcBef>
              <a:buFont typeface="Arial" panose="020B0604020202020204" pitchFamily="34" charset="0"/>
              <a:buChar char="•"/>
            </a:pPr>
            <a:r>
              <a:rPr lang="en-US" sz="1800" b="1" dirty="0"/>
              <a:t>classes and objects, </a:t>
            </a:r>
            <a:endParaRPr lang="en-US" sz="1800" b="1" dirty="0" smtClean="0"/>
          </a:p>
          <a:p>
            <a:pPr marL="285750" indent="-285750">
              <a:spcBef>
                <a:spcPts val="0"/>
              </a:spcBef>
              <a:buFont typeface="Arial" panose="020B0604020202020204" pitchFamily="34" charset="0"/>
              <a:buChar char="•"/>
            </a:pPr>
            <a:r>
              <a:rPr lang="en-US" sz="1800" dirty="0" smtClean="0"/>
              <a:t>attributes</a:t>
            </a:r>
            <a:r>
              <a:rPr lang="en-US" sz="1800" dirty="0"/>
              <a:t>, </a:t>
            </a:r>
            <a:endParaRPr lang="en-US" sz="1800" dirty="0" smtClean="0"/>
          </a:p>
          <a:p>
            <a:pPr marL="285750" indent="-285750">
              <a:spcBef>
                <a:spcPts val="0"/>
              </a:spcBef>
              <a:buFont typeface="Arial" panose="020B0604020202020204" pitchFamily="34" charset="0"/>
              <a:buChar char="•"/>
            </a:pPr>
            <a:r>
              <a:rPr lang="en-US" sz="1800" dirty="0" smtClean="0"/>
              <a:t>operations,</a:t>
            </a:r>
          </a:p>
          <a:p>
            <a:pPr marL="285750" indent="-285750">
              <a:spcBef>
                <a:spcPts val="0"/>
              </a:spcBef>
              <a:buFont typeface="Arial" panose="020B0604020202020204" pitchFamily="34" charset="0"/>
              <a:buChar char="•"/>
            </a:pPr>
            <a:r>
              <a:rPr lang="en-US" sz="1800" dirty="0" smtClean="0"/>
              <a:t> </a:t>
            </a:r>
            <a:r>
              <a:rPr lang="en-US" sz="1800" dirty="0"/>
              <a:t>class </a:t>
            </a:r>
            <a:r>
              <a:rPr lang="en-US" sz="1800" dirty="0" smtClean="0"/>
              <a:t>responsibility collaborator </a:t>
            </a:r>
            <a:r>
              <a:rPr lang="en-US" sz="1800" dirty="0"/>
              <a:t>(CRC) models, </a:t>
            </a:r>
            <a:endParaRPr lang="en-US" sz="1800" dirty="0" smtClean="0"/>
          </a:p>
          <a:p>
            <a:pPr marL="285750" indent="-285750">
              <a:spcBef>
                <a:spcPts val="0"/>
              </a:spcBef>
              <a:buFont typeface="Arial" panose="020B0604020202020204" pitchFamily="34" charset="0"/>
              <a:buChar char="•"/>
            </a:pPr>
            <a:r>
              <a:rPr lang="en-US" sz="1800" dirty="0" smtClean="0"/>
              <a:t>collaboration </a:t>
            </a:r>
            <a:r>
              <a:rPr lang="en-US" sz="1800" dirty="0"/>
              <a:t>diagrams, and packages</a:t>
            </a:r>
            <a:endParaRPr lang="en-IN" sz="1800" dirty="0"/>
          </a:p>
        </p:txBody>
      </p:sp>
    </p:spTree>
    <p:extLst>
      <p:ext uri="{BB962C8B-B14F-4D97-AF65-F5344CB8AC3E}">
        <p14:creationId xmlns:p14="http://schemas.microsoft.com/office/powerpoint/2010/main" val="326272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CLASS-BASED MODELING</a:t>
            </a:r>
            <a:endParaRPr lang="en-US" dirty="0"/>
          </a:p>
        </p:txBody>
      </p:sp>
      <p:sp>
        <p:nvSpPr>
          <p:cNvPr id="5" name="Content Placeholder 4"/>
          <p:cNvSpPr>
            <a:spLocks noGrp="1"/>
          </p:cNvSpPr>
          <p:nvPr>
            <p:ph idx="1"/>
          </p:nvPr>
        </p:nvSpPr>
        <p:spPr>
          <a:xfrm>
            <a:off x="4101736" y="156754"/>
            <a:ext cx="6269083" cy="6701246"/>
          </a:xfrm>
        </p:spPr>
        <p:txBody>
          <a:bodyPr>
            <a:normAutofit/>
          </a:bodyPr>
          <a:lstStyle/>
          <a:p>
            <a:pPr>
              <a:spcBef>
                <a:spcPts val="600"/>
              </a:spcBef>
            </a:pPr>
            <a:r>
              <a:rPr lang="en-US" sz="1800" b="1" dirty="0" smtClean="0"/>
              <a:t>Attributes</a:t>
            </a:r>
            <a:endParaRPr lang="en-US" sz="1800" dirty="0" smtClean="0"/>
          </a:p>
          <a:p>
            <a:pPr lvl="1">
              <a:spcBef>
                <a:spcPts val="600"/>
              </a:spcBef>
            </a:pPr>
            <a:r>
              <a:rPr lang="en-US" dirty="0" smtClean="0"/>
              <a:t>set </a:t>
            </a:r>
            <a:r>
              <a:rPr lang="en-US" dirty="0"/>
              <a:t>of data objects that fully define the class within the context of the problem. </a:t>
            </a:r>
            <a:endParaRPr lang="en-US" dirty="0" smtClean="0"/>
          </a:p>
          <a:p>
            <a:pPr lvl="1">
              <a:spcBef>
                <a:spcPts val="600"/>
              </a:spcBef>
            </a:pPr>
            <a:r>
              <a:rPr lang="en-US" dirty="0" smtClean="0"/>
              <a:t>Attributes </a:t>
            </a:r>
            <a:r>
              <a:rPr lang="en-US" dirty="0"/>
              <a:t>that define the </a:t>
            </a:r>
            <a:r>
              <a:rPr lang="en-US" dirty="0" smtClean="0"/>
              <a:t>class—clarify </a:t>
            </a:r>
            <a:r>
              <a:rPr lang="en-US" dirty="0"/>
              <a:t>what is meant by the class in the context of the problem space. </a:t>
            </a:r>
            <a:endParaRPr lang="en-US" dirty="0" smtClean="0"/>
          </a:p>
          <a:p>
            <a:pPr lvl="1">
              <a:spcBef>
                <a:spcPts val="600"/>
              </a:spcBef>
            </a:pPr>
            <a:r>
              <a:rPr lang="en-US" dirty="0" smtClean="0"/>
              <a:t>To </a:t>
            </a:r>
            <a:r>
              <a:rPr lang="en-US" dirty="0"/>
              <a:t>develop a meaningful set of attributes for an analysis class, </a:t>
            </a:r>
            <a:r>
              <a:rPr lang="en-US" dirty="0" smtClean="0"/>
              <a:t>select </a:t>
            </a:r>
            <a:r>
              <a:rPr lang="en-US" dirty="0"/>
              <a:t>those “things” that reasonably “belong” to the class</a:t>
            </a:r>
            <a:r>
              <a:rPr lang="en-US" dirty="0" smtClean="0"/>
              <a:t>.</a:t>
            </a:r>
          </a:p>
          <a:p>
            <a:pPr>
              <a:spcBef>
                <a:spcPts val="600"/>
              </a:spcBef>
            </a:pPr>
            <a:r>
              <a:rPr lang="en-US" sz="1800" b="1" dirty="0" smtClean="0"/>
              <a:t>Operations</a:t>
            </a:r>
          </a:p>
          <a:p>
            <a:pPr lvl="1">
              <a:spcBef>
                <a:spcPts val="600"/>
              </a:spcBef>
            </a:pPr>
            <a:r>
              <a:rPr lang="en-US" dirty="0"/>
              <a:t>define the behavior of an </a:t>
            </a:r>
            <a:r>
              <a:rPr lang="en-US" dirty="0" smtClean="0"/>
              <a:t>object</a:t>
            </a:r>
          </a:p>
          <a:p>
            <a:pPr lvl="1">
              <a:spcBef>
                <a:spcPts val="600"/>
              </a:spcBef>
            </a:pPr>
            <a:r>
              <a:rPr lang="en-US" dirty="0"/>
              <a:t>(1) operations that manipulate data in some way. </a:t>
            </a:r>
            <a:endParaRPr lang="en-US" dirty="0" smtClean="0"/>
          </a:p>
          <a:p>
            <a:pPr lvl="1">
              <a:spcBef>
                <a:spcPts val="600"/>
              </a:spcBef>
            </a:pPr>
            <a:r>
              <a:rPr lang="en-US" dirty="0" smtClean="0"/>
              <a:t>(</a:t>
            </a:r>
            <a:r>
              <a:rPr lang="en-US" dirty="0"/>
              <a:t>2) operations that perform a computation, </a:t>
            </a:r>
            <a:endParaRPr lang="en-US" dirty="0" smtClean="0"/>
          </a:p>
          <a:p>
            <a:pPr lvl="1">
              <a:spcBef>
                <a:spcPts val="600"/>
              </a:spcBef>
            </a:pPr>
            <a:r>
              <a:rPr lang="en-US" dirty="0" smtClean="0"/>
              <a:t>(</a:t>
            </a:r>
            <a:r>
              <a:rPr lang="en-US" dirty="0"/>
              <a:t>3) operations that inquire about the state of an object, </a:t>
            </a:r>
            <a:endParaRPr lang="en-US" dirty="0" smtClean="0"/>
          </a:p>
          <a:p>
            <a:pPr lvl="1">
              <a:spcBef>
                <a:spcPts val="600"/>
              </a:spcBef>
            </a:pPr>
            <a:r>
              <a:rPr lang="en-US" dirty="0" smtClean="0"/>
              <a:t>(</a:t>
            </a:r>
            <a:r>
              <a:rPr lang="en-US" dirty="0"/>
              <a:t>4) operations that monitor an object for the occurrence of a controlling event</a:t>
            </a:r>
            <a:endParaRPr lang="en-IN" b="1" dirty="0"/>
          </a:p>
        </p:txBody>
      </p:sp>
      <p:sp>
        <p:nvSpPr>
          <p:cNvPr id="6" name="Text Placeholder 5"/>
          <p:cNvSpPr>
            <a:spLocks noGrp="1"/>
          </p:cNvSpPr>
          <p:nvPr>
            <p:ph type="body" sz="half" idx="2"/>
          </p:nvPr>
        </p:nvSpPr>
        <p:spPr>
          <a:xfrm>
            <a:off x="1097280" y="3474719"/>
            <a:ext cx="3383280" cy="1593669"/>
          </a:xfrm>
        </p:spPr>
        <p:txBody>
          <a:bodyPr>
            <a:noAutofit/>
          </a:bodyPr>
          <a:lstStyle/>
          <a:p>
            <a:pPr marL="285750" indent="-285750">
              <a:spcBef>
                <a:spcPts val="0"/>
              </a:spcBef>
              <a:buFont typeface="Arial" panose="020B0604020202020204" pitchFamily="34" charset="0"/>
              <a:buChar char="•"/>
            </a:pPr>
            <a:r>
              <a:rPr lang="en-US" sz="1800" dirty="0"/>
              <a:t>classes and objects, </a:t>
            </a:r>
            <a:endParaRPr lang="en-US" sz="1800" dirty="0" smtClean="0"/>
          </a:p>
          <a:p>
            <a:pPr marL="285750" indent="-285750">
              <a:spcBef>
                <a:spcPts val="0"/>
              </a:spcBef>
              <a:buFont typeface="Arial" panose="020B0604020202020204" pitchFamily="34" charset="0"/>
              <a:buChar char="•"/>
            </a:pPr>
            <a:r>
              <a:rPr lang="en-US" sz="1800" b="1" dirty="0" smtClean="0"/>
              <a:t>attributes</a:t>
            </a:r>
            <a:r>
              <a:rPr lang="en-US" sz="1800" b="1" dirty="0"/>
              <a:t>, </a:t>
            </a:r>
            <a:endParaRPr lang="en-US" sz="1800" b="1" dirty="0" smtClean="0"/>
          </a:p>
          <a:p>
            <a:pPr marL="285750" indent="-285750">
              <a:spcBef>
                <a:spcPts val="0"/>
              </a:spcBef>
              <a:buFont typeface="Arial" panose="020B0604020202020204" pitchFamily="34" charset="0"/>
              <a:buChar char="•"/>
            </a:pPr>
            <a:r>
              <a:rPr lang="en-US" sz="1800" b="1" dirty="0" smtClean="0"/>
              <a:t>operations</a:t>
            </a:r>
            <a:r>
              <a:rPr lang="en-US" sz="1800" dirty="0" smtClean="0"/>
              <a:t>,</a:t>
            </a:r>
          </a:p>
          <a:p>
            <a:pPr marL="285750" indent="-285750">
              <a:spcBef>
                <a:spcPts val="0"/>
              </a:spcBef>
              <a:buFont typeface="Arial" panose="020B0604020202020204" pitchFamily="34" charset="0"/>
              <a:buChar char="•"/>
            </a:pPr>
            <a:r>
              <a:rPr lang="en-US" sz="1800" dirty="0" smtClean="0"/>
              <a:t> </a:t>
            </a:r>
            <a:r>
              <a:rPr lang="en-US" sz="1800" dirty="0"/>
              <a:t>class </a:t>
            </a:r>
            <a:r>
              <a:rPr lang="en-US" sz="1800" dirty="0" smtClean="0"/>
              <a:t>responsibility collaborator </a:t>
            </a:r>
            <a:r>
              <a:rPr lang="en-US" sz="1800" dirty="0"/>
              <a:t>(CRC) models, </a:t>
            </a:r>
            <a:endParaRPr lang="en-US" sz="1800" dirty="0" smtClean="0"/>
          </a:p>
          <a:p>
            <a:pPr marL="285750" indent="-285750">
              <a:spcBef>
                <a:spcPts val="0"/>
              </a:spcBef>
              <a:buFont typeface="Arial" panose="020B0604020202020204" pitchFamily="34" charset="0"/>
              <a:buChar char="•"/>
            </a:pPr>
            <a:r>
              <a:rPr lang="en-US" sz="1800" dirty="0" smtClean="0"/>
              <a:t>collaboration </a:t>
            </a:r>
            <a:r>
              <a:rPr lang="en-US" sz="1800" dirty="0"/>
              <a:t>diagrams, and packages</a:t>
            </a:r>
            <a:endParaRPr lang="en-IN" sz="1800" dirty="0"/>
          </a:p>
        </p:txBody>
      </p:sp>
      <p:pic>
        <p:nvPicPr>
          <p:cNvPr id="3" name="Picture 2"/>
          <p:cNvPicPr>
            <a:picLocks noChangeAspect="1"/>
          </p:cNvPicPr>
          <p:nvPr/>
        </p:nvPicPr>
        <p:blipFill>
          <a:blip r:embed="rId2"/>
          <a:stretch>
            <a:fillRect/>
          </a:stretch>
        </p:blipFill>
        <p:spPr>
          <a:xfrm>
            <a:off x="10096500" y="2650944"/>
            <a:ext cx="2095500" cy="2600325"/>
          </a:xfrm>
          <a:prstGeom prst="rect">
            <a:avLst/>
          </a:prstGeom>
        </p:spPr>
      </p:pic>
    </p:spTree>
    <p:extLst>
      <p:ext uri="{BB962C8B-B14F-4D97-AF65-F5344CB8AC3E}">
        <p14:creationId xmlns:p14="http://schemas.microsoft.com/office/powerpoint/2010/main" val="205202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321040" y="4054236"/>
            <a:ext cx="3803456" cy="2328750"/>
          </a:xfrm>
          <a:prstGeom prst="rect">
            <a:avLst/>
          </a:prstGeom>
        </p:spPr>
      </p:pic>
      <p:sp>
        <p:nvSpPr>
          <p:cNvPr id="2" name="Title 1"/>
          <p:cNvSpPr>
            <a:spLocks noGrp="1"/>
          </p:cNvSpPr>
          <p:nvPr>
            <p:ph type="title"/>
          </p:nvPr>
        </p:nvSpPr>
        <p:spPr/>
        <p:txBody>
          <a:bodyPr/>
          <a:lstStyle/>
          <a:p>
            <a:r>
              <a:rPr lang="en-IN" dirty="0"/>
              <a:t>CLASS-BASED MODELING</a:t>
            </a:r>
            <a:endParaRPr lang="en-US" dirty="0"/>
          </a:p>
        </p:txBody>
      </p:sp>
      <p:sp>
        <p:nvSpPr>
          <p:cNvPr id="5" name="Content Placeholder 4"/>
          <p:cNvSpPr>
            <a:spLocks noGrp="1"/>
          </p:cNvSpPr>
          <p:nvPr>
            <p:ph idx="1"/>
          </p:nvPr>
        </p:nvSpPr>
        <p:spPr>
          <a:xfrm>
            <a:off x="4101736" y="0"/>
            <a:ext cx="7680961" cy="6701246"/>
          </a:xfrm>
        </p:spPr>
        <p:txBody>
          <a:bodyPr>
            <a:normAutofit/>
          </a:bodyPr>
          <a:lstStyle/>
          <a:p>
            <a:pPr>
              <a:spcBef>
                <a:spcPts val="600"/>
              </a:spcBef>
            </a:pPr>
            <a:r>
              <a:rPr lang="en-US" b="1" dirty="0"/>
              <a:t>class responsibility collaborator (CRC) </a:t>
            </a:r>
            <a:r>
              <a:rPr lang="en-US" b="1" dirty="0" smtClean="0"/>
              <a:t>models</a:t>
            </a:r>
          </a:p>
          <a:p>
            <a:pPr lvl="1">
              <a:spcBef>
                <a:spcPts val="600"/>
              </a:spcBef>
            </a:pPr>
            <a:r>
              <a:rPr lang="en-US" dirty="0"/>
              <a:t>identifying and organizing the classes that are relevant to system or product </a:t>
            </a:r>
            <a:r>
              <a:rPr lang="en-US" dirty="0" smtClean="0"/>
              <a:t>requirements</a:t>
            </a:r>
          </a:p>
          <a:p>
            <a:pPr lvl="1">
              <a:spcBef>
                <a:spcPts val="600"/>
              </a:spcBef>
            </a:pPr>
            <a:r>
              <a:rPr lang="en-US" dirty="0"/>
              <a:t>intent is to develop an organized representation of classes</a:t>
            </a:r>
            <a:r>
              <a:rPr lang="en-US" dirty="0" smtClean="0"/>
              <a:t>.</a:t>
            </a:r>
          </a:p>
          <a:p>
            <a:pPr lvl="1">
              <a:spcBef>
                <a:spcPts val="600"/>
              </a:spcBef>
            </a:pPr>
            <a:r>
              <a:rPr lang="en-US" dirty="0"/>
              <a:t>top </a:t>
            </a:r>
            <a:r>
              <a:rPr lang="en-US" dirty="0" smtClean="0"/>
              <a:t>-name </a:t>
            </a:r>
            <a:r>
              <a:rPr lang="en-US" dirty="0"/>
              <a:t>of the class</a:t>
            </a:r>
            <a:r>
              <a:rPr lang="en-US" dirty="0" smtClean="0"/>
              <a:t>.</a:t>
            </a:r>
          </a:p>
          <a:p>
            <a:pPr lvl="1">
              <a:spcBef>
                <a:spcPts val="600"/>
              </a:spcBef>
            </a:pPr>
            <a:r>
              <a:rPr lang="en-US" dirty="0" smtClean="0"/>
              <a:t> left -list </a:t>
            </a:r>
            <a:r>
              <a:rPr lang="en-US" dirty="0"/>
              <a:t>the class responsibilities / the attributes and operations that are relevant for the class</a:t>
            </a:r>
            <a:endParaRPr lang="en-US" dirty="0" smtClean="0"/>
          </a:p>
          <a:p>
            <a:pPr lvl="1">
              <a:spcBef>
                <a:spcPts val="600"/>
              </a:spcBef>
            </a:pPr>
            <a:r>
              <a:rPr lang="en-US" dirty="0" smtClean="0"/>
              <a:t> </a:t>
            </a:r>
            <a:r>
              <a:rPr lang="en-US" dirty="0"/>
              <a:t>right- </a:t>
            </a:r>
            <a:r>
              <a:rPr lang="en-US" dirty="0" smtClean="0"/>
              <a:t>collaborators/classes </a:t>
            </a:r>
            <a:r>
              <a:rPr lang="en-US" dirty="0"/>
              <a:t>that are required to provide a class with the information needed to complete a responsibility.</a:t>
            </a:r>
            <a:endParaRPr lang="en-IN" b="1" dirty="0"/>
          </a:p>
        </p:txBody>
      </p:sp>
      <p:sp>
        <p:nvSpPr>
          <p:cNvPr id="6" name="Text Placeholder 5"/>
          <p:cNvSpPr>
            <a:spLocks noGrp="1"/>
          </p:cNvSpPr>
          <p:nvPr>
            <p:ph type="body" sz="half" idx="2"/>
          </p:nvPr>
        </p:nvSpPr>
        <p:spPr>
          <a:xfrm>
            <a:off x="1097280" y="3474719"/>
            <a:ext cx="3383280" cy="1593669"/>
          </a:xfrm>
        </p:spPr>
        <p:txBody>
          <a:bodyPr>
            <a:noAutofit/>
          </a:bodyPr>
          <a:lstStyle/>
          <a:p>
            <a:pPr marL="285750" indent="-285750">
              <a:spcBef>
                <a:spcPts val="0"/>
              </a:spcBef>
              <a:buFont typeface="Arial" panose="020B0604020202020204" pitchFamily="34" charset="0"/>
              <a:buChar char="•"/>
            </a:pPr>
            <a:r>
              <a:rPr lang="en-US" sz="1800" dirty="0"/>
              <a:t>classes and objects, </a:t>
            </a:r>
            <a:endParaRPr lang="en-US" sz="1800" dirty="0" smtClean="0"/>
          </a:p>
          <a:p>
            <a:pPr marL="285750" indent="-285750">
              <a:spcBef>
                <a:spcPts val="0"/>
              </a:spcBef>
              <a:buFont typeface="Arial" panose="020B0604020202020204" pitchFamily="34" charset="0"/>
              <a:buChar char="•"/>
            </a:pPr>
            <a:r>
              <a:rPr lang="en-US" sz="1800" dirty="0" smtClean="0"/>
              <a:t>attributes</a:t>
            </a:r>
            <a:r>
              <a:rPr lang="en-US" sz="1800" dirty="0"/>
              <a:t>, </a:t>
            </a:r>
            <a:endParaRPr lang="en-US" sz="1800" dirty="0" smtClean="0"/>
          </a:p>
          <a:p>
            <a:pPr marL="285750" indent="-285750">
              <a:spcBef>
                <a:spcPts val="0"/>
              </a:spcBef>
              <a:buFont typeface="Arial" panose="020B0604020202020204" pitchFamily="34" charset="0"/>
              <a:buChar char="•"/>
            </a:pPr>
            <a:r>
              <a:rPr lang="en-US" sz="1800" dirty="0" smtClean="0"/>
              <a:t>operations,</a:t>
            </a:r>
          </a:p>
          <a:p>
            <a:pPr marL="285750" indent="-285750">
              <a:spcBef>
                <a:spcPts val="0"/>
              </a:spcBef>
              <a:buFont typeface="Arial" panose="020B0604020202020204" pitchFamily="34" charset="0"/>
              <a:buChar char="•"/>
            </a:pPr>
            <a:r>
              <a:rPr lang="en-US" sz="1800" dirty="0" smtClean="0"/>
              <a:t> </a:t>
            </a:r>
            <a:r>
              <a:rPr lang="en-US" sz="1800" b="1" dirty="0"/>
              <a:t>class </a:t>
            </a:r>
            <a:r>
              <a:rPr lang="en-US" sz="1800" b="1" dirty="0" smtClean="0"/>
              <a:t>responsibility collaborator </a:t>
            </a:r>
            <a:r>
              <a:rPr lang="en-US" sz="1800" b="1" dirty="0"/>
              <a:t>(CRC) models</a:t>
            </a:r>
            <a:r>
              <a:rPr lang="en-US" sz="1800" dirty="0"/>
              <a:t>, </a:t>
            </a:r>
            <a:endParaRPr lang="en-US" sz="1800" dirty="0" smtClean="0"/>
          </a:p>
          <a:p>
            <a:pPr marL="285750" indent="-285750">
              <a:spcBef>
                <a:spcPts val="0"/>
              </a:spcBef>
              <a:buFont typeface="Arial" panose="020B0604020202020204" pitchFamily="34" charset="0"/>
              <a:buChar char="•"/>
            </a:pPr>
            <a:r>
              <a:rPr lang="en-US" sz="1800" dirty="0" smtClean="0"/>
              <a:t>collaboration </a:t>
            </a:r>
            <a:r>
              <a:rPr lang="en-US" sz="1800" dirty="0"/>
              <a:t>diagrams, and packages</a:t>
            </a:r>
            <a:endParaRPr lang="en-IN" sz="1800" dirty="0"/>
          </a:p>
        </p:txBody>
      </p:sp>
      <p:pic>
        <p:nvPicPr>
          <p:cNvPr id="8" name="Picture 7"/>
          <p:cNvPicPr>
            <a:picLocks noChangeAspect="1"/>
          </p:cNvPicPr>
          <p:nvPr/>
        </p:nvPicPr>
        <p:blipFill>
          <a:blip r:embed="rId3"/>
          <a:stretch>
            <a:fillRect/>
          </a:stretch>
        </p:blipFill>
        <p:spPr>
          <a:xfrm>
            <a:off x="4634865" y="3015071"/>
            <a:ext cx="3686175" cy="3686175"/>
          </a:xfrm>
          <a:prstGeom prst="rect">
            <a:avLst/>
          </a:prstGeom>
        </p:spPr>
      </p:pic>
    </p:spTree>
    <p:extLst>
      <p:ext uri="{BB962C8B-B14F-4D97-AF65-F5344CB8AC3E}">
        <p14:creationId xmlns:p14="http://schemas.microsoft.com/office/powerpoint/2010/main" val="333682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CLASS-BASED MODELING</a:t>
            </a:r>
            <a:endParaRPr lang="en-US" dirty="0"/>
          </a:p>
        </p:txBody>
      </p:sp>
      <p:sp>
        <p:nvSpPr>
          <p:cNvPr id="5" name="Content Placeholder 4"/>
          <p:cNvSpPr>
            <a:spLocks noGrp="1"/>
          </p:cNvSpPr>
          <p:nvPr>
            <p:ph idx="1"/>
          </p:nvPr>
        </p:nvSpPr>
        <p:spPr>
          <a:xfrm>
            <a:off x="4101736" y="0"/>
            <a:ext cx="7680961" cy="6701246"/>
          </a:xfrm>
        </p:spPr>
        <p:txBody>
          <a:bodyPr>
            <a:normAutofit/>
          </a:bodyPr>
          <a:lstStyle/>
          <a:p>
            <a:pPr>
              <a:spcBef>
                <a:spcPts val="600"/>
              </a:spcBef>
            </a:pPr>
            <a:r>
              <a:rPr lang="en-IN" b="1" dirty="0"/>
              <a:t>taxonomy of class </a:t>
            </a:r>
            <a:r>
              <a:rPr lang="en-IN" b="1" dirty="0" smtClean="0"/>
              <a:t>types</a:t>
            </a:r>
          </a:p>
          <a:p>
            <a:pPr lvl="1">
              <a:spcBef>
                <a:spcPts val="600"/>
              </a:spcBef>
            </a:pPr>
            <a:r>
              <a:rPr lang="en-IN" dirty="0"/>
              <a:t>Entity </a:t>
            </a:r>
            <a:r>
              <a:rPr lang="en-IN" dirty="0" smtClean="0"/>
              <a:t>classes- </a:t>
            </a:r>
            <a:r>
              <a:rPr lang="en-US" dirty="0"/>
              <a:t>extracted directly from the statement of the problem, represent things that are to be stored in a database and persist throughout the duration of the application. </a:t>
            </a:r>
            <a:endParaRPr lang="en-US" dirty="0" smtClean="0"/>
          </a:p>
          <a:p>
            <a:pPr lvl="1">
              <a:spcBef>
                <a:spcPts val="600"/>
              </a:spcBef>
            </a:pPr>
            <a:r>
              <a:rPr lang="en-IN" dirty="0"/>
              <a:t>Boundary </a:t>
            </a:r>
            <a:r>
              <a:rPr lang="en-IN" dirty="0" smtClean="0"/>
              <a:t>classes – are </a:t>
            </a:r>
            <a:r>
              <a:rPr lang="en-US" dirty="0" smtClean="0"/>
              <a:t>used </a:t>
            </a:r>
            <a:r>
              <a:rPr lang="en-US" dirty="0"/>
              <a:t>to create the interface </a:t>
            </a:r>
            <a:r>
              <a:rPr lang="en-US" dirty="0" smtClean="0"/>
              <a:t>that </a:t>
            </a:r>
            <a:r>
              <a:rPr lang="en-US" dirty="0"/>
              <a:t>the user sees and interacts with as the software is used</a:t>
            </a:r>
            <a:r>
              <a:rPr lang="en-US" dirty="0" smtClean="0"/>
              <a:t>.</a:t>
            </a:r>
          </a:p>
          <a:p>
            <a:pPr lvl="1">
              <a:spcBef>
                <a:spcPts val="600"/>
              </a:spcBef>
            </a:pPr>
            <a:r>
              <a:rPr lang="en-IN" dirty="0"/>
              <a:t>Controller </a:t>
            </a:r>
            <a:r>
              <a:rPr lang="en-IN" dirty="0" smtClean="0"/>
              <a:t>classes - </a:t>
            </a:r>
            <a:r>
              <a:rPr lang="en-US" dirty="0"/>
              <a:t>manage a “unit of work” from start to finish. </a:t>
            </a:r>
            <a:endParaRPr lang="en-US" dirty="0" smtClean="0"/>
          </a:p>
          <a:p>
            <a:pPr lvl="2">
              <a:spcBef>
                <a:spcPts val="600"/>
              </a:spcBef>
            </a:pPr>
            <a:r>
              <a:rPr lang="en-US" dirty="0" smtClean="0"/>
              <a:t>(</a:t>
            </a:r>
            <a:r>
              <a:rPr lang="en-US" dirty="0"/>
              <a:t>1) the creation or update of entity objects, </a:t>
            </a:r>
            <a:endParaRPr lang="en-US" dirty="0" smtClean="0"/>
          </a:p>
          <a:p>
            <a:pPr lvl="2">
              <a:spcBef>
                <a:spcPts val="600"/>
              </a:spcBef>
            </a:pPr>
            <a:r>
              <a:rPr lang="en-US" dirty="0" smtClean="0"/>
              <a:t>(</a:t>
            </a:r>
            <a:r>
              <a:rPr lang="en-US" dirty="0"/>
              <a:t>2) the instantiation of boundary objects as they obtain information from entity objects, </a:t>
            </a:r>
            <a:endParaRPr lang="en-US" dirty="0" smtClean="0"/>
          </a:p>
          <a:p>
            <a:pPr lvl="2">
              <a:spcBef>
                <a:spcPts val="600"/>
              </a:spcBef>
            </a:pPr>
            <a:r>
              <a:rPr lang="en-US" dirty="0" smtClean="0"/>
              <a:t>(</a:t>
            </a:r>
            <a:r>
              <a:rPr lang="en-US" dirty="0"/>
              <a:t>3) complex communication between sets of objects, </a:t>
            </a:r>
            <a:endParaRPr lang="en-US" dirty="0" smtClean="0"/>
          </a:p>
          <a:p>
            <a:pPr lvl="2">
              <a:spcBef>
                <a:spcPts val="600"/>
              </a:spcBef>
            </a:pPr>
            <a:r>
              <a:rPr lang="en-US" dirty="0" smtClean="0"/>
              <a:t>(</a:t>
            </a:r>
            <a:r>
              <a:rPr lang="en-US" dirty="0"/>
              <a:t>4) validation of data communicated between objects or between the user and the application. </a:t>
            </a:r>
            <a:endParaRPr lang="en-US" dirty="0" smtClean="0"/>
          </a:p>
          <a:p>
            <a:pPr lvl="1">
              <a:spcBef>
                <a:spcPts val="600"/>
              </a:spcBef>
            </a:pPr>
            <a:endParaRPr lang="en-US" dirty="0" smtClean="0"/>
          </a:p>
          <a:p>
            <a:pPr lvl="1">
              <a:spcBef>
                <a:spcPts val="600"/>
              </a:spcBef>
            </a:pPr>
            <a:endParaRPr lang="en-IN" b="1" dirty="0"/>
          </a:p>
        </p:txBody>
      </p:sp>
      <p:sp>
        <p:nvSpPr>
          <p:cNvPr id="6" name="Text Placeholder 5"/>
          <p:cNvSpPr>
            <a:spLocks noGrp="1"/>
          </p:cNvSpPr>
          <p:nvPr>
            <p:ph type="body" sz="half" idx="2"/>
          </p:nvPr>
        </p:nvSpPr>
        <p:spPr>
          <a:xfrm>
            <a:off x="1097280" y="3474719"/>
            <a:ext cx="3383280" cy="1593669"/>
          </a:xfrm>
        </p:spPr>
        <p:txBody>
          <a:bodyPr>
            <a:noAutofit/>
          </a:bodyPr>
          <a:lstStyle/>
          <a:p>
            <a:pPr marL="285750" indent="-285750">
              <a:spcBef>
                <a:spcPts val="0"/>
              </a:spcBef>
              <a:buFont typeface="Arial" panose="020B0604020202020204" pitchFamily="34" charset="0"/>
              <a:buChar char="•"/>
            </a:pPr>
            <a:r>
              <a:rPr lang="en-US" sz="1800" dirty="0"/>
              <a:t>classes and objects, </a:t>
            </a:r>
            <a:endParaRPr lang="en-US" sz="1800" dirty="0" smtClean="0"/>
          </a:p>
          <a:p>
            <a:pPr marL="285750" indent="-285750">
              <a:spcBef>
                <a:spcPts val="0"/>
              </a:spcBef>
              <a:buFont typeface="Arial" panose="020B0604020202020204" pitchFamily="34" charset="0"/>
              <a:buChar char="•"/>
            </a:pPr>
            <a:r>
              <a:rPr lang="en-US" sz="1800" dirty="0" smtClean="0"/>
              <a:t>attributes</a:t>
            </a:r>
            <a:r>
              <a:rPr lang="en-US" sz="1800" dirty="0"/>
              <a:t>, </a:t>
            </a:r>
            <a:endParaRPr lang="en-US" sz="1800" dirty="0" smtClean="0"/>
          </a:p>
          <a:p>
            <a:pPr marL="285750" indent="-285750">
              <a:spcBef>
                <a:spcPts val="0"/>
              </a:spcBef>
              <a:buFont typeface="Arial" panose="020B0604020202020204" pitchFamily="34" charset="0"/>
              <a:buChar char="•"/>
            </a:pPr>
            <a:r>
              <a:rPr lang="en-US" sz="1800" dirty="0" smtClean="0"/>
              <a:t>operations,</a:t>
            </a:r>
          </a:p>
          <a:p>
            <a:pPr marL="285750" indent="-285750">
              <a:spcBef>
                <a:spcPts val="0"/>
              </a:spcBef>
              <a:buFont typeface="Arial" panose="020B0604020202020204" pitchFamily="34" charset="0"/>
              <a:buChar char="•"/>
            </a:pPr>
            <a:r>
              <a:rPr lang="en-US" sz="1800" dirty="0" smtClean="0"/>
              <a:t> </a:t>
            </a:r>
            <a:r>
              <a:rPr lang="en-US" sz="1800" b="1" dirty="0"/>
              <a:t>class </a:t>
            </a:r>
            <a:r>
              <a:rPr lang="en-US" sz="1800" b="1" dirty="0" smtClean="0"/>
              <a:t>responsibility collaborator </a:t>
            </a:r>
            <a:r>
              <a:rPr lang="en-US" sz="1800" b="1" dirty="0"/>
              <a:t>(CRC) models</a:t>
            </a:r>
            <a:r>
              <a:rPr lang="en-US" sz="1800" dirty="0"/>
              <a:t>, </a:t>
            </a:r>
            <a:endParaRPr lang="en-US" sz="1800" dirty="0" smtClean="0"/>
          </a:p>
          <a:p>
            <a:pPr marL="285750" indent="-285750">
              <a:spcBef>
                <a:spcPts val="0"/>
              </a:spcBef>
              <a:buFont typeface="Arial" panose="020B0604020202020204" pitchFamily="34" charset="0"/>
              <a:buChar char="•"/>
            </a:pPr>
            <a:r>
              <a:rPr lang="en-US" sz="1800" dirty="0" smtClean="0"/>
              <a:t>collaboration </a:t>
            </a:r>
            <a:r>
              <a:rPr lang="en-US" sz="1800" dirty="0"/>
              <a:t>diagrams, and packages</a:t>
            </a:r>
            <a:endParaRPr lang="en-IN" sz="1800" dirty="0"/>
          </a:p>
        </p:txBody>
      </p:sp>
    </p:spTree>
    <p:extLst>
      <p:ext uri="{BB962C8B-B14F-4D97-AF65-F5344CB8AC3E}">
        <p14:creationId xmlns:p14="http://schemas.microsoft.com/office/powerpoint/2010/main" val="378190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CLASS-BASED MODELING</a:t>
            </a:r>
            <a:endParaRPr lang="en-US" dirty="0"/>
          </a:p>
        </p:txBody>
      </p:sp>
      <p:sp>
        <p:nvSpPr>
          <p:cNvPr id="5" name="Content Placeholder 4"/>
          <p:cNvSpPr>
            <a:spLocks noGrp="1"/>
          </p:cNvSpPr>
          <p:nvPr>
            <p:ph idx="1"/>
          </p:nvPr>
        </p:nvSpPr>
        <p:spPr>
          <a:xfrm>
            <a:off x="4101736" y="-1"/>
            <a:ext cx="8090264" cy="7171509"/>
          </a:xfrm>
        </p:spPr>
        <p:txBody>
          <a:bodyPr>
            <a:normAutofit lnSpcReduction="10000"/>
          </a:bodyPr>
          <a:lstStyle/>
          <a:p>
            <a:pPr lvl="1">
              <a:spcBef>
                <a:spcPts val="600"/>
              </a:spcBef>
            </a:pPr>
            <a:r>
              <a:rPr lang="en-US" b="1" dirty="0" smtClean="0"/>
              <a:t>Collaboration</a:t>
            </a:r>
          </a:p>
          <a:p>
            <a:pPr lvl="2">
              <a:spcBef>
                <a:spcPts val="600"/>
              </a:spcBef>
            </a:pPr>
            <a:r>
              <a:rPr lang="en-US" smtClean="0"/>
              <a:t>(</a:t>
            </a:r>
            <a:r>
              <a:rPr lang="en-US" dirty="0"/>
              <a:t>1) A class can use its own operations to manipulate its own attributes, thereby fulfilling a particular responsibility, </a:t>
            </a:r>
            <a:endParaRPr lang="en-US" dirty="0" smtClean="0"/>
          </a:p>
          <a:p>
            <a:pPr lvl="2">
              <a:spcBef>
                <a:spcPts val="600"/>
              </a:spcBef>
            </a:pPr>
            <a:r>
              <a:rPr lang="en-US" dirty="0" smtClean="0"/>
              <a:t>(</a:t>
            </a:r>
            <a:r>
              <a:rPr lang="en-US" dirty="0"/>
              <a:t>2) a class can collaborate with other classes</a:t>
            </a:r>
            <a:r>
              <a:rPr lang="en-US" dirty="0" smtClean="0"/>
              <a:t>.</a:t>
            </a:r>
          </a:p>
          <a:p>
            <a:pPr lvl="2">
              <a:spcBef>
                <a:spcPts val="600"/>
              </a:spcBef>
            </a:pPr>
            <a:r>
              <a:rPr lang="en-US" dirty="0"/>
              <a:t>three different generic relationships between classes </a:t>
            </a:r>
            <a:endParaRPr lang="en-US" dirty="0" smtClean="0"/>
          </a:p>
          <a:p>
            <a:pPr lvl="3">
              <a:spcBef>
                <a:spcPts val="600"/>
              </a:spcBef>
            </a:pPr>
            <a:r>
              <a:rPr lang="en-US" dirty="0" smtClean="0"/>
              <a:t>(</a:t>
            </a:r>
            <a:r>
              <a:rPr lang="en-US" dirty="0"/>
              <a:t>1) the is-part-of relationship, </a:t>
            </a:r>
            <a:endParaRPr lang="en-US" dirty="0" smtClean="0"/>
          </a:p>
          <a:p>
            <a:pPr lvl="3">
              <a:spcBef>
                <a:spcPts val="600"/>
              </a:spcBef>
            </a:pPr>
            <a:r>
              <a:rPr lang="en-US" dirty="0" smtClean="0"/>
              <a:t>(</a:t>
            </a:r>
            <a:r>
              <a:rPr lang="en-US" dirty="0"/>
              <a:t>2) the has-knowledge-of relationship, </a:t>
            </a:r>
            <a:endParaRPr lang="en-US" dirty="0" smtClean="0"/>
          </a:p>
          <a:p>
            <a:pPr lvl="3">
              <a:spcBef>
                <a:spcPts val="600"/>
              </a:spcBef>
            </a:pPr>
            <a:r>
              <a:rPr lang="en-US" dirty="0" smtClean="0"/>
              <a:t>(</a:t>
            </a:r>
            <a:r>
              <a:rPr lang="en-US" dirty="0"/>
              <a:t>3) the depends-upon relationship</a:t>
            </a:r>
            <a:r>
              <a:rPr lang="en-US" dirty="0" smtClean="0"/>
              <a:t>.</a:t>
            </a:r>
          </a:p>
          <a:p>
            <a:pPr lvl="3">
              <a:spcBef>
                <a:spcPts val="600"/>
              </a:spcBef>
            </a:pPr>
            <a:endParaRPr lang="en-US" b="1" dirty="0"/>
          </a:p>
          <a:p>
            <a:pPr lvl="3">
              <a:spcBef>
                <a:spcPts val="600"/>
              </a:spcBef>
            </a:pPr>
            <a:endParaRPr lang="en-US" b="1" dirty="0" smtClean="0"/>
          </a:p>
          <a:p>
            <a:pPr lvl="3">
              <a:spcBef>
                <a:spcPts val="600"/>
              </a:spcBef>
            </a:pPr>
            <a:endParaRPr lang="en-US" b="1" dirty="0"/>
          </a:p>
          <a:p>
            <a:pPr marL="1005840" lvl="3" indent="0">
              <a:spcBef>
                <a:spcPts val="600"/>
              </a:spcBef>
              <a:buNone/>
            </a:pPr>
            <a:endParaRPr lang="en-US" b="1" dirty="0" smtClean="0"/>
          </a:p>
          <a:p>
            <a:pPr lvl="3">
              <a:spcBef>
                <a:spcPts val="600"/>
              </a:spcBef>
            </a:pPr>
            <a:endParaRPr lang="en-US" b="1" dirty="0"/>
          </a:p>
          <a:p>
            <a:pPr lvl="3">
              <a:spcBef>
                <a:spcPts val="600"/>
              </a:spcBef>
            </a:pPr>
            <a:endParaRPr lang="en-US" b="1" dirty="0" smtClean="0"/>
          </a:p>
          <a:p>
            <a:pPr>
              <a:spcBef>
                <a:spcPts val="600"/>
              </a:spcBef>
            </a:pPr>
            <a:r>
              <a:rPr lang="en-US" sz="1600" dirty="0"/>
              <a:t>When a complete CRC model has been developed, stakeholders can review the model using the following approach </a:t>
            </a:r>
            <a:endParaRPr lang="en-US" sz="1600" dirty="0" smtClean="0"/>
          </a:p>
          <a:p>
            <a:pPr marL="365760" lvl="1" indent="0">
              <a:spcBef>
                <a:spcPts val="600"/>
              </a:spcBef>
              <a:buNone/>
            </a:pPr>
            <a:r>
              <a:rPr lang="en-US" sz="1600" dirty="0" smtClean="0"/>
              <a:t>1</a:t>
            </a:r>
            <a:r>
              <a:rPr lang="en-US" sz="1600" dirty="0"/>
              <a:t>. All participants in the review are given a subset of the CRC model index cards. Cards that collaborate should be separated </a:t>
            </a:r>
            <a:endParaRPr lang="en-US" sz="1600" dirty="0" smtClean="0"/>
          </a:p>
          <a:p>
            <a:pPr marL="365760" lvl="1" indent="0">
              <a:spcBef>
                <a:spcPts val="600"/>
              </a:spcBef>
              <a:buNone/>
            </a:pPr>
            <a:r>
              <a:rPr lang="en-US" sz="1600" dirty="0" smtClean="0"/>
              <a:t>2</a:t>
            </a:r>
            <a:r>
              <a:rPr lang="en-US" sz="1600" dirty="0"/>
              <a:t>. All use-case scenarios (corresponding use-case diagrams) should be organized into categories. </a:t>
            </a:r>
            <a:endParaRPr lang="en-US" sz="1600" dirty="0" smtClean="0"/>
          </a:p>
          <a:p>
            <a:pPr marL="365760" lvl="1" indent="0">
              <a:spcBef>
                <a:spcPts val="600"/>
              </a:spcBef>
              <a:buNone/>
            </a:pPr>
            <a:r>
              <a:rPr lang="en-US" sz="1600" dirty="0" smtClean="0"/>
              <a:t>3</a:t>
            </a:r>
            <a:r>
              <a:rPr lang="en-US" sz="1600" dirty="0"/>
              <a:t>. The review leader reads the use case deliberately. </a:t>
            </a:r>
            <a:endParaRPr lang="en-US" sz="1600" dirty="0" smtClean="0"/>
          </a:p>
          <a:p>
            <a:pPr marL="365760" lvl="1" indent="0">
              <a:spcBef>
                <a:spcPts val="600"/>
              </a:spcBef>
              <a:buNone/>
            </a:pPr>
            <a:r>
              <a:rPr lang="en-US" sz="1600" dirty="0" smtClean="0"/>
              <a:t>4</a:t>
            </a:r>
            <a:r>
              <a:rPr lang="en-US" sz="1600" dirty="0"/>
              <a:t>. When the token is passed, the holder of the Sensor card is asked to describe the responsibilities noted on the card. </a:t>
            </a:r>
            <a:endParaRPr lang="en-US" sz="1600" dirty="0" smtClean="0"/>
          </a:p>
          <a:p>
            <a:pPr marL="365760" lvl="1" indent="0">
              <a:spcBef>
                <a:spcPts val="600"/>
              </a:spcBef>
              <a:buNone/>
            </a:pPr>
            <a:r>
              <a:rPr lang="en-US" sz="1600" dirty="0" smtClean="0"/>
              <a:t>5</a:t>
            </a:r>
            <a:r>
              <a:rPr lang="en-US" sz="1600" dirty="0"/>
              <a:t>. If the responsibilities and collaborations noted on the index cards cannot accommodate the use case, modifications are made to the cards.</a:t>
            </a:r>
            <a:endParaRPr lang="en-US" sz="1600" b="1" dirty="0"/>
          </a:p>
        </p:txBody>
      </p:sp>
      <p:sp>
        <p:nvSpPr>
          <p:cNvPr id="6" name="Text Placeholder 5"/>
          <p:cNvSpPr>
            <a:spLocks noGrp="1"/>
          </p:cNvSpPr>
          <p:nvPr>
            <p:ph type="body" sz="half" idx="2"/>
          </p:nvPr>
        </p:nvSpPr>
        <p:spPr>
          <a:xfrm>
            <a:off x="1097280" y="3474719"/>
            <a:ext cx="3383280" cy="1593669"/>
          </a:xfrm>
        </p:spPr>
        <p:txBody>
          <a:bodyPr>
            <a:noAutofit/>
          </a:bodyPr>
          <a:lstStyle/>
          <a:p>
            <a:pPr marL="285750" indent="-285750">
              <a:spcBef>
                <a:spcPts val="0"/>
              </a:spcBef>
              <a:buFont typeface="Arial" panose="020B0604020202020204" pitchFamily="34" charset="0"/>
              <a:buChar char="•"/>
            </a:pPr>
            <a:r>
              <a:rPr lang="en-US" sz="1800" dirty="0"/>
              <a:t>classes and objects, </a:t>
            </a:r>
            <a:endParaRPr lang="en-US" sz="1800" dirty="0" smtClean="0"/>
          </a:p>
          <a:p>
            <a:pPr marL="285750" indent="-285750">
              <a:spcBef>
                <a:spcPts val="0"/>
              </a:spcBef>
              <a:buFont typeface="Arial" panose="020B0604020202020204" pitchFamily="34" charset="0"/>
              <a:buChar char="•"/>
            </a:pPr>
            <a:r>
              <a:rPr lang="en-US" sz="1800" dirty="0" smtClean="0"/>
              <a:t>attributes</a:t>
            </a:r>
            <a:r>
              <a:rPr lang="en-US" sz="1800" dirty="0"/>
              <a:t>, </a:t>
            </a:r>
            <a:endParaRPr lang="en-US" sz="1800" dirty="0" smtClean="0"/>
          </a:p>
          <a:p>
            <a:pPr marL="285750" indent="-285750">
              <a:spcBef>
                <a:spcPts val="0"/>
              </a:spcBef>
              <a:buFont typeface="Arial" panose="020B0604020202020204" pitchFamily="34" charset="0"/>
              <a:buChar char="•"/>
            </a:pPr>
            <a:r>
              <a:rPr lang="en-US" sz="1800" dirty="0" smtClean="0"/>
              <a:t>operations,</a:t>
            </a:r>
          </a:p>
          <a:p>
            <a:pPr marL="285750" indent="-285750">
              <a:spcBef>
                <a:spcPts val="0"/>
              </a:spcBef>
              <a:buFont typeface="Arial" panose="020B0604020202020204" pitchFamily="34" charset="0"/>
              <a:buChar char="•"/>
            </a:pPr>
            <a:r>
              <a:rPr lang="en-US" sz="1800" dirty="0" smtClean="0"/>
              <a:t> </a:t>
            </a:r>
            <a:r>
              <a:rPr lang="en-US" sz="1800" dirty="0"/>
              <a:t>class </a:t>
            </a:r>
            <a:r>
              <a:rPr lang="en-US" sz="1800" dirty="0" smtClean="0"/>
              <a:t>responsibility collaborator </a:t>
            </a:r>
            <a:r>
              <a:rPr lang="en-US" sz="1800" dirty="0"/>
              <a:t>(CRC) models, </a:t>
            </a:r>
            <a:endParaRPr lang="en-US" sz="1800" dirty="0" smtClean="0"/>
          </a:p>
          <a:p>
            <a:pPr marL="285750" indent="-285750">
              <a:spcBef>
                <a:spcPts val="0"/>
              </a:spcBef>
              <a:buFont typeface="Arial" panose="020B0604020202020204" pitchFamily="34" charset="0"/>
              <a:buChar char="•"/>
            </a:pPr>
            <a:r>
              <a:rPr lang="en-US" sz="1800" b="1" dirty="0" smtClean="0"/>
              <a:t>collaboration </a:t>
            </a:r>
            <a:r>
              <a:rPr lang="en-US" sz="1800" b="1" dirty="0"/>
              <a:t>diagrams, and packages</a:t>
            </a:r>
            <a:endParaRPr lang="en-IN" sz="1800" b="1" dirty="0"/>
          </a:p>
        </p:txBody>
      </p:sp>
      <p:pic>
        <p:nvPicPr>
          <p:cNvPr id="3" name="Picture 2"/>
          <p:cNvPicPr>
            <a:picLocks noChangeAspect="1"/>
          </p:cNvPicPr>
          <p:nvPr/>
        </p:nvPicPr>
        <p:blipFill>
          <a:blip r:embed="rId2"/>
          <a:stretch>
            <a:fillRect/>
          </a:stretch>
        </p:blipFill>
        <p:spPr>
          <a:xfrm>
            <a:off x="8503920" y="1933303"/>
            <a:ext cx="2957240" cy="1892634"/>
          </a:xfrm>
          <a:prstGeom prst="rect">
            <a:avLst/>
          </a:prstGeom>
        </p:spPr>
      </p:pic>
    </p:spTree>
    <p:extLst>
      <p:ext uri="{BB962C8B-B14F-4D97-AF65-F5344CB8AC3E}">
        <p14:creationId xmlns:p14="http://schemas.microsoft.com/office/powerpoint/2010/main" val="242771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Associations and Dependencies</a:t>
            </a:r>
            <a:endParaRPr lang="en-US" dirty="0"/>
          </a:p>
        </p:txBody>
      </p:sp>
      <p:sp>
        <p:nvSpPr>
          <p:cNvPr id="5" name="Content Placeholder 4"/>
          <p:cNvSpPr>
            <a:spLocks noGrp="1"/>
          </p:cNvSpPr>
          <p:nvPr>
            <p:ph idx="1"/>
          </p:nvPr>
        </p:nvSpPr>
        <p:spPr>
          <a:xfrm>
            <a:off x="3709850" y="209005"/>
            <a:ext cx="7550333" cy="7171509"/>
          </a:xfrm>
        </p:spPr>
        <p:txBody>
          <a:bodyPr>
            <a:normAutofit/>
          </a:bodyPr>
          <a:lstStyle/>
          <a:p>
            <a:pPr lvl="1">
              <a:spcBef>
                <a:spcPts val="600"/>
              </a:spcBef>
            </a:pPr>
            <a:r>
              <a:rPr lang="en-US" sz="2000" dirty="0"/>
              <a:t>T</a:t>
            </a:r>
            <a:r>
              <a:rPr lang="en-US" sz="2000" dirty="0" smtClean="0"/>
              <a:t>wo </a:t>
            </a:r>
            <a:r>
              <a:rPr lang="en-US" sz="2000" dirty="0"/>
              <a:t>analysis classes are related to </a:t>
            </a:r>
            <a:r>
              <a:rPr lang="en-US" sz="2000" dirty="0" smtClean="0"/>
              <a:t>one another, </a:t>
            </a:r>
            <a:r>
              <a:rPr lang="en-US" sz="2000" dirty="0"/>
              <a:t>much like two data objects may be related to one another</a:t>
            </a:r>
            <a:r>
              <a:rPr lang="en-US" sz="2000" dirty="0" smtClean="0"/>
              <a:t>.</a:t>
            </a:r>
          </a:p>
          <a:p>
            <a:pPr lvl="1">
              <a:spcBef>
                <a:spcPts val="600"/>
              </a:spcBef>
            </a:pPr>
            <a:r>
              <a:rPr lang="en-US" sz="2000" dirty="0"/>
              <a:t>“one or more” is represented using 1. .*, and “0 or more” by 0 . .*.</a:t>
            </a:r>
            <a:endParaRPr lang="en-US" sz="2000" b="1" dirty="0"/>
          </a:p>
        </p:txBody>
      </p:sp>
      <p:pic>
        <p:nvPicPr>
          <p:cNvPr id="4" name="Picture 3"/>
          <p:cNvPicPr>
            <a:picLocks noChangeAspect="1"/>
          </p:cNvPicPr>
          <p:nvPr/>
        </p:nvPicPr>
        <p:blipFill>
          <a:blip r:embed="rId2"/>
          <a:stretch>
            <a:fillRect/>
          </a:stretch>
        </p:blipFill>
        <p:spPr>
          <a:xfrm>
            <a:off x="4253884" y="1910170"/>
            <a:ext cx="3857741" cy="3458664"/>
          </a:xfrm>
          <a:prstGeom prst="rect">
            <a:avLst/>
          </a:prstGeom>
        </p:spPr>
      </p:pic>
      <p:pic>
        <p:nvPicPr>
          <p:cNvPr id="7" name="Picture 6"/>
          <p:cNvPicPr>
            <a:picLocks noChangeAspect="1"/>
          </p:cNvPicPr>
          <p:nvPr/>
        </p:nvPicPr>
        <p:blipFill>
          <a:blip r:embed="rId3"/>
          <a:stretch>
            <a:fillRect/>
          </a:stretch>
        </p:blipFill>
        <p:spPr>
          <a:xfrm>
            <a:off x="8263773" y="1650682"/>
            <a:ext cx="3124200" cy="1362075"/>
          </a:xfrm>
          <a:prstGeom prst="rect">
            <a:avLst/>
          </a:prstGeom>
        </p:spPr>
      </p:pic>
    </p:spTree>
    <p:extLst>
      <p:ext uri="{BB962C8B-B14F-4D97-AF65-F5344CB8AC3E}">
        <p14:creationId xmlns:p14="http://schemas.microsoft.com/office/powerpoint/2010/main" val="16068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CLASS-BASED MODELING</a:t>
            </a:r>
            <a:endParaRPr lang="en-US" dirty="0"/>
          </a:p>
        </p:txBody>
      </p:sp>
      <p:pic>
        <p:nvPicPr>
          <p:cNvPr id="4" name="Content Placeholder 3"/>
          <p:cNvPicPr>
            <a:picLocks noGrp="1" noChangeAspect="1"/>
          </p:cNvPicPr>
          <p:nvPr>
            <p:ph idx="1"/>
          </p:nvPr>
        </p:nvPicPr>
        <p:blipFill>
          <a:blip r:embed="rId2"/>
          <a:stretch>
            <a:fillRect/>
          </a:stretch>
        </p:blipFill>
        <p:spPr>
          <a:xfrm>
            <a:off x="5840367" y="487952"/>
            <a:ext cx="3124200" cy="2790825"/>
          </a:xfrm>
          <a:prstGeom prst="rect">
            <a:avLst/>
          </a:prstGeom>
        </p:spPr>
      </p:pic>
      <p:sp>
        <p:nvSpPr>
          <p:cNvPr id="6" name="Text Placeholder 5"/>
          <p:cNvSpPr>
            <a:spLocks noGrp="1"/>
          </p:cNvSpPr>
          <p:nvPr>
            <p:ph type="body" sz="half" idx="2"/>
          </p:nvPr>
        </p:nvSpPr>
        <p:spPr>
          <a:xfrm>
            <a:off x="1097280" y="3474719"/>
            <a:ext cx="3383280" cy="1593669"/>
          </a:xfrm>
        </p:spPr>
        <p:txBody>
          <a:bodyPr>
            <a:noAutofit/>
          </a:bodyPr>
          <a:lstStyle/>
          <a:p>
            <a:pPr marL="285750" indent="-285750">
              <a:spcBef>
                <a:spcPts val="0"/>
              </a:spcBef>
              <a:buFont typeface="Arial" panose="020B0604020202020204" pitchFamily="34" charset="0"/>
              <a:buChar char="•"/>
            </a:pPr>
            <a:r>
              <a:rPr lang="en-US" sz="1800" dirty="0"/>
              <a:t>classes and objects, </a:t>
            </a:r>
            <a:endParaRPr lang="en-US" sz="1800" dirty="0" smtClean="0"/>
          </a:p>
          <a:p>
            <a:pPr marL="285750" indent="-285750">
              <a:spcBef>
                <a:spcPts val="0"/>
              </a:spcBef>
              <a:buFont typeface="Arial" panose="020B0604020202020204" pitchFamily="34" charset="0"/>
              <a:buChar char="•"/>
            </a:pPr>
            <a:r>
              <a:rPr lang="en-US" sz="1800" dirty="0" smtClean="0"/>
              <a:t>attributes</a:t>
            </a:r>
            <a:r>
              <a:rPr lang="en-US" sz="1800" dirty="0"/>
              <a:t>, </a:t>
            </a:r>
            <a:endParaRPr lang="en-US" sz="1800" dirty="0" smtClean="0"/>
          </a:p>
          <a:p>
            <a:pPr marL="285750" indent="-285750">
              <a:spcBef>
                <a:spcPts val="0"/>
              </a:spcBef>
              <a:buFont typeface="Arial" panose="020B0604020202020204" pitchFamily="34" charset="0"/>
              <a:buChar char="•"/>
            </a:pPr>
            <a:r>
              <a:rPr lang="en-US" sz="1800" dirty="0" smtClean="0"/>
              <a:t>operations,</a:t>
            </a:r>
          </a:p>
          <a:p>
            <a:pPr marL="285750" indent="-285750">
              <a:spcBef>
                <a:spcPts val="0"/>
              </a:spcBef>
              <a:buFont typeface="Arial" panose="020B0604020202020204" pitchFamily="34" charset="0"/>
              <a:buChar char="•"/>
            </a:pPr>
            <a:r>
              <a:rPr lang="en-US" sz="1800" dirty="0" smtClean="0"/>
              <a:t> </a:t>
            </a:r>
            <a:r>
              <a:rPr lang="en-US" sz="1800" dirty="0"/>
              <a:t>class </a:t>
            </a:r>
            <a:r>
              <a:rPr lang="en-US" sz="1800" dirty="0" smtClean="0"/>
              <a:t>responsibility collaborator </a:t>
            </a:r>
            <a:r>
              <a:rPr lang="en-US" sz="1800" dirty="0"/>
              <a:t>(CRC) models, </a:t>
            </a:r>
            <a:endParaRPr lang="en-US" sz="1800" dirty="0" smtClean="0"/>
          </a:p>
          <a:p>
            <a:pPr marL="285750" indent="-285750">
              <a:spcBef>
                <a:spcPts val="0"/>
              </a:spcBef>
              <a:buFont typeface="Arial" panose="020B0604020202020204" pitchFamily="34" charset="0"/>
              <a:buChar char="•"/>
            </a:pPr>
            <a:r>
              <a:rPr lang="en-US" sz="1800" dirty="0" smtClean="0"/>
              <a:t>collaboration </a:t>
            </a:r>
            <a:r>
              <a:rPr lang="en-US" sz="1800" dirty="0"/>
              <a:t>diagrams, and </a:t>
            </a:r>
            <a:r>
              <a:rPr lang="en-US" sz="1800" b="1" dirty="0"/>
              <a:t>packages</a:t>
            </a:r>
            <a:endParaRPr lang="en-IN" sz="1800" b="1" dirty="0"/>
          </a:p>
        </p:txBody>
      </p:sp>
      <p:sp>
        <p:nvSpPr>
          <p:cNvPr id="7" name="Rectangle 6"/>
          <p:cNvSpPr/>
          <p:nvPr/>
        </p:nvSpPr>
        <p:spPr>
          <a:xfrm>
            <a:off x="5177246" y="3474719"/>
            <a:ext cx="6096000" cy="2031325"/>
          </a:xfrm>
          <a:prstGeom prst="rect">
            <a:avLst/>
          </a:prstGeom>
        </p:spPr>
        <p:txBody>
          <a:bodyPr>
            <a:spAutoFit/>
          </a:bodyPr>
          <a:lstStyle/>
          <a:p>
            <a:pPr marL="285750" indent="-285750">
              <a:buFont typeface="Arial" panose="020B0604020202020204" pitchFamily="34" charset="0"/>
              <a:buChar char="•"/>
            </a:pPr>
            <a:r>
              <a:rPr lang="en-US" dirty="0"/>
              <a:t>plus sign preceding the analysis class name in each package indicates that the classes have public visibility and are therefore accessible from other </a:t>
            </a:r>
            <a:r>
              <a:rPr lang="en-US" dirty="0" smtClean="0"/>
              <a:t>packages</a:t>
            </a:r>
          </a:p>
          <a:p>
            <a:pPr marL="285750" indent="-285750">
              <a:buFont typeface="Arial" panose="020B0604020202020204" pitchFamily="34" charset="0"/>
              <a:buChar char="•"/>
            </a:pPr>
            <a:r>
              <a:rPr lang="en-US" dirty="0"/>
              <a:t>A minus sign indicates that an element is hidden from all other packages and </a:t>
            </a:r>
            <a:endParaRPr lang="en-US" dirty="0" smtClean="0"/>
          </a:p>
          <a:p>
            <a:pPr marL="285750" indent="-285750">
              <a:buFont typeface="Arial" panose="020B0604020202020204" pitchFamily="34" charset="0"/>
              <a:buChar char="•"/>
            </a:pPr>
            <a:r>
              <a:rPr lang="en-US" dirty="0" smtClean="0"/>
              <a:t>a </a:t>
            </a:r>
            <a:r>
              <a:rPr lang="en-US" dirty="0"/>
              <a:t># symbol indicates that an element is accessible only to packages contained within a given package.</a:t>
            </a:r>
            <a:endParaRPr lang="en-IN" dirty="0"/>
          </a:p>
        </p:txBody>
      </p:sp>
    </p:spTree>
    <p:extLst>
      <p:ext uri="{BB962C8B-B14F-4D97-AF65-F5344CB8AC3E}">
        <p14:creationId xmlns:p14="http://schemas.microsoft.com/office/powerpoint/2010/main" val="97998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REQUIREMENTS MODELING FOR WEBAPPS</a:t>
            </a:r>
          </a:p>
        </p:txBody>
      </p:sp>
      <p:sp>
        <p:nvSpPr>
          <p:cNvPr id="6" name="Content Placeholder 5"/>
          <p:cNvSpPr>
            <a:spLocks noGrp="1"/>
          </p:cNvSpPr>
          <p:nvPr>
            <p:ph idx="1"/>
          </p:nvPr>
        </p:nvSpPr>
        <p:spPr>
          <a:xfrm>
            <a:off x="1528572" y="1485900"/>
            <a:ext cx="9134856" cy="4810397"/>
          </a:xfrm>
        </p:spPr>
        <p:txBody>
          <a:bodyPr>
            <a:normAutofit lnSpcReduction="10000"/>
          </a:bodyPr>
          <a:lstStyle/>
          <a:p>
            <a:r>
              <a:rPr lang="en-US" dirty="0"/>
              <a:t>Web development process must be agile, and analysis is time </a:t>
            </a:r>
            <a:r>
              <a:rPr lang="en-US" dirty="0" smtClean="0"/>
              <a:t>consuming</a:t>
            </a:r>
          </a:p>
          <a:p>
            <a:r>
              <a:rPr lang="en-US" b="1" dirty="0"/>
              <a:t>How Much Analysis Is Enough</a:t>
            </a:r>
            <a:r>
              <a:rPr lang="en-US" b="1" dirty="0" smtClean="0"/>
              <a:t>?</a:t>
            </a:r>
          </a:p>
          <a:p>
            <a:pPr lvl="1"/>
            <a:r>
              <a:rPr lang="en-US" dirty="0" smtClean="0"/>
              <a:t>Size </a:t>
            </a:r>
            <a:r>
              <a:rPr lang="en-US" dirty="0"/>
              <a:t>and complexity of </a:t>
            </a:r>
            <a:r>
              <a:rPr lang="en-US" dirty="0" err="1"/>
              <a:t>WebApp</a:t>
            </a:r>
            <a:r>
              <a:rPr lang="en-US" dirty="0"/>
              <a:t> increment</a:t>
            </a:r>
            <a:r>
              <a:rPr lang="en-US" dirty="0" smtClean="0"/>
              <a:t>.</a:t>
            </a:r>
          </a:p>
          <a:p>
            <a:pPr lvl="1"/>
            <a:r>
              <a:rPr lang="en-US" dirty="0" smtClean="0"/>
              <a:t>Number </a:t>
            </a:r>
            <a:r>
              <a:rPr lang="en-US" dirty="0"/>
              <a:t>of </a:t>
            </a:r>
            <a:r>
              <a:rPr lang="en-US" dirty="0" smtClean="0"/>
              <a:t>stakeholders</a:t>
            </a:r>
          </a:p>
          <a:p>
            <a:pPr lvl="1"/>
            <a:r>
              <a:rPr lang="en-US" dirty="0" smtClean="0"/>
              <a:t>Size </a:t>
            </a:r>
            <a:r>
              <a:rPr lang="en-US" dirty="0"/>
              <a:t>of the </a:t>
            </a:r>
            <a:r>
              <a:rPr lang="en-US" dirty="0" err="1"/>
              <a:t>WebApp</a:t>
            </a:r>
            <a:r>
              <a:rPr lang="en-US" dirty="0"/>
              <a:t> team. </a:t>
            </a:r>
            <a:endParaRPr lang="en-US" dirty="0" smtClean="0"/>
          </a:p>
          <a:p>
            <a:pPr lvl="1"/>
            <a:r>
              <a:rPr lang="en-US" dirty="0" smtClean="0"/>
              <a:t>Degree </a:t>
            </a:r>
            <a:r>
              <a:rPr lang="en-US" dirty="0"/>
              <a:t>to which members of the </a:t>
            </a:r>
            <a:r>
              <a:rPr lang="en-US" dirty="0" err="1"/>
              <a:t>WebApp</a:t>
            </a:r>
            <a:r>
              <a:rPr lang="en-US" dirty="0"/>
              <a:t> team have worked together before </a:t>
            </a:r>
            <a:endParaRPr lang="en-US" dirty="0" smtClean="0"/>
          </a:p>
          <a:p>
            <a:pPr lvl="1"/>
            <a:r>
              <a:rPr lang="en-US" dirty="0" smtClean="0"/>
              <a:t>Degree </a:t>
            </a:r>
            <a:r>
              <a:rPr lang="en-US" dirty="0"/>
              <a:t>to which the organization’s success is directly dependent on the success of the </a:t>
            </a:r>
            <a:r>
              <a:rPr lang="en-US" dirty="0" err="1"/>
              <a:t>WebApp</a:t>
            </a:r>
            <a:r>
              <a:rPr lang="en-US" dirty="0" smtClean="0"/>
              <a:t>.</a:t>
            </a:r>
          </a:p>
          <a:p>
            <a:r>
              <a:rPr lang="en-IN" b="1" dirty="0"/>
              <a:t>Requirements </a:t>
            </a:r>
            <a:r>
              <a:rPr lang="en-IN" b="1" dirty="0" err="1"/>
              <a:t>Modeling</a:t>
            </a:r>
            <a:r>
              <a:rPr lang="en-IN" b="1" dirty="0"/>
              <a:t> Input</a:t>
            </a:r>
            <a:r>
              <a:rPr lang="en-IN" b="1" dirty="0" smtClean="0"/>
              <a:t>:</a:t>
            </a:r>
          </a:p>
          <a:p>
            <a:pPr lvl="1"/>
            <a:r>
              <a:rPr lang="en-US" dirty="0"/>
              <a:t>the information collected during the communication </a:t>
            </a:r>
            <a:r>
              <a:rPr lang="en-US" dirty="0" smtClean="0"/>
              <a:t>activity</a:t>
            </a:r>
          </a:p>
          <a:p>
            <a:pPr lvl="1"/>
            <a:r>
              <a:rPr lang="en-US" dirty="0" smtClean="0"/>
              <a:t>anything </a:t>
            </a:r>
            <a:r>
              <a:rPr lang="en-US" dirty="0"/>
              <a:t>from an informal e-mail to a detailed project brief complete with comprehensive usage scenarios and product specifications </a:t>
            </a:r>
            <a:endParaRPr lang="en-IN" dirty="0"/>
          </a:p>
        </p:txBody>
      </p:sp>
    </p:spTree>
    <p:extLst>
      <p:ext uri="{BB962C8B-B14F-4D97-AF65-F5344CB8AC3E}">
        <p14:creationId xmlns:p14="http://schemas.microsoft.com/office/powerpoint/2010/main" val="307976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smtClean="0"/>
              <a:t>Requirements Modelling</a:t>
            </a:r>
            <a:r>
              <a:rPr lang="en-IN" dirty="0"/>
              <a:t/>
            </a:r>
            <a:br>
              <a:rPr lang="en-IN" dirty="0"/>
            </a:br>
            <a:r>
              <a:rPr lang="en-IN" dirty="0" smtClean="0"/>
              <a:t> </a:t>
            </a:r>
            <a:endParaRPr lang="en-US" dirty="0"/>
          </a:p>
        </p:txBody>
      </p:sp>
      <p:sp>
        <p:nvSpPr>
          <p:cNvPr id="14" name="Content Placeholder 13"/>
          <p:cNvSpPr>
            <a:spLocks noGrp="1"/>
          </p:cNvSpPr>
          <p:nvPr>
            <p:ph idx="1"/>
          </p:nvPr>
        </p:nvSpPr>
        <p:spPr/>
        <p:txBody>
          <a:bodyPr/>
          <a:lstStyle/>
          <a:p>
            <a:r>
              <a:rPr lang="en-IN" dirty="0" smtClean="0"/>
              <a:t>Requirements </a:t>
            </a:r>
            <a:r>
              <a:rPr lang="en-IN" dirty="0"/>
              <a:t>Analysis</a:t>
            </a:r>
          </a:p>
          <a:p>
            <a:pPr lvl="0"/>
            <a:r>
              <a:rPr lang="en-IN" dirty="0"/>
              <a:t>Scenario Based </a:t>
            </a:r>
            <a:r>
              <a:rPr lang="en-IN" dirty="0" smtClean="0"/>
              <a:t>Modelling</a:t>
            </a:r>
            <a:endParaRPr lang="en-IN" dirty="0"/>
          </a:p>
          <a:p>
            <a:r>
              <a:rPr lang="en-IN" dirty="0"/>
              <a:t>UML </a:t>
            </a:r>
            <a:r>
              <a:rPr lang="en-IN" dirty="0" smtClean="0"/>
              <a:t>Models</a:t>
            </a:r>
          </a:p>
          <a:p>
            <a:r>
              <a:rPr lang="en-IN" dirty="0"/>
              <a:t>Data Modelling</a:t>
            </a:r>
            <a:r>
              <a:rPr lang="en-IN" dirty="0" smtClean="0"/>
              <a:t>,</a:t>
            </a:r>
          </a:p>
          <a:p>
            <a:r>
              <a:rPr lang="en-IN" dirty="0" smtClean="0"/>
              <a:t>Class-Based Modelling</a:t>
            </a:r>
          </a:p>
          <a:p>
            <a:r>
              <a:rPr lang="en-IN" dirty="0"/>
              <a:t>Requirements Modelling  For </a:t>
            </a:r>
            <a:r>
              <a:rPr lang="en-IN" dirty="0" err="1"/>
              <a:t>Webapps</a:t>
            </a:r>
            <a:endParaRPr lang="en-US" dirty="0"/>
          </a:p>
        </p:txBody>
      </p:sp>
    </p:spTree>
    <p:extLst>
      <p:ext uri="{BB962C8B-B14F-4D97-AF65-F5344CB8AC3E}">
        <p14:creationId xmlns:p14="http://schemas.microsoft.com/office/powerpoint/2010/main" val="140386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8572" y="1485900"/>
            <a:ext cx="9783862" cy="4771209"/>
          </a:xfrm>
        </p:spPr>
        <p:txBody>
          <a:bodyPr/>
          <a:lstStyle/>
          <a:p>
            <a:r>
              <a:rPr lang="en-IN" dirty="0"/>
              <a:t>Requirements </a:t>
            </a:r>
            <a:r>
              <a:rPr lang="en-IN" dirty="0" err="1"/>
              <a:t>Modeling</a:t>
            </a:r>
            <a:r>
              <a:rPr lang="en-IN" dirty="0"/>
              <a:t> </a:t>
            </a:r>
            <a:r>
              <a:rPr lang="en-IN" dirty="0" smtClean="0"/>
              <a:t>Output:</a:t>
            </a:r>
          </a:p>
          <a:p>
            <a:pPr lvl="1"/>
            <a:r>
              <a:rPr lang="en-US" b="1" dirty="0" smtClean="0"/>
              <a:t>Content </a:t>
            </a:r>
            <a:r>
              <a:rPr lang="en-US" b="1" dirty="0"/>
              <a:t>model</a:t>
            </a:r>
            <a:r>
              <a:rPr lang="en-US" dirty="0"/>
              <a:t>—identifies the full spectrum of content to be provided by </a:t>
            </a:r>
            <a:r>
              <a:rPr lang="en-US" dirty="0" err="1" smtClean="0"/>
              <a:t>WebApp</a:t>
            </a:r>
            <a:r>
              <a:rPr lang="en-US" dirty="0"/>
              <a:t>. Content includes text, graphics and images, video, and audio data. </a:t>
            </a:r>
            <a:endParaRPr lang="en-US" dirty="0" smtClean="0"/>
          </a:p>
          <a:p>
            <a:pPr lvl="1"/>
            <a:r>
              <a:rPr lang="en-US" b="1" dirty="0" smtClean="0"/>
              <a:t>Interaction </a:t>
            </a:r>
            <a:r>
              <a:rPr lang="en-US" b="1" dirty="0"/>
              <a:t>model</a:t>
            </a:r>
            <a:r>
              <a:rPr lang="en-US" dirty="0"/>
              <a:t>—describes the manner in which users interact with </a:t>
            </a:r>
            <a:r>
              <a:rPr lang="en-US" dirty="0" err="1" smtClean="0"/>
              <a:t>WebApp</a:t>
            </a:r>
            <a:r>
              <a:rPr lang="en-US" dirty="0"/>
              <a:t>. </a:t>
            </a:r>
            <a:endParaRPr lang="en-US" dirty="0" smtClean="0"/>
          </a:p>
          <a:p>
            <a:pPr lvl="1"/>
            <a:r>
              <a:rPr lang="en-US" b="1" dirty="0" smtClean="0"/>
              <a:t>Functional </a:t>
            </a:r>
            <a:r>
              <a:rPr lang="en-US" b="1" dirty="0"/>
              <a:t>model</a:t>
            </a:r>
            <a:r>
              <a:rPr lang="en-US" dirty="0"/>
              <a:t>—defines the operations that will be applied to </a:t>
            </a:r>
            <a:r>
              <a:rPr lang="en-US" dirty="0" err="1"/>
              <a:t>WebApp</a:t>
            </a:r>
            <a:r>
              <a:rPr lang="en-US" dirty="0"/>
              <a:t> content and describes other processing functions that are independent of content but necessary to the end user</a:t>
            </a:r>
            <a:r>
              <a:rPr lang="en-US" dirty="0" smtClean="0"/>
              <a:t>.</a:t>
            </a:r>
          </a:p>
          <a:p>
            <a:pPr lvl="1"/>
            <a:r>
              <a:rPr lang="en-US" b="1" dirty="0" smtClean="0"/>
              <a:t>Navigation </a:t>
            </a:r>
            <a:r>
              <a:rPr lang="en-US" b="1" dirty="0"/>
              <a:t>model</a:t>
            </a:r>
            <a:r>
              <a:rPr lang="en-US" dirty="0"/>
              <a:t>—defines the overall navigation strategy for the </a:t>
            </a:r>
            <a:r>
              <a:rPr lang="en-US" dirty="0" err="1"/>
              <a:t>WebApp</a:t>
            </a:r>
            <a:r>
              <a:rPr lang="en-US" dirty="0"/>
              <a:t>. </a:t>
            </a:r>
            <a:endParaRPr lang="en-US" dirty="0" smtClean="0"/>
          </a:p>
          <a:p>
            <a:pPr lvl="1"/>
            <a:r>
              <a:rPr lang="en-US" b="1" dirty="0" smtClean="0"/>
              <a:t>Configuration </a:t>
            </a:r>
            <a:r>
              <a:rPr lang="en-US" b="1" dirty="0"/>
              <a:t>model</a:t>
            </a:r>
            <a:r>
              <a:rPr lang="en-US" dirty="0"/>
              <a:t>—describes the environment and infrastructure in which the </a:t>
            </a:r>
            <a:r>
              <a:rPr lang="en-US" dirty="0" err="1"/>
              <a:t>WebApp</a:t>
            </a:r>
            <a:r>
              <a:rPr lang="en-US" dirty="0"/>
              <a:t> resides. </a:t>
            </a:r>
            <a:endParaRPr lang="en-IN" dirty="0"/>
          </a:p>
        </p:txBody>
      </p:sp>
      <p:sp>
        <p:nvSpPr>
          <p:cNvPr id="4" name="Title 4"/>
          <p:cNvSpPr>
            <a:spLocks noGrp="1"/>
          </p:cNvSpPr>
          <p:nvPr>
            <p:ph type="title"/>
          </p:nvPr>
        </p:nvSpPr>
        <p:spPr/>
        <p:txBody>
          <a:bodyPr/>
          <a:lstStyle/>
          <a:p>
            <a:r>
              <a:rPr lang="en-IN" dirty="0"/>
              <a:t>REQUIREMENTS MODELING FOR WEBAPPS</a:t>
            </a:r>
          </a:p>
        </p:txBody>
      </p:sp>
    </p:spTree>
    <p:extLst>
      <p:ext uri="{BB962C8B-B14F-4D97-AF65-F5344CB8AC3E}">
        <p14:creationId xmlns:p14="http://schemas.microsoft.com/office/powerpoint/2010/main" val="347717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96200" y="4267200"/>
            <a:ext cx="4495800" cy="2590800"/>
          </a:xfrm>
          <a:prstGeom prst="rect">
            <a:avLst/>
          </a:prstGeom>
        </p:spPr>
      </p:pic>
      <p:sp>
        <p:nvSpPr>
          <p:cNvPr id="2" name="Title 1"/>
          <p:cNvSpPr>
            <a:spLocks noGrp="1"/>
          </p:cNvSpPr>
          <p:nvPr>
            <p:ph type="title"/>
          </p:nvPr>
        </p:nvSpPr>
        <p:spPr>
          <a:xfrm>
            <a:off x="1524000" y="78910"/>
            <a:ext cx="9133730" cy="744050"/>
          </a:xfrm>
        </p:spPr>
        <p:txBody>
          <a:bodyPr/>
          <a:lstStyle/>
          <a:p>
            <a:r>
              <a:rPr lang="en-IN" dirty="0" smtClean="0"/>
              <a:t>Content </a:t>
            </a:r>
            <a:r>
              <a:rPr lang="en-IN" dirty="0"/>
              <a:t>Model for </a:t>
            </a:r>
            <a:r>
              <a:rPr lang="en-IN" dirty="0" err="1"/>
              <a:t>WebApps</a:t>
            </a:r>
            <a:endParaRPr lang="en-IN" dirty="0"/>
          </a:p>
        </p:txBody>
      </p:sp>
      <p:sp>
        <p:nvSpPr>
          <p:cNvPr id="3" name="Content Placeholder 2"/>
          <p:cNvSpPr>
            <a:spLocks noGrp="1"/>
          </p:cNvSpPr>
          <p:nvPr>
            <p:ph idx="1"/>
          </p:nvPr>
        </p:nvSpPr>
        <p:spPr>
          <a:xfrm>
            <a:off x="352915" y="836023"/>
            <a:ext cx="11120628" cy="5290457"/>
          </a:xfrm>
        </p:spPr>
        <p:txBody>
          <a:bodyPr>
            <a:normAutofit/>
          </a:bodyPr>
          <a:lstStyle/>
          <a:p>
            <a:pPr algn="just"/>
            <a:r>
              <a:rPr lang="en-US" dirty="0"/>
              <a:t>contains structural elements that provide an important view of content requirements for a </a:t>
            </a:r>
            <a:r>
              <a:rPr lang="en-US" dirty="0" err="1" smtClean="0"/>
              <a:t>WebApp</a:t>
            </a:r>
            <a:endParaRPr lang="en-US" dirty="0" smtClean="0"/>
          </a:p>
          <a:p>
            <a:pPr algn="just"/>
            <a:r>
              <a:rPr lang="en-US" dirty="0"/>
              <a:t>user-visible entities that are created or manipulated as a user interacts with the </a:t>
            </a:r>
            <a:r>
              <a:rPr lang="en-US" dirty="0" err="1"/>
              <a:t>WebApp</a:t>
            </a:r>
            <a:r>
              <a:rPr lang="en-US" dirty="0" smtClean="0"/>
              <a:t>.</a:t>
            </a:r>
          </a:p>
          <a:p>
            <a:pPr algn="just"/>
            <a:r>
              <a:rPr lang="en-US" dirty="0"/>
              <a:t>Examples: </a:t>
            </a:r>
            <a:r>
              <a:rPr lang="en-US" dirty="0" smtClean="0"/>
              <a:t>textual </a:t>
            </a:r>
            <a:r>
              <a:rPr lang="en-US" dirty="0"/>
              <a:t>description of a product, an article describing a news event, an action photograph taken at a sporting event, a user’s response on a discussion forum, an animated representation of a corporate logo, a short video of a speech, or an audio overlay for a collection of presentation slides</a:t>
            </a:r>
            <a:r>
              <a:rPr lang="en-US" dirty="0" smtClean="0"/>
              <a:t>.</a:t>
            </a:r>
          </a:p>
          <a:p>
            <a:pPr algn="just"/>
            <a:r>
              <a:rPr lang="en-US" dirty="0"/>
              <a:t>content objects might be stored as separate files, embedded directly into Web pages, or obtained dynamically from a database. </a:t>
            </a:r>
            <a:endParaRPr lang="en-US" dirty="0" smtClean="0"/>
          </a:p>
          <a:p>
            <a:pPr algn="just"/>
            <a:r>
              <a:rPr lang="en-US" dirty="0"/>
              <a:t>A data tree </a:t>
            </a:r>
            <a:r>
              <a:rPr lang="en-IN" dirty="0" smtClean="0"/>
              <a:t>defines </a:t>
            </a:r>
            <a:r>
              <a:rPr lang="en-IN" dirty="0"/>
              <a:t>hierarchical </a:t>
            </a:r>
            <a:r>
              <a:rPr lang="en-IN" dirty="0" smtClean="0"/>
              <a:t>relationships </a:t>
            </a:r>
            <a:r>
              <a:rPr lang="en-US" dirty="0" smtClean="0"/>
              <a:t>between content objects </a:t>
            </a:r>
          </a:p>
          <a:p>
            <a:pPr marL="45720" indent="0" algn="just">
              <a:buNone/>
            </a:pPr>
            <a:r>
              <a:rPr lang="en-US" dirty="0" smtClean="0"/>
              <a:t> </a:t>
            </a:r>
            <a:r>
              <a:rPr lang="en-US" dirty="0"/>
              <a:t>that is composed of </a:t>
            </a:r>
            <a:r>
              <a:rPr lang="en-US" dirty="0" smtClean="0"/>
              <a:t>multiple </a:t>
            </a:r>
            <a:r>
              <a:rPr lang="en-US" dirty="0"/>
              <a:t>content objects and data items</a:t>
            </a:r>
            <a:endParaRPr lang="en-US" dirty="0" smtClean="0"/>
          </a:p>
        </p:txBody>
      </p:sp>
    </p:spTree>
    <p:extLst>
      <p:ext uri="{BB962C8B-B14F-4D97-AF65-F5344CB8AC3E}">
        <p14:creationId xmlns:p14="http://schemas.microsoft.com/office/powerpoint/2010/main" val="249040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 for </a:t>
            </a:r>
            <a:r>
              <a:rPr lang="en-US" dirty="0" err="1"/>
              <a:t>WebApps</a:t>
            </a:r>
            <a:endParaRPr lang="en-IN" dirty="0"/>
          </a:p>
        </p:txBody>
      </p:sp>
      <p:sp>
        <p:nvSpPr>
          <p:cNvPr id="3" name="Content Placeholder 2"/>
          <p:cNvSpPr>
            <a:spLocks noGrp="1"/>
          </p:cNvSpPr>
          <p:nvPr>
            <p:ph idx="1"/>
          </p:nvPr>
        </p:nvSpPr>
        <p:spPr/>
        <p:txBody>
          <a:bodyPr>
            <a:normAutofit/>
          </a:bodyPr>
          <a:lstStyle/>
          <a:p>
            <a:r>
              <a:rPr lang="en-US" dirty="0" err="1" smtClean="0"/>
              <a:t>WebApps</a:t>
            </a:r>
            <a:r>
              <a:rPr lang="en-US" dirty="0" smtClean="0"/>
              <a:t> </a:t>
            </a:r>
            <a:r>
              <a:rPr lang="en-US" dirty="0"/>
              <a:t>enable a “conversation” between an end user and application functionality, content, and behavior. </a:t>
            </a:r>
            <a:endParaRPr lang="en-US" dirty="0" smtClean="0"/>
          </a:p>
          <a:p>
            <a:r>
              <a:rPr lang="en-US" dirty="0" smtClean="0"/>
              <a:t>This conversation can </a:t>
            </a:r>
            <a:r>
              <a:rPr lang="en-US" dirty="0"/>
              <a:t>be </a:t>
            </a:r>
            <a:r>
              <a:rPr lang="en-US" dirty="0" smtClean="0"/>
              <a:t>described </a:t>
            </a:r>
            <a:r>
              <a:rPr lang="en-US" dirty="0"/>
              <a:t>using an interaction model that can be composed of one or more of the following elements: </a:t>
            </a:r>
            <a:endParaRPr lang="en-US" dirty="0" smtClean="0"/>
          </a:p>
          <a:p>
            <a:pPr marL="365760" lvl="1" indent="0">
              <a:buNone/>
            </a:pPr>
            <a:r>
              <a:rPr lang="en-US" dirty="0" smtClean="0"/>
              <a:t>(</a:t>
            </a:r>
            <a:r>
              <a:rPr lang="en-US" dirty="0"/>
              <a:t>1) use cases</a:t>
            </a:r>
            <a:r>
              <a:rPr lang="en-US" dirty="0" smtClean="0"/>
              <a:t>,</a:t>
            </a:r>
          </a:p>
          <a:p>
            <a:pPr marL="365760" lvl="1" indent="0">
              <a:buNone/>
            </a:pPr>
            <a:r>
              <a:rPr lang="en-US" dirty="0" smtClean="0"/>
              <a:t>(</a:t>
            </a:r>
            <a:r>
              <a:rPr lang="en-US" dirty="0"/>
              <a:t>2) sequence diagrams, </a:t>
            </a:r>
            <a:endParaRPr lang="en-US" dirty="0" smtClean="0"/>
          </a:p>
          <a:p>
            <a:pPr marL="365760" lvl="1" indent="0">
              <a:buNone/>
            </a:pPr>
            <a:r>
              <a:rPr lang="en-US" dirty="0" smtClean="0"/>
              <a:t>(</a:t>
            </a:r>
            <a:r>
              <a:rPr lang="en-US" dirty="0"/>
              <a:t>3) state </a:t>
            </a:r>
            <a:r>
              <a:rPr lang="en-US" dirty="0" smtClean="0"/>
              <a:t>diagrams</a:t>
            </a:r>
          </a:p>
          <a:p>
            <a:pPr marL="365760" lvl="1" indent="0">
              <a:buNone/>
            </a:pPr>
            <a:r>
              <a:rPr lang="en-US" dirty="0" smtClean="0"/>
              <a:t>(</a:t>
            </a:r>
            <a:r>
              <a:rPr lang="en-US" dirty="0"/>
              <a:t>4) user interface prototypes. </a:t>
            </a:r>
            <a:endParaRPr lang="en-US" dirty="0" smtClean="0"/>
          </a:p>
        </p:txBody>
      </p:sp>
    </p:spTree>
    <p:extLst>
      <p:ext uri="{BB962C8B-B14F-4D97-AF65-F5344CB8AC3E}">
        <p14:creationId xmlns:p14="http://schemas.microsoft.com/office/powerpoint/2010/main" val="426779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Functional Model for </a:t>
            </a:r>
            <a:r>
              <a:rPr lang="en-IN" dirty="0" err="1"/>
              <a:t>WebApps</a:t>
            </a:r>
            <a:endParaRPr lang="en-IN" dirty="0"/>
          </a:p>
        </p:txBody>
      </p:sp>
      <p:sp>
        <p:nvSpPr>
          <p:cNvPr id="3" name="Content Placeholder 2"/>
          <p:cNvSpPr>
            <a:spLocks noGrp="1"/>
          </p:cNvSpPr>
          <p:nvPr>
            <p:ph idx="1"/>
          </p:nvPr>
        </p:nvSpPr>
        <p:spPr>
          <a:xfrm>
            <a:off x="957271" y="1472837"/>
            <a:ext cx="10267188" cy="4152901"/>
          </a:xfrm>
        </p:spPr>
        <p:txBody>
          <a:bodyPr/>
          <a:lstStyle/>
          <a:p>
            <a:r>
              <a:rPr lang="en-US" dirty="0" smtClean="0"/>
              <a:t>Addresses </a:t>
            </a:r>
            <a:r>
              <a:rPr lang="en-US" dirty="0"/>
              <a:t>two processing elements of the </a:t>
            </a:r>
            <a:r>
              <a:rPr lang="en-US" dirty="0" err="1"/>
              <a:t>WebApp</a:t>
            </a:r>
            <a:r>
              <a:rPr lang="en-US" dirty="0"/>
              <a:t>, </a:t>
            </a:r>
            <a:endParaRPr lang="en-US" dirty="0" smtClean="0"/>
          </a:p>
          <a:p>
            <a:pPr lvl="1"/>
            <a:r>
              <a:rPr lang="en-US" dirty="0" smtClean="0"/>
              <a:t>user-observable </a:t>
            </a:r>
            <a:r>
              <a:rPr lang="en-US" dirty="0"/>
              <a:t>functionality that is delivered by the </a:t>
            </a:r>
            <a:r>
              <a:rPr lang="en-US" dirty="0" err="1"/>
              <a:t>WebApp</a:t>
            </a:r>
            <a:r>
              <a:rPr lang="en-US" dirty="0"/>
              <a:t> to end </a:t>
            </a:r>
            <a:r>
              <a:rPr lang="en-US" dirty="0" smtClean="0"/>
              <a:t>users --processing </a:t>
            </a:r>
            <a:r>
              <a:rPr lang="en-US" dirty="0"/>
              <a:t>functions that are initiated directly by the user</a:t>
            </a:r>
            <a:r>
              <a:rPr lang="en-US" dirty="0" smtClean="0"/>
              <a:t>.</a:t>
            </a:r>
          </a:p>
          <a:p>
            <a:pPr lvl="1"/>
            <a:r>
              <a:rPr lang="en-US" dirty="0" smtClean="0"/>
              <a:t>the </a:t>
            </a:r>
            <a:r>
              <a:rPr lang="en-US" dirty="0"/>
              <a:t>operations contained within analysis classes that implement behaviors associated with the </a:t>
            </a:r>
            <a:r>
              <a:rPr lang="en-US" dirty="0" smtClean="0"/>
              <a:t>class</a:t>
            </a:r>
            <a:r>
              <a:rPr lang="en-US" dirty="0"/>
              <a:t> -- manipulate class attributes and are involved as classes collaborate with one another to accomplish some required </a:t>
            </a:r>
            <a:r>
              <a:rPr lang="en-US" dirty="0" smtClean="0"/>
              <a:t>behavior</a:t>
            </a:r>
          </a:p>
          <a:p>
            <a:r>
              <a:rPr lang="en-US" dirty="0"/>
              <a:t>UML activity diagram can be used to represent processing details. </a:t>
            </a:r>
            <a:endParaRPr lang="en-US" dirty="0" smtClean="0"/>
          </a:p>
          <a:p>
            <a:endParaRPr lang="en-IN" dirty="0"/>
          </a:p>
        </p:txBody>
      </p:sp>
    </p:spTree>
    <p:extLst>
      <p:ext uri="{BB962C8B-B14F-4D97-AF65-F5344CB8AC3E}">
        <p14:creationId xmlns:p14="http://schemas.microsoft.com/office/powerpoint/2010/main" val="261221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Models for </a:t>
            </a:r>
            <a:r>
              <a:rPr lang="en-US" dirty="0" err="1"/>
              <a:t>WebApps</a:t>
            </a:r>
            <a:endParaRPr lang="en-IN" dirty="0"/>
          </a:p>
        </p:txBody>
      </p:sp>
      <p:sp>
        <p:nvSpPr>
          <p:cNvPr id="3" name="Content Placeholder 2"/>
          <p:cNvSpPr>
            <a:spLocks noGrp="1"/>
          </p:cNvSpPr>
          <p:nvPr>
            <p:ph idx="1"/>
          </p:nvPr>
        </p:nvSpPr>
        <p:spPr/>
        <p:txBody>
          <a:bodyPr/>
          <a:lstStyle/>
          <a:p>
            <a:r>
              <a:rPr lang="en-US" dirty="0" smtClean="0"/>
              <a:t>a </a:t>
            </a:r>
            <a:r>
              <a:rPr lang="en-US" dirty="0"/>
              <a:t>list of server-side and client-side attributes. </a:t>
            </a:r>
            <a:endParaRPr lang="en-US" dirty="0" smtClean="0"/>
          </a:p>
          <a:p>
            <a:r>
              <a:rPr lang="en-US" dirty="0" smtClean="0"/>
              <a:t>Else, a </a:t>
            </a:r>
            <a:r>
              <a:rPr lang="en-US" dirty="0"/>
              <a:t>variety of configuration complexities (e.g., distributing load among multiple servers, caching architectures, remote databases, multiple servers serving various objects on the same Web page) may have an impact on analysis and design. </a:t>
            </a:r>
            <a:endParaRPr lang="en-US" dirty="0" smtClean="0"/>
          </a:p>
          <a:p>
            <a:r>
              <a:rPr lang="en-US" dirty="0" smtClean="0"/>
              <a:t>The </a:t>
            </a:r>
            <a:r>
              <a:rPr lang="en-US" dirty="0"/>
              <a:t>UML deployment diagram can be used in situations in which complex configuration architectures must be considered. </a:t>
            </a:r>
            <a:endParaRPr lang="en-IN" dirty="0"/>
          </a:p>
        </p:txBody>
      </p:sp>
    </p:spTree>
    <p:extLst>
      <p:ext uri="{BB962C8B-B14F-4D97-AF65-F5344CB8AC3E}">
        <p14:creationId xmlns:p14="http://schemas.microsoft.com/office/powerpoint/2010/main" val="110865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8910"/>
            <a:ext cx="9133730" cy="691799"/>
          </a:xfrm>
        </p:spPr>
        <p:txBody>
          <a:bodyPr/>
          <a:lstStyle/>
          <a:p>
            <a:r>
              <a:rPr lang="en-US" dirty="0"/>
              <a:t>Navigation Modeling</a:t>
            </a:r>
            <a:endParaRPr lang="en-IN" dirty="0"/>
          </a:p>
        </p:txBody>
      </p:sp>
      <p:sp>
        <p:nvSpPr>
          <p:cNvPr id="3" name="Content Placeholder 2"/>
          <p:cNvSpPr>
            <a:spLocks noGrp="1"/>
          </p:cNvSpPr>
          <p:nvPr>
            <p:ph idx="1"/>
          </p:nvPr>
        </p:nvSpPr>
        <p:spPr>
          <a:xfrm>
            <a:off x="509452" y="1002574"/>
            <a:ext cx="10972800" cy="5372100"/>
          </a:xfrm>
        </p:spPr>
        <p:txBody>
          <a:bodyPr>
            <a:normAutofit fontScale="92500" lnSpcReduction="20000"/>
          </a:bodyPr>
          <a:lstStyle/>
          <a:p>
            <a:r>
              <a:rPr lang="en-US" dirty="0" smtClean="0"/>
              <a:t>Navigation </a:t>
            </a:r>
            <a:r>
              <a:rPr lang="en-US" dirty="0"/>
              <a:t>modeling considers how each user category will navigate from one </a:t>
            </a:r>
            <a:r>
              <a:rPr lang="en-US" dirty="0" err="1"/>
              <a:t>WebApp</a:t>
            </a:r>
            <a:r>
              <a:rPr lang="en-US" dirty="0"/>
              <a:t> element to another. </a:t>
            </a:r>
            <a:endParaRPr lang="en-US" dirty="0" smtClean="0"/>
          </a:p>
          <a:p>
            <a:pPr lvl="1"/>
            <a:r>
              <a:rPr lang="en-US" dirty="0" smtClean="0"/>
              <a:t>Should </a:t>
            </a:r>
            <a:r>
              <a:rPr lang="en-US" dirty="0"/>
              <a:t>certain elements be easier to reach (require fewer navigation steps) than others? What is the priority for presentation? </a:t>
            </a:r>
            <a:endParaRPr lang="en-US" dirty="0" smtClean="0"/>
          </a:p>
          <a:p>
            <a:pPr lvl="1"/>
            <a:r>
              <a:rPr lang="en-US" dirty="0" smtClean="0"/>
              <a:t>Should </a:t>
            </a:r>
            <a:r>
              <a:rPr lang="en-US" dirty="0"/>
              <a:t>certain elements be emphasized to force users to navigate in their direction? </a:t>
            </a:r>
            <a:endParaRPr lang="en-US" dirty="0" smtClean="0"/>
          </a:p>
          <a:p>
            <a:pPr lvl="1"/>
            <a:r>
              <a:rPr lang="en-US" dirty="0" smtClean="0"/>
              <a:t>How </a:t>
            </a:r>
            <a:r>
              <a:rPr lang="en-US" dirty="0"/>
              <a:t>should navigation errors be handled? </a:t>
            </a:r>
            <a:endParaRPr lang="en-US" dirty="0" smtClean="0"/>
          </a:p>
          <a:p>
            <a:pPr lvl="1"/>
            <a:r>
              <a:rPr lang="en-US" dirty="0" smtClean="0"/>
              <a:t>Should </a:t>
            </a:r>
            <a:r>
              <a:rPr lang="en-US" dirty="0"/>
              <a:t>navigation to related groups of elements be given priority over navigation to a specific element? </a:t>
            </a:r>
            <a:endParaRPr lang="en-US" dirty="0" smtClean="0"/>
          </a:p>
          <a:p>
            <a:pPr lvl="1"/>
            <a:r>
              <a:rPr lang="en-US" dirty="0" smtClean="0"/>
              <a:t>Should </a:t>
            </a:r>
            <a:r>
              <a:rPr lang="en-US" dirty="0"/>
              <a:t>navigation be accomplished via links, via search-based access, or by some other means</a:t>
            </a:r>
            <a:r>
              <a:rPr lang="en-US" dirty="0" smtClean="0"/>
              <a:t>?</a:t>
            </a:r>
          </a:p>
          <a:p>
            <a:pPr lvl="1"/>
            <a:r>
              <a:rPr lang="en-US" dirty="0" smtClean="0"/>
              <a:t>Should </a:t>
            </a:r>
            <a:r>
              <a:rPr lang="en-US" dirty="0"/>
              <a:t>certain elements be presented to users based on the context of previous navigation actions</a:t>
            </a:r>
            <a:r>
              <a:rPr lang="en-US" dirty="0" smtClean="0"/>
              <a:t>?</a:t>
            </a:r>
          </a:p>
          <a:p>
            <a:pPr lvl="1"/>
            <a:r>
              <a:rPr lang="en-US" dirty="0" smtClean="0"/>
              <a:t>Should </a:t>
            </a:r>
            <a:r>
              <a:rPr lang="en-US" dirty="0"/>
              <a:t>a navigation log be maintained for users? </a:t>
            </a:r>
            <a:endParaRPr lang="en-US" dirty="0" smtClean="0"/>
          </a:p>
          <a:p>
            <a:pPr lvl="1"/>
            <a:r>
              <a:rPr lang="en-US" dirty="0" smtClean="0"/>
              <a:t>Should </a:t>
            </a:r>
            <a:r>
              <a:rPr lang="en-US" dirty="0"/>
              <a:t>a full navigation map or menu be available at every point in a user’s interaction? </a:t>
            </a:r>
            <a:endParaRPr lang="en-US" dirty="0" smtClean="0"/>
          </a:p>
          <a:p>
            <a:pPr lvl="1"/>
            <a:r>
              <a:rPr lang="en-US" dirty="0" smtClean="0"/>
              <a:t>Should </a:t>
            </a:r>
            <a:r>
              <a:rPr lang="en-US" dirty="0"/>
              <a:t>navigation design be driven by the most commonly expected user behaviors or by the perceived importance of the defined </a:t>
            </a:r>
            <a:r>
              <a:rPr lang="en-US" dirty="0" err="1"/>
              <a:t>WebApp</a:t>
            </a:r>
            <a:r>
              <a:rPr lang="en-US" dirty="0"/>
              <a:t> elements? </a:t>
            </a:r>
            <a:endParaRPr lang="en-US" dirty="0" smtClean="0"/>
          </a:p>
          <a:p>
            <a:pPr lvl="1"/>
            <a:r>
              <a:rPr lang="en-US" dirty="0" smtClean="0"/>
              <a:t>Can </a:t>
            </a:r>
            <a:r>
              <a:rPr lang="en-US" dirty="0"/>
              <a:t>a user “store” his previous navigation through the </a:t>
            </a:r>
            <a:r>
              <a:rPr lang="en-US" dirty="0" err="1"/>
              <a:t>WebApp</a:t>
            </a:r>
            <a:r>
              <a:rPr lang="en-US" dirty="0"/>
              <a:t> to expedite future usage? </a:t>
            </a:r>
            <a:endParaRPr lang="en-US" dirty="0" smtClean="0"/>
          </a:p>
          <a:p>
            <a:pPr lvl="1"/>
            <a:r>
              <a:rPr lang="en-US" dirty="0" smtClean="0"/>
              <a:t>For </a:t>
            </a:r>
            <a:r>
              <a:rPr lang="en-US" dirty="0"/>
              <a:t>which user category should optimal navigation be designed</a:t>
            </a:r>
            <a:r>
              <a:rPr lang="en-US" dirty="0" smtClean="0"/>
              <a:t>?</a:t>
            </a:r>
          </a:p>
          <a:p>
            <a:pPr lvl="1"/>
            <a:r>
              <a:rPr lang="en-US" dirty="0" smtClean="0"/>
              <a:t> </a:t>
            </a:r>
            <a:r>
              <a:rPr lang="en-US" dirty="0"/>
              <a:t>How should links external to the </a:t>
            </a:r>
            <a:r>
              <a:rPr lang="en-US" dirty="0" err="1"/>
              <a:t>WebApp</a:t>
            </a:r>
            <a:r>
              <a:rPr lang="en-US" dirty="0"/>
              <a:t> be handled? Overlaying the existing browser window? As a new browser window? As a separate frame?</a:t>
            </a:r>
            <a:endParaRPr lang="en-IN" b="1" dirty="0"/>
          </a:p>
        </p:txBody>
      </p:sp>
    </p:spTree>
    <p:extLst>
      <p:ext uri="{BB962C8B-B14F-4D97-AF65-F5344CB8AC3E}">
        <p14:creationId xmlns:p14="http://schemas.microsoft.com/office/powerpoint/2010/main" val="360788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114" y="379356"/>
            <a:ext cx="9133730" cy="770176"/>
          </a:xfrm>
        </p:spPr>
        <p:txBody>
          <a:bodyPr/>
          <a:lstStyle/>
          <a:p>
            <a:r>
              <a:rPr lang="en-US" dirty="0"/>
              <a:t>Requirements </a:t>
            </a:r>
            <a:r>
              <a:rPr lang="en-US" dirty="0" smtClean="0"/>
              <a:t>analysis</a:t>
            </a:r>
            <a:endParaRPr lang="en-US" dirty="0"/>
          </a:p>
        </p:txBody>
      </p:sp>
      <p:sp>
        <p:nvSpPr>
          <p:cNvPr id="3" name="Content Placeholder 2"/>
          <p:cNvSpPr>
            <a:spLocks noGrp="1"/>
          </p:cNvSpPr>
          <p:nvPr>
            <p:ph sz="half" idx="1"/>
          </p:nvPr>
        </p:nvSpPr>
        <p:spPr>
          <a:xfrm>
            <a:off x="1515508" y="1149532"/>
            <a:ext cx="9431165" cy="4614454"/>
          </a:xfrm>
        </p:spPr>
        <p:txBody>
          <a:bodyPr>
            <a:normAutofit/>
          </a:bodyPr>
          <a:lstStyle/>
          <a:p>
            <a:r>
              <a:rPr lang="en-US" dirty="0" smtClean="0"/>
              <a:t>specifies </a:t>
            </a:r>
            <a:r>
              <a:rPr lang="en-US" dirty="0"/>
              <a:t>software’s operational </a:t>
            </a:r>
            <a:r>
              <a:rPr lang="en-US" dirty="0" smtClean="0"/>
              <a:t>characteristics</a:t>
            </a:r>
          </a:p>
          <a:p>
            <a:r>
              <a:rPr lang="en-US" dirty="0" smtClean="0"/>
              <a:t>indicates the software's </a:t>
            </a:r>
            <a:r>
              <a:rPr lang="en-US" dirty="0"/>
              <a:t>interface with other system elements </a:t>
            </a:r>
            <a:endParaRPr lang="en-US" dirty="0" smtClean="0"/>
          </a:p>
          <a:p>
            <a:r>
              <a:rPr lang="en-US" dirty="0" smtClean="0"/>
              <a:t>establishes </a:t>
            </a:r>
            <a:r>
              <a:rPr lang="en-US" dirty="0"/>
              <a:t>constraints that software must meet </a:t>
            </a:r>
            <a:endParaRPr lang="en-US" dirty="0" smtClean="0"/>
          </a:p>
          <a:p>
            <a:r>
              <a:rPr lang="en-US" dirty="0" smtClean="0"/>
              <a:t>Allows </a:t>
            </a:r>
            <a:r>
              <a:rPr lang="en-US" dirty="0"/>
              <a:t>the software </a:t>
            </a:r>
            <a:r>
              <a:rPr lang="en-US" dirty="0" smtClean="0"/>
              <a:t>engineer/analyst/modeler </a:t>
            </a:r>
            <a:r>
              <a:rPr lang="en-US" dirty="0"/>
              <a:t>t</a:t>
            </a:r>
            <a:r>
              <a:rPr lang="en-US" dirty="0" smtClean="0"/>
              <a:t>o</a:t>
            </a:r>
            <a:r>
              <a:rPr lang="en-US" dirty="0"/>
              <a:t>: </a:t>
            </a:r>
            <a:endParaRPr lang="en-US" dirty="0" smtClean="0"/>
          </a:p>
          <a:p>
            <a:pPr lvl="1"/>
            <a:r>
              <a:rPr lang="en-US" dirty="0" smtClean="0"/>
              <a:t>elaborate </a:t>
            </a:r>
            <a:r>
              <a:rPr lang="en-US" dirty="0"/>
              <a:t>on basic requirements established during earlier requirement engineering tasks </a:t>
            </a:r>
            <a:endParaRPr lang="en-US" dirty="0" smtClean="0"/>
          </a:p>
          <a:p>
            <a:pPr lvl="1"/>
            <a:r>
              <a:rPr lang="en-US" dirty="0" smtClean="0"/>
              <a:t>build models to depict </a:t>
            </a:r>
          </a:p>
          <a:p>
            <a:pPr lvl="2"/>
            <a:r>
              <a:rPr lang="en-US" dirty="0" smtClean="0"/>
              <a:t>user scenarios</a:t>
            </a:r>
          </a:p>
          <a:p>
            <a:pPr lvl="2"/>
            <a:r>
              <a:rPr lang="en-US" dirty="0" smtClean="0"/>
              <a:t>functional activities </a:t>
            </a:r>
          </a:p>
          <a:p>
            <a:pPr lvl="2"/>
            <a:r>
              <a:rPr lang="en-US" dirty="0" smtClean="0"/>
              <a:t>system </a:t>
            </a:r>
            <a:r>
              <a:rPr lang="en-US" dirty="0"/>
              <a:t>and class </a:t>
            </a:r>
            <a:r>
              <a:rPr lang="en-US" dirty="0" smtClean="0"/>
              <a:t>behavior</a:t>
            </a:r>
          </a:p>
          <a:p>
            <a:pPr lvl="2"/>
            <a:r>
              <a:rPr lang="en-US" dirty="0" smtClean="0"/>
              <a:t>the </a:t>
            </a:r>
            <a:r>
              <a:rPr lang="en-US" dirty="0"/>
              <a:t>flow of data as it is </a:t>
            </a:r>
            <a:r>
              <a:rPr lang="en-US" dirty="0" smtClean="0"/>
              <a:t>transformed</a:t>
            </a:r>
            <a:endParaRPr lang="en-US" dirty="0"/>
          </a:p>
        </p:txBody>
      </p:sp>
      <p:sp>
        <p:nvSpPr>
          <p:cNvPr id="6" name="Oval 5"/>
          <p:cNvSpPr/>
          <p:nvPr/>
        </p:nvSpPr>
        <p:spPr>
          <a:xfrm>
            <a:off x="6063174" y="3629464"/>
            <a:ext cx="1853793" cy="163750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System Description</a:t>
            </a:r>
            <a:endParaRPr lang="en-IN" sz="1600" dirty="0">
              <a:solidFill>
                <a:schemeClr val="tx1"/>
              </a:solidFill>
            </a:endParaRPr>
          </a:p>
        </p:txBody>
      </p:sp>
      <p:sp>
        <p:nvSpPr>
          <p:cNvPr id="8" name="Oval 7"/>
          <p:cNvSpPr/>
          <p:nvPr/>
        </p:nvSpPr>
        <p:spPr>
          <a:xfrm>
            <a:off x="7446779" y="4165418"/>
            <a:ext cx="1707166" cy="1598568"/>
          </a:xfrm>
          <a:prstGeom prst="ellipse">
            <a:avLst/>
          </a:prstGeom>
          <a:solidFill>
            <a:srgbClr val="00B0F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Analysis Model</a:t>
            </a:r>
            <a:endParaRPr lang="en-IN" dirty="0">
              <a:solidFill>
                <a:srgbClr val="0070C0"/>
              </a:solidFill>
            </a:endParaRPr>
          </a:p>
        </p:txBody>
      </p:sp>
      <p:sp>
        <p:nvSpPr>
          <p:cNvPr id="9" name="Oval 8"/>
          <p:cNvSpPr/>
          <p:nvPr/>
        </p:nvSpPr>
        <p:spPr>
          <a:xfrm>
            <a:off x="8664439" y="4678950"/>
            <a:ext cx="1745799" cy="1485525"/>
          </a:xfrm>
          <a:prstGeom prst="ellipse">
            <a:avLst/>
          </a:prstGeom>
          <a:solidFill>
            <a:schemeClr val="accent6">
              <a:lumMod val="50000"/>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Design Model</a:t>
            </a:r>
            <a:endParaRPr lang="en-IN" dirty="0">
              <a:solidFill>
                <a:srgbClr val="7030A0"/>
              </a:solidFill>
            </a:endParaRPr>
          </a:p>
        </p:txBody>
      </p:sp>
    </p:spTree>
    <p:extLst>
      <p:ext uri="{BB962C8B-B14F-4D97-AF65-F5344CB8AC3E}">
        <p14:creationId xmlns:p14="http://schemas.microsoft.com/office/powerpoint/2010/main" val="140270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Rules </a:t>
            </a:r>
            <a:r>
              <a:rPr lang="en-IN" dirty="0"/>
              <a:t>of Thumb</a:t>
            </a:r>
          </a:p>
        </p:txBody>
      </p:sp>
      <p:pic>
        <p:nvPicPr>
          <p:cNvPr id="5" name="Content Placeholder 4"/>
          <p:cNvPicPr>
            <a:picLocks noGrp="1" noChangeAspect="1"/>
          </p:cNvPicPr>
          <p:nvPr>
            <p:ph sz="half" idx="1"/>
          </p:nvPr>
        </p:nvPicPr>
        <p:blipFill>
          <a:blip r:embed="rId2"/>
          <a:stretch>
            <a:fillRect/>
          </a:stretch>
        </p:blipFill>
        <p:spPr>
          <a:xfrm>
            <a:off x="8499085" y="0"/>
            <a:ext cx="2594170" cy="2326444"/>
          </a:xfrm>
          <a:prstGeom prst="rect">
            <a:avLst/>
          </a:prstGeom>
        </p:spPr>
      </p:pic>
      <p:sp>
        <p:nvSpPr>
          <p:cNvPr id="6" name="Content Placeholder 4"/>
          <p:cNvSpPr>
            <a:spLocks noGrp="1"/>
          </p:cNvSpPr>
          <p:nvPr>
            <p:ph sz="quarter" idx="4294967295"/>
          </p:nvPr>
        </p:nvSpPr>
        <p:spPr>
          <a:xfrm>
            <a:off x="1103866" y="1391244"/>
            <a:ext cx="7505561" cy="3494686"/>
          </a:xfrm>
          <a:prstGeom prst="rect">
            <a:avLst/>
          </a:prstGeom>
        </p:spPr>
        <p:txBody>
          <a:bodyPr>
            <a:normAutofit fontScale="77500" lnSpcReduction="20000"/>
          </a:bodyPr>
          <a:lstStyle/>
          <a:p>
            <a:r>
              <a:rPr lang="en-US" dirty="0"/>
              <a:t>focus on requirements that are visible within the problem or business domain</a:t>
            </a:r>
            <a:r>
              <a:rPr lang="en-US" dirty="0" smtClean="0"/>
              <a:t>.</a:t>
            </a:r>
          </a:p>
          <a:p>
            <a:r>
              <a:rPr lang="en-US" dirty="0" smtClean="0"/>
              <a:t>add </a:t>
            </a:r>
            <a:r>
              <a:rPr lang="en-US" dirty="0"/>
              <a:t>to an overall understanding of software </a:t>
            </a:r>
            <a:r>
              <a:rPr lang="en-US" dirty="0" smtClean="0"/>
              <a:t>requirements</a:t>
            </a:r>
          </a:p>
          <a:p>
            <a:r>
              <a:rPr lang="en-US" dirty="0" smtClean="0"/>
              <a:t>provide </a:t>
            </a:r>
            <a:r>
              <a:rPr lang="en-US" dirty="0"/>
              <a:t>insight into the information domain, function and behavior of the system. </a:t>
            </a:r>
            <a:endParaRPr lang="en-US" dirty="0" smtClean="0"/>
          </a:p>
          <a:p>
            <a:r>
              <a:rPr lang="en-US" dirty="0" smtClean="0"/>
              <a:t>Delay </a:t>
            </a:r>
            <a:r>
              <a:rPr lang="en-US" dirty="0"/>
              <a:t>consideration of infrastructure and other </a:t>
            </a:r>
            <a:r>
              <a:rPr lang="en-US" dirty="0" smtClean="0"/>
              <a:t>non-functional </a:t>
            </a:r>
            <a:r>
              <a:rPr lang="en-US" dirty="0"/>
              <a:t>models until design</a:t>
            </a:r>
            <a:r>
              <a:rPr lang="en-US" dirty="0" smtClean="0"/>
              <a:t>.</a:t>
            </a:r>
          </a:p>
          <a:p>
            <a:r>
              <a:rPr lang="en-US" dirty="0" smtClean="0"/>
              <a:t>Minimize </a:t>
            </a:r>
            <a:r>
              <a:rPr lang="en-US" dirty="0"/>
              <a:t>coupling throughout the system. </a:t>
            </a:r>
            <a:endParaRPr lang="en-US" dirty="0" smtClean="0"/>
          </a:p>
          <a:p>
            <a:r>
              <a:rPr lang="en-US" dirty="0" smtClean="0"/>
              <a:t>Be </a:t>
            </a:r>
            <a:r>
              <a:rPr lang="en-US" dirty="0"/>
              <a:t>certain that the analysis model provides value to all stakeholders. </a:t>
            </a:r>
            <a:endParaRPr lang="en-US" dirty="0" smtClean="0"/>
          </a:p>
          <a:p>
            <a:r>
              <a:rPr lang="en-US" dirty="0" smtClean="0"/>
              <a:t>Keep </a:t>
            </a:r>
            <a:r>
              <a:rPr lang="en-US" dirty="0"/>
              <a:t>the model as simple as it can be. </a:t>
            </a:r>
          </a:p>
        </p:txBody>
      </p:sp>
    </p:spTree>
    <p:extLst>
      <p:ext uri="{BB962C8B-B14F-4D97-AF65-F5344CB8AC3E}">
        <p14:creationId xmlns:p14="http://schemas.microsoft.com/office/powerpoint/2010/main" val="313129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459" y="205519"/>
            <a:ext cx="9133730" cy="962099"/>
          </a:xfrm>
        </p:spPr>
        <p:txBody>
          <a:bodyPr>
            <a:normAutofit/>
          </a:bodyPr>
          <a:lstStyle/>
          <a:p>
            <a:r>
              <a:rPr lang="en-GB" dirty="0"/>
              <a:t>Domain analysis </a:t>
            </a:r>
            <a:endParaRPr lang="en-US" dirty="0"/>
          </a:p>
        </p:txBody>
      </p:sp>
      <p:sp>
        <p:nvSpPr>
          <p:cNvPr id="3" name="Rectangle 2"/>
          <p:cNvSpPr/>
          <p:nvPr/>
        </p:nvSpPr>
        <p:spPr>
          <a:xfrm>
            <a:off x="1781905" y="1167618"/>
            <a:ext cx="9345639" cy="2893100"/>
          </a:xfrm>
          <a:prstGeom prst="rect">
            <a:avLst/>
          </a:prstGeom>
        </p:spPr>
        <p:txBody>
          <a:bodyPr wrap="square">
            <a:spAutoFit/>
          </a:bodyPr>
          <a:lstStyle/>
          <a:p>
            <a:pPr marL="285750" indent="-285750">
              <a:buFont typeface="Arial" panose="020B0604020202020204" pitchFamily="34" charset="0"/>
              <a:buChar char="•"/>
            </a:pPr>
            <a:r>
              <a:rPr lang="en-GB" sz="2600" dirty="0"/>
              <a:t>is the process by which a software engineer learns background information. </a:t>
            </a:r>
            <a:endParaRPr lang="en-GB" sz="2600" dirty="0" smtClean="0"/>
          </a:p>
          <a:p>
            <a:pPr marL="285750" indent="-285750">
              <a:buFont typeface="Arial" panose="020B0604020202020204" pitchFamily="34" charset="0"/>
              <a:buChar char="•"/>
            </a:pPr>
            <a:r>
              <a:rPr lang="en-US" sz="2600" dirty="0" smtClean="0"/>
              <a:t>Define </a:t>
            </a:r>
            <a:r>
              <a:rPr lang="en-US" sz="2600" dirty="0"/>
              <a:t>the domain to be investigated. </a:t>
            </a:r>
            <a:endParaRPr lang="en-US" sz="2600" dirty="0" smtClean="0"/>
          </a:p>
          <a:p>
            <a:pPr marL="285750" indent="-285750">
              <a:buFont typeface="Arial" panose="020B0604020202020204" pitchFamily="34" charset="0"/>
              <a:buChar char="•"/>
            </a:pPr>
            <a:r>
              <a:rPr lang="en-US" sz="2600" dirty="0" smtClean="0"/>
              <a:t>Collect </a:t>
            </a:r>
            <a:r>
              <a:rPr lang="en-US" sz="2600" dirty="0"/>
              <a:t>a representative sample of applications in the domain</a:t>
            </a:r>
            <a:r>
              <a:rPr lang="en-US" sz="2600" dirty="0" smtClean="0"/>
              <a:t>.</a:t>
            </a:r>
          </a:p>
          <a:p>
            <a:pPr marL="285750" indent="-285750">
              <a:buFont typeface="Arial" panose="020B0604020202020204" pitchFamily="34" charset="0"/>
              <a:buChar char="•"/>
            </a:pPr>
            <a:r>
              <a:rPr lang="en-US" sz="2600" dirty="0" smtClean="0"/>
              <a:t>Analyze </a:t>
            </a:r>
            <a:r>
              <a:rPr lang="en-US" sz="2600" dirty="0"/>
              <a:t>each application in the sample. </a:t>
            </a:r>
            <a:endParaRPr lang="en-US" sz="2600" dirty="0" smtClean="0"/>
          </a:p>
          <a:p>
            <a:pPr marL="285750" indent="-285750">
              <a:buFont typeface="Arial" panose="020B0604020202020204" pitchFamily="34" charset="0"/>
              <a:buChar char="•"/>
            </a:pPr>
            <a:r>
              <a:rPr lang="en-US" sz="2600" dirty="0" smtClean="0"/>
              <a:t>Develop </a:t>
            </a:r>
            <a:r>
              <a:rPr lang="en-US" sz="2600" dirty="0"/>
              <a:t>an analysis model for the objects. </a:t>
            </a:r>
            <a:endParaRPr lang="en-IN" sz="2600" dirty="0"/>
          </a:p>
          <a:p>
            <a:pPr marL="285750" indent="-285750">
              <a:buFont typeface="Arial" panose="020B0604020202020204" pitchFamily="34" charset="0"/>
              <a:buChar char="•"/>
            </a:pPr>
            <a:endParaRPr lang="en-IN" sz="2600" dirty="0"/>
          </a:p>
        </p:txBody>
      </p:sp>
      <p:pic>
        <p:nvPicPr>
          <p:cNvPr id="8" name="Picture 7"/>
          <p:cNvPicPr>
            <a:picLocks noChangeAspect="1"/>
          </p:cNvPicPr>
          <p:nvPr/>
        </p:nvPicPr>
        <p:blipFill>
          <a:blip r:embed="rId2"/>
          <a:stretch>
            <a:fillRect/>
          </a:stretch>
        </p:blipFill>
        <p:spPr>
          <a:xfrm>
            <a:off x="2233392" y="3860995"/>
            <a:ext cx="7753350" cy="1752600"/>
          </a:xfrm>
          <a:prstGeom prst="rect">
            <a:avLst/>
          </a:prstGeom>
        </p:spPr>
      </p:pic>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Requirements </a:t>
            </a:r>
            <a:r>
              <a:rPr lang="en-IN" dirty="0" err="1"/>
              <a:t>Modeling</a:t>
            </a:r>
            <a:r>
              <a:rPr lang="en-IN" dirty="0"/>
              <a:t> </a:t>
            </a:r>
            <a:r>
              <a:rPr lang="en-IN" dirty="0" smtClean="0"/>
              <a:t>Approaches</a:t>
            </a:r>
            <a:endParaRPr lang="en-IN" dirty="0"/>
          </a:p>
        </p:txBody>
      </p:sp>
      <p:sp>
        <p:nvSpPr>
          <p:cNvPr id="3" name="Content Placeholder 2"/>
          <p:cNvSpPr>
            <a:spLocks noGrp="1"/>
          </p:cNvSpPr>
          <p:nvPr>
            <p:ph idx="1"/>
          </p:nvPr>
        </p:nvSpPr>
        <p:spPr/>
        <p:txBody>
          <a:bodyPr/>
          <a:lstStyle/>
          <a:p>
            <a:r>
              <a:rPr lang="en-US" b="1" dirty="0" smtClean="0"/>
              <a:t>Structured analysis -- </a:t>
            </a:r>
            <a:r>
              <a:rPr lang="en-US" dirty="0" smtClean="0"/>
              <a:t> Data &amp; Processes </a:t>
            </a:r>
            <a:r>
              <a:rPr lang="en-US" dirty="0"/>
              <a:t>that transform the data </a:t>
            </a:r>
            <a:endParaRPr lang="en-US" dirty="0" smtClean="0"/>
          </a:p>
          <a:p>
            <a:pPr lvl="1"/>
            <a:r>
              <a:rPr lang="en-US" dirty="0" smtClean="0"/>
              <a:t>Data </a:t>
            </a:r>
            <a:r>
              <a:rPr lang="en-US" dirty="0"/>
              <a:t>objects </a:t>
            </a:r>
            <a:r>
              <a:rPr lang="en-US" dirty="0" smtClean="0">
                <a:sym typeface="Wingdings" panose="05000000000000000000" pitchFamily="2" charset="2"/>
              </a:rPr>
              <a:t></a:t>
            </a:r>
            <a:r>
              <a:rPr lang="en-US" dirty="0" smtClean="0"/>
              <a:t>attributes </a:t>
            </a:r>
            <a:r>
              <a:rPr lang="en-US" dirty="0"/>
              <a:t>and relationships. </a:t>
            </a:r>
            <a:endParaRPr lang="en-US" dirty="0" smtClean="0"/>
          </a:p>
          <a:p>
            <a:pPr lvl="1"/>
            <a:r>
              <a:rPr lang="en-US" dirty="0" smtClean="0"/>
              <a:t>Processes are </a:t>
            </a:r>
            <a:r>
              <a:rPr lang="en-US" dirty="0"/>
              <a:t>modeled </a:t>
            </a:r>
            <a:r>
              <a:rPr lang="en-US" dirty="0" smtClean="0"/>
              <a:t>to show </a:t>
            </a:r>
            <a:r>
              <a:rPr lang="en-US" dirty="0"/>
              <a:t>how they transform data as data objects flow through the system. </a:t>
            </a:r>
            <a:endParaRPr lang="en-US" dirty="0" smtClean="0"/>
          </a:p>
          <a:p>
            <a:r>
              <a:rPr lang="en-US" b="1" dirty="0" smtClean="0"/>
              <a:t>Object-Oriented analysis -- </a:t>
            </a:r>
            <a:r>
              <a:rPr lang="en-US" dirty="0"/>
              <a:t>focuses on the definition of classes and the manner in which they collaborate with one another.</a:t>
            </a:r>
            <a:endParaRPr lang="en-IN" dirty="0"/>
          </a:p>
        </p:txBody>
      </p:sp>
    </p:spTree>
    <p:extLst>
      <p:ext uri="{BB962C8B-B14F-4D97-AF65-F5344CB8AC3E}">
        <p14:creationId xmlns:p14="http://schemas.microsoft.com/office/powerpoint/2010/main" val="170599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38289" y="163387"/>
            <a:ext cx="9144000" cy="1184766"/>
          </a:xfrm>
        </p:spPr>
        <p:txBody>
          <a:bodyPr>
            <a:normAutofit/>
          </a:bodyPr>
          <a:lstStyle/>
          <a:p>
            <a:r>
              <a:rPr lang="en-IN" sz="3600" dirty="0"/>
              <a:t>Elements of Requirements Analysis </a:t>
            </a:r>
            <a:endParaRPr lang="en-US" sz="3600" dirty="0"/>
          </a:p>
        </p:txBody>
      </p:sp>
      <p:pic>
        <p:nvPicPr>
          <p:cNvPr id="7" name="Picture 6"/>
          <p:cNvPicPr>
            <a:picLocks noChangeAspect="1"/>
          </p:cNvPicPr>
          <p:nvPr/>
        </p:nvPicPr>
        <p:blipFill>
          <a:blip r:embed="rId2"/>
          <a:stretch>
            <a:fillRect/>
          </a:stretch>
        </p:blipFill>
        <p:spPr>
          <a:xfrm>
            <a:off x="2994074" y="1022250"/>
            <a:ext cx="6518250" cy="4648674"/>
          </a:xfrm>
          <a:prstGeom prst="rect">
            <a:avLst/>
          </a:prstGeom>
        </p:spPr>
      </p:pic>
      <p:sp>
        <p:nvSpPr>
          <p:cNvPr id="8" name="Rectangle 7"/>
          <p:cNvSpPr/>
          <p:nvPr/>
        </p:nvSpPr>
        <p:spPr>
          <a:xfrm>
            <a:off x="511235" y="1022250"/>
            <a:ext cx="2339928" cy="1754326"/>
          </a:xfrm>
          <a:prstGeom prst="rect">
            <a:avLst/>
          </a:prstGeom>
        </p:spPr>
        <p:txBody>
          <a:bodyPr wrap="square">
            <a:spAutoFit/>
          </a:bodyPr>
          <a:lstStyle/>
          <a:p>
            <a:r>
              <a:rPr lang="en-US" dirty="0" smtClean="0"/>
              <a:t>Depict </a:t>
            </a:r>
            <a:r>
              <a:rPr lang="en-US" dirty="0"/>
              <a:t>how the user interacts with the system and the </a:t>
            </a:r>
            <a:r>
              <a:rPr lang="en-US" dirty="0" smtClean="0"/>
              <a:t>sequence </a:t>
            </a:r>
            <a:r>
              <a:rPr lang="en-US" dirty="0"/>
              <a:t>of activities that occur as the software is used</a:t>
            </a:r>
            <a:endParaRPr lang="en-IN" dirty="0"/>
          </a:p>
        </p:txBody>
      </p:sp>
      <p:sp>
        <p:nvSpPr>
          <p:cNvPr id="9" name="Rectangle 8"/>
          <p:cNvSpPr/>
          <p:nvPr/>
        </p:nvSpPr>
        <p:spPr>
          <a:xfrm>
            <a:off x="9710336" y="1022250"/>
            <a:ext cx="2006935" cy="1754326"/>
          </a:xfrm>
          <a:prstGeom prst="rect">
            <a:avLst/>
          </a:prstGeom>
        </p:spPr>
        <p:txBody>
          <a:bodyPr wrap="square">
            <a:spAutoFit/>
          </a:bodyPr>
          <a:lstStyle/>
          <a:p>
            <a:r>
              <a:rPr lang="en-US" dirty="0" smtClean="0"/>
              <a:t>Objects </a:t>
            </a:r>
            <a:r>
              <a:rPr lang="en-US" dirty="0"/>
              <a:t>that the system will manipulate, the </a:t>
            </a:r>
            <a:r>
              <a:rPr lang="en-US" dirty="0" smtClean="0"/>
              <a:t>operations, relationships, </a:t>
            </a:r>
            <a:r>
              <a:rPr lang="en-US" dirty="0"/>
              <a:t>and the </a:t>
            </a:r>
            <a:r>
              <a:rPr lang="en-US" dirty="0" smtClean="0"/>
              <a:t>collaborations</a:t>
            </a:r>
            <a:endParaRPr lang="en-IN" dirty="0"/>
          </a:p>
        </p:txBody>
      </p:sp>
      <p:sp>
        <p:nvSpPr>
          <p:cNvPr id="10" name="Rectangle 9"/>
          <p:cNvSpPr/>
          <p:nvPr/>
        </p:nvSpPr>
        <p:spPr>
          <a:xfrm>
            <a:off x="489282" y="4146844"/>
            <a:ext cx="2383833" cy="1200329"/>
          </a:xfrm>
          <a:prstGeom prst="rect">
            <a:avLst/>
          </a:prstGeom>
        </p:spPr>
        <p:txBody>
          <a:bodyPr wrap="square">
            <a:spAutoFit/>
          </a:bodyPr>
          <a:lstStyle/>
          <a:p>
            <a:r>
              <a:rPr lang="en-US" dirty="0" smtClean="0"/>
              <a:t>External </a:t>
            </a:r>
            <a:r>
              <a:rPr lang="en-US" dirty="0"/>
              <a:t>events change the state of the system or the classes that reside within it</a:t>
            </a:r>
            <a:endParaRPr lang="en-IN" dirty="0"/>
          </a:p>
        </p:txBody>
      </p:sp>
      <p:sp>
        <p:nvSpPr>
          <p:cNvPr id="11" name="Rectangle 10"/>
          <p:cNvSpPr/>
          <p:nvPr/>
        </p:nvSpPr>
        <p:spPr>
          <a:xfrm>
            <a:off x="9512324" y="3949896"/>
            <a:ext cx="2571825" cy="2031325"/>
          </a:xfrm>
          <a:prstGeom prst="rect">
            <a:avLst/>
          </a:prstGeom>
        </p:spPr>
        <p:txBody>
          <a:bodyPr wrap="square">
            <a:spAutoFit/>
          </a:bodyPr>
          <a:lstStyle/>
          <a:p>
            <a:r>
              <a:rPr lang="en-US" dirty="0" smtClean="0"/>
              <a:t>System </a:t>
            </a:r>
            <a:r>
              <a:rPr lang="en-US" dirty="0"/>
              <a:t>as an information transform, depicting how data objects are transformed as they flow through various system functions</a:t>
            </a:r>
            <a:endParaRPr lang="en-IN" dirty="0"/>
          </a:p>
        </p:txBody>
      </p:sp>
    </p:spTree>
    <p:extLst>
      <p:ext uri="{BB962C8B-B14F-4D97-AF65-F5344CB8AC3E}">
        <p14:creationId xmlns:p14="http://schemas.microsoft.com/office/powerpoint/2010/main" val="211129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70858" y="450717"/>
            <a:ext cx="9133730" cy="861616"/>
          </a:xfrm>
        </p:spPr>
        <p:txBody>
          <a:bodyPr/>
          <a:lstStyle/>
          <a:p>
            <a:r>
              <a:rPr lang="en-IN" dirty="0"/>
              <a:t>SCENARIO-BASED MODELING </a:t>
            </a:r>
            <a:endParaRPr lang="en-US" dirty="0"/>
          </a:p>
        </p:txBody>
      </p:sp>
      <p:sp>
        <p:nvSpPr>
          <p:cNvPr id="3" name="Content Placeholder 2"/>
          <p:cNvSpPr>
            <a:spLocks noGrp="1"/>
          </p:cNvSpPr>
          <p:nvPr>
            <p:ph sz="half" idx="2"/>
          </p:nvPr>
        </p:nvSpPr>
        <p:spPr>
          <a:xfrm>
            <a:off x="1267097" y="1312334"/>
            <a:ext cx="9607229" cy="5271346"/>
          </a:xfrm>
        </p:spPr>
        <p:txBody>
          <a:bodyPr>
            <a:normAutofit/>
          </a:bodyPr>
          <a:lstStyle/>
          <a:p>
            <a:r>
              <a:rPr lang="en-US" dirty="0"/>
              <a:t>Creating a Preliminary Use </a:t>
            </a:r>
            <a:r>
              <a:rPr lang="en-US" dirty="0" smtClean="0"/>
              <a:t>Case: </a:t>
            </a:r>
            <a:r>
              <a:rPr lang="en-IN" dirty="0" smtClean="0"/>
              <a:t>What </a:t>
            </a:r>
            <a:r>
              <a:rPr lang="en-IN" dirty="0"/>
              <a:t>to write about</a:t>
            </a:r>
            <a:r>
              <a:rPr lang="en-IN" dirty="0" smtClean="0"/>
              <a:t>? </a:t>
            </a:r>
            <a:r>
              <a:rPr lang="en-IN" dirty="0"/>
              <a:t>- </a:t>
            </a:r>
            <a:r>
              <a:rPr lang="en-IN" dirty="0" smtClean="0"/>
              <a:t>inception </a:t>
            </a:r>
            <a:r>
              <a:rPr lang="en-IN" dirty="0"/>
              <a:t>and </a:t>
            </a:r>
            <a:r>
              <a:rPr lang="en-IN" dirty="0" smtClean="0"/>
              <a:t>elicitation</a:t>
            </a:r>
          </a:p>
          <a:p>
            <a:r>
              <a:rPr lang="en-US" dirty="0"/>
              <a:t>Refining a Preliminary Use Case - primary scenario is evaluated by asking </a:t>
            </a:r>
            <a:r>
              <a:rPr lang="en-US" dirty="0" smtClean="0"/>
              <a:t>questions</a:t>
            </a:r>
          </a:p>
          <a:p>
            <a:r>
              <a:rPr lang="en-US" dirty="0"/>
              <a:t>Writing a Formal Use Case: a use case involves a critical activity or describes a complex set of steps with a significant number of </a:t>
            </a:r>
            <a:r>
              <a:rPr lang="en-US" dirty="0" smtClean="0"/>
              <a:t>exceptions</a:t>
            </a:r>
          </a:p>
          <a:p>
            <a:r>
              <a:rPr lang="en-US" b="1" dirty="0" smtClean="0"/>
              <a:t>UML </a:t>
            </a:r>
            <a:r>
              <a:rPr lang="en-US" b="1" dirty="0"/>
              <a:t>MODELS THAT SUPPLEMENT THE USE CASE </a:t>
            </a:r>
            <a:endParaRPr lang="en-US" b="1" dirty="0" smtClean="0"/>
          </a:p>
          <a:p>
            <a:pPr lvl="1"/>
            <a:r>
              <a:rPr lang="en-IN" dirty="0" smtClean="0"/>
              <a:t>Activity Diagram - S</a:t>
            </a:r>
            <a:r>
              <a:rPr lang="en-US" dirty="0" err="1" smtClean="0"/>
              <a:t>upplements</a:t>
            </a:r>
            <a:r>
              <a:rPr lang="en-US" dirty="0" smtClean="0"/>
              <a:t> </a:t>
            </a:r>
            <a:r>
              <a:rPr lang="en-US" dirty="0"/>
              <a:t>the use case by providing a graphical representation of the flow of interaction within a specific scenario</a:t>
            </a:r>
            <a:endParaRPr lang="en-IN" dirty="0" smtClean="0"/>
          </a:p>
          <a:p>
            <a:pPr lvl="1"/>
            <a:r>
              <a:rPr lang="en-IN" dirty="0" err="1"/>
              <a:t>Swimlane</a:t>
            </a:r>
            <a:r>
              <a:rPr lang="en-IN" dirty="0"/>
              <a:t> </a:t>
            </a:r>
            <a:r>
              <a:rPr lang="en-IN" dirty="0" smtClean="0"/>
              <a:t>Diagrams - </a:t>
            </a:r>
            <a:r>
              <a:rPr lang="en-US" dirty="0"/>
              <a:t>represent the flow of activities described by the use case and at the same time indicate which actor or analysis class has responsibility for the action described by an activity rectangle. </a:t>
            </a:r>
            <a:endParaRPr lang="en-US" b="1" dirty="0"/>
          </a:p>
        </p:txBody>
      </p:sp>
    </p:spTree>
    <p:extLst>
      <p:ext uri="{BB962C8B-B14F-4D97-AF65-F5344CB8AC3E}">
        <p14:creationId xmlns:p14="http://schemas.microsoft.com/office/powerpoint/2010/main" val="1950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0016" y="678996"/>
            <a:ext cx="4686300" cy="5238750"/>
          </a:xfrm>
          <a:prstGeom prst="rect">
            <a:avLst/>
          </a:prstGeom>
        </p:spPr>
      </p:pic>
      <p:pic>
        <p:nvPicPr>
          <p:cNvPr id="4" name="Picture 3"/>
          <p:cNvPicPr>
            <a:picLocks noChangeAspect="1"/>
          </p:cNvPicPr>
          <p:nvPr/>
        </p:nvPicPr>
        <p:blipFill>
          <a:blip r:embed="rId3"/>
          <a:stretch>
            <a:fillRect/>
          </a:stretch>
        </p:blipFill>
        <p:spPr>
          <a:xfrm>
            <a:off x="1398133" y="6180228"/>
            <a:ext cx="3648075" cy="219075"/>
          </a:xfrm>
          <a:prstGeom prst="rect">
            <a:avLst/>
          </a:prstGeom>
        </p:spPr>
      </p:pic>
      <p:pic>
        <p:nvPicPr>
          <p:cNvPr id="5" name="Picture 4"/>
          <p:cNvPicPr>
            <a:picLocks noChangeAspect="1"/>
          </p:cNvPicPr>
          <p:nvPr/>
        </p:nvPicPr>
        <p:blipFill>
          <a:blip r:embed="rId4"/>
          <a:stretch>
            <a:fillRect/>
          </a:stretch>
        </p:blipFill>
        <p:spPr>
          <a:xfrm>
            <a:off x="5802933" y="678996"/>
            <a:ext cx="4386095" cy="5094787"/>
          </a:xfrm>
          <a:prstGeom prst="rect">
            <a:avLst/>
          </a:prstGeom>
        </p:spPr>
      </p:pic>
      <p:pic>
        <p:nvPicPr>
          <p:cNvPr id="6" name="Picture 5"/>
          <p:cNvPicPr>
            <a:picLocks noChangeAspect="1"/>
          </p:cNvPicPr>
          <p:nvPr/>
        </p:nvPicPr>
        <p:blipFill>
          <a:blip r:embed="rId5"/>
          <a:stretch>
            <a:fillRect/>
          </a:stretch>
        </p:blipFill>
        <p:spPr>
          <a:xfrm>
            <a:off x="5667646" y="5773783"/>
            <a:ext cx="5934620" cy="367462"/>
          </a:xfrm>
          <a:prstGeom prst="rect">
            <a:avLst/>
          </a:prstGeom>
        </p:spPr>
      </p:pic>
    </p:spTree>
    <p:extLst>
      <p:ext uri="{BB962C8B-B14F-4D97-AF65-F5344CB8AC3E}">
        <p14:creationId xmlns:p14="http://schemas.microsoft.com/office/powerpoint/2010/main" val="336545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ll fun education presentation (widescreen).potx" id="{13F266B3-3667-4715-838E-2D35384A824B}" vid="{5EC2A2B6-6A5B-436A-9EF3-6607D16C2EDB}"/>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C9A7CA-BEC5-41E5-AAE1-C9D7FC518E00}">
  <ds:schemaRefs>
    <ds:schemaRef ds:uri="http://schemas.microsoft.com/sharepoint/v3/contenttype/forms"/>
  </ds:schemaRefs>
</ds:datastoreItem>
</file>

<file path=customXml/itemProps3.xml><?xml version="1.0" encoding="utf-8"?>
<ds:datastoreItem xmlns:ds="http://schemas.openxmlformats.org/officeDocument/2006/customXml" ds:itemID="{B5F5AFAE-B80F-42D3-94B4-729362BC1BCB}">
  <ds:schemaRefs>
    <ds:schemaRef ds:uri="http://purl.org/dc/terms/"/>
    <ds:schemaRef ds:uri="http://schemas.microsoft.com/office/2006/documentManagement/types"/>
    <ds:schemaRef ds:uri="http://www.w3.org/XML/1998/namespace"/>
    <ds:schemaRef ds:uri="40262f94-9f35-4ac3-9a90-690165a166b7"/>
    <ds:schemaRef ds:uri="http://purl.org/dc/dcmitype/"/>
    <ds:schemaRef ds:uri="http://schemas.microsoft.com/office/infopath/2007/PartnerControls"/>
    <ds:schemaRef ds:uri="http://schemas.microsoft.com/office/2006/metadata/properties"/>
    <ds:schemaRef ds:uri="http://schemas.openxmlformats.org/package/2006/metadata/core-properties"/>
    <ds:schemaRef ds:uri="a4f35948-e619-41b3-aa29-22878b09cfd2"/>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Fall fun education presentation (widescreen)</Template>
  <TotalTime>485</TotalTime>
  <Words>2238</Words>
  <Application>Microsoft Office PowerPoint</Application>
  <PresentationFormat>Widescreen</PresentationFormat>
  <Paragraphs>221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Cambria</vt:lpstr>
      <vt:lpstr>Wingdings</vt:lpstr>
      <vt:lpstr>Back to School 16x9</vt:lpstr>
      <vt:lpstr>Requirements Analysis</vt:lpstr>
      <vt:lpstr>Requirements Modelling  </vt:lpstr>
      <vt:lpstr>Requirements analysis</vt:lpstr>
      <vt:lpstr>Analysis Rules of Thumb</vt:lpstr>
      <vt:lpstr>Domain analysis </vt:lpstr>
      <vt:lpstr>Requirements Modeling Approaches</vt:lpstr>
      <vt:lpstr>PowerPoint Presentation</vt:lpstr>
      <vt:lpstr>SCENARIO-BASED MODELING </vt:lpstr>
      <vt:lpstr>PowerPoint Presentation</vt:lpstr>
      <vt:lpstr>DATA MODELING CONCEPTS </vt:lpstr>
      <vt:lpstr>DATA MODELING CONCEPTS </vt:lpstr>
      <vt:lpstr>CLASS-BASED MODELING</vt:lpstr>
      <vt:lpstr>CLASS-BASED MODELING</vt:lpstr>
      <vt:lpstr>CLASS-BASED MODELING</vt:lpstr>
      <vt:lpstr>CLASS-BASED MODELING</vt:lpstr>
      <vt:lpstr>CLASS-BASED MODELING</vt:lpstr>
      <vt:lpstr>Associations and Dependencies</vt:lpstr>
      <vt:lpstr>CLASS-BASED MODELING</vt:lpstr>
      <vt:lpstr>REQUIREMENTS MODELING FOR WEBAPPS</vt:lpstr>
      <vt:lpstr>REQUIREMENTS MODELING FOR WEBAPPS</vt:lpstr>
      <vt:lpstr>Content Model for WebApps</vt:lpstr>
      <vt:lpstr>Interaction Model for WebApps</vt:lpstr>
      <vt:lpstr>Functional Model for WebApps</vt:lpstr>
      <vt:lpstr>Configuration Models for WebApps</vt:lpstr>
      <vt:lpstr>Navigation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Administrator</dc:creator>
  <cp:lastModifiedBy>Administrator</cp:lastModifiedBy>
  <cp:revision>34</cp:revision>
  <dcterms:created xsi:type="dcterms:W3CDTF">2023-01-10T07:24:39Z</dcterms:created>
  <dcterms:modified xsi:type="dcterms:W3CDTF">2023-01-16T03:25:38Z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