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65" r:id="rId12"/>
    <p:sldId id="276" r:id="rId13"/>
    <p:sldId id="266" r:id="rId14"/>
    <p:sldId id="267" r:id="rId15"/>
    <p:sldId id="268" r:id="rId16"/>
    <p:sldId id="269" r:id="rId17"/>
    <p:sldId id="277" r:id="rId18"/>
    <p:sldId id="278" r:id="rId19"/>
    <p:sldId id="270" r:id="rId20"/>
    <p:sldId id="271" r:id="rId21"/>
    <p:sldId id="272" r:id="rId22"/>
    <p:sldId id="273" r:id="rId23"/>
    <p:sldId id="274" r:id="rId24"/>
  </p:sldIdLst>
  <p:sldSz cx="9144000" cy="6858000" type="screen4x3"/>
  <p:notesSz cx="6858000" cy="9144000"/>
  <p:embeddedFontLst>
    <p:embeddedFont>
      <p:font typeface="Lustria" panose="020B0604020202020204" charset="0"/>
      <p:regular r:id="rId26"/>
    </p:embeddedFont>
    <p:embeddedFont>
      <p:font typeface="Algerian" panose="04020705040A02060702" pitchFamily="82" charset="0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jLmMDD1+J9xhBEtIO+0rhaPvpu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195897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lgerian"/>
              <a:buNone/>
            </a:pPr>
            <a:r>
              <a:rPr lang="en-US">
                <a:latin typeface="Algerian"/>
                <a:ea typeface="Algerian"/>
                <a:cs typeface="Algerian"/>
                <a:sym typeface="Algerian"/>
              </a:rPr>
              <a:t>SOFTWARE TESTING STRATEGIES</a:t>
            </a:r>
            <a:endParaRPr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26" y="769793"/>
            <a:ext cx="7093946" cy="464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39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/>
          <p:nvPr/>
        </p:nvSpPr>
        <p:spPr>
          <a:xfrm>
            <a:off x="902623" y="856498"/>
            <a:ext cx="75438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software modules are integrated logically and tested as a group. </a:t>
            </a:r>
            <a:endParaRPr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expose defects in the interaction between these software modules when they are integrated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Methods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Big-bang Methodology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Incremental Model</a:t>
            </a:r>
            <a:endParaRPr sz="1800" b="0" i="0" u="none" strike="noStrike" cap="none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36" name="Google Shape;13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10836"/>
            <a:ext cx="457615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610824"/>
            <a:ext cx="40767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835" y="3235036"/>
            <a:ext cx="4617257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32019" y="2591774"/>
            <a:ext cx="41719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91367" y="3235036"/>
            <a:ext cx="4112602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361" y="719571"/>
            <a:ext cx="6611318" cy="461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87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/>
          <p:nvPr/>
        </p:nvSpPr>
        <p:spPr>
          <a:xfrm>
            <a:off x="685800" y="1346998"/>
            <a:ext cx="8077200" cy="466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Whenever software is </a:t>
            </a:r>
            <a:r>
              <a:rPr lang="en-US" sz="2200" b="1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corrected</a:t>
            </a:r>
            <a:r>
              <a:rPr lang="en-US" sz="22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, some aspect of the software configuration (the program, its documentation, or the data that support it) is changed.</a:t>
            </a:r>
            <a:endParaRPr dirty="0"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Re-execution of </a:t>
            </a:r>
            <a:r>
              <a:rPr lang="en-US" sz="2200" dirty="0" smtClean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 subset </a:t>
            </a:r>
            <a:r>
              <a:rPr lang="en-US" sz="22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of tests to ensure that changes have not propagated unintended side effects</a:t>
            </a:r>
            <a:endParaRPr dirty="0"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Helps </a:t>
            </a:r>
            <a:r>
              <a:rPr lang="en-US" sz="22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to ensure that changes do not introduce unintended behavior or additional errors</a:t>
            </a:r>
            <a:endParaRPr dirty="0"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May be </a:t>
            </a:r>
            <a:r>
              <a:rPr lang="en-US" sz="22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conducted manually, by </a:t>
            </a:r>
            <a:r>
              <a:rPr lang="en-US" sz="2200" dirty="0" smtClean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re-executing </a:t>
            </a:r>
            <a:r>
              <a:rPr lang="en-US" sz="22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 subset of all test cases or using automated capture/playback tools.</a:t>
            </a:r>
            <a:endParaRPr sz="2200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46" name="Google Shape;146;p11"/>
          <p:cNvSpPr/>
          <p:nvPr/>
        </p:nvSpPr>
        <p:spPr>
          <a:xfrm>
            <a:off x="1219200" y="228600"/>
            <a:ext cx="480612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latin typeface="Algerian"/>
                <a:ea typeface="Algerian"/>
                <a:cs typeface="Algerian"/>
                <a:sym typeface="Algerian"/>
              </a:rPr>
              <a:t>Regression Testing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/>
          <p:nvPr/>
        </p:nvSpPr>
        <p:spPr>
          <a:xfrm>
            <a:off x="277091" y="874931"/>
            <a:ext cx="8596746" cy="609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Smoke testing steps: Software components that have been translated into code are integrated into a “build.”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 build includes all data files, libraries, reusable modules, and engineered components that are required to implement one or more product functions.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 series of tests is designed to expose errors that will keep the build from properly performing its function.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The intent should be to uncover </a:t>
            </a:r>
            <a:r>
              <a:rPr lang="en-US" sz="2000" dirty="0" smtClean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“show-stopper” </a:t>
            </a:r>
            <a:r>
              <a:rPr lang="en-US" sz="20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errors that have the highest likelihood of throwing the software project behind schedule.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The build is integrated with other builds and the entire product (in its current form) is smoke tested daily.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The integration approach may be top down or bottom up.</a:t>
            </a:r>
            <a:endParaRPr sz="2000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762376" y="228600"/>
            <a:ext cx="359425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Smoke Testing</a:t>
            </a:r>
            <a:endParaRPr sz="3600">
              <a:solidFill>
                <a:schemeClr val="dk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/>
          <p:nvPr/>
        </p:nvSpPr>
        <p:spPr>
          <a:xfrm>
            <a:off x="381000" y="924211"/>
            <a:ext cx="8271885" cy="6186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begins by evaluating the correctness and consistency of the analysis and design models </a:t>
            </a:r>
            <a:endParaRPr dirty="0"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testing strategy changes </a:t>
            </a:r>
            <a:endParaRPr dirty="0"/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the concept of the ‘unit’ broadens due to encapsulation</a:t>
            </a:r>
            <a:endParaRPr dirty="0"/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integration focuses on classes and their execution across a ‘thread’ or in the context of a usage scenario</a:t>
            </a:r>
            <a:endParaRPr dirty="0"/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validation uses conventional black box methods</a:t>
            </a:r>
            <a:endParaRPr dirty="0"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test case design draws on conventional methods, but also encompasses special features</a:t>
            </a:r>
            <a:endParaRPr sz="2400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58" name="Google Shape;158;p13"/>
          <p:cNvSpPr/>
          <p:nvPr/>
        </p:nvSpPr>
        <p:spPr>
          <a:xfrm>
            <a:off x="609600" y="304800"/>
            <a:ext cx="649922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Algerian"/>
                <a:ea typeface="Algerian"/>
                <a:cs typeface="Algerian"/>
                <a:sym typeface="Algerian"/>
              </a:rPr>
              <a:t>Object-Oriented Testing</a:t>
            </a:r>
            <a:endParaRPr sz="3200">
              <a:solidFill>
                <a:schemeClr val="dk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/>
          <p:nvPr/>
        </p:nvSpPr>
        <p:spPr>
          <a:xfrm>
            <a:off x="235527" y="1036128"/>
            <a:ext cx="8686800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r>
              <a:rPr lang="en-US" sz="2400" dirty="0" smtClean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lass </a:t>
            </a:r>
            <a:r>
              <a:rPr lang="en-US" sz="24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testing is the equivalent of unit testing</a:t>
            </a:r>
            <a:endParaRPr dirty="0"/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operations within the class are tested</a:t>
            </a:r>
            <a:endParaRPr dirty="0"/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the state behavior of the class is examined</a:t>
            </a:r>
            <a:endParaRPr dirty="0"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integration applied three different testing</a:t>
            </a:r>
            <a:endParaRPr dirty="0"/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 smtClean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Thread-based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testing - integrates the set of classes required to respond to one input or event</a:t>
            </a:r>
            <a:endParaRPr dirty="0"/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U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se-based testing—integrates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the set of classes required to respond to one use case</a:t>
            </a:r>
            <a:endParaRPr dirty="0"/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luster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testing—integrates the set of classes required to demonstrate one collaboration</a:t>
            </a:r>
            <a:endParaRPr sz="2400" b="0" i="0" u="none" strike="noStrike" cap="none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64" name="Google Shape;164;p14"/>
          <p:cNvSpPr/>
          <p:nvPr/>
        </p:nvSpPr>
        <p:spPr>
          <a:xfrm>
            <a:off x="1472588" y="205559"/>
            <a:ext cx="581120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  <a:latin typeface="Algerian"/>
                <a:ea typeface="Algerian"/>
                <a:cs typeface="Algerian"/>
                <a:sym typeface="Algerian"/>
              </a:rPr>
              <a:t>OO Testing Strategy </a:t>
            </a:r>
            <a:endParaRPr sz="4000">
              <a:solidFill>
                <a:schemeClr val="dk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6879" y="1468114"/>
            <a:ext cx="790824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Lustria" panose="020B0604020202020204" charset="0"/>
              </a:rPr>
              <a:t>T</a:t>
            </a:r>
            <a:r>
              <a:rPr lang="en-US" sz="2800" dirty="0" smtClean="0">
                <a:latin typeface="Lustria" panose="020B0604020202020204" charset="0"/>
              </a:rPr>
              <a:t>he </a:t>
            </a:r>
            <a:r>
              <a:rPr lang="en-US" sz="2800" dirty="0">
                <a:latin typeface="Lustria" panose="020B0604020202020204" charset="0"/>
              </a:rPr>
              <a:t>content model for the </a:t>
            </a:r>
            <a:r>
              <a:rPr lang="en-US" sz="2800" dirty="0" err="1">
                <a:latin typeface="Lustria" panose="020B0604020202020204" charset="0"/>
              </a:rPr>
              <a:t>WebApp</a:t>
            </a:r>
            <a:r>
              <a:rPr lang="en-US" sz="2800" dirty="0">
                <a:latin typeface="Lustria" panose="020B0604020202020204" charset="0"/>
              </a:rPr>
              <a:t> is reviewed to uncover errors. </a:t>
            </a:r>
            <a:endParaRPr lang="en-US" sz="2800" dirty="0" smtClean="0">
              <a:latin typeface="Lustria" panose="020B06040202020202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Lustria" panose="020B0604020202020204" charset="0"/>
              </a:rPr>
              <a:t>The </a:t>
            </a:r>
            <a:r>
              <a:rPr lang="en-US" sz="2800" dirty="0">
                <a:latin typeface="Lustria" panose="020B0604020202020204" charset="0"/>
              </a:rPr>
              <a:t>interface model is reviewed to ensure that all use cases can be accommodated. </a:t>
            </a:r>
            <a:endParaRPr lang="en-US" sz="2800" dirty="0" smtClean="0">
              <a:latin typeface="Lustria" panose="020B06040202020202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Lustria" panose="020B0604020202020204" charset="0"/>
              </a:rPr>
              <a:t>The </a:t>
            </a:r>
            <a:r>
              <a:rPr lang="en-US" sz="2800" dirty="0">
                <a:latin typeface="Lustria" panose="020B0604020202020204" charset="0"/>
              </a:rPr>
              <a:t>design model for the </a:t>
            </a:r>
            <a:r>
              <a:rPr lang="en-US" sz="2800" dirty="0" err="1">
                <a:latin typeface="Lustria" panose="020B0604020202020204" charset="0"/>
              </a:rPr>
              <a:t>WebApp</a:t>
            </a:r>
            <a:r>
              <a:rPr lang="en-US" sz="2800" dirty="0">
                <a:latin typeface="Lustria" panose="020B0604020202020204" charset="0"/>
              </a:rPr>
              <a:t> is reviewed to uncover navigation errors. </a:t>
            </a:r>
            <a:endParaRPr lang="en-US" sz="2800" dirty="0" smtClean="0">
              <a:latin typeface="Lustria" panose="020B06040202020202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Lustria" panose="020B0604020202020204" charset="0"/>
              </a:rPr>
              <a:t>The </a:t>
            </a:r>
            <a:r>
              <a:rPr lang="en-US" sz="2800" dirty="0">
                <a:latin typeface="Lustria" panose="020B0604020202020204" charset="0"/>
              </a:rPr>
              <a:t>user interface is tested to uncover errors in presentation and/or navigation mechanics. </a:t>
            </a:r>
            <a:endParaRPr lang="en-US" sz="2800" dirty="0" smtClean="0">
              <a:latin typeface="Lustria" panose="020B060402020202020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Lustria" panose="020B0604020202020204" charset="0"/>
              </a:rPr>
              <a:t>Each </a:t>
            </a:r>
            <a:r>
              <a:rPr lang="en-US" sz="2800" dirty="0">
                <a:latin typeface="Lustria" panose="020B0604020202020204" charset="0"/>
              </a:rPr>
              <a:t>functional component is unit tested. </a:t>
            </a:r>
            <a:endParaRPr lang="en-IN" sz="2800" dirty="0">
              <a:latin typeface="Lustria" panose="020B0604020202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3135" y="150335"/>
            <a:ext cx="40719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latin typeface="Algerian" panose="04020705040A02060702" pitchFamily="82" charset="0"/>
              </a:rPr>
              <a:t>WebApp</a:t>
            </a:r>
            <a:r>
              <a:rPr lang="en-US" sz="3600" dirty="0">
                <a:latin typeface="Algerian" panose="04020705040A02060702" pitchFamily="82" charset="0"/>
              </a:rPr>
              <a:t> Testing </a:t>
            </a:r>
            <a:endParaRPr lang="en-IN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027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9817" y="1154292"/>
            <a:ext cx="79248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Lustria" panose="020B0604020202020204" charset="0"/>
              </a:rPr>
              <a:t>Navigation </a:t>
            </a:r>
            <a:r>
              <a:rPr lang="en-US" sz="2400" dirty="0">
                <a:latin typeface="Lustria" panose="020B0604020202020204" charset="0"/>
              </a:rPr>
              <a:t>throughout the architecture is tested.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Lustria" panose="020B0604020202020204" charset="0"/>
              </a:rPr>
              <a:t>The </a:t>
            </a:r>
            <a:r>
              <a:rPr lang="en-US" sz="2400" dirty="0" err="1">
                <a:latin typeface="Lustria" panose="020B0604020202020204" charset="0"/>
              </a:rPr>
              <a:t>WebApp</a:t>
            </a:r>
            <a:r>
              <a:rPr lang="en-US" sz="2400" dirty="0">
                <a:latin typeface="Lustria" panose="020B0604020202020204" charset="0"/>
              </a:rPr>
              <a:t> is implemented in a variety of </a:t>
            </a:r>
            <a:r>
              <a:rPr lang="en-US" sz="2400" dirty="0" smtClean="0">
                <a:latin typeface="Lustria" panose="020B0604020202020204" charset="0"/>
              </a:rPr>
              <a:t>different environmental </a:t>
            </a:r>
            <a:r>
              <a:rPr lang="en-US" sz="2400" dirty="0">
                <a:latin typeface="Lustria" panose="020B0604020202020204" charset="0"/>
              </a:rPr>
              <a:t>configurations and is tested </a:t>
            </a:r>
            <a:r>
              <a:rPr lang="en-US" sz="2400" dirty="0" smtClean="0">
                <a:latin typeface="Lustria" panose="020B0604020202020204" charset="0"/>
              </a:rPr>
              <a:t>for compatibility </a:t>
            </a:r>
            <a:r>
              <a:rPr lang="en-US" sz="2400" dirty="0">
                <a:latin typeface="Lustria" panose="020B0604020202020204" charset="0"/>
              </a:rPr>
              <a:t>with each configuration.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Lustria" panose="020B0604020202020204" charset="0"/>
              </a:rPr>
              <a:t>Security </a:t>
            </a:r>
            <a:r>
              <a:rPr lang="en-US" sz="2400" dirty="0">
                <a:latin typeface="Lustria" panose="020B0604020202020204" charset="0"/>
              </a:rPr>
              <a:t>tests are conducted in an attempt to </a:t>
            </a:r>
            <a:r>
              <a:rPr lang="en-US" sz="2400" dirty="0" smtClean="0">
                <a:latin typeface="Lustria" panose="020B0604020202020204" charset="0"/>
              </a:rPr>
              <a:t>exploit vulnerabilities </a:t>
            </a:r>
            <a:r>
              <a:rPr lang="en-US" sz="2400" dirty="0">
                <a:latin typeface="Lustria" panose="020B0604020202020204" charset="0"/>
              </a:rPr>
              <a:t>in the </a:t>
            </a:r>
            <a:r>
              <a:rPr lang="en-US" sz="2400" dirty="0" err="1">
                <a:latin typeface="Lustria" panose="020B0604020202020204" charset="0"/>
              </a:rPr>
              <a:t>WebApp</a:t>
            </a:r>
            <a:r>
              <a:rPr lang="en-US" sz="2400" dirty="0">
                <a:latin typeface="Lustria" panose="020B0604020202020204" charset="0"/>
              </a:rPr>
              <a:t> or within its environment.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Lustria" panose="020B0604020202020204" charset="0"/>
              </a:rPr>
              <a:t>Performance </a:t>
            </a:r>
            <a:r>
              <a:rPr lang="en-US" sz="2400" dirty="0">
                <a:latin typeface="Lustria" panose="020B0604020202020204" charset="0"/>
              </a:rPr>
              <a:t>tests are conducted.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Lustria" panose="020B0604020202020204" charset="0"/>
              </a:rPr>
              <a:t>The </a:t>
            </a:r>
            <a:r>
              <a:rPr lang="en-US" sz="2400" dirty="0" err="1" smtClean="0">
                <a:latin typeface="Lustria" panose="020B0604020202020204" charset="0"/>
              </a:rPr>
              <a:t>WebApp</a:t>
            </a:r>
            <a:r>
              <a:rPr lang="en-US" sz="2400" dirty="0" smtClean="0">
                <a:latin typeface="Lustria" panose="020B0604020202020204" charset="0"/>
              </a:rPr>
              <a:t> </a:t>
            </a:r>
            <a:r>
              <a:rPr lang="en-US" sz="2400" dirty="0">
                <a:latin typeface="Lustria" panose="020B0604020202020204" charset="0"/>
              </a:rPr>
              <a:t>is tested by a controlled and </a:t>
            </a:r>
            <a:r>
              <a:rPr lang="en-US" sz="2400" dirty="0" smtClean="0">
                <a:latin typeface="Lustria" panose="020B0604020202020204" charset="0"/>
              </a:rPr>
              <a:t>monitored population </a:t>
            </a:r>
            <a:r>
              <a:rPr lang="en-US" sz="2400" dirty="0">
                <a:latin typeface="Lustria" panose="020B0604020202020204" charset="0"/>
              </a:rPr>
              <a:t>of end-users. </a:t>
            </a:r>
            <a:endParaRPr lang="en-US" sz="2400" dirty="0" smtClean="0">
              <a:latin typeface="Lustria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Lustria" panose="020B0604020202020204" charset="0"/>
              </a:rPr>
              <a:t>The </a:t>
            </a:r>
            <a:r>
              <a:rPr lang="en-US" sz="2400" dirty="0">
                <a:latin typeface="Lustria" panose="020B0604020202020204" charset="0"/>
              </a:rPr>
              <a:t>results of their </a:t>
            </a:r>
            <a:r>
              <a:rPr lang="en-US" sz="2400" dirty="0" smtClean="0">
                <a:latin typeface="Lustria" panose="020B0604020202020204" charset="0"/>
              </a:rPr>
              <a:t>interaction with </a:t>
            </a:r>
            <a:r>
              <a:rPr lang="en-US" sz="2400" dirty="0">
                <a:latin typeface="Lustria" panose="020B0604020202020204" charset="0"/>
              </a:rPr>
              <a:t>the system are evaluated for content and </a:t>
            </a:r>
            <a:r>
              <a:rPr lang="en-US" sz="2400" dirty="0" smtClean="0">
                <a:latin typeface="Lustria" panose="020B0604020202020204" charset="0"/>
              </a:rPr>
              <a:t>navigation errors</a:t>
            </a:r>
            <a:r>
              <a:rPr lang="en-US" sz="2400" dirty="0">
                <a:latin typeface="Lustria" panose="020B0604020202020204" charset="0"/>
              </a:rPr>
              <a:t>, usability concerns, compatibility concerns, </a:t>
            </a:r>
            <a:r>
              <a:rPr lang="en-US" sz="2400" dirty="0" smtClean="0">
                <a:latin typeface="Lustria" panose="020B0604020202020204" charset="0"/>
              </a:rPr>
              <a:t>and </a:t>
            </a:r>
            <a:r>
              <a:rPr lang="en-US" sz="2400" dirty="0" err="1" smtClean="0">
                <a:latin typeface="Lustria" panose="020B0604020202020204" charset="0"/>
              </a:rPr>
              <a:t>WebApp</a:t>
            </a:r>
            <a:r>
              <a:rPr lang="en-US" sz="2400" dirty="0" smtClean="0">
                <a:latin typeface="Lustria" panose="020B0604020202020204" charset="0"/>
              </a:rPr>
              <a:t> </a:t>
            </a:r>
            <a:r>
              <a:rPr lang="en-US" sz="2400" dirty="0">
                <a:latin typeface="Lustria" panose="020B0604020202020204" charset="0"/>
              </a:rPr>
              <a:t>reliability and performance.</a:t>
            </a:r>
          </a:p>
        </p:txBody>
      </p:sp>
      <p:sp>
        <p:nvSpPr>
          <p:cNvPr id="3" name="Rectangle 2"/>
          <p:cNvSpPr/>
          <p:nvPr/>
        </p:nvSpPr>
        <p:spPr>
          <a:xfrm>
            <a:off x="446333" y="302880"/>
            <a:ext cx="3956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latin typeface="Algerian" panose="04020705040A02060702" pitchFamily="82" charset="0"/>
              </a:rPr>
              <a:t>WebApp</a:t>
            </a:r>
            <a:r>
              <a:rPr lang="en-US" sz="3600" dirty="0">
                <a:latin typeface="Algerian" panose="04020705040A02060702" pitchFamily="82" charset="0"/>
              </a:rPr>
              <a:t> </a:t>
            </a:r>
            <a:r>
              <a:rPr lang="en-US" sz="3600" dirty="0" smtClean="0">
                <a:latin typeface="Algerian" panose="04020705040A02060702" pitchFamily="82" charset="0"/>
              </a:rPr>
              <a:t>Testing</a:t>
            </a:r>
            <a:endParaRPr lang="en-US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412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440702"/>
            <a:ext cx="8111754" cy="438958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5"/>
          <p:cNvSpPr/>
          <p:nvPr/>
        </p:nvSpPr>
        <p:spPr>
          <a:xfrm>
            <a:off x="237707" y="1018309"/>
            <a:ext cx="8767800" cy="22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The process of evaluating software during the development process or at the end of the development process to determine whether it satisfies specified business requirements.</a:t>
            </a:r>
            <a:endParaRPr sz="1800" dirty="0"/>
          </a:p>
          <a:p>
            <a:pPr marL="285750" marR="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Validation Testing ensures that the product actually meets the client's needs.</a:t>
            </a:r>
            <a:endParaRPr sz="1800" dirty="0"/>
          </a:p>
        </p:txBody>
      </p:sp>
      <p:sp>
        <p:nvSpPr>
          <p:cNvPr id="171" name="Google Shape;171;p15"/>
          <p:cNvSpPr/>
          <p:nvPr/>
        </p:nvSpPr>
        <p:spPr>
          <a:xfrm>
            <a:off x="1460354" y="39469"/>
            <a:ext cx="474360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latin typeface="Algerian"/>
                <a:ea typeface="Algerian"/>
                <a:cs typeface="Algerian"/>
                <a:sym typeface="Algerian"/>
              </a:rPr>
              <a:t>Validation Testing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374073" y="990600"/>
            <a:ext cx="87630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Testing is the process of exercising a program with the specific intent of finding errors prior to delivery to the end user.</a:t>
            </a:r>
            <a:endParaRPr sz="32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2286000" y="228600"/>
            <a:ext cx="399500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Algerian"/>
                <a:ea typeface="Algerian"/>
                <a:cs typeface="Algerian"/>
                <a:sym typeface="Algerian"/>
              </a:rPr>
              <a:t>Software Testing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5673" y="2667000"/>
            <a:ext cx="6019800" cy="4028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/>
          <p:nvPr/>
        </p:nvSpPr>
        <p:spPr>
          <a:xfrm>
            <a:off x="656572" y="692681"/>
            <a:ext cx="818262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System testing is testing conducted on a complete integrated system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to evaluate the system's compliance with its specified requirements. </a:t>
            </a:r>
            <a:endParaRPr sz="2000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System testing takes all of the integrated components that have passed integration testing as input</a:t>
            </a:r>
            <a:endParaRPr sz="2000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621937" y="231016"/>
            <a:ext cx="247375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System testing </a:t>
            </a:r>
            <a:endParaRPr sz="2200">
              <a:solidFill>
                <a:schemeClr val="dk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656572" y="3077485"/>
            <a:ext cx="8396615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forces the software to fail in a variety of ways and verifies that recovery is properly performed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Security testing</a:t>
            </a:r>
            <a:endParaRPr sz="18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verifies that protection mechanisms built into a system will, in fact, protect it from improper penetration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Stress testing</a:t>
            </a:r>
            <a:endParaRPr sz="18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executes a system in a manner that demands resources in abnormal quantity, frequency, or volume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Performance Testing</a:t>
            </a:r>
            <a:endParaRPr sz="18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test the run-time performance of software within the context of an integrated system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DEPLOYMENT TESTING (CONFIGURATION TESTING)</a:t>
            </a:r>
            <a:endParaRPr sz="18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exercises the software in each environment in which it is </a:t>
            </a:r>
            <a:r>
              <a:rPr lang="en-US" sz="1800" dirty="0" smtClean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to operate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656572" y="2646598"/>
            <a:ext cx="2767104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Recovery testing</a:t>
            </a:r>
            <a:endParaRPr sz="2200" dirty="0">
              <a:solidFill>
                <a:schemeClr val="dk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588" y="512618"/>
            <a:ext cx="8670412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14400"/>
            <a:ext cx="3924300" cy="4559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1600" y="152400"/>
            <a:ext cx="5998723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25341" y="1143000"/>
            <a:ext cx="4191000" cy="4773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/>
          <p:nvPr/>
        </p:nvSpPr>
        <p:spPr>
          <a:xfrm>
            <a:off x="533400" y="381000"/>
            <a:ext cx="4572000" cy="261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Bug Categories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function-related bugs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system-related bugs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data bugs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coding bugs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design bugs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documentation bugs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Standards violations</a:t>
            </a:r>
            <a:endParaRPr sz="20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4502728" y="457398"/>
            <a:ext cx="4959926" cy="261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Debugging Techniques</a:t>
            </a:r>
            <a:r>
              <a:rPr lang="en-US" sz="24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endParaRPr sz="2400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brute force / testing </a:t>
            </a:r>
            <a:endParaRPr sz="2000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Backtracking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Lustria"/>
                <a:sym typeface="Lustria"/>
              </a:rPr>
              <a:t>Cause Elimination </a:t>
            </a:r>
            <a:endParaRPr lang="en-US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dirty="0" smtClean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      1. Induction</a:t>
            </a:r>
            <a:endParaRPr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     2. </a:t>
            </a:r>
            <a:r>
              <a:rPr lang="en-US" sz="2000" dirty="0" smtClean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Deduction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Automated Debugging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The people factor</a:t>
            </a:r>
            <a:endParaRPr sz="2000" dirty="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914400" y="3149815"/>
            <a:ext cx="7620000" cy="2265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Correcting the Errors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Is the cause of the bug reproduced in another part of the program? </a:t>
            </a:r>
            <a:endParaRPr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What "next bug" might be introduced by the fix I'm about to make?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What could we have done to prevent this bug in the first place?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609600" y="1219200"/>
            <a:ext cx="8534400" cy="517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conduct effective technical reviews -&gt;many errors will be eliminated before testing commences.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Begin testing  at the component level and works "outward" toward the integration of the entire computer- based system.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Different testing techniques are appropriate for different software engineering approaches and at different points in time.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Testing is conducted by the developer of the software or an independent test group.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Testing and debugging are different activities, but debugging must be accommodated in any testing strategy.</a:t>
            </a:r>
            <a:endParaRPr sz="22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1151098" y="467797"/>
            <a:ext cx="699262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Algerian"/>
                <a:ea typeface="Algerian"/>
                <a:cs typeface="Algerian"/>
                <a:sym typeface="Algerian"/>
              </a:rPr>
              <a:t>Strategic Approach To  Testing</a:t>
            </a:r>
            <a:endParaRPr sz="3200">
              <a:solidFill>
                <a:schemeClr val="dk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982" y="152400"/>
            <a:ext cx="7981895" cy="434816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4"/>
          <p:cNvSpPr/>
          <p:nvPr/>
        </p:nvSpPr>
        <p:spPr>
          <a:xfrm>
            <a:off x="685800" y="4724400"/>
            <a:ext cx="845820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For conventional software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	The module (component) is our initial focus &amp; Integration of modules follows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For OO software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	our focus changes from an individual module (the conventional view) to an OO class that encompasses attributes and operations and implies communication and collaboration</a:t>
            </a:r>
            <a:endParaRPr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381000"/>
            <a:ext cx="8867023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163" y="685800"/>
            <a:ext cx="8576223" cy="5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457200"/>
            <a:ext cx="8590674" cy="57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550" y="272950"/>
            <a:ext cx="7851803" cy="6456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9325" y="1752600"/>
            <a:ext cx="4705350" cy="38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762000"/>
            <a:ext cx="2937387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866</Words>
  <Application>Microsoft Office PowerPoint</Application>
  <PresentationFormat>On-screen Show (4:3)</PresentationFormat>
  <Paragraphs>95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Lustria</vt:lpstr>
      <vt:lpstr>Algerian</vt:lpstr>
      <vt:lpstr>Calibri</vt:lpstr>
      <vt:lpstr>Office Theme</vt:lpstr>
      <vt:lpstr>SOFTWARE TESTING STRATEGIES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STRATEGIES</dc:title>
  <dc:creator>HP</dc:creator>
  <cp:lastModifiedBy>Administrator</cp:lastModifiedBy>
  <cp:revision>11</cp:revision>
  <dcterms:created xsi:type="dcterms:W3CDTF">2006-08-16T00:00:00Z</dcterms:created>
  <dcterms:modified xsi:type="dcterms:W3CDTF">2023-02-16T04:30:34Z</dcterms:modified>
</cp:coreProperties>
</file>