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  <p:embeddedFont>
      <p:font typeface="Lustri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4NqnUAxsdzsckdpm4kg7g30Oe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5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7623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02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36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58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SOFTWARE QUALITY ASSURANCE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3810001" y="452263"/>
            <a:ext cx="3768436" cy="83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Statistical SQA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sz="quarter" idx="13"/>
          </p:nvPr>
        </p:nvSpPr>
        <p:spPr>
          <a:xfrm>
            <a:off x="838200" y="1439501"/>
            <a:ext cx="10515600" cy="473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Statistical analysis is a delicate dissection of uncertainties.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Information about software defects is collected and categorized as low, medium and complex or serious, moderate and low.</a:t>
            </a:r>
            <a:endParaRPr lang="en-US" cap="none" dirty="0" smtClean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An attempt is made to trace each error to its underlying cause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e.g. Non-conformance to specifications, design error, violation of standards, poor communication with the customer etc.</a:t>
            </a:r>
            <a:endParaRPr lang="en-US" cap="none" dirty="0" smtClean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Using the Pareto principle (80% of the defects can be traced to 20% of the causes) isolate the 20 percent ("vital few" defect causes).</a:t>
            </a:r>
            <a:endParaRPr lang="en-US" cap="none" dirty="0" smtClean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Once the vital few causes have been identified, move to correct the problems that caused the defects.</a:t>
            </a:r>
            <a:endParaRPr lang="en-US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1620357" y="313717"/>
            <a:ext cx="4378661" cy="85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Causes of Defects: </a:t>
            </a:r>
            <a:endParaRPr dirty="0"/>
          </a:p>
        </p:txBody>
      </p:sp>
      <p:sp>
        <p:nvSpPr>
          <p:cNvPr id="145" name="Google Shape;145;p11"/>
          <p:cNvSpPr txBox="1">
            <a:spLocks noGrp="1"/>
          </p:cNvSpPr>
          <p:nvPr>
            <p:ph sz="quarter" idx="13"/>
          </p:nvPr>
        </p:nvSpPr>
        <p:spPr>
          <a:xfrm>
            <a:off x="838200" y="1472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Incomplete or erroneous specification (IES)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Misinterpretation of customer communication (MCC)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Intentional deviation from specification (IDS)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Violation of programming standards (VPS)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Error in data representation (EDR)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Inconsistent component interface (IMI)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Error in design logic (EDL)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Incomplete or erroneous testing (IET)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Inaccurate or incomplete documentation (IID)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Error in programming language translation of design (PLT)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Miscellaneous (misc.)</a:t>
            </a:r>
            <a:endParaRPr lang="en-US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2131335" y="172944"/>
            <a:ext cx="8051756" cy="6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Six Sigma For Software Engineering</a:t>
            </a:r>
            <a:endParaRPr dirty="0"/>
          </a:p>
        </p:txBody>
      </p:sp>
      <p:sp>
        <p:nvSpPr>
          <p:cNvPr id="151" name="Google Shape;151;p12"/>
          <p:cNvSpPr txBox="1">
            <a:spLocks noGrp="1"/>
          </p:cNvSpPr>
          <p:nvPr>
            <p:ph sz="quarter" idx="13"/>
          </p:nvPr>
        </p:nvSpPr>
        <p:spPr>
          <a:xfrm>
            <a:off x="757266" y="845127"/>
            <a:ext cx="11311551" cy="487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Uses data and statistical analysis to measure and improve a company’s operational performance by identifying defects in manufacturing and service-related process.</a:t>
            </a:r>
            <a:endParaRPr lang="en-US" sz="2000" b="1" cap="none" dirty="0" smtClean="0">
              <a:latin typeface="Lustria"/>
              <a:ea typeface="Lustria"/>
              <a:cs typeface="Lustria"/>
              <a:sym typeface="Lustri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DMAIC method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cap="none" dirty="0" smtClean="0">
                <a:latin typeface="Lustria"/>
                <a:ea typeface="Lustria"/>
                <a:cs typeface="Lustria"/>
                <a:sym typeface="Lustria"/>
              </a:rPr>
              <a:t>Define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 customer requirements, deliverables and project goals via customer communication.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cap="none" dirty="0" smtClean="0">
                <a:latin typeface="Lustria"/>
                <a:ea typeface="Lustria"/>
                <a:cs typeface="Lustria"/>
                <a:sym typeface="Lustria"/>
              </a:rPr>
              <a:t>Measure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 the existing process and its output to determine current quality performance. (Collect defect metrics).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cap="none" dirty="0" smtClean="0">
                <a:latin typeface="Lustria"/>
                <a:ea typeface="Lustria"/>
                <a:cs typeface="Lustria"/>
                <a:sym typeface="Lustria"/>
              </a:rPr>
              <a:t>Analyze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 defect metrics and determine the vital few causes.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If the existing software process is in place, but improvement is required, six sigma suggests following two additional steps: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cap="none" dirty="0" smtClean="0">
                <a:latin typeface="Lustria"/>
                <a:ea typeface="Lustria"/>
                <a:cs typeface="Lustria"/>
                <a:sym typeface="Lustria"/>
              </a:rPr>
              <a:t>Improve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 the process by eliminating the root causes of defects.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cap="none" dirty="0" smtClean="0">
                <a:latin typeface="Lustria"/>
                <a:ea typeface="Lustria"/>
                <a:cs typeface="Lustria"/>
                <a:sym typeface="Lustria"/>
              </a:rPr>
              <a:t>Control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 the process to ensure that future work does not reintroduce the cause of defects.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DMADV method suggests 2 additional steps :</a:t>
            </a:r>
            <a:endParaRPr lang="en-US" cap="none" dirty="0" smtClean="0"/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i="1" cap="none" dirty="0" smtClean="0">
                <a:latin typeface="Lustria"/>
                <a:ea typeface="Lustria"/>
                <a:cs typeface="Lustria"/>
                <a:sym typeface="Lustria"/>
              </a:rPr>
              <a:t>Design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 the process to </a:t>
            </a:r>
          </a:p>
          <a:p>
            <a:pPr lvl="2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800" cap="none" dirty="0" smtClean="0">
                <a:latin typeface="Lustria"/>
                <a:ea typeface="Lustria"/>
                <a:cs typeface="Lustria"/>
                <a:sym typeface="Lustria"/>
              </a:rPr>
              <a:t>(1) avoid the root causes of defects and </a:t>
            </a:r>
          </a:p>
          <a:p>
            <a:pPr lvl="2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800" cap="none" dirty="0" smtClean="0">
                <a:latin typeface="Lustria"/>
                <a:ea typeface="Lustria"/>
                <a:cs typeface="Lustria"/>
                <a:sym typeface="Lustria"/>
              </a:rPr>
              <a:t>(2) to meet customer’s requirement</a:t>
            </a:r>
            <a:endParaRPr lang="en-US" cap="none" dirty="0" smtClean="0"/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i="1" cap="none" dirty="0" smtClean="0">
                <a:latin typeface="Lustria"/>
                <a:ea typeface="Lustria"/>
                <a:cs typeface="Lustria"/>
                <a:sym typeface="Lustria"/>
              </a:rPr>
              <a:t>Verify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 that the process model will avoid defects and meet customer requirements.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838200" y="211217"/>
            <a:ext cx="10515600" cy="86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Software Reliability </a:t>
            </a:r>
            <a:endParaRPr dirty="0"/>
          </a:p>
        </p:txBody>
      </p:sp>
      <p:sp>
        <p:nvSpPr>
          <p:cNvPr id="157" name="Google Shape;157;p13"/>
          <p:cNvSpPr txBox="1">
            <a:spLocks noGrp="1"/>
          </p:cNvSpPr>
          <p:nvPr>
            <p:ph sz="quarter" idx="13"/>
          </p:nvPr>
        </p:nvSpPr>
        <p:spPr>
          <a:xfrm>
            <a:off x="838200" y="10773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Software reliability is defined as “the probability of failure-free operation of a computer program in a specified environment for a specified time.”</a:t>
            </a:r>
            <a:endParaRPr lang="en-US" cap="none" dirty="0" smtClean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E.g. Program X is estimated to have a reliability of over eight elapsed processing hours i.e. If program X were to be executed 1000 times and requires a total of eight hours of elapsed processing time, it is likely to operate correctly without failure 999 times.</a:t>
            </a:r>
            <a:endParaRPr lang="en-US" cap="none" dirty="0" smtClean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In the context of software quality and reliability, failure is nonconformance to software requirements.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838200" y="75414"/>
            <a:ext cx="10515600" cy="82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Measures Of Reliability And Availability</a:t>
            </a:r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sz="quarter" idx="13"/>
          </p:nvPr>
        </p:nvSpPr>
        <p:spPr>
          <a:xfrm>
            <a:off x="838200" y="10832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 simple measure of reliability is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Mean time between failure (MTBF)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	MTBF = MTTF + MTTR.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	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Where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MTTF - mean time to failure 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and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		  MTTR - mean time to repair.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An alternative measure of reliability is 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Failure-in-time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1 FIT is equivalent to one failure in every billion hours of operations.</a:t>
            </a:r>
            <a:endParaRPr lang="en-US" cap="none" dirty="0" smtClean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Software Reliability Is The Probability That A Program Is Operating To Requirements At A Given Point In Time.</a:t>
            </a:r>
            <a:endParaRPr lang="en-US" cap="none" dirty="0" smtClean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Availability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= [MTTF / (MTTF + MTTR) ] x 100 %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838199" y="120681"/>
            <a:ext cx="10515600" cy="72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Safety 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sz="quarter" idx="13"/>
          </p:nvPr>
        </p:nvSpPr>
        <p:spPr>
          <a:xfrm>
            <a:off x="576025" y="841972"/>
            <a:ext cx="11422011" cy="57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Software safety focuses on the identification and assessment of potential hazards that may affect the software negatively and cause a software system to fail.</a:t>
            </a:r>
            <a:endParaRPr lang="en-US" cap="none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Early identification allows developers to specify design features that can eliminate or at least control the impact of potential hazards.</a:t>
            </a:r>
            <a:endParaRPr lang="en-US" cap="none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 modeling and analysis process is conducted as a part of software safety.</a:t>
            </a:r>
            <a:endParaRPr lang="en-US" cap="none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Initially, hazards are identified and categorized by criticality and risk.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Once the system-level hazards are identified, analysis techniques are used to assign severity and probability of occurrence.</a:t>
            </a:r>
            <a:endParaRPr lang="en-US" cap="none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Once hazards are identified and analyzed, safety-related requirements can be specified for the software i.e. the specification can contain a list of undesirable events and desired responses to the system.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role of software in managing undesirable events is indicated.</a:t>
            </a:r>
            <a:endParaRPr lang="en-US" cap="none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Software reliability involves determining the likelihood that a failure will occur, while software safety examines the ways in which failures may result in conditions that can lead to a mishap (accident).</a:t>
            </a:r>
            <a:b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838200" y="147842"/>
            <a:ext cx="10515600" cy="58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The ISO 9000 Quality Standards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sz="quarter" idx="13"/>
          </p:nvPr>
        </p:nvSpPr>
        <p:spPr>
          <a:xfrm>
            <a:off x="838200" y="851026"/>
            <a:ext cx="11090564" cy="53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Quality assurance systems are defined as the organizational structure, responsibilities, procedures, processes, and resources for implementing quality management.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These systems are created to help organizations ensure their products and services satisfy customer expectations by meeting their specifications.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ISO 9000 describes the quality assurance elements needed for a quality assurance system to be compliant with the standard, but it does not describe how an organization should implement these elements.</a:t>
            </a:r>
            <a:endParaRPr lang="en-US" cap="none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To become registered to one of the quality assurance system models contained </a:t>
            </a: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in ISO 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9000, a company’s quality system and operations are scrutinized (inspected) by third party auditors for compliance with standards and for effective operations.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Upon successful registration, a company is issued a certificate.</a:t>
            </a:r>
            <a:endParaRPr lang="en-US" cap="none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The requirements delineated (explained</a:t>
            </a: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) by ISO 9001:2000 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address topics such as management responsibility, quality systems, document and data control etc.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In order for a software organization to become registered to </a:t>
            </a:r>
            <a:r>
              <a:rPr lang="en-US" sz="2100" cap="none" dirty="0" err="1" smtClean="0">
                <a:latin typeface="Lustria"/>
                <a:ea typeface="Lustria"/>
                <a:cs typeface="Lustria"/>
                <a:sym typeface="Lustria"/>
              </a:rPr>
              <a:t>iso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 9001:2000, it must establish policies and procedures to address each of the requirements and demonstrate that they are being followed.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838200" y="220269"/>
            <a:ext cx="10515600" cy="61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SQA Plan 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sz="quarter" idx="13"/>
          </p:nvPr>
        </p:nvSpPr>
        <p:spPr>
          <a:xfrm>
            <a:off x="838199" y="905347"/>
            <a:ext cx="11130481" cy="527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SQA plan provides a road map for instituting software quality assurance.</a:t>
            </a:r>
            <a:endParaRPr lang="en-US" cap="none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SQA 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plan is the plan developed </a:t>
            </a: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by the SQA group 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to guide the </a:t>
            </a: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organization in SQA activities</a:t>
            </a:r>
            <a:endParaRPr lang="en-US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The standard by IEEE for SQA plan recommends a structure that identifies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The purpose and scope of the plan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 description of all software engineering work products that fall within the preview of SQA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All applicable standards and practices that are applied during the software process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SQA actions and tasks and their placement throughout the software process.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 smtClean="0">
              <a:latin typeface="Lustria"/>
              <a:ea typeface="Lustria"/>
              <a:cs typeface="Lustria"/>
              <a:sym typeface="Lustri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 b="1" cap="none" dirty="0" smtClean="0">
                <a:latin typeface="Lustria"/>
                <a:ea typeface="Lustria"/>
                <a:cs typeface="Lustria"/>
                <a:sym typeface="Lustria"/>
              </a:rPr>
              <a:t>The tools and methods that support </a:t>
            </a:r>
            <a:r>
              <a:rPr lang="en-US" sz="2100" b="1" cap="none" dirty="0">
                <a:latin typeface="Lustria"/>
                <a:ea typeface="Lustria"/>
                <a:cs typeface="Lustria"/>
                <a:sym typeface="Lustria"/>
              </a:rPr>
              <a:t>SQA</a:t>
            </a:r>
            <a:r>
              <a:rPr lang="en-US" sz="2100" b="1" cap="none" dirty="0" smtClean="0">
                <a:latin typeface="Lustria"/>
                <a:ea typeface="Lustria"/>
                <a:cs typeface="Lustria"/>
                <a:sym typeface="Lustria"/>
              </a:rPr>
              <a:t> actions and tasks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Software configuration management procedures</a:t>
            </a:r>
            <a:endParaRPr lang="en-US" cap="none" dirty="0" smtClean="0"/>
          </a:p>
          <a:p>
            <a:pPr lvl="1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Methods for assembling, safeguarding, and maintaining </a:t>
            </a: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all SQA -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related records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Organizational roles and responsibilities are relative to product quality.</a:t>
            </a:r>
            <a:endParaRPr lang="en-US" cap="none" dirty="0" smtClean="0"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913774" y="11975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is Software Quality Assurance?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sz="quarter" idx="13"/>
          </p:nvPr>
        </p:nvSpPr>
        <p:spPr>
          <a:xfrm>
            <a:off x="838199" y="15208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Software quality assurance (Quality </a:t>
            </a:r>
            <a:r>
              <a:rPr lang="en-US" sz="2300" cap="none" dirty="0">
                <a:latin typeface="Lustria"/>
                <a:ea typeface="Lustria"/>
                <a:cs typeface="Lustria"/>
                <a:sym typeface="Lustria"/>
              </a:rPr>
              <a:t>M</a:t>
            </a: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anagement) </a:t>
            </a: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s an umbrella activity that is applied throughout the software</a:t>
            </a:r>
            <a:endParaRPr lang="en-US" cap="none" dirty="0" smtClean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Software quality assurance (SQA) encompasses </a:t>
            </a:r>
            <a:endParaRPr lang="en-US" cap="none" dirty="0" smtClean="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An SQA process, </a:t>
            </a:r>
            <a:endParaRPr lang="en-US" cap="none" dirty="0" smtClean="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Specific quality assurance and quality control tasks (including technical reviews and a </a:t>
            </a:r>
            <a:r>
              <a:rPr lang="en-US" sz="2300" cap="none" dirty="0" err="1" smtClean="0">
                <a:latin typeface="Lustria"/>
                <a:ea typeface="Lustria"/>
                <a:cs typeface="Lustria"/>
                <a:sym typeface="Lustria"/>
              </a:rPr>
              <a:t>multitiered</a:t>
            </a: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 testing strategy), </a:t>
            </a:r>
            <a:endParaRPr lang="en-US" cap="none" dirty="0" smtClean="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Effective software engineering practice (methods and tools), </a:t>
            </a:r>
            <a:endParaRPr lang="en-US" cap="none" dirty="0" smtClean="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Control of all software work products and the changes made to them </a:t>
            </a:r>
            <a:endParaRPr lang="en-US" cap="none" dirty="0" smtClean="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A procedure to ensure compliance with software development standards 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arenBoth"/>
            </a:pPr>
            <a:r>
              <a:rPr lang="en-US" sz="2300" cap="none" dirty="0" smtClean="0">
                <a:latin typeface="Lustria"/>
                <a:ea typeface="Lustria"/>
                <a:cs typeface="Lustria"/>
                <a:sym typeface="Lustria"/>
              </a:rPr>
              <a:t>Measurement and reporting mechanisms. </a:t>
            </a:r>
            <a:endParaRPr lang="en-US" sz="23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92932" y="-105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SQA 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sz="quarter" idx="13"/>
          </p:nvPr>
        </p:nvSpPr>
        <p:spPr>
          <a:xfrm>
            <a:off x="792932" y="1084106"/>
            <a:ext cx="112882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Standards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The IEEE, ISO, and other standards organizations -  software engineering standards and related documents.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SQA ensures that standards that have been adopted are followed and that all work products conform to them.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Reviews and audits 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Technical reviews are quality control activities performed by software engineers to uncover errors.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Audits ensure that quality guidelines are followed for software engineering work. </a:t>
            </a:r>
          </a:p>
          <a:p>
            <a:pPr lvl="2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1900" cap="none" dirty="0" smtClean="0">
                <a:latin typeface="Lustria"/>
                <a:ea typeface="Lustria"/>
                <a:cs typeface="Lustria"/>
                <a:sym typeface="Lustria"/>
              </a:rPr>
              <a:t>E.g. An audit of the review process might be conducted to ensure that reviews are being performed in a manner that will lead to the highest likelihood of uncovering errors.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Testing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Testing is performed to find errors.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SQA ensures that testing is properly planned and efficiently conducted.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530382" y="-1328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SQA 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sz="quarter" idx="13"/>
          </p:nvPr>
        </p:nvSpPr>
        <p:spPr>
          <a:xfrm>
            <a:off x="692659" y="912090"/>
            <a:ext cx="11055996" cy="564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Error/defect collection and analysis</a:t>
            </a:r>
            <a:endParaRPr lang="en-US" cap="none" dirty="0" smtClean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how errors are introduced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what software engineering activities are best suited to eliminating them.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Change management</a:t>
            </a:r>
            <a:endParaRPr lang="en-US" cap="none" dirty="0" smtClean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ensures that adequate change management practices have been instituted.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Education 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 key attribute to improvement is the education of software engineers, their managers, and their stakeholders.</a:t>
            </a:r>
            <a:endParaRPr lang="en-US" cap="none" dirty="0" smtClean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Vendor management 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Different categories of software are acquired from external software vendors. 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Suggests specific quality practices that the vendor should follow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ncorporates quality mandates as a part of any contract with the external vendor.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 smtClean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539435" y="-966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SQA 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sz="quarter" idx="13"/>
          </p:nvPr>
        </p:nvSpPr>
        <p:spPr>
          <a:xfrm>
            <a:off x="539435" y="9664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Security management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Policies that protect data at all levels,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Establish firewall protection for web apps,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Ensure that the software has not tampered internally.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Appropriate processes and technology are used to achieve software security.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Safety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err="1" smtClean="0">
                <a:latin typeface="Lustria"/>
                <a:ea typeface="Lustria"/>
                <a:cs typeface="Lustria"/>
                <a:sym typeface="Lustria"/>
              </a:rPr>
              <a:t>Sqa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 assess the impact of software failure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Initiate the steps required to reduce risk.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Risk management </a:t>
            </a:r>
            <a:endParaRPr lang="en-US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err="1" smtClean="0">
                <a:latin typeface="Lustria"/>
                <a:ea typeface="Lustria"/>
                <a:cs typeface="Lustria"/>
                <a:sym typeface="Lustria"/>
              </a:rPr>
              <a:t>Sqa</a:t>
            </a: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 organization ensures that risk management activities are properly conducted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Risk-related contingency plans have been established.</a:t>
            </a: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SQA Tasks, Goals, And Metrics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sz="quarter" idx="13"/>
          </p:nvPr>
        </p:nvSpPr>
        <p:spPr>
          <a:xfrm>
            <a:off x="913774" y="1787236"/>
            <a:ext cx="10363826" cy="40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Software quality assurance is composed of a variety of tasks associated with two different constituencies :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</a:t>
            </a:r>
            <a:r>
              <a:rPr lang="en-US" b="1" cap="none" dirty="0" smtClean="0">
                <a:latin typeface="Lustria"/>
                <a:ea typeface="Lustria"/>
                <a:cs typeface="Lustria"/>
                <a:sym typeface="Lustria"/>
              </a:rPr>
              <a:t>software engineers 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who do technical work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An </a:t>
            </a:r>
            <a:r>
              <a:rPr lang="en-US" b="1" cap="none" dirty="0" smtClean="0">
                <a:latin typeface="Lustria"/>
                <a:ea typeface="Lustria"/>
                <a:cs typeface="Lustria"/>
                <a:sym typeface="Lustria"/>
              </a:rPr>
              <a:t>SQA group 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that has responsibility for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Quality assurance planning,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Oversight,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Record keeping,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Analysis, and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Reporting.</a:t>
            </a:r>
            <a:endParaRPr lang="en-US" cap="none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015965" y="90536"/>
            <a:ext cx="5236677" cy="125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SQA Tasks</a:t>
            </a:r>
            <a:br>
              <a:rPr lang="en-US"/>
            </a:b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sz="quarter" idx="13"/>
          </p:nvPr>
        </p:nvSpPr>
        <p:spPr>
          <a:xfrm>
            <a:off x="544905" y="719752"/>
            <a:ext cx="11426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arenR"/>
            </a:pPr>
            <a:r>
              <a:rPr lang="en-US" sz="1800" cap="none" dirty="0" smtClean="0">
                <a:latin typeface="Lustria"/>
                <a:ea typeface="Lustria"/>
                <a:cs typeface="Lustria"/>
                <a:sym typeface="Lustria"/>
              </a:rPr>
              <a:t>Prepares an SQA plan for a project :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plan would be reviewed by all stakeholders.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QA actions by the SE team and SQA group are governed by the plan.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plan identifies evaluation to be performed, audits and reviews to be conducted, standards that are applicable to the project etc.</a:t>
            </a:r>
            <a:endParaRPr lang="en-US" cap="none" dirty="0" smtClean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arenR"/>
            </a:pPr>
            <a:r>
              <a:rPr lang="en-US" sz="1800" cap="none" dirty="0" smtClean="0">
                <a:latin typeface="Lustria"/>
                <a:ea typeface="Lustria"/>
                <a:cs typeface="Lustria"/>
                <a:sym typeface="Lustria"/>
              </a:rPr>
              <a:t>Participates in the development of the project’s software process description :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software team selects a process for the work to be performed.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</a:t>
            </a:r>
            <a:r>
              <a:rPr lang="en-US" cap="none" dirty="0" err="1" smtClean="0">
                <a:latin typeface="Lustria"/>
                <a:ea typeface="Lustria"/>
                <a:cs typeface="Lustria"/>
                <a:sym typeface="Lustria"/>
              </a:rPr>
              <a:t>sqa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 group reviews the process description for compliance with organizational policy, internal software standards, external standards, and other parts of the software project plan.</a:t>
            </a:r>
            <a:endParaRPr lang="en-US" cap="none" dirty="0" smtClean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arenR"/>
            </a:pPr>
            <a:r>
              <a:rPr lang="en-US" sz="1800" cap="none" dirty="0" smtClean="0">
                <a:latin typeface="Lustria"/>
                <a:ea typeface="Lustria"/>
                <a:cs typeface="Lustria"/>
                <a:sym typeface="Lustria"/>
              </a:rPr>
              <a:t>Reviews software engineering activities to verify compliance with the defined software process :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The </a:t>
            </a:r>
            <a:r>
              <a:rPr lang="en-US" cap="none" dirty="0" err="1" smtClean="0">
                <a:latin typeface="Lustria"/>
                <a:ea typeface="Lustria"/>
                <a:cs typeface="Lustria"/>
                <a:sym typeface="Lustria"/>
              </a:rPr>
              <a:t>sqa</a:t>
            </a: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 group identifies, documents, and tracks deviations from the process and verifies that corrections have been made.</a:t>
            </a:r>
            <a:endParaRPr lang="en-US" cap="non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015965" y="90536"/>
            <a:ext cx="5236677" cy="125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SQA Tasks</a:t>
            </a:r>
            <a:br>
              <a:rPr lang="en-US"/>
            </a:b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sz="quarter" idx="13"/>
          </p:nvPr>
        </p:nvSpPr>
        <p:spPr>
          <a:xfrm>
            <a:off x="765772" y="719752"/>
            <a:ext cx="114262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arenR" startAt="4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Audits designated software work products to verify compliance with those defined as part of the software process :</a:t>
            </a:r>
            <a:endParaRPr lang="en-US" cap="none" dirty="0" smtClean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 The SQA group reviews selected work products; identifies, documents, and tracks deviations; verifies that corrections have been made; and periodically reports the results of its work to the project manager.</a:t>
            </a:r>
            <a:endParaRPr lang="en-US" cap="none" dirty="0" smtClean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arenR" startAt="4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Ensures that deviations in software work and work products are documented and handled according to a documented procedure 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Deviations encountered in the project plan, process description, applicable standards, or software engineering work product.</a:t>
            </a:r>
            <a:endParaRPr lang="en-US" cap="none" dirty="0" smtClean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arenR" startAt="4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Records any noncompliance and reports to senior management : 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  <a:t>Noncompliance items are tracked until they are resolved.</a:t>
            </a:r>
            <a:br>
              <a:rPr lang="en-US" sz="2100" cap="none" dirty="0" smtClean="0">
                <a:latin typeface="Lustria"/>
                <a:ea typeface="Lustria"/>
                <a:cs typeface="Lustria"/>
                <a:sym typeface="Lustria"/>
              </a:rPr>
            </a:br>
            <a:endParaRPr lang="en-US" sz="2100" cap="none" dirty="0" smtClean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lang="en-US" sz="21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514600" y="204359"/>
            <a:ext cx="7904018" cy="7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Goals, Attributes, and Metrics</a:t>
            </a:r>
            <a:endParaRPr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sz="quarter" idx="13"/>
          </p:nvPr>
        </p:nvSpPr>
        <p:spPr>
          <a:xfrm>
            <a:off x="450957" y="1081868"/>
            <a:ext cx="11616351" cy="5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Requirement quality :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The correctness, completeness, and consistency of the requirement model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Design quality :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design model should exhibit high quality and design conforms to requirements.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SQA looks for attributes of the design that are indicators of quality.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Code quality :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Source code and related work products must conform to local coding standards and exhibit characteristics that will facilitate maintainability. </a:t>
            </a:r>
          </a:p>
          <a:p>
            <a:pPr lvl="1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cap="none" dirty="0">
                <a:latin typeface="Lustria"/>
                <a:ea typeface="Lustria"/>
                <a:cs typeface="Lustria"/>
                <a:sym typeface="Lustria"/>
              </a:rPr>
              <a:t>SQA 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should isolate those attributes that allow a reasonable analysis of the quality of code.</a:t>
            </a:r>
            <a:endParaRPr lang="en-US" sz="2000" cap="none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cap="none" dirty="0" smtClean="0">
                <a:latin typeface="Lustria"/>
                <a:ea typeface="Lustria"/>
                <a:cs typeface="Lustria"/>
                <a:sym typeface="Lustria"/>
              </a:rPr>
              <a:t>Quality control effectiveness : </a:t>
            </a:r>
          </a:p>
          <a:p>
            <a:pPr lvl="1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SQA </a:t>
            </a: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analyzes the allocation of resources for reviews and </a:t>
            </a:r>
            <a:r>
              <a:rPr lang="en-US" sz="2000" cap="none" dirty="0">
                <a:latin typeface="Lustria"/>
                <a:ea typeface="Lustria"/>
                <a:cs typeface="Lustria"/>
                <a:sym typeface="Lustria"/>
              </a:rPr>
              <a:t>testing to assess whether they are being allocated effectively.</a:t>
            </a:r>
            <a:endParaRPr lang="en-US" sz="2000" cap="none"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cap="none" dirty="0" smtClean="0">
                <a:latin typeface="Lustria"/>
                <a:ea typeface="Lustria"/>
                <a:cs typeface="Lustria"/>
                <a:sym typeface="Lustria"/>
              </a:rPr>
              <a:t>The attributes are indicators for the existence of quality for goals</a:t>
            </a:r>
            <a:endParaRPr lang="en-US" sz="2000" cap="none" dirty="0" smtClean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800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51</TotalTime>
  <Words>1717</Words>
  <Application>Microsoft Office PowerPoint</Application>
  <PresentationFormat>Widescreen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Calibri</vt:lpstr>
      <vt:lpstr>Tw Cen MT</vt:lpstr>
      <vt:lpstr>Lustria</vt:lpstr>
      <vt:lpstr>Arial</vt:lpstr>
      <vt:lpstr>Droplet</vt:lpstr>
      <vt:lpstr>SOFTWARE QUALITY ASSURANCE</vt:lpstr>
      <vt:lpstr>What is Software Quality Assurance?</vt:lpstr>
      <vt:lpstr>Elements of SQA </vt:lpstr>
      <vt:lpstr>Elements of SQA </vt:lpstr>
      <vt:lpstr>Elements of SQA </vt:lpstr>
      <vt:lpstr>SQA Tasks, Goals, And Metrics</vt:lpstr>
      <vt:lpstr>SQA Tasks </vt:lpstr>
      <vt:lpstr>SQA Tasks </vt:lpstr>
      <vt:lpstr>Goals, Attributes, and Metrics</vt:lpstr>
      <vt:lpstr>Statistical SQA</vt:lpstr>
      <vt:lpstr>Causes of Defects: </vt:lpstr>
      <vt:lpstr>Six Sigma For Software Engineering</vt:lpstr>
      <vt:lpstr>Software Reliability </vt:lpstr>
      <vt:lpstr>Measures Of Reliability And Availability</vt:lpstr>
      <vt:lpstr>Software Safety </vt:lpstr>
      <vt:lpstr>The ISO 9000 Quality Standards</vt:lpstr>
      <vt:lpstr>The SQA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ADMIN</dc:creator>
  <cp:lastModifiedBy>Administrator</cp:lastModifiedBy>
  <cp:revision>9</cp:revision>
  <dcterms:created xsi:type="dcterms:W3CDTF">2021-04-27T11:20:29Z</dcterms:created>
  <dcterms:modified xsi:type="dcterms:W3CDTF">2023-01-31T04:54:35Z</dcterms:modified>
</cp:coreProperties>
</file>