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Algerian" panose="04020705040A02060702" pitchFamily="82" charset="0"/>
      <p:regular r:id="rId27"/>
    </p:embeddedFont>
    <p:embeddedFont>
      <p:font typeface="Calibri" panose="020F0502020204030204" pitchFamily="34" charset="0"/>
      <p:regular r:id="rId28"/>
      <p:bold r:id="rId29"/>
      <p:italic r:id="rId30"/>
      <p:boldItalic r:id="rId31"/>
    </p:embeddedFont>
    <p:embeddedFont>
      <p:font typeface="Lustri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SXn4EugBAe2TsJ2L8VIjEtd+c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Risk management</a:t>
            </a:r>
            <a:endParaRPr>
              <a:latin typeface="Algerian"/>
              <a:ea typeface="Algerian"/>
              <a:cs typeface="Algerian"/>
              <a:sym typeface="Algerian"/>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Steps for Risk Management </a:t>
            </a:r>
            <a:endParaRPr>
              <a:latin typeface="Algerian"/>
              <a:ea typeface="Algerian"/>
              <a:cs typeface="Algerian"/>
              <a:sym typeface="Algerian"/>
            </a:endParaRPr>
          </a:p>
        </p:txBody>
      </p:sp>
      <p:sp>
        <p:nvSpPr>
          <p:cNvPr id="138" name="Google Shape;13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2600"/>
              <a:buAutoNum type="arabicParenR"/>
            </a:pPr>
            <a:r>
              <a:rPr lang="en-US" sz="2600">
                <a:latin typeface="Lustria"/>
                <a:ea typeface="Lustria"/>
                <a:cs typeface="Lustria"/>
                <a:sym typeface="Lustria"/>
              </a:rPr>
              <a:t>Identify possible risks; recognize what can go wrong </a:t>
            </a:r>
            <a:endParaRPr sz="2600">
              <a:latin typeface="Lustria"/>
              <a:ea typeface="Lustria"/>
              <a:cs typeface="Lustria"/>
              <a:sym typeface="Lustria"/>
            </a:endParaRPr>
          </a:p>
          <a:p>
            <a:pPr marL="514350" lvl="0" indent="-514350" algn="l" rtl="0">
              <a:spcBef>
                <a:spcPts val="520"/>
              </a:spcBef>
              <a:spcAft>
                <a:spcPts val="0"/>
              </a:spcAft>
              <a:buClr>
                <a:schemeClr val="dk1"/>
              </a:buClr>
              <a:buSzPts val="2600"/>
              <a:buAutoNum type="arabicParenR"/>
            </a:pPr>
            <a:r>
              <a:rPr lang="en-US" sz="2600">
                <a:latin typeface="Lustria"/>
                <a:ea typeface="Lustria"/>
                <a:cs typeface="Lustria"/>
                <a:sym typeface="Lustria"/>
              </a:rPr>
              <a:t>Analyze each risk to estimate the probability that it will occur and the impact (i.e., damage) that it will do if it does occur </a:t>
            </a:r>
            <a:endParaRPr sz="2600">
              <a:latin typeface="Lustria"/>
              <a:ea typeface="Lustria"/>
              <a:cs typeface="Lustria"/>
              <a:sym typeface="Lustria"/>
            </a:endParaRPr>
          </a:p>
          <a:p>
            <a:pPr marL="514350" lvl="0" indent="-514350" algn="l" rtl="0">
              <a:spcBef>
                <a:spcPts val="520"/>
              </a:spcBef>
              <a:spcAft>
                <a:spcPts val="0"/>
              </a:spcAft>
              <a:buClr>
                <a:schemeClr val="dk1"/>
              </a:buClr>
              <a:buSzPts val="2600"/>
              <a:buAutoNum type="arabicParenR"/>
            </a:pPr>
            <a:r>
              <a:rPr lang="en-US" sz="2600">
                <a:latin typeface="Lustria"/>
                <a:ea typeface="Lustria"/>
                <a:cs typeface="Lustria"/>
                <a:sym typeface="Lustria"/>
              </a:rPr>
              <a:t>Rank the risks by probability and impact - Impact may be negligible, marginal, critical, and catastrophic </a:t>
            </a:r>
            <a:endParaRPr sz="2600">
              <a:latin typeface="Lustria"/>
              <a:ea typeface="Lustria"/>
              <a:cs typeface="Lustria"/>
              <a:sym typeface="Lustria"/>
            </a:endParaRPr>
          </a:p>
          <a:p>
            <a:pPr marL="514350" lvl="0" indent="-514350" algn="l" rtl="0">
              <a:spcBef>
                <a:spcPts val="520"/>
              </a:spcBef>
              <a:spcAft>
                <a:spcPts val="0"/>
              </a:spcAft>
              <a:buClr>
                <a:schemeClr val="dk1"/>
              </a:buClr>
              <a:buSzPts val="2600"/>
              <a:buAutoNum type="arabicParenR"/>
            </a:pPr>
            <a:r>
              <a:rPr lang="en-US" sz="2600">
                <a:latin typeface="Lustria"/>
                <a:ea typeface="Lustria"/>
                <a:cs typeface="Lustria"/>
                <a:sym typeface="Lustria"/>
              </a:rPr>
              <a:t>Develop a contingency plan to manage those risks having high probability and high impact</a:t>
            </a:r>
            <a:endParaRPr sz="2600">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Identification</a:t>
            </a:r>
            <a:br>
              <a:rPr lang="en-US">
                <a:latin typeface="Algerian"/>
                <a:ea typeface="Algerian"/>
                <a:cs typeface="Algerian"/>
                <a:sym typeface="Algerian"/>
              </a:rPr>
            </a:br>
            <a:endParaRPr>
              <a:latin typeface="Algerian"/>
              <a:ea typeface="Algerian"/>
              <a:cs typeface="Algerian"/>
              <a:sym typeface="Algerian"/>
            </a:endParaRPr>
          </a:p>
        </p:txBody>
      </p:sp>
      <p:sp>
        <p:nvSpPr>
          <p:cNvPr id="144" name="Google Shape;144;p11"/>
          <p:cNvSpPr txBox="1">
            <a:spLocks noGrp="1"/>
          </p:cNvSpPr>
          <p:nvPr>
            <p:ph type="body" idx="1"/>
          </p:nvPr>
        </p:nvSpPr>
        <p:spPr>
          <a:xfrm>
            <a:off x="251520" y="1196752"/>
            <a:ext cx="8733656" cy="5001419"/>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20000"/>
              </a:lnSpc>
              <a:spcBef>
                <a:spcPts val="0"/>
              </a:spcBef>
              <a:spcAft>
                <a:spcPts val="0"/>
              </a:spcAft>
              <a:buClr>
                <a:schemeClr val="dk1"/>
              </a:buClr>
              <a:buSzPct val="100000"/>
              <a:buChar char="•"/>
            </a:pPr>
            <a:r>
              <a:rPr lang="en-US">
                <a:latin typeface="Lustria"/>
                <a:ea typeface="Lustria"/>
                <a:cs typeface="Lustria"/>
                <a:sym typeface="Lustria"/>
              </a:rPr>
              <a:t>Risk identification is a systematic attempt to specify threats to the project plan </a:t>
            </a:r>
            <a:endParaRPr>
              <a:latin typeface="Lustria"/>
              <a:ea typeface="Lustria"/>
              <a:cs typeface="Lustria"/>
              <a:sym typeface="Lustria"/>
            </a:endParaRPr>
          </a:p>
          <a:p>
            <a:pPr marL="342900" lvl="0" indent="-342900" algn="l" rtl="0">
              <a:lnSpc>
                <a:spcPct val="120000"/>
              </a:lnSpc>
              <a:spcBef>
                <a:spcPts val="448"/>
              </a:spcBef>
              <a:spcAft>
                <a:spcPts val="0"/>
              </a:spcAft>
              <a:buClr>
                <a:schemeClr val="dk1"/>
              </a:buClr>
              <a:buSzPct val="100000"/>
              <a:buChar char="•"/>
            </a:pPr>
            <a:r>
              <a:rPr lang="en-US">
                <a:latin typeface="Lustria"/>
                <a:ea typeface="Lustria"/>
                <a:cs typeface="Lustria"/>
                <a:sym typeface="Lustria"/>
              </a:rPr>
              <a:t>By identifying known and predictable risks, the project manager takes a first step toward avoiding them when possible and controlling them when necessary </a:t>
            </a:r>
            <a:endParaRPr>
              <a:latin typeface="Lustria"/>
              <a:ea typeface="Lustria"/>
              <a:cs typeface="Lustria"/>
              <a:sym typeface="Lustria"/>
            </a:endParaRPr>
          </a:p>
          <a:p>
            <a:pPr marL="342900" lvl="0" indent="-342900" algn="l" rtl="0">
              <a:lnSpc>
                <a:spcPct val="120000"/>
              </a:lnSpc>
              <a:spcBef>
                <a:spcPts val="448"/>
              </a:spcBef>
              <a:spcAft>
                <a:spcPts val="0"/>
              </a:spcAft>
              <a:buClr>
                <a:schemeClr val="dk1"/>
              </a:buClr>
              <a:buSzPct val="100000"/>
              <a:buChar char="•"/>
            </a:pPr>
            <a:r>
              <a:rPr lang="en-US">
                <a:latin typeface="Lustria"/>
                <a:ea typeface="Lustria"/>
                <a:cs typeface="Lustria"/>
                <a:sym typeface="Lustria"/>
              </a:rPr>
              <a:t>Generic risks - Risks that are a potential threat to every software project </a:t>
            </a:r>
            <a:endParaRPr>
              <a:latin typeface="Lustria"/>
              <a:ea typeface="Lustria"/>
              <a:cs typeface="Lustria"/>
              <a:sym typeface="Lustria"/>
            </a:endParaRPr>
          </a:p>
          <a:p>
            <a:pPr marL="342900" lvl="0" indent="-342900" algn="l" rtl="0">
              <a:lnSpc>
                <a:spcPct val="120000"/>
              </a:lnSpc>
              <a:spcBef>
                <a:spcPts val="448"/>
              </a:spcBef>
              <a:spcAft>
                <a:spcPts val="0"/>
              </a:spcAft>
              <a:buClr>
                <a:schemeClr val="dk1"/>
              </a:buClr>
              <a:buSzPct val="100000"/>
              <a:buChar char="•"/>
            </a:pPr>
            <a:r>
              <a:rPr lang="en-US">
                <a:latin typeface="Lustria"/>
                <a:ea typeface="Lustria"/>
                <a:cs typeface="Lustria"/>
                <a:sym typeface="Lustria"/>
              </a:rPr>
              <a:t>Product-specific risks - Risks that can be identified only by those a with a clear understanding of the technology, the people, and the environment that is specific to the software that is to be built </a:t>
            </a:r>
            <a:endParaRPr>
              <a:latin typeface="Lustria"/>
              <a:ea typeface="Lustria"/>
              <a:cs typeface="Lustria"/>
              <a:sym typeface="Lustria"/>
            </a:endParaRPr>
          </a:p>
          <a:p>
            <a:pPr marL="342900" lvl="0" indent="-342900" algn="l" rtl="0">
              <a:lnSpc>
                <a:spcPct val="120000"/>
              </a:lnSpc>
              <a:spcBef>
                <a:spcPts val="448"/>
              </a:spcBef>
              <a:spcAft>
                <a:spcPts val="0"/>
              </a:spcAft>
              <a:buClr>
                <a:schemeClr val="dk1"/>
              </a:buClr>
              <a:buSzPct val="100000"/>
              <a:buChar char="•"/>
            </a:pPr>
            <a:r>
              <a:rPr lang="en-US">
                <a:latin typeface="Lustria"/>
                <a:ea typeface="Lustria"/>
                <a:cs typeface="Lustria"/>
                <a:sym typeface="Lustria"/>
              </a:rPr>
              <a:t>Requires examination of the project plan and the statement of scope </a:t>
            </a:r>
            <a:endParaRPr>
              <a:latin typeface="Lustria"/>
              <a:ea typeface="Lustria"/>
              <a:cs typeface="Lustria"/>
              <a:sym typeface="Lustria"/>
            </a:endParaRPr>
          </a:p>
          <a:p>
            <a:pPr marL="342900" lvl="0" indent="-342900" algn="l" rtl="0">
              <a:lnSpc>
                <a:spcPct val="120000"/>
              </a:lnSpc>
              <a:spcBef>
                <a:spcPts val="448"/>
              </a:spcBef>
              <a:spcAft>
                <a:spcPts val="0"/>
              </a:spcAft>
              <a:buClr>
                <a:srgbClr val="FF0000"/>
              </a:buClr>
              <a:buSzPct val="100000"/>
              <a:buChar char="•"/>
            </a:pPr>
            <a:r>
              <a:rPr lang="en-US">
                <a:solidFill>
                  <a:srgbClr val="FF0000"/>
                </a:solidFill>
                <a:latin typeface="Lustria"/>
                <a:ea typeface="Lustria"/>
                <a:cs typeface="Lustria"/>
                <a:sym typeface="Lustria"/>
              </a:rPr>
              <a:t>"What special characteristics of this product may threaten our project plan?"</a:t>
            </a:r>
            <a:endParaRPr/>
          </a:p>
          <a:p>
            <a:pPr marL="0" lvl="0" indent="0" algn="l" rtl="0">
              <a:lnSpc>
                <a:spcPct val="120000"/>
              </a:lnSpc>
              <a:spcBef>
                <a:spcPts val="448"/>
              </a:spcBef>
              <a:spcAft>
                <a:spcPts val="0"/>
              </a:spcAft>
              <a:buClr>
                <a:schemeClr val="dk1"/>
              </a:buClr>
              <a:buSzPct val="100000"/>
              <a:buNone/>
            </a:pPr>
            <a:endParaRPr>
              <a:latin typeface="Lustria"/>
              <a:ea typeface="Lustria"/>
              <a:cs typeface="Lustria"/>
              <a:sym typeface="Lust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Risk Item Checklist </a:t>
            </a:r>
            <a:endParaRPr>
              <a:latin typeface="Algerian"/>
              <a:ea typeface="Algerian"/>
              <a:cs typeface="Algerian"/>
              <a:sym typeface="Algerian"/>
            </a:endParaRPr>
          </a:p>
        </p:txBody>
      </p:sp>
      <p:sp>
        <p:nvSpPr>
          <p:cNvPr id="150" name="Google Shape;150;p12"/>
          <p:cNvSpPr txBox="1">
            <a:spLocks noGrp="1"/>
          </p:cNvSpPr>
          <p:nvPr>
            <p:ph type="body" idx="1"/>
          </p:nvPr>
        </p:nvSpPr>
        <p:spPr>
          <a:xfrm>
            <a:off x="0" y="1695450"/>
            <a:ext cx="8435400" cy="4925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Lustria"/>
                <a:ea typeface="Lustria"/>
                <a:cs typeface="Lustria"/>
                <a:sym typeface="Lustria"/>
              </a:rPr>
              <a:t>Used as one way to identify risks</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Focuses on known and predictable risks in specific subcategories</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Can be organized in several ways </a:t>
            </a:r>
            <a:endParaRPr sz="2400">
              <a:latin typeface="Lustria"/>
              <a:ea typeface="Lustria"/>
              <a:cs typeface="Lustria"/>
              <a:sym typeface="Lustria"/>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A list of characteristics relevant to each risk subcategory</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Questionnaire that leads to an estimate on the impact of each risk</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A list containing a set of risk component and drivers and their probability of occurrence</a:t>
            </a:r>
            <a:endParaRPr sz="2400">
              <a:latin typeface="Lustria"/>
              <a:ea typeface="Lustria"/>
              <a:cs typeface="Lustria"/>
              <a:sym typeface="Lust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Known and Predictable Risk Categories </a:t>
            </a:r>
            <a:endParaRPr>
              <a:latin typeface="Algerian"/>
              <a:ea typeface="Algerian"/>
              <a:cs typeface="Algerian"/>
              <a:sym typeface="Algerian"/>
            </a:endParaRPr>
          </a:p>
        </p:txBody>
      </p:sp>
      <p:sp>
        <p:nvSpPr>
          <p:cNvPr id="156" name="Google Shape;156;p13"/>
          <p:cNvSpPr txBox="1">
            <a:spLocks noGrp="1"/>
          </p:cNvSpPr>
          <p:nvPr>
            <p:ph type="body" idx="1"/>
          </p:nvPr>
        </p:nvSpPr>
        <p:spPr>
          <a:xfrm>
            <a:off x="55418" y="1417638"/>
            <a:ext cx="9033164" cy="4857403"/>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1900"/>
              <a:buChar char="•"/>
            </a:pPr>
            <a:r>
              <a:rPr lang="en-US" sz="1900" dirty="0">
                <a:latin typeface="Lustria"/>
                <a:ea typeface="Lustria"/>
                <a:cs typeface="Lustria"/>
                <a:sym typeface="Lustria"/>
              </a:rPr>
              <a:t>Product size – risks associated with overall size of the software to be built</a:t>
            </a:r>
            <a:endParaRPr dirty="0"/>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Business impact – risks associated with constraints imposed by management or the marketplace </a:t>
            </a:r>
            <a:endParaRPr sz="1900" dirty="0">
              <a:latin typeface="Lustria"/>
              <a:ea typeface="Lustria"/>
              <a:cs typeface="Lustria"/>
              <a:sym typeface="Lustria"/>
            </a:endParaRPr>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Customer characteristics – risks associated with sophistication of the customer and the developers ability to communicate with the customer in a timely manner</a:t>
            </a:r>
            <a:endParaRPr dirty="0"/>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Process definition – risks associated with the degree to which the software process has been defined and is followed </a:t>
            </a:r>
            <a:endParaRPr sz="1900" dirty="0">
              <a:latin typeface="Lustria"/>
              <a:ea typeface="Lustria"/>
              <a:cs typeface="Lustria"/>
              <a:sym typeface="Lustria"/>
            </a:endParaRPr>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Development environment – risks associated with availability and quality of the tools to be used to build the project</a:t>
            </a:r>
            <a:endParaRPr dirty="0"/>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Technology to be built – risks associated with complexity of the system to be built and the "newness" of the technology in the system</a:t>
            </a:r>
            <a:endParaRPr dirty="0"/>
          </a:p>
          <a:p>
            <a:pPr marL="342900" lvl="0" indent="-342900" algn="l" rtl="0">
              <a:lnSpc>
                <a:spcPct val="120000"/>
              </a:lnSpc>
              <a:spcBef>
                <a:spcPts val="380"/>
              </a:spcBef>
              <a:spcAft>
                <a:spcPts val="0"/>
              </a:spcAft>
              <a:buClr>
                <a:schemeClr val="dk1"/>
              </a:buClr>
              <a:buSzPts val="1900"/>
              <a:buChar char="•"/>
            </a:pPr>
            <a:r>
              <a:rPr lang="en-US" sz="1900" dirty="0">
                <a:latin typeface="Lustria"/>
                <a:ea typeface="Lustria"/>
                <a:cs typeface="Lustria"/>
                <a:sym typeface="Lustria"/>
              </a:rPr>
              <a:t>Staff size and experience – risks associated with overall technical and project experience of the software engineers who will do the work</a:t>
            </a:r>
            <a:endParaRPr sz="1900" dirty="0">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539552" y="188640"/>
            <a:ext cx="8229600" cy="49006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Font typeface="Calibri"/>
              <a:buNone/>
            </a:pPr>
            <a:r>
              <a:rPr lang="en-US" sz="2000"/>
              <a:t/>
            </a:r>
            <a:br>
              <a:rPr lang="en-US" sz="2000"/>
            </a:br>
            <a:r>
              <a:rPr lang="en-US" sz="3200">
                <a:latin typeface="Algerian"/>
                <a:ea typeface="Algerian"/>
                <a:cs typeface="Algerian"/>
                <a:sym typeface="Algerian"/>
              </a:rPr>
              <a:t>Questionnaire on Project Risk </a:t>
            </a:r>
            <a:endParaRPr sz="3200">
              <a:latin typeface="Algerian"/>
              <a:ea typeface="Algerian"/>
              <a:cs typeface="Algerian"/>
              <a:sym typeface="Algerian"/>
            </a:endParaRPr>
          </a:p>
        </p:txBody>
      </p:sp>
      <p:sp>
        <p:nvSpPr>
          <p:cNvPr id="162" name="Google Shape;162;p14"/>
          <p:cNvSpPr txBox="1">
            <a:spLocks noGrp="1"/>
          </p:cNvSpPr>
          <p:nvPr>
            <p:ph type="body" idx="1"/>
          </p:nvPr>
        </p:nvSpPr>
        <p:spPr>
          <a:xfrm>
            <a:off x="251520" y="836712"/>
            <a:ext cx="8712968" cy="4525963"/>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2000"/>
              <a:buAutoNum type="arabicParenR"/>
            </a:pPr>
            <a:r>
              <a:rPr lang="en-US" sz="2000"/>
              <a:t>Have top software and customer managers formally committed to support the project?</a:t>
            </a:r>
            <a:endParaRPr/>
          </a:p>
          <a:p>
            <a:pPr marL="514350" lvl="0" indent="-514350" algn="l" rtl="0">
              <a:spcBef>
                <a:spcPts val="400"/>
              </a:spcBef>
              <a:spcAft>
                <a:spcPts val="0"/>
              </a:spcAft>
              <a:buClr>
                <a:schemeClr val="dk1"/>
              </a:buClr>
              <a:buSzPts val="2000"/>
              <a:buAutoNum type="arabicParenR"/>
            </a:pPr>
            <a:r>
              <a:rPr lang="en-US" sz="2000"/>
              <a:t>Are end-users enthusiastically committed to the project and the system/product to be built? </a:t>
            </a:r>
            <a:endParaRPr/>
          </a:p>
          <a:p>
            <a:pPr marL="514350" lvl="0" indent="-514350" algn="l" rtl="0">
              <a:spcBef>
                <a:spcPts val="400"/>
              </a:spcBef>
              <a:spcAft>
                <a:spcPts val="0"/>
              </a:spcAft>
              <a:buClr>
                <a:schemeClr val="dk1"/>
              </a:buClr>
              <a:buSzPts val="2000"/>
              <a:buAutoNum type="arabicParenR"/>
            </a:pPr>
            <a:r>
              <a:rPr lang="en-US" sz="2000"/>
              <a:t>Are requirements fully understood by the software engineering team and its customers?</a:t>
            </a:r>
            <a:endParaRPr/>
          </a:p>
          <a:p>
            <a:pPr marL="514350" lvl="0" indent="-514350" algn="l" rtl="0">
              <a:spcBef>
                <a:spcPts val="400"/>
              </a:spcBef>
              <a:spcAft>
                <a:spcPts val="0"/>
              </a:spcAft>
              <a:buClr>
                <a:schemeClr val="dk1"/>
              </a:buClr>
              <a:buSzPts val="2000"/>
              <a:buAutoNum type="arabicParenR"/>
            </a:pPr>
            <a:r>
              <a:rPr lang="en-US" sz="2000"/>
              <a:t>Have customers been involved fully in the definition of requirements? </a:t>
            </a:r>
            <a:endParaRPr/>
          </a:p>
          <a:p>
            <a:pPr marL="514350" lvl="0" indent="-514350" algn="l" rtl="0">
              <a:spcBef>
                <a:spcPts val="400"/>
              </a:spcBef>
              <a:spcAft>
                <a:spcPts val="0"/>
              </a:spcAft>
              <a:buClr>
                <a:schemeClr val="dk1"/>
              </a:buClr>
              <a:buSzPts val="2000"/>
              <a:buAutoNum type="arabicParenR"/>
            </a:pPr>
            <a:r>
              <a:rPr lang="en-US" sz="2000"/>
              <a:t>Do end-users have realistic expectations?</a:t>
            </a:r>
            <a:endParaRPr/>
          </a:p>
          <a:p>
            <a:pPr marL="514350" lvl="0" indent="-514350" algn="l" rtl="0">
              <a:spcBef>
                <a:spcPts val="400"/>
              </a:spcBef>
              <a:spcAft>
                <a:spcPts val="0"/>
              </a:spcAft>
              <a:buClr>
                <a:schemeClr val="dk1"/>
              </a:buClr>
              <a:buSzPts val="2000"/>
              <a:buAutoNum type="arabicParenR"/>
            </a:pPr>
            <a:r>
              <a:rPr lang="en-US" sz="2000"/>
              <a:t>Is the project scope stable? </a:t>
            </a:r>
            <a:endParaRPr/>
          </a:p>
          <a:p>
            <a:pPr marL="514350" lvl="0" indent="-514350" algn="l" rtl="0">
              <a:spcBef>
                <a:spcPts val="400"/>
              </a:spcBef>
              <a:spcAft>
                <a:spcPts val="0"/>
              </a:spcAft>
              <a:buClr>
                <a:schemeClr val="dk1"/>
              </a:buClr>
              <a:buSzPts val="2000"/>
              <a:buAutoNum type="arabicParenR"/>
            </a:pPr>
            <a:r>
              <a:rPr lang="en-US" sz="2000"/>
              <a:t>Does the software engineering team have the right mix of skills? </a:t>
            </a:r>
            <a:endParaRPr/>
          </a:p>
          <a:p>
            <a:pPr marL="514350" lvl="0" indent="-514350" algn="l" rtl="0">
              <a:spcBef>
                <a:spcPts val="400"/>
              </a:spcBef>
              <a:spcAft>
                <a:spcPts val="0"/>
              </a:spcAft>
              <a:buClr>
                <a:schemeClr val="dk1"/>
              </a:buClr>
              <a:buSzPts val="2000"/>
              <a:buAutoNum type="arabicParenR"/>
            </a:pPr>
            <a:r>
              <a:rPr lang="en-US" sz="2000"/>
              <a:t>Are project requirements stable? </a:t>
            </a:r>
            <a:endParaRPr/>
          </a:p>
          <a:p>
            <a:pPr marL="514350" lvl="0" indent="-514350" algn="l" rtl="0">
              <a:spcBef>
                <a:spcPts val="400"/>
              </a:spcBef>
              <a:spcAft>
                <a:spcPts val="0"/>
              </a:spcAft>
              <a:buClr>
                <a:schemeClr val="dk1"/>
              </a:buClr>
              <a:buSzPts val="2000"/>
              <a:buAutoNum type="arabicParenR"/>
            </a:pPr>
            <a:r>
              <a:rPr lang="en-US" sz="2000"/>
              <a:t>Does the project team have experience with the technology to be implemented?</a:t>
            </a:r>
            <a:endParaRPr/>
          </a:p>
          <a:p>
            <a:pPr marL="514350" lvl="0" indent="-514350" algn="l" rtl="0">
              <a:spcBef>
                <a:spcPts val="400"/>
              </a:spcBef>
              <a:spcAft>
                <a:spcPts val="0"/>
              </a:spcAft>
              <a:buClr>
                <a:schemeClr val="dk1"/>
              </a:buClr>
              <a:buSzPts val="2000"/>
              <a:buAutoNum type="arabicParenR"/>
            </a:pPr>
            <a:r>
              <a:rPr lang="en-US" sz="2000"/>
              <a:t>Is the number of people on the project team adequate to do the job? </a:t>
            </a:r>
            <a:endParaRPr/>
          </a:p>
          <a:p>
            <a:pPr marL="514350" lvl="0" indent="-514350" algn="l" rtl="0">
              <a:spcBef>
                <a:spcPts val="400"/>
              </a:spcBef>
              <a:spcAft>
                <a:spcPts val="0"/>
              </a:spcAft>
              <a:buClr>
                <a:schemeClr val="dk1"/>
              </a:buClr>
              <a:buSzPts val="2000"/>
              <a:buAutoNum type="arabicParenR"/>
            </a:pPr>
            <a:r>
              <a:rPr lang="en-US" sz="2000"/>
              <a:t>Do all customer/user constituencies agree on the importance of the project and on the requirements for the system/product to be built?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539552" y="116632"/>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Components and Drivers </a:t>
            </a:r>
            <a:endParaRPr>
              <a:latin typeface="Algerian"/>
              <a:ea typeface="Algerian"/>
              <a:cs typeface="Algerian"/>
              <a:sym typeface="Algerian"/>
            </a:endParaRPr>
          </a:p>
        </p:txBody>
      </p:sp>
      <p:sp>
        <p:nvSpPr>
          <p:cNvPr id="168" name="Google Shape;168;p15"/>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Lustria"/>
                <a:ea typeface="Lustria"/>
                <a:cs typeface="Lustria"/>
                <a:sym typeface="Lustria"/>
              </a:rPr>
              <a:t>The project manager identifies the risk drivers that affect the following risk components</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Performance risk - the degree of uncertainty that the product will meet its requirements and be fit for its intended use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Cost risk - the degree of uncertainty that the project budget will be maintained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Support risk - the degree of uncertainty that the resultant software will be easy to correct, adapt, and enhance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Schedule risk - the degree of uncertainty that the project schedule will be maintained and that the product will be delivered on time</a:t>
            </a:r>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The impact of each risk driver on the risk component is divided into one of four impact levels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Negligible, marginal, critical, and catastrophic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drivers can be assessed as impossible, improbable, probable, and frequent</a:t>
            </a:r>
            <a:endParaRPr sz="2000">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Projection (Estimation)</a:t>
            </a:r>
            <a:br>
              <a:rPr lang="en-US">
                <a:latin typeface="Algerian"/>
                <a:ea typeface="Algerian"/>
                <a:cs typeface="Algerian"/>
                <a:sym typeface="Algerian"/>
              </a:rPr>
            </a:br>
            <a:endParaRPr>
              <a:latin typeface="Algerian"/>
              <a:ea typeface="Algerian"/>
              <a:cs typeface="Algerian"/>
              <a:sym typeface="Algerian"/>
            </a:endParaRPr>
          </a:p>
        </p:txBody>
      </p:sp>
      <p:sp>
        <p:nvSpPr>
          <p:cNvPr id="174" name="Google Shape;174;p16"/>
          <p:cNvSpPr txBox="1">
            <a:spLocks noGrp="1"/>
          </p:cNvSpPr>
          <p:nvPr>
            <p:ph type="body" idx="1"/>
          </p:nvPr>
        </p:nvSpPr>
        <p:spPr>
          <a:xfrm>
            <a:off x="179512" y="1052736"/>
            <a:ext cx="8964488" cy="507342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Lustria"/>
                <a:ea typeface="Lustria"/>
                <a:cs typeface="Lustria"/>
                <a:sym typeface="Lustria"/>
              </a:rPr>
              <a:t>Risk projection (or estimation) attempts to rate each risk in two ways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The probability that the risk is real</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The consequence of the problems associated with the risk, should it occur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The project planner, managers, and technical staff perform risk projection steps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The intent of these steps is to consider risks in a manner that leads to prioritization</a:t>
            </a:r>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Be prioritizing risks, the software team can allocate limited resources where they will have the most impact</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Projection/Estimation Steps</a:t>
            </a:r>
            <a:endParaRPr/>
          </a:p>
          <a:p>
            <a:pPr marL="400050" lvl="1" indent="0" algn="l" rtl="0">
              <a:spcBef>
                <a:spcPts val="400"/>
              </a:spcBef>
              <a:spcAft>
                <a:spcPts val="0"/>
              </a:spcAft>
              <a:buClr>
                <a:schemeClr val="dk1"/>
              </a:buClr>
              <a:buSzPts val="2000"/>
              <a:buNone/>
            </a:pPr>
            <a:r>
              <a:rPr lang="en-US" sz="2000">
                <a:latin typeface="Lustria"/>
                <a:ea typeface="Lustria"/>
                <a:cs typeface="Lustria"/>
                <a:sym typeface="Lustria"/>
              </a:rPr>
              <a:t>1) Establish a scale that reflects the perceived likelihood of a risk (e.g., 1-low, 10-high) </a:t>
            </a:r>
            <a:endParaRPr sz="2000">
              <a:latin typeface="Lustria"/>
              <a:ea typeface="Lustria"/>
              <a:cs typeface="Lustria"/>
              <a:sym typeface="Lustria"/>
            </a:endParaRPr>
          </a:p>
          <a:p>
            <a:pPr marL="400050" lvl="1" indent="0" algn="l" rtl="0">
              <a:spcBef>
                <a:spcPts val="400"/>
              </a:spcBef>
              <a:spcAft>
                <a:spcPts val="0"/>
              </a:spcAft>
              <a:buClr>
                <a:schemeClr val="dk1"/>
              </a:buClr>
              <a:buSzPts val="2000"/>
              <a:buNone/>
            </a:pPr>
            <a:r>
              <a:rPr lang="en-US" sz="2000">
                <a:latin typeface="Lustria"/>
                <a:ea typeface="Lustria"/>
                <a:cs typeface="Lustria"/>
                <a:sym typeface="Lustria"/>
              </a:rPr>
              <a:t>2) Delineate the consequences of the risk </a:t>
            </a:r>
            <a:endParaRPr sz="2000">
              <a:latin typeface="Lustria"/>
              <a:ea typeface="Lustria"/>
              <a:cs typeface="Lustria"/>
              <a:sym typeface="Lustria"/>
            </a:endParaRPr>
          </a:p>
          <a:p>
            <a:pPr marL="400050" lvl="1" indent="0" algn="l" rtl="0">
              <a:spcBef>
                <a:spcPts val="400"/>
              </a:spcBef>
              <a:spcAft>
                <a:spcPts val="0"/>
              </a:spcAft>
              <a:buClr>
                <a:schemeClr val="dk1"/>
              </a:buClr>
              <a:buSzPts val="2000"/>
              <a:buNone/>
            </a:pPr>
            <a:r>
              <a:rPr lang="en-US" sz="2000">
                <a:latin typeface="Lustria"/>
                <a:ea typeface="Lustria"/>
                <a:cs typeface="Lustria"/>
                <a:sym typeface="Lustria"/>
              </a:rPr>
              <a:t>3) Estimate the impact of the risk on the project and product </a:t>
            </a:r>
            <a:endParaRPr sz="2000">
              <a:latin typeface="Lustria"/>
              <a:ea typeface="Lustria"/>
              <a:cs typeface="Lustria"/>
              <a:sym typeface="Lustria"/>
            </a:endParaRPr>
          </a:p>
          <a:p>
            <a:pPr marL="400050" lvl="1" indent="0" algn="l" rtl="0">
              <a:spcBef>
                <a:spcPts val="400"/>
              </a:spcBef>
              <a:spcAft>
                <a:spcPts val="0"/>
              </a:spcAft>
              <a:buClr>
                <a:schemeClr val="dk1"/>
              </a:buClr>
              <a:buSzPts val="2000"/>
              <a:buNone/>
            </a:pPr>
            <a:r>
              <a:rPr lang="en-US" sz="2000">
                <a:latin typeface="Lustria"/>
                <a:ea typeface="Lustria"/>
                <a:cs typeface="Lustria"/>
                <a:sym typeface="Lustria"/>
              </a:rPr>
              <a:t>4) Note the overall accuracy of the risk projection so that there will be no misunderstandings</a:t>
            </a:r>
            <a:endParaRPr sz="2000">
              <a:latin typeface="Lustria"/>
              <a:ea typeface="Lustria"/>
              <a:cs typeface="Lustria"/>
              <a:sym typeface="Lust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323528" y="0"/>
            <a:ext cx="8229600" cy="77809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Risk Table </a:t>
            </a:r>
            <a:endParaRPr>
              <a:latin typeface="Algerian"/>
              <a:ea typeface="Algerian"/>
              <a:cs typeface="Algerian"/>
              <a:sym typeface="Algerian"/>
            </a:endParaRPr>
          </a:p>
        </p:txBody>
      </p:sp>
      <p:sp>
        <p:nvSpPr>
          <p:cNvPr id="180" name="Google Shape;180;p17"/>
          <p:cNvSpPr txBox="1">
            <a:spLocks noGrp="1"/>
          </p:cNvSpPr>
          <p:nvPr>
            <p:ph type="body" idx="1"/>
          </p:nvPr>
        </p:nvSpPr>
        <p:spPr>
          <a:xfrm>
            <a:off x="0" y="692696"/>
            <a:ext cx="9046840" cy="590465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US" sz="1800">
                <a:latin typeface="Lustria"/>
                <a:ea typeface="Lustria"/>
                <a:cs typeface="Lustria"/>
                <a:sym typeface="Lustria"/>
              </a:rPr>
              <a:t>A risk table provides a project manager with a simple technique for risk projection </a:t>
            </a:r>
            <a:endParaRPr sz="1800">
              <a:latin typeface="Lustria"/>
              <a:ea typeface="Lustria"/>
              <a:cs typeface="Lustria"/>
              <a:sym typeface="Lustria"/>
            </a:endParaRPr>
          </a:p>
          <a:p>
            <a:pPr marL="342900" lvl="0" indent="-342900" algn="l" rtl="0">
              <a:spcBef>
                <a:spcPts val="360"/>
              </a:spcBef>
              <a:spcAft>
                <a:spcPts val="0"/>
              </a:spcAft>
              <a:buClr>
                <a:schemeClr val="dk1"/>
              </a:buClr>
              <a:buSzPts val="1800"/>
              <a:buChar char="•"/>
            </a:pPr>
            <a:r>
              <a:rPr lang="en-US" sz="1800">
                <a:latin typeface="Lustria"/>
                <a:ea typeface="Lustria"/>
                <a:cs typeface="Lustria"/>
                <a:sym typeface="Lustria"/>
              </a:rPr>
              <a:t>It consists of five columns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Risk Summary – short description of the risk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Risk Category – one of seven risk categories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Probability – estimation of risk occurrence based on group input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Impact – (1) catastrophic (2) critical (3) marginal (4) negligible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RMMM – Pointer to a paragraph in the Risk Mitigation, Monitoring, and Management </a:t>
            </a:r>
            <a:endParaRPr sz="1800">
              <a:latin typeface="Lustria"/>
              <a:ea typeface="Lustria"/>
              <a:cs typeface="Lustria"/>
              <a:sym typeface="Lustria"/>
            </a:endParaRPr>
          </a:p>
        </p:txBody>
      </p:sp>
      <p:pic>
        <p:nvPicPr>
          <p:cNvPr id="181" name="Google Shape;181;p17"/>
          <p:cNvPicPr preferRelativeResize="0"/>
          <p:nvPr/>
        </p:nvPicPr>
        <p:blipFill rotWithShape="1">
          <a:blip r:embed="rId3">
            <a:alphaModFix/>
          </a:blip>
          <a:srcRect/>
          <a:stretch/>
        </p:blipFill>
        <p:spPr>
          <a:xfrm>
            <a:off x="971600" y="3429000"/>
            <a:ext cx="8038485" cy="30963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323528" y="0"/>
            <a:ext cx="8229600" cy="77809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Risk Table </a:t>
            </a:r>
            <a:endParaRPr>
              <a:latin typeface="Algerian"/>
              <a:ea typeface="Algerian"/>
              <a:cs typeface="Algerian"/>
              <a:sym typeface="Algerian"/>
            </a:endParaRPr>
          </a:p>
        </p:txBody>
      </p:sp>
      <p:sp>
        <p:nvSpPr>
          <p:cNvPr id="187" name="Google Shape;187;p18"/>
          <p:cNvSpPr txBox="1">
            <a:spLocks noGrp="1"/>
          </p:cNvSpPr>
          <p:nvPr>
            <p:ph type="body" idx="1"/>
          </p:nvPr>
        </p:nvSpPr>
        <p:spPr>
          <a:xfrm>
            <a:off x="-1844" y="1052736"/>
            <a:ext cx="9046840" cy="345638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US" sz="1800">
                <a:latin typeface="Lustria"/>
                <a:ea typeface="Lustria"/>
                <a:cs typeface="Lustria"/>
                <a:sym typeface="Lustria"/>
              </a:rPr>
              <a:t>Developing a Risk Table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List all risks in the first column (by way of the help of the risk item checklists)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Mark the category of each risk</a:t>
            </a:r>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Estimate the probability of each risk occurring</a:t>
            </a:r>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Assess the impact of each risk based on an averaging of the four risk components to determine an overall impact value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Sort the rows by probability and impact in descending order </a:t>
            </a:r>
            <a:endParaRPr sz="1800">
              <a:latin typeface="Lustria"/>
              <a:ea typeface="Lustria"/>
              <a:cs typeface="Lustria"/>
              <a:sym typeface="Lustria"/>
            </a:endParaRPr>
          </a:p>
          <a:p>
            <a:pPr marL="742950" lvl="1" indent="-285750" algn="l" rtl="0">
              <a:spcBef>
                <a:spcPts val="360"/>
              </a:spcBef>
              <a:spcAft>
                <a:spcPts val="0"/>
              </a:spcAft>
              <a:buClr>
                <a:schemeClr val="dk1"/>
              </a:buClr>
              <a:buSzPts val="1800"/>
              <a:buChar char="–"/>
            </a:pPr>
            <a:r>
              <a:rPr lang="en-US" sz="1800">
                <a:latin typeface="Lustria"/>
                <a:ea typeface="Lustria"/>
                <a:cs typeface="Lustria"/>
                <a:sym typeface="Lustria"/>
              </a:rPr>
              <a:t>Draw a horizontal cutoff line in the table that indicates the risks that will be given further attention</a:t>
            </a:r>
            <a:endParaRPr sz="1800">
              <a:latin typeface="Lustria"/>
              <a:ea typeface="Lustria"/>
              <a:cs typeface="Lustria"/>
              <a:sym typeface="Lust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Assessing Risk Impact </a:t>
            </a:r>
            <a:endParaRPr>
              <a:latin typeface="Algerian"/>
              <a:ea typeface="Algerian"/>
              <a:cs typeface="Algerian"/>
              <a:sym typeface="Algerian"/>
            </a:endParaRPr>
          </a:p>
        </p:txBody>
      </p:sp>
      <p:sp>
        <p:nvSpPr>
          <p:cNvPr id="193" name="Google Shape;193;p19"/>
          <p:cNvSpPr txBox="1">
            <a:spLocks noGrp="1"/>
          </p:cNvSpPr>
          <p:nvPr>
            <p:ph type="body" idx="1"/>
          </p:nvPr>
        </p:nvSpPr>
        <p:spPr>
          <a:xfrm>
            <a:off x="467544" y="1268760"/>
            <a:ext cx="8229600" cy="5001419"/>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US">
                <a:latin typeface="Lustria"/>
                <a:ea typeface="Lustria"/>
                <a:cs typeface="Lustria"/>
                <a:sym typeface="Lustria"/>
              </a:rPr>
              <a:t>Three factors affect the consequences that are likely if a risk does occur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Its nature – This indicates the problems that are likely if the risk occurs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Its scope – This combines the severity of the risk (how serious was it) with its overall distribution (how much was affected)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Its timing – This considers when and for how long the impact will be felt </a:t>
            </a:r>
            <a:endParaRPr>
              <a:latin typeface="Lustria"/>
              <a:ea typeface="Lustria"/>
              <a:cs typeface="Lustria"/>
              <a:sym typeface="Lustria"/>
            </a:endParaRPr>
          </a:p>
          <a:p>
            <a:pPr marL="342900" lvl="0" indent="-342900" algn="l" rtl="0">
              <a:spcBef>
                <a:spcPts val="448"/>
              </a:spcBef>
              <a:spcAft>
                <a:spcPts val="0"/>
              </a:spcAft>
              <a:buClr>
                <a:schemeClr val="dk1"/>
              </a:buClr>
              <a:buSzPct val="100000"/>
              <a:buChar char="•"/>
            </a:pPr>
            <a:r>
              <a:rPr lang="en-US">
                <a:latin typeface="Lustria"/>
                <a:ea typeface="Lustria"/>
                <a:cs typeface="Lustria"/>
                <a:sym typeface="Lustria"/>
              </a:rPr>
              <a:t> The overall risk exposure formula is RE = P x C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 P = the probability of occurrence for a risk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C = the cost to the project should the risk actually occur  </a:t>
            </a:r>
            <a:endParaRPr>
              <a:latin typeface="Lustria"/>
              <a:ea typeface="Lustria"/>
              <a:cs typeface="Lustria"/>
              <a:sym typeface="Lustria"/>
            </a:endParaRPr>
          </a:p>
          <a:p>
            <a:pPr marL="342900" lvl="0" indent="-342900" algn="l" rtl="0">
              <a:spcBef>
                <a:spcPts val="448"/>
              </a:spcBef>
              <a:spcAft>
                <a:spcPts val="0"/>
              </a:spcAft>
              <a:buClr>
                <a:schemeClr val="dk1"/>
              </a:buClr>
              <a:buSzPct val="100000"/>
              <a:buChar char="•"/>
            </a:pPr>
            <a:r>
              <a:rPr lang="en-US">
                <a:latin typeface="Lustria"/>
                <a:ea typeface="Lustria"/>
                <a:cs typeface="Lustria"/>
                <a:sym typeface="Lustria"/>
              </a:rPr>
              <a:t>Example</a:t>
            </a:r>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P = 80% probability that 18 of 60 software components will have to be developed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C = Total cost of developing 18 components is $25,000 </a:t>
            </a:r>
            <a:endParaRPr>
              <a:latin typeface="Lustria"/>
              <a:ea typeface="Lustria"/>
              <a:cs typeface="Lustria"/>
              <a:sym typeface="Lustria"/>
            </a:endParaRPr>
          </a:p>
          <a:p>
            <a:pPr marL="742950" lvl="1" indent="-285750" algn="l" rtl="0">
              <a:spcBef>
                <a:spcPts val="392"/>
              </a:spcBef>
              <a:spcAft>
                <a:spcPts val="0"/>
              </a:spcAft>
              <a:buClr>
                <a:schemeClr val="dk1"/>
              </a:buClr>
              <a:buSzPct val="100000"/>
              <a:buChar char="–"/>
            </a:pPr>
            <a:r>
              <a:rPr lang="en-US">
                <a:latin typeface="Lustria"/>
                <a:ea typeface="Lustria"/>
                <a:cs typeface="Lustria"/>
                <a:sym typeface="Lustria"/>
              </a:rPr>
              <a:t>RE = .80 x $25,000 = $20,000</a:t>
            </a:r>
            <a:endParaRPr>
              <a:latin typeface="Lustria"/>
              <a:ea typeface="Lustria"/>
              <a:cs typeface="Lustria"/>
              <a:sym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RISK</a:t>
            </a:r>
            <a:endParaRPr>
              <a:latin typeface="Algerian"/>
              <a:ea typeface="Algerian"/>
              <a:cs typeface="Algerian"/>
              <a:sym typeface="Algerian"/>
            </a:endParaRPr>
          </a:p>
        </p:txBody>
      </p:sp>
      <p:sp>
        <p:nvSpPr>
          <p:cNvPr id="91" name="Google Shape;91;p2"/>
          <p:cNvSpPr txBox="1">
            <a:spLocks noGrp="1"/>
          </p:cNvSpPr>
          <p:nvPr>
            <p:ph type="body" idx="1"/>
          </p:nvPr>
        </p:nvSpPr>
        <p:spPr>
          <a:xfrm>
            <a:off x="457200" y="1600200"/>
            <a:ext cx="8507288"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latin typeface="Lustria"/>
                <a:ea typeface="Lustria"/>
                <a:cs typeface="Lustria"/>
                <a:sym typeface="Lustria"/>
              </a:rPr>
              <a:t>Risk is the deviation of the actual future outcome from the expected outcome</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Hazard: something negative that can happen in the future</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Risk is the probability of the hazard</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Two characteristics of risk </a:t>
            </a:r>
            <a:endParaRPr/>
          </a:p>
          <a:p>
            <a:pPr marL="742950" lvl="1" indent="-285750" algn="l" rtl="0">
              <a:spcBef>
                <a:spcPts val="518"/>
              </a:spcBef>
              <a:spcAft>
                <a:spcPts val="0"/>
              </a:spcAft>
              <a:buClr>
                <a:schemeClr val="dk1"/>
              </a:buClr>
              <a:buSzPct val="100000"/>
              <a:buChar char="–"/>
            </a:pPr>
            <a:r>
              <a:rPr lang="en-US">
                <a:latin typeface="Lustria"/>
                <a:ea typeface="Lustria"/>
                <a:cs typeface="Lustria"/>
                <a:sym typeface="Lustria"/>
              </a:rPr>
              <a:t>Uncertainty – the risk may or may not happen, that is, there are no 100% risks (those, instead, are called constraints) </a:t>
            </a:r>
            <a:endParaRPr>
              <a:latin typeface="Lustria"/>
              <a:ea typeface="Lustria"/>
              <a:cs typeface="Lustria"/>
              <a:sym typeface="Lustria"/>
            </a:endParaRPr>
          </a:p>
          <a:p>
            <a:pPr marL="742950" lvl="1" indent="-285750" algn="l" rtl="0">
              <a:spcBef>
                <a:spcPts val="518"/>
              </a:spcBef>
              <a:spcAft>
                <a:spcPts val="0"/>
              </a:spcAft>
              <a:buClr>
                <a:schemeClr val="dk1"/>
              </a:buClr>
              <a:buSzPct val="100000"/>
              <a:buChar char="–"/>
            </a:pPr>
            <a:r>
              <a:rPr lang="en-US">
                <a:latin typeface="Lustria"/>
                <a:ea typeface="Lustria"/>
                <a:cs typeface="Lustria"/>
                <a:sym typeface="Lustria"/>
              </a:rPr>
              <a:t>Loss – the risk becomes a reality and unwanted consequences or losses occur</a:t>
            </a:r>
            <a:endParaRPr>
              <a:latin typeface="Lustria"/>
              <a:ea typeface="Lustria"/>
              <a:cs typeface="Lustria"/>
              <a:sym typeface="Lust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Mitigation, Monitoring, and Management</a:t>
            </a:r>
            <a:br>
              <a:rPr lang="en-US">
                <a:latin typeface="Algerian"/>
                <a:ea typeface="Algerian"/>
                <a:cs typeface="Algerian"/>
                <a:sym typeface="Algerian"/>
              </a:rPr>
            </a:br>
            <a:endParaRPr>
              <a:latin typeface="Algerian"/>
              <a:ea typeface="Algerian"/>
              <a:cs typeface="Algerian"/>
              <a:sym typeface="Algerian"/>
            </a:endParaRPr>
          </a:p>
        </p:txBody>
      </p:sp>
      <p:sp>
        <p:nvSpPr>
          <p:cNvPr id="199" name="Google Shape;199;p20"/>
          <p:cNvSpPr txBox="1">
            <a:spLocks noGrp="1"/>
          </p:cNvSpPr>
          <p:nvPr>
            <p:ph type="body" idx="1"/>
          </p:nvPr>
        </p:nvSpPr>
        <p:spPr>
          <a:xfrm>
            <a:off x="-7" y="1417650"/>
            <a:ext cx="85074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latin typeface="Lustria"/>
                <a:ea typeface="Lustria"/>
                <a:cs typeface="Lustria"/>
                <a:sym typeface="Lustria"/>
              </a:rPr>
              <a:t>An effective strategy for dealing with risk must consider three issues</a:t>
            </a:r>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Risk mitigation (i.e., avoidance) is the primary strategy and is achieved through a plan.</a:t>
            </a:r>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Risk monitoring </a:t>
            </a:r>
            <a:endParaRPr>
              <a:latin typeface="Lustria"/>
              <a:ea typeface="Lustria"/>
              <a:cs typeface="Lustria"/>
              <a:sym typeface="Lustria"/>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Risk management and contingency planning </a:t>
            </a:r>
            <a:endParaRPr>
              <a:latin typeface="Lustria"/>
              <a:ea typeface="Lustria"/>
              <a:cs typeface="Lustria"/>
              <a:sym typeface="Lustria"/>
            </a:endParaRPr>
          </a:p>
          <a:p>
            <a:pPr marL="342900" lvl="0" indent="-139700" algn="l" rtl="0">
              <a:spcBef>
                <a:spcPts val="640"/>
              </a:spcBef>
              <a:spcAft>
                <a:spcPts val="0"/>
              </a:spcAft>
              <a:buClr>
                <a:schemeClr val="dk1"/>
              </a:buClr>
              <a:buSzPts val="3200"/>
              <a:buNone/>
            </a:pPr>
            <a:endParaRPr>
              <a:latin typeface="Lustria"/>
              <a:ea typeface="Lustria"/>
              <a:cs typeface="Lustria"/>
              <a:sym typeface="Lust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mitigation (avoidance) </a:t>
            </a:r>
            <a:endParaRPr>
              <a:latin typeface="Algerian"/>
              <a:ea typeface="Algerian"/>
              <a:cs typeface="Algerian"/>
              <a:sym typeface="Algerian"/>
            </a:endParaRPr>
          </a:p>
        </p:txBody>
      </p:sp>
      <p:sp>
        <p:nvSpPr>
          <p:cNvPr id="205" name="Google Shape;205;p21"/>
          <p:cNvSpPr txBox="1">
            <a:spLocks noGrp="1"/>
          </p:cNvSpPr>
          <p:nvPr>
            <p:ph type="body" idx="1"/>
          </p:nvPr>
        </p:nvSpPr>
        <p:spPr>
          <a:xfrm>
            <a:off x="467544" y="126876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Lustria"/>
                <a:ea typeface="Lustria"/>
                <a:cs typeface="Lustria"/>
                <a:sym typeface="Lustria"/>
              </a:rPr>
              <a:t>Example: Risk of high staff turnover</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Strategy for Reducing Staff Turnover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Meet with current staff to determine causes for turnover (e.g., poor working conditions, low pay, competitive job market)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Mitigate those causes that are under our control before the project starts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Once the project commences, assume turnover will occur and develop techniques to ensure continuity when people leave</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Organize project teams so that information about each development activity is widely dispersed</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Define documentation standards and establish mechanisms to ensure that documents are developed in a timely manner</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Conduct peer reviews of all work (so that more than one person is "up to speed")</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Assign a backup staff member for every critical technologist</a:t>
            </a:r>
            <a:endParaRPr sz="2000">
              <a:latin typeface="Lustria"/>
              <a:ea typeface="Lustria"/>
              <a:cs typeface="Lustria"/>
              <a:sym typeface="Lustria"/>
            </a:endParaRPr>
          </a:p>
          <a:p>
            <a:pPr marL="342900" lvl="0" indent="-215900" algn="l" rtl="0">
              <a:spcBef>
                <a:spcPts val="400"/>
              </a:spcBef>
              <a:spcAft>
                <a:spcPts val="0"/>
              </a:spcAft>
              <a:buClr>
                <a:schemeClr val="dk1"/>
              </a:buClr>
              <a:buSzPts val="2000"/>
              <a:buNone/>
            </a:pPr>
            <a:endParaRPr sz="2000">
              <a:latin typeface="Lustria"/>
              <a:ea typeface="Lustria"/>
              <a:cs typeface="Lustria"/>
              <a:sym typeface="Lust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1271361" y="202615"/>
            <a:ext cx="8229600" cy="77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RMMM</a:t>
            </a:r>
            <a:endParaRPr>
              <a:latin typeface="Algerian"/>
              <a:ea typeface="Algerian"/>
              <a:cs typeface="Algerian"/>
              <a:sym typeface="Algerian"/>
            </a:endParaRPr>
          </a:p>
        </p:txBody>
      </p:sp>
      <p:sp>
        <p:nvSpPr>
          <p:cNvPr id="211" name="Google Shape;211;p22"/>
          <p:cNvSpPr txBox="1">
            <a:spLocks noGrp="1"/>
          </p:cNvSpPr>
          <p:nvPr>
            <p:ph type="body" idx="1"/>
          </p:nvPr>
        </p:nvSpPr>
        <p:spPr>
          <a:xfrm>
            <a:off x="179512" y="980728"/>
            <a:ext cx="8589640" cy="532859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Lustria"/>
                <a:ea typeface="Lustria"/>
                <a:cs typeface="Lustria"/>
                <a:sym typeface="Lustria"/>
              </a:rPr>
              <a:t>In risk monitoring the project manager monitors factors that may provide an indication of whether a risk is becoming more or less likely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management and contingency planning assume that mitigation efforts have failed and that the risk has become a reality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 RMMM steps incur additional project cost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Large projects may have identified 30 – 40 risks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Risk is not limited to the software project itself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 Risks can occur after the software has been delivered to the user</a:t>
            </a:r>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Software safety and hazard analysis </a:t>
            </a:r>
            <a:endParaRPr/>
          </a:p>
          <a:p>
            <a:pPr marL="1143000" lvl="2" indent="-228600" algn="l" rtl="0">
              <a:spcBef>
                <a:spcPts val="400"/>
              </a:spcBef>
              <a:spcAft>
                <a:spcPts val="0"/>
              </a:spcAft>
              <a:buClr>
                <a:schemeClr val="dk1"/>
              </a:buClr>
              <a:buSzPts val="2000"/>
              <a:buChar char="•"/>
            </a:pPr>
            <a:r>
              <a:rPr lang="en-US" sz="2000">
                <a:latin typeface="Lustria"/>
                <a:ea typeface="Lustria"/>
                <a:cs typeface="Lustria"/>
                <a:sym typeface="Lustria"/>
              </a:rPr>
              <a:t>These are software quality assurance activities that focus on the identification and assessment of potential hazards that may affect software negatively and cause an entire system to fail </a:t>
            </a:r>
            <a:endParaRPr sz="2000">
              <a:latin typeface="Lustria"/>
              <a:ea typeface="Lustria"/>
              <a:cs typeface="Lustria"/>
              <a:sym typeface="Lustria"/>
            </a:endParaRPr>
          </a:p>
          <a:p>
            <a:pPr marL="1143000" lvl="2" indent="-228600" algn="l" rtl="0">
              <a:spcBef>
                <a:spcPts val="400"/>
              </a:spcBef>
              <a:spcAft>
                <a:spcPts val="0"/>
              </a:spcAft>
              <a:buClr>
                <a:schemeClr val="dk1"/>
              </a:buClr>
              <a:buSzPts val="2000"/>
              <a:buChar char="•"/>
            </a:pPr>
            <a:r>
              <a:rPr lang="en-US" sz="2000">
                <a:latin typeface="Lustria"/>
                <a:ea typeface="Lustria"/>
                <a:cs typeface="Lustria"/>
                <a:sym typeface="Lustria"/>
              </a:rPr>
              <a:t>If hazards can be identified early in the software process, software design features can be specified that will either eliminate or control potential hazards</a:t>
            </a:r>
            <a:endParaRPr sz="2000">
              <a:latin typeface="Lustria"/>
              <a:ea typeface="Lustria"/>
              <a:cs typeface="Lustria"/>
              <a:sym typeface="Lustria"/>
            </a:endParaRPr>
          </a:p>
          <a:p>
            <a:pPr marL="342900" lvl="0" indent="-215900" algn="l" rtl="0">
              <a:spcBef>
                <a:spcPts val="400"/>
              </a:spcBef>
              <a:spcAft>
                <a:spcPts val="0"/>
              </a:spcAft>
              <a:buClr>
                <a:schemeClr val="dk1"/>
              </a:buClr>
              <a:buSzPts val="2000"/>
              <a:buNone/>
            </a:pPr>
            <a:endParaRPr sz="2000">
              <a:latin typeface="Lustria"/>
              <a:ea typeface="Lustria"/>
              <a:cs typeface="Lustria"/>
              <a:sym typeface="Lust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467544" y="11663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The RMMM Plan </a:t>
            </a:r>
            <a:endParaRPr>
              <a:latin typeface="Algerian"/>
              <a:ea typeface="Algerian"/>
              <a:cs typeface="Algerian"/>
              <a:sym typeface="Algerian"/>
            </a:endParaRPr>
          </a:p>
        </p:txBody>
      </p:sp>
      <p:sp>
        <p:nvSpPr>
          <p:cNvPr id="217" name="Google Shape;217;p23"/>
          <p:cNvSpPr txBox="1">
            <a:spLocks noGrp="1"/>
          </p:cNvSpPr>
          <p:nvPr>
            <p:ph type="body" idx="1"/>
          </p:nvPr>
        </p:nvSpPr>
        <p:spPr>
          <a:xfrm>
            <a:off x="457200" y="1124744"/>
            <a:ext cx="8507288" cy="500141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latin typeface="Lustria"/>
                <a:ea typeface="Lustria"/>
                <a:cs typeface="Lustria"/>
                <a:sym typeface="Lustria"/>
              </a:rPr>
              <a:t>The RMMM plan may be a part of the software development plan or may be a separate document</a:t>
            </a:r>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Once RMMM has been documented and the project has begun, the risk mitigation, and monitoring steps begin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mitigation is a problem avoidance activity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monitoring is a project tracking activity </a:t>
            </a:r>
            <a:endParaRPr sz="2000">
              <a:latin typeface="Lustria"/>
              <a:ea typeface="Lustria"/>
              <a:cs typeface="Lustria"/>
              <a:sym typeface="Lustria"/>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Risk monitoring has three objectives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To assess whether predicted risks do, in fact, occur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To ensure that risk aversion steps defined for the risk are being properly applied </a:t>
            </a:r>
            <a:endParaRPr sz="2000">
              <a:latin typeface="Lustria"/>
              <a:ea typeface="Lustria"/>
              <a:cs typeface="Lustria"/>
              <a:sym typeface="Lustria"/>
            </a:endParaRPr>
          </a:p>
          <a:p>
            <a:pPr marL="742950" lvl="1" indent="-285750" algn="l" rtl="0">
              <a:spcBef>
                <a:spcPts val="400"/>
              </a:spcBef>
              <a:spcAft>
                <a:spcPts val="0"/>
              </a:spcAft>
              <a:buClr>
                <a:schemeClr val="dk1"/>
              </a:buClr>
              <a:buSzPts val="2000"/>
              <a:buChar char="–"/>
            </a:pPr>
            <a:r>
              <a:rPr lang="en-US" sz="2000">
                <a:latin typeface="Lustria"/>
                <a:ea typeface="Lustria"/>
                <a:cs typeface="Lustria"/>
                <a:sym typeface="Lustria"/>
              </a:rPr>
              <a:t>To collect information that can be used for future risk analysis</a:t>
            </a:r>
            <a:endParaRPr/>
          </a:p>
          <a:p>
            <a:pPr marL="342900" lvl="0" indent="-342900" algn="l" rtl="0">
              <a:spcBef>
                <a:spcPts val="400"/>
              </a:spcBef>
              <a:spcAft>
                <a:spcPts val="0"/>
              </a:spcAft>
              <a:buClr>
                <a:schemeClr val="dk1"/>
              </a:buClr>
              <a:buSzPts val="2000"/>
              <a:buChar char="•"/>
            </a:pPr>
            <a:r>
              <a:rPr lang="en-US" sz="2000">
                <a:latin typeface="Lustria"/>
                <a:ea typeface="Lustria"/>
                <a:cs typeface="Lustria"/>
                <a:sym typeface="Lustria"/>
              </a:rPr>
              <a:t>The findings from risk monitoring may allow the project manager to ascertain what risks caused which problems throughout the project</a:t>
            </a:r>
            <a:endParaRPr sz="2000">
              <a:latin typeface="Lustria"/>
              <a:ea typeface="Lustria"/>
              <a:cs typeface="Lustria"/>
              <a:sym typeface="Lust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Summary</a:t>
            </a:r>
            <a:endParaRPr>
              <a:latin typeface="Algerian"/>
              <a:ea typeface="Algerian"/>
              <a:cs typeface="Algerian"/>
              <a:sym typeface="Algerian"/>
            </a:endParaRPr>
          </a:p>
        </p:txBody>
      </p:sp>
      <p:sp>
        <p:nvSpPr>
          <p:cNvPr id="223" name="Google Shape;223;p24"/>
          <p:cNvSpPr txBox="1">
            <a:spLocks noGrp="1"/>
          </p:cNvSpPr>
          <p:nvPr>
            <p:ph type="body" idx="1"/>
          </p:nvPr>
        </p:nvSpPr>
        <p:spPr>
          <a:xfrm>
            <a:off x="179512" y="1340768"/>
            <a:ext cx="8856984" cy="51845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Lustria"/>
                <a:ea typeface="Lustria"/>
                <a:cs typeface="Lustria"/>
                <a:sym typeface="Lustria"/>
              </a:rPr>
              <a:t>Whenever much is riding on a software project, common sense dictates risk analysis</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Yet, most project managers do it informally and superficially, if at all </a:t>
            </a:r>
            <a:endParaRPr sz="2400">
              <a:latin typeface="Lustria"/>
              <a:ea typeface="Lustria"/>
              <a:cs typeface="Lustria"/>
              <a:sym typeface="Lustria"/>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However, the time spent in risk management results in </a:t>
            </a:r>
            <a:endParaRPr sz="2400">
              <a:latin typeface="Lustria"/>
              <a:ea typeface="Lustria"/>
              <a:cs typeface="Lustria"/>
              <a:sym typeface="Lustria"/>
            </a:endParaRPr>
          </a:p>
          <a:p>
            <a:pPr marL="742950" lvl="1" indent="-285750" algn="l" rtl="0">
              <a:spcBef>
                <a:spcPts val="480"/>
              </a:spcBef>
              <a:spcAft>
                <a:spcPts val="0"/>
              </a:spcAft>
              <a:buClr>
                <a:schemeClr val="dk1"/>
              </a:buClr>
              <a:buSzPts val="2400"/>
              <a:buChar char="–"/>
            </a:pPr>
            <a:r>
              <a:rPr lang="en-US" sz="2400">
                <a:latin typeface="Lustria"/>
                <a:ea typeface="Lustria"/>
                <a:cs typeface="Lustria"/>
                <a:sym typeface="Lustria"/>
              </a:rPr>
              <a:t>Less upheaval during the project </a:t>
            </a:r>
            <a:endParaRPr sz="2400">
              <a:latin typeface="Lustria"/>
              <a:ea typeface="Lustria"/>
              <a:cs typeface="Lustria"/>
              <a:sym typeface="Lustria"/>
            </a:endParaRPr>
          </a:p>
          <a:p>
            <a:pPr marL="742950" lvl="1" indent="-285750" algn="l" rtl="0">
              <a:spcBef>
                <a:spcPts val="480"/>
              </a:spcBef>
              <a:spcAft>
                <a:spcPts val="0"/>
              </a:spcAft>
              <a:buClr>
                <a:schemeClr val="dk1"/>
              </a:buClr>
              <a:buSzPts val="2400"/>
              <a:buChar char="–"/>
            </a:pPr>
            <a:r>
              <a:rPr lang="en-US" sz="2400">
                <a:latin typeface="Lustria"/>
                <a:ea typeface="Lustria"/>
                <a:cs typeface="Lustria"/>
                <a:sym typeface="Lustria"/>
              </a:rPr>
              <a:t>A greater ability to track and control a project </a:t>
            </a:r>
            <a:endParaRPr sz="2400">
              <a:latin typeface="Lustria"/>
              <a:ea typeface="Lustria"/>
              <a:cs typeface="Lustria"/>
              <a:sym typeface="Lustria"/>
            </a:endParaRPr>
          </a:p>
          <a:p>
            <a:pPr marL="742950" lvl="1" indent="-285750" algn="l" rtl="0">
              <a:spcBef>
                <a:spcPts val="480"/>
              </a:spcBef>
              <a:spcAft>
                <a:spcPts val="0"/>
              </a:spcAft>
              <a:buClr>
                <a:schemeClr val="dk1"/>
              </a:buClr>
              <a:buSzPts val="2400"/>
              <a:buChar char="–"/>
            </a:pPr>
            <a:r>
              <a:rPr lang="en-US" sz="2400">
                <a:latin typeface="Lustria"/>
                <a:ea typeface="Lustria"/>
                <a:cs typeface="Lustria"/>
                <a:sym typeface="Lustria"/>
              </a:rPr>
              <a:t>The confidence that comes with planning for problems before they occur</a:t>
            </a:r>
            <a:endParaRPr/>
          </a:p>
          <a:p>
            <a:pPr marL="342900" lvl="0" indent="-342900" algn="l" rtl="0">
              <a:spcBef>
                <a:spcPts val="480"/>
              </a:spcBef>
              <a:spcAft>
                <a:spcPts val="0"/>
              </a:spcAft>
              <a:buClr>
                <a:schemeClr val="dk1"/>
              </a:buClr>
              <a:buSzPts val="2400"/>
              <a:buChar char="•"/>
            </a:pPr>
            <a:r>
              <a:rPr lang="en-US" sz="2400">
                <a:latin typeface="Lustria"/>
                <a:ea typeface="Lustria"/>
                <a:cs typeface="Lustria"/>
                <a:sym typeface="Lustria"/>
              </a:rPr>
              <a:t>Risk management can absorb a significant amount of the project planning effort…but the effort is worth it</a:t>
            </a:r>
            <a:endParaRPr sz="2400">
              <a:latin typeface="Lustria"/>
              <a:ea typeface="Lustria"/>
              <a:cs typeface="Lustria"/>
              <a:sym typeface="Lust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body" idx="1"/>
          </p:nvPr>
        </p:nvSpPr>
        <p:spPr>
          <a:xfrm>
            <a:off x="457200" y="188640"/>
            <a:ext cx="8507288" cy="593752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b="1" dirty="0">
                <a:latin typeface="Lustria"/>
                <a:ea typeface="Lustria"/>
                <a:cs typeface="Lustria"/>
                <a:sym typeface="Lustria"/>
              </a:rPr>
              <a:t>Why analyze risk?</a:t>
            </a:r>
            <a:br>
              <a:rPr lang="en-US" b="1" dirty="0">
                <a:latin typeface="Lustria"/>
                <a:ea typeface="Lustria"/>
                <a:cs typeface="Lustria"/>
                <a:sym typeface="Lustria"/>
              </a:rPr>
            </a:br>
            <a:r>
              <a:rPr lang="en-US" b="1" dirty="0">
                <a:latin typeface="Lustria"/>
                <a:ea typeface="Lustria"/>
                <a:cs typeface="Lustria"/>
                <a:sym typeface="Lustria"/>
              </a:rPr>
              <a:t>  </a:t>
            </a:r>
            <a:r>
              <a:rPr lang="en-US" sz="2600" dirty="0">
                <a:latin typeface="Lustria"/>
                <a:ea typeface="Lustria"/>
                <a:cs typeface="Lustria"/>
                <a:sym typeface="Lustria"/>
              </a:rPr>
              <a:t>risk is a potential problem—it might happen, it might </a:t>
            </a:r>
            <a:r>
              <a:rPr lang="en-US" sz="2600" dirty="0" smtClean="0">
                <a:latin typeface="Lustria"/>
                <a:ea typeface="Lustria"/>
                <a:cs typeface="Lustria"/>
                <a:sym typeface="Lustria"/>
              </a:rPr>
              <a:t>not</a:t>
            </a:r>
            <a:r>
              <a:rPr lang="en-US" sz="2600" dirty="0">
                <a:latin typeface="Lustria"/>
                <a:ea typeface="Lustria"/>
                <a:cs typeface="Lustria"/>
                <a:sym typeface="Lustria"/>
              </a:rPr>
              <a:t>. </a:t>
            </a:r>
            <a:r>
              <a:rPr lang="en-US" sz="2600" dirty="0" smtClean="0">
                <a:latin typeface="Lustria"/>
                <a:ea typeface="Lustria"/>
                <a:cs typeface="Lustria"/>
                <a:sym typeface="Lustria"/>
              </a:rPr>
              <a:t> </a:t>
            </a:r>
            <a:r>
              <a:rPr lang="en-US" sz="2600" dirty="0">
                <a:latin typeface="Lustria"/>
                <a:ea typeface="Lustria"/>
                <a:cs typeface="Lustria"/>
                <a:sym typeface="Lustria"/>
              </a:rPr>
              <a:t>identify it, assess its probability of occurrence, estimate  </a:t>
            </a:r>
            <a:r>
              <a:rPr lang="en-US" sz="2600" dirty="0" smtClean="0">
                <a:latin typeface="Lustria"/>
                <a:ea typeface="Lustria"/>
                <a:cs typeface="Lustria"/>
                <a:sym typeface="Lustria"/>
              </a:rPr>
              <a:t>its </a:t>
            </a:r>
            <a:r>
              <a:rPr lang="en-US" sz="2600" dirty="0">
                <a:latin typeface="Lustria"/>
                <a:ea typeface="Lustria"/>
                <a:cs typeface="Lustria"/>
                <a:sym typeface="Lustria"/>
              </a:rPr>
              <a:t>impact, and establish a contingency </a:t>
            </a:r>
            <a:r>
              <a:rPr lang="en-US" sz="2600" dirty="0" smtClean="0">
                <a:latin typeface="Lustria"/>
                <a:ea typeface="Lustria"/>
                <a:cs typeface="Lustria"/>
                <a:sym typeface="Lustria"/>
              </a:rPr>
              <a:t>plan</a:t>
            </a:r>
            <a:endParaRPr lang="en-US" dirty="0">
              <a:latin typeface="Lustria"/>
              <a:ea typeface="Lustria"/>
              <a:cs typeface="Lustria"/>
              <a:sym typeface="Lustria"/>
            </a:endParaRPr>
          </a:p>
          <a:p>
            <a:pPr indent="-457200">
              <a:spcBef>
                <a:spcPts val="640"/>
              </a:spcBef>
              <a:buSzPts val="2600"/>
            </a:pPr>
            <a:r>
              <a:rPr lang="en-US" b="1" dirty="0" smtClean="0">
                <a:latin typeface="Lustria"/>
                <a:ea typeface="Lustria"/>
                <a:cs typeface="Lustria"/>
                <a:sym typeface="Lustria"/>
              </a:rPr>
              <a:t>What </a:t>
            </a:r>
            <a:r>
              <a:rPr lang="en-US" b="1" dirty="0">
                <a:latin typeface="Lustria"/>
                <a:ea typeface="Lustria"/>
                <a:cs typeface="Lustria"/>
                <a:sym typeface="Lustria"/>
              </a:rPr>
              <a:t>is the expected outcome?</a:t>
            </a:r>
            <a:endParaRPr dirty="0">
              <a:latin typeface="Lustria"/>
              <a:ea typeface="Lustria"/>
              <a:cs typeface="Lustria"/>
              <a:sym typeface="Lustria"/>
            </a:endParaRPr>
          </a:p>
          <a:p>
            <a:pPr marL="400050" lvl="1" indent="0" algn="l" rtl="0">
              <a:spcBef>
                <a:spcPts val="560"/>
              </a:spcBef>
              <a:spcAft>
                <a:spcPts val="0"/>
              </a:spcAft>
              <a:buClr>
                <a:schemeClr val="dk1"/>
              </a:buClr>
              <a:buSzPts val="2800"/>
              <a:buNone/>
            </a:pPr>
            <a:r>
              <a:rPr lang="en-US" dirty="0">
                <a:latin typeface="Lustria"/>
                <a:ea typeface="Lustria"/>
                <a:cs typeface="Lustria"/>
                <a:sym typeface="Lustria"/>
              </a:rPr>
              <a:t>A risk mitigation, monitoring, and management (RMMM) plan or a set of risk information sheets is produced. </a:t>
            </a:r>
            <a:endParaRPr dirty="0"/>
          </a:p>
          <a:p>
            <a:pPr marL="457200" lvl="0" indent="-457200" algn="l" rtl="0">
              <a:spcBef>
                <a:spcPts val="640"/>
              </a:spcBef>
              <a:spcAft>
                <a:spcPts val="0"/>
              </a:spcAft>
              <a:buClr>
                <a:schemeClr val="dk1"/>
              </a:buClr>
              <a:buSzPts val="3200"/>
              <a:buChar char="•"/>
            </a:pPr>
            <a:r>
              <a:rPr lang="en-US" b="1" dirty="0">
                <a:latin typeface="Lustria"/>
                <a:ea typeface="Lustria"/>
                <a:cs typeface="Lustria"/>
                <a:sym typeface="Lustria"/>
              </a:rPr>
              <a:t>Why do we care about risk analysis?</a:t>
            </a:r>
            <a:endParaRPr dirty="0">
              <a:latin typeface="Lustria"/>
              <a:ea typeface="Lustria"/>
              <a:cs typeface="Lustria"/>
              <a:sym typeface="Lustria"/>
            </a:endParaRPr>
          </a:p>
          <a:p>
            <a:pPr marL="400050" lvl="1" indent="0" algn="l" rtl="0">
              <a:spcBef>
                <a:spcPts val="560"/>
              </a:spcBef>
              <a:spcAft>
                <a:spcPts val="0"/>
              </a:spcAft>
              <a:buClr>
                <a:schemeClr val="dk1"/>
              </a:buClr>
              <a:buSzPts val="2800"/>
              <a:buNone/>
            </a:pPr>
            <a:r>
              <a:rPr lang="en-US" dirty="0">
                <a:latin typeface="Lustria"/>
                <a:ea typeface="Lustria"/>
                <a:cs typeface="Lustria"/>
                <a:sym typeface="Lustria"/>
              </a:rPr>
              <a:t>being prepared—understanding the risks and taking proactive measures to avoid or manage them </a:t>
            </a:r>
            <a:endParaRPr dirty="0"/>
          </a:p>
          <a:p>
            <a:pPr marL="0" lvl="0" indent="0" algn="l" rtl="0">
              <a:spcBef>
                <a:spcPts val="640"/>
              </a:spcBef>
              <a:spcAft>
                <a:spcPts val="0"/>
              </a:spcAft>
              <a:buClr>
                <a:schemeClr val="dk1"/>
              </a:buClr>
              <a:buSzPts val="3200"/>
              <a:buNone/>
            </a:pPr>
            <a:endParaRPr dirty="0">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Reactive Risk Management </a:t>
            </a:r>
            <a:endParaRPr>
              <a:latin typeface="Algerian"/>
              <a:ea typeface="Algerian"/>
              <a:cs typeface="Algerian"/>
              <a:sym typeface="Algerian"/>
            </a:endParaRPr>
          </a:p>
        </p:txBody>
      </p:sp>
      <p:sp>
        <p:nvSpPr>
          <p:cNvPr id="102" name="Google Shape;102;p4"/>
          <p:cNvSpPr txBox="1">
            <a:spLocks noGrp="1"/>
          </p:cNvSpPr>
          <p:nvPr>
            <p:ph type="body" idx="1"/>
          </p:nvPr>
        </p:nvSpPr>
        <p:spPr>
          <a:xfrm>
            <a:off x="457200" y="1600200"/>
            <a:ext cx="8579296"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latin typeface="Lustria"/>
                <a:ea typeface="Lustria"/>
                <a:cs typeface="Lustria"/>
                <a:sym typeface="Lustria"/>
              </a:rPr>
              <a:t>Project team reacts to risk when they occur</a:t>
            </a:r>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Mitigation – Plan for additional resources in anticipation of overcoming risk effects</a:t>
            </a:r>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Fix on failure – resources are found and applied when risk strikes</a:t>
            </a:r>
            <a:endParaRPr/>
          </a:p>
          <a:p>
            <a:pPr marL="342900" lvl="0" indent="-342900" algn="l" rtl="0">
              <a:spcBef>
                <a:spcPts val="640"/>
              </a:spcBef>
              <a:spcAft>
                <a:spcPts val="0"/>
              </a:spcAft>
              <a:buClr>
                <a:schemeClr val="dk1"/>
              </a:buClr>
              <a:buSzPts val="3200"/>
              <a:buChar char="•"/>
            </a:pPr>
            <a:r>
              <a:rPr lang="en-US">
                <a:latin typeface="Lustria"/>
                <a:ea typeface="Lustria"/>
                <a:cs typeface="Lustria"/>
                <a:sym typeface="Lustria"/>
              </a:rPr>
              <a:t>Crisis management – failure does not respond to applied resources and project is in risk</a:t>
            </a:r>
            <a:endParaRPr>
              <a:latin typeface="Lustria"/>
              <a:ea typeface="Lustria"/>
              <a:cs typeface="Lustria"/>
              <a:sym typeface="Lust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lgerian"/>
              <a:buNone/>
            </a:pPr>
            <a:r>
              <a:rPr lang="en-US">
                <a:latin typeface="Algerian"/>
                <a:ea typeface="Algerian"/>
                <a:cs typeface="Algerian"/>
                <a:sym typeface="Algerian"/>
              </a:rPr>
              <a:t>Proactive risk strategy </a:t>
            </a:r>
            <a:endParaRPr>
              <a:latin typeface="Algerian"/>
              <a:ea typeface="Algerian"/>
              <a:cs typeface="Algerian"/>
              <a:sym typeface="Algerian"/>
            </a:endParaRPr>
          </a:p>
        </p:txBody>
      </p:sp>
      <p:sp>
        <p:nvSpPr>
          <p:cNvPr id="108" name="Google Shape;108;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latin typeface="Lustria"/>
                <a:ea typeface="Lustria"/>
                <a:cs typeface="Lustria"/>
                <a:sym typeface="Lustria"/>
              </a:rPr>
              <a:t>Better than reactive risk strategy. </a:t>
            </a:r>
            <a:endParaRPr>
              <a:latin typeface="Lustria"/>
              <a:ea typeface="Lustria"/>
              <a:cs typeface="Lustria"/>
              <a:sym typeface="Lustria"/>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Begins long before technical work is initiated.</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Potential risks are identified, their probability and impacts are assessed and ranked by importance.</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 Software team establishes a plan for managing risks.</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As all the risks can not be avoided, the team works to develop a contingency plan that will enable it to respond in a controlled and effective manner. </a:t>
            </a:r>
            <a:endParaRPr>
              <a:latin typeface="Lustria"/>
              <a:ea typeface="Lustria"/>
              <a:cs typeface="Lustria"/>
              <a:sym typeface="Lust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i="1">
                <a:latin typeface="Algerian"/>
                <a:ea typeface="Algerian"/>
                <a:cs typeface="Algerian"/>
                <a:sym typeface="Algerian"/>
              </a:rPr>
              <a:t>Seven Principles of Risk Management</a:t>
            </a:r>
            <a:endParaRPr>
              <a:latin typeface="Algerian"/>
              <a:ea typeface="Algerian"/>
              <a:cs typeface="Algerian"/>
              <a:sym typeface="Algerian"/>
            </a:endParaRPr>
          </a:p>
        </p:txBody>
      </p:sp>
      <p:sp>
        <p:nvSpPr>
          <p:cNvPr id="114" name="Google Shape;114;p6"/>
          <p:cNvSpPr txBox="1">
            <a:spLocks noGrp="1"/>
          </p:cNvSpPr>
          <p:nvPr>
            <p:ph type="body" idx="1"/>
          </p:nvPr>
        </p:nvSpPr>
        <p:spPr>
          <a:xfrm>
            <a:off x="467544" y="1484784"/>
            <a:ext cx="8579296" cy="5001419"/>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en-US" sz="6200">
                <a:latin typeface="Lustria"/>
                <a:ea typeface="Lustria"/>
                <a:cs typeface="Lustria"/>
                <a:sym typeface="Lustria"/>
              </a:rPr>
              <a:t>Principles that provide a framework to accomplish effective risk management. </a:t>
            </a:r>
            <a:br>
              <a:rPr lang="en-US" sz="6200">
                <a:latin typeface="Lustria"/>
                <a:ea typeface="Lustria"/>
                <a:cs typeface="Lustria"/>
                <a:sym typeface="Lustria"/>
              </a:rPr>
            </a:br>
            <a:endParaRPr sz="6200">
              <a:latin typeface="Lustria"/>
              <a:ea typeface="Lustria"/>
              <a:cs typeface="Lustria"/>
              <a:sym typeface="Lustria"/>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Maintain a global perspective </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Take a forward-looking view</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Encourage open communication</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Integrate</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Emphasize a continuous process</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Develop a shared product vision  </a:t>
            </a:r>
            <a:endParaRPr/>
          </a:p>
          <a:p>
            <a:pPr marL="742950" lvl="1" indent="-285750" algn="l" rtl="0">
              <a:spcBef>
                <a:spcPts val="638"/>
              </a:spcBef>
              <a:spcAft>
                <a:spcPts val="0"/>
              </a:spcAft>
              <a:buClr>
                <a:schemeClr val="dk1"/>
              </a:buClr>
              <a:buSzPct val="100000"/>
              <a:buChar char="–"/>
            </a:pPr>
            <a:r>
              <a:rPr lang="en-US" sz="5800">
                <a:latin typeface="Lustria"/>
                <a:ea typeface="Lustria"/>
                <a:cs typeface="Lustria"/>
                <a:sym typeface="Lustria"/>
              </a:rPr>
              <a:t>Encourage teamwork  </a:t>
            </a:r>
            <a:endParaRPr>
              <a:latin typeface="Lustria"/>
              <a:ea typeface="Lustria"/>
              <a:cs typeface="Lustria"/>
              <a:sym typeface="Lust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0" y="274638"/>
            <a:ext cx="9252520" cy="70609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Categorization Approach #1 </a:t>
            </a:r>
            <a:br>
              <a:rPr lang="en-US">
                <a:latin typeface="Algerian"/>
                <a:ea typeface="Algerian"/>
                <a:cs typeface="Algerian"/>
                <a:sym typeface="Algerian"/>
              </a:rPr>
            </a:br>
            <a:endParaRPr>
              <a:latin typeface="Algerian"/>
              <a:ea typeface="Algerian"/>
              <a:cs typeface="Algerian"/>
              <a:sym typeface="Algerian"/>
            </a:endParaRPr>
          </a:p>
        </p:txBody>
      </p:sp>
      <p:sp>
        <p:nvSpPr>
          <p:cNvPr id="120" name="Google Shape;120;p7"/>
          <p:cNvSpPr txBox="1">
            <a:spLocks noGrp="1"/>
          </p:cNvSpPr>
          <p:nvPr>
            <p:ph type="body" idx="1"/>
          </p:nvPr>
        </p:nvSpPr>
        <p:spPr>
          <a:xfrm>
            <a:off x="457200" y="908720"/>
            <a:ext cx="8229600" cy="521744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latin typeface="Lustria"/>
                <a:ea typeface="Lustria"/>
                <a:cs typeface="Lustria"/>
                <a:sym typeface="Lustria"/>
              </a:rPr>
              <a:t>Project risks  </a:t>
            </a:r>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They threaten the project plan </a:t>
            </a:r>
            <a:endParaRPr>
              <a:latin typeface="Lustria"/>
              <a:ea typeface="Lustria"/>
              <a:cs typeface="Lustria"/>
              <a:sym typeface="Lustria"/>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 If they become real, it is likely that the project schedule will slip and that costs will increase</a:t>
            </a:r>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Technical risks </a:t>
            </a:r>
            <a:endParaRPr>
              <a:latin typeface="Lustria"/>
              <a:ea typeface="Lustria"/>
              <a:cs typeface="Lustria"/>
              <a:sym typeface="Lustria"/>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They threaten the quality and timeliness of the software to be produced  </a:t>
            </a:r>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If they become real, implementation may become difficult or impossible </a:t>
            </a:r>
            <a:endParaRPr>
              <a:latin typeface="Lustria"/>
              <a:ea typeface="Lustria"/>
              <a:cs typeface="Lustria"/>
              <a:sym typeface="Lustria"/>
            </a:endParaRPr>
          </a:p>
          <a:p>
            <a:pPr marL="342900" lvl="0" indent="-342900" algn="l" rtl="0">
              <a:spcBef>
                <a:spcPts val="592"/>
              </a:spcBef>
              <a:spcAft>
                <a:spcPts val="0"/>
              </a:spcAft>
              <a:buClr>
                <a:schemeClr val="dk1"/>
              </a:buClr>
              <a:buSzPct val="100000"/>
              <a:buChar char="•"/>
            </a:pPr>
            <a:r>
              <a:rPr lang="en-US">
                <a:latin typeface="Lustria"/>
                <a:ea typeface="Lustria"/>
                <a:cs typeface="Lustria"/>
                <a:sym typeface="Lustria"/>
              </a:rPr>
              <a:t>Business risks </a:t>
            </a:r>
            <a:endParaRPr>
              <a:latin typeface="Lustria"/>
              <a:ea typeface="Lustria"/>
              <a:cs typeface="Lustria"/>
              <a:sym typeface="Lustria"/>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They threaten the viability of the software to be built</a:t>
            </a:r>
            <a:endParaRPr/>
          </a:p>
          <a:p>
            <a:pPr marL="1143000" lvl="2" indent="-228600" algn="l" rtl="0">
              <a:spcBef>
                <a:spcPts val="444"/>
              </a:spcBef>
              <a:spcAft>
                <a:spcPts val="0"/>
              </a:spcAft>
              <a:buClr>
                <a:schemeClr val="dk1"/>
              </a:buClr>
              <a:buSzPct val="100000"/>
              <a:buChar char="•"/>
            </a:pPr>
            <a:r>
              <a:rPr lang="en-US">
                <a:latin typeface="Lustria"/>
                <a:ea typeface="Lustria"/>
                <a:cs typeface="Lustria"/>
                <a:sym typeface="Lustria"/>
              </a:rPr>
              <a:t>If they become real, they jeopardize the project or the product</a:t>
            </a:r>
            <a:endParaRPr>
              <a:latin typeface="Lustria"/>
              <a:ea typeface="Lustria"/>
              <a:cs typeface="Lustria"/>
              <a:sym typeface="Lust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Categorization – Approach #1 </a:t>
            </a:r>
            <a:endParaRPr>
              <a:latin typeface="Algerian"/>
              <a:ea typeface="Algerian"/>
              <a:cs typeface="Algerian"/>
              <a:sym typeface="Algerian"/>
            </a:endParaRPr>
          </a:p>
        </p:txBody>
      </p:sp>
      <p:sp>
        <p:nvSpPr>
          <p:cNvPr id="126" name="Google Shape;126;p8"/>
          <p:cNvSpPr/>
          <p:nvPr/>
        </p:nvSpPr>
        <p:spPr>
          <a:xfrm>
            <a:off x="0" y="1417638"/>
            <a:ext cx="9036496" cy="50782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Lustria"/>
                <a:ea typeface="Lustria"/>
                <a:cs typeface="Lustria"/>
                <a:sym typeface="Lustria"/>
              </a:rPr>
              <a:t>Market risk – building an excellent product or system that no one really wants  </a:t>
            </a:r>
            <a:endParaRPr dirty="0"/>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Lustria"/>
                <a:ea typeface="Lustria"/>
                <a:cs typeface="Lustria"/>
                <a:sym typeface="Lustria"/>
              </a:rPr>
              <a:t>Strategic risk – building a product that no longer fits into the overall business strategy for the company </a:t>
            </a:r>
            <a:endParaRPr dirty="0"/>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Lustria"/>
                <a:ea typeface="Lustria"/>
                <a:cs typeface="Lustria"/>
                <a:sym typeface="Lustria"/>
              </a:rPr>
              <a:t>Sales risk – building a product that the sales force doesn't understand how to sell </a:t>
            </a:r>
            <a:endParaRPr dirty="0"/>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Lustria"/>
                <a:ea typeface="Lustria"/>
                <a:cs typeface="Lustria"/>
                <a:sym typeface="Lustria"/>
              </a:rPr>
              <a:t>Management risk – losing the support of senior management due to a change in focus or a change in people </a:t>
            </a:r>
            <a:endParaRPr dirty="0"/>
          </a:p>
          <a:p>
            <a:pPr marL="342900" marR="0" lvl="0" indent="-342900" algn="l" rtl="0">
              <a:lnSpc>
                <a:spcPct val="15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Lustria"/>
                <a:ea typeface="Lustria"/>
                <a:cs typeface="Lustria"/>
                <a:sym typeface="Lustria"/>
              </a:rPr>
              <a:t>Budget risk – losing budgetary or personnel commitment</a:t>
            </a:r>
            <a:endParaRPr sz="2400" b="0" i="0" u="none" strike="noStrike" cap="none" dirty="0">
              <a:solidFill>
                <a:schemeClr val="dk1"/>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323528" y="18864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lgerian"/>
              <a:buNone/>
            </a:pPr>
            <a:r>
              <a:rPr lang="en-US">
                <a:latin typeface="Algerian"/>
                <a:ea typeface="Algerian"/>
                <a:cs typeface="Algerian"/>
                <a:sym typeface="Algerian"/>
              </a:rPr>
              <a:t>Risk Categorization – Approach #2 </a:t>
            </a:r>
            <a:endParaRPr>
              <a:latin typeface="Algerian"/>
              <a:ea typeface="Algerian"/>
              <a:cs typeface="Algerian"/>
              <a:sym typeface="Algerian"/>
            </a:endParaRPr>
          </a:p>
        </p:txBody>
      </p:sp>
      <p:sp>
        <p:nvSpPr>
          <p:cNvPr id="132" name="Google Shape;132;p9"/>
          <p:cNvSpPr txBox="1">
            <a:spLocks noGrp="1"/>
          </p:cNvSpPr>
          <p:nvPr>
            <p:ph type="body" idx="1"/>
          </p:nvPr>
        </p:nvSpPr>
        <p:spPr>
          <a:xfrm>
            <a:off x="179512" y="1633808"/>
            <a:ext cx="8795320" cy="524604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Char char="•"/>
            </a:pPr>
            <a:r>
              <a:rPr lang="en-US" sz="2000">
                <a:latin typeface="Lustria"/>
                <a:ea typeface="Lustria"/>
                <a:cs typeface="Lustria"/>
                <a:sym typeface="Lustria"/>
              </a:rPr>
              <a:t> Known risks – Those risks that can be uncovered after careful evaluation of the project plan, the business and technical environment in which the project is being developed, and other reliable information sources (e.g., unrealistic delivery date) </a:t>
            </a:r>
            <a:endParaRPr sz="2000">
              <a:latin typeface="Lustria"/>
              <a:ea typeface="Lustria"/>
              <a:cs typeface="Lustria"/>
              <a:sym typeface="Lustria"/>
            </a:endParaRPr>
          </a:p>
          <a:p>
            <a:pPr marL="342900" lvl="0" indent="-342900" algn="l" rtl="0">
              <a:lnSpc>
                <a:spcPct val="150000"/>
              </a:lnSpc>
              <a:spcBef>
                <a:spcPts val="400"/>
              </a:spcBef>
              <a:spcAft>
                <a:spcPts val="0"/>
              </a:spcAft>
              <a:buClr>
                <a:schemeClr val="dk1"/>
              </a:buClr>
              <a:buSzPts val="2000"/>
              <a:buChar char="•"/>
            </a:pPr>
            <a:r>
              <a:rPr lang="en-US" sz="2000">
                <a:latin typeface="Lustria"/>
                <a:ea typeface="Lustria"/>
                <a:cs typeface="Lustria"/>
                <a:sym typeface="Lustria"/>
              </a:rPr>
              <a:t>Predictable risks -  Those risks that are extrapolated from past project experience (e.g., past turnover) </a:t>
            </a:r>
            <a:endParaRPr sz="2000">
              <a:latin typeface="Lustria"/>
              <a:ea typeface="Lustria"/>
              <a:cs typeface="Lustria"/>
              <a:sym typeface="Lustria"/>
            </a:endParaRPr>
          </a:p>
          <a:p>
            <a:pPr marL="342900" lvl="0" indent="-342900" algn="l" rtl="0">
              <a:lnSpc>
                <a:spcPct val="150000"/>
              </a:lnSpc>
              <a:spcBef>
                <a:spcPts val="400"/>
              </a:spcBef>
              <a:spcAft>
                <a:spcPts val="0"/>
              </a:spcAft>
              <a:buClr>
                <a:schemeClr val="dk1"/>
              </a:buClr>
              <a:buSzPts val="2000"/>
              <a:buChar char="•"/>
            </a:pPr>
            <a:r>
              <a:rPr lang="en-US" sz="2000">
                <a:latin typeface="Lustria"/>
                <a:ea typeface="Lustria"/>
                <a:cs typeface="Lustria"/>
                <a:sym typeface="Lustria"/>
              </a:rPr>
              <a:t>Unpredictable risks -  Those risks that can and do occur, but are extremely difficult to identify in advance</a:t>
            </a:r>
            <a:endParaRPr sz="2000">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2006</Words>
  <Application>Microsoft Office PowerPoint</Application>
  <PresentationFormat>On-screen Show (4:3)</PresentationFormat>
  <Paragraphs>184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Calibri</vt:lpstr>
      <vt:lpstr>Arial</vt:lpstr>
      <vt:lpstr>Lustria</vt:lpstr>
      <vt:lpstr>Office Theme</vt:lpstr>
      <vt:lpstr>Risk management</vt:lpstr>
      <vt:lpstr>RISK</vt:lpstr>
      <vt:lpstr>PowerPoint Presentation</vt:lpstr>
      <vt:lpstr>Reactive Risk Management </vt:lpstr>
      <vt:lpstr>Proactive risk strategy </vt:lpstr>
      <vt:lpstr>Seven Principles of Risk Management</vt:lpstr>
      <vt:lpstr>Risk Categorization Approach #1  </vt:lpstr>
      <vt:lpstr>Risk Categorization – Approach #1 </vt:lpstr>
      <vt:lpstr>Risk Categorization – Approach #2 </vt:lpstr>
      <vt:lpstr>Steps for Risk Management </vt:lpstr>
      <vt:lpstr>Risk Identification </vt:lpstr>
      <vt:lpstr>Risk Item Checklist </vt:lpstr>
      <vt:lpstr>Known and Predictable Risk Categories </vt:lpstr>
      <vt:lpstr> Questionnaire on Project Risk </vt:lpstr>
      <vt:lpstr>Risk Components and Drivers </vt:lpstr>
      <vt:lpstr>Risk Projection (Estimation) </vt:lpstr>
      <vt:lpstr>Risk Table </vt:lpstr>
      <vt:lpstr>Risk Table </vt:lpstr>
      <vt:lpstr>Assessing Risk Impact </vt:lpstr>
      <vt:lpstr>Risk Mitigation, Monitoring, and Management </vt:lpstr>
      <vt:lpstr>Risk mitigation (avoidance) </vt:lpstr>
      <vt:lpstr>RMMM</vt:lpstr>
      <vt:lpstr>The RMMM Plan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HP</dc:creator>
  <cp:lastModifiedBy>Administrator</cp:lastModifiedBy>
  <cp:revision>1</cp:revision>
  <dcterms:created xsi:type="dcterms:W3CDTF">2021-05-11T13:21:26Z</dcterms:created>
  <dcterms:modified xsi:type="dcterms:W3CDTF">2023-03-07T03:45:43Z</dcterms:modified>
</cp:coreProperties>
</file>