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Lustria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wHg4Uo9YoZOXVzqH4b3IJ47U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ustri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930092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493009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930092c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930092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Estimation for Software Projects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Problem-Based Estimation LOC/FP Approach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compute LOC/FP using estimates of information domain values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use historical data to build estimates for the project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Lustria"/>
                <a:ea typeface="Lustria"/>
                <a:cs typeface="Lustria"/>
                <a:sym typeface="Lustria"/>
              </a:rPr>
              <a:t>KLOC: </a:t>
            </a: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kilo lines of code, or (lines of code) / 1000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Regarded as most accurate way to measure labor costs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Lustria"/>
                <a:ea typeface="Lustria"/>
                <a:cs typeface="Lustria"/>
                <a:sym typeface="Lustria"/>
              </a:rPr>
              <a:t>Function points </a:t>
            </a: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are computed by first calculating an unadjusted function point count (UFC).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Counts are made for the following categories·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External inputs – those items provided by the user that describe distinct application-oriented data (such as file names and menu selections)·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External outputs – those items provided to the user that generate distinct application-oriented data (such as reports and messages)</a:t>
            </a:r>
            <a:endParaRPr sz="2000">
              <a:latin typeface="Lustria"/>
              <a:ea typeface="Lustria"/>
              <a:cs typeface="Lustria"/>
              <a:sym typeface="Lustria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Lustria"/>
              <a:ea typeface="Lustria"/>
              <a:cs typeface="Lustria"/>
              <a:sym typeface="Lustria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Process-Based Estimation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5334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delineation of software functions obtained from the project scope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series of framework activities must be performed for each function </a:t>
            </a:r>
            <a:br>
              <a:rPr lang="en-US" sz="2400">
                <a:latin typeface="Lustria"/>
                <a:ea typeface="Lustria"/>
                <a:cs typeface="Lustria"/>
                <a:sym typeface="Lustria"/>
              </a:rPr>
            </a:br>
            <a:endParaRPr sz="2400"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2667000"/>
            <a:ext cx="606875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4545" y="3581400"/>
            <a:ext cx="2743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 Estimation Accuracy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152400" y="1371600"/>
            <a:ext cx="88392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Lustria"/>
                <a:ea typeface="Lustria"/>
                <a:cs typeface="Lustria"/>
                <a:sym typeface="Lustria"/>
              </a:rPr>
              <a:t>Predicated on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degree to which the planner has properly estimated the size of the product to be built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ability to translate the size estimate into human effort, calendar time, and dollars (a function of the availability of reliable software metrics from past projects)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degree to which the project plan reflects the abilities of the software team</a:t>
            </a:r>
            <a:endParaRPr/>
          </a:p>
          <a:p>
            <a:pPr indent="-28575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stability of product requirements and the environment that supports the software engineering effort.</a:t>
            </a:r>
            <a:r>
              <a:rPr b="1" lang="en-US">
                <a:latin typeface="Lustria"/>
                <a:ea typeface="Lustria"/>
                <a:cs typeface="Lustria"/>
                <a:sym typeface="Lustria"/>
              </a:rPr>
              <a:t> 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Empirical estimation model </a:t>
            </a:r>
            <a:br>
              <a:rPr lang="en-US">
                <a:latin typeface="Algerian"/>
                <a:ea typeface="Algerian"/>
                <a:cs typeface="Algerian"/>
                <a:sym typeface="Algerian"/>
              </a:rPr>
            </a:b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914400"/>
            <a:ext cx="8534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estimation model is derived using regression analysis on data collected from past software projects. </a:t>
            </a:r>
            <a:endParaRPr sz="2400">
              <a:latin typeface="Lustria"/>
              <a:ea typeface="Lustria"/>
              <a:cs typeface="Lustria"/>
              <a:sym typeface="Lustria"/>
            </a:endParaRPr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Lustria"/>
              <a:ea typeface="Lustria"/>
              <a:cs typeface="Lustria"/>
              <a:sym typeface="Lustria"/>
            </a:endParaRPr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Lustria"/>
                <a:ea typeface="Lustria"/>
                <a:cs typeface="Lustria"/>
                <a:sym typeface="Lustria"/>
              </a:rPr>
              <a:t>where </a:t>
            </a:r>
            <a:r>
              <a:rPr i="1" lang="en-US" sz="2200">
                <a:latin typeface="Lustria"/>
                <a:ea typeface="Lustria"/>
                <a:cs typeface="Lustria"/>
                <a:sym typeface="Lustria"/>
              </a:rPr>
              <a:t>A, B, </a:t>
            </a:r>
            <a:r>
              <a:rPr lang="en-US" sz="2200">
                <a:latin typeface="Lustria"/>
                <a:ea typeface="Lustria"/>
                <a:cs typeface="Lustria"/>
                <a:sym typeface="Lustria"/>
              </a:rPr>
              <a:t>and </a:t>
            </a:r>
            <a:r>
              <a:rPr i="1" lang="en-US" sz="2200">
                <a:latin typeface="Lustria"/>
                <a:ea typeface="Lustria"/>
                <a:cs typeface="Lustria"/>
                <a:sym typeface="Lustria"/>
              </a:rPr>
              <a:t>C </a:t>
            </a:r>
            <a:r>
              <a:rPr lang="en-US" sz="2200">
                <a:latin typeface="Lustria"/>
                <a:ea typeface="Lustria"/>
                <a:cs typeface="Lustria"/>
                <a:sym typeface="Lustria"/>
              </a:rPr>
              <a:t>are empirically derived constants, </a:t>
            </a:r>
            <a:r>
              <a:rPr i="1" lang="en-US" sz="2200">
                <a:latin typeface="Lustria"/>
                <a:ea typeface="Lustria"/>
                <a:cs typeface="Lustria"/>
                <a:sym typeface="Lustria"/>
              </a:rPr>
              <a:t>E </a:t>
            </a:r>
            <a:r>
              <a:rPr lang="en-US" sz="2200">
                <a:latin typeface="Lustria"/>
                <a:ea typeface="Lustria"/>
                <a:cs typeface="Lustria"/>
                <a:sym typeface="Lustria"/>
              </a:rPr>
              <a:t>is effort in person-months, and </a:t>
            </a:r>
            <a:r>
              <a:rPr i="1" lang="en-US" sz="2200">
                <a:latin typeface="Lustria"/>
                <a:ea typeface="Lustria"/>
                <a:cs typeface="Lustria"/>
                <a:sym typeface="Lustria"/>
              </a:rPr>
              <a:t>e</a:t>
            </a:r>
            <a:r>
              <a:rPr baseline="-25000" i="1" lang="en-US" sz="2200">
                <a:latin typeface="Lustria"/>
                <a:ea typeface="Lustria"/>
                <a:cs typeface="Lustria"/>
                <a:sym typeface="Lustria"/>
              </a:rPr>
              <a:t>v</a:t>
            </a:r>
            <a:r>
              <a:rPr i="1" lang="en-US" sz="2200"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2200">
                <a:latin typeface="Lustria"/>
                <a:ea typeface="Lustria"/>
                <a:cs typeface="Lustria"/>
                <a:sym typeface="Lustria"/>
              </a:rPr>
              <a:t>is the estimation variable (either LOC or FP </a:t>
            </a:r>
            <a:endParaRPr sz="2200"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The COCOMO II Model (</a:t>
            </a:r>
            <a:r>
              <a:rPr i="1" lang="en-US" sz="2400">
                <a:latin typeface="Lustria"/>
                <a:ea typeface="Lustria"/>
                <a:cs typeface="Lustria"/>
                <a:sym typeface="Lustria"/>
              </a:rPr>
              <a:t>COnstructive COst MOdel</a:t>
            </a: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 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 sz="2000"/>
              <a:t>Application composition model. </a:t>
            </a:r>
            <a:r>
              <a:rPr lang="en-US" sz="2000"/>
              <a:t>Used during the early stages of software engineering, when prototyping of user interfaces, consideration of software and system interaction, assessment of performance, and evaluation of technology</a:t>
            </a:r>
            <a:br>
              <a:rPr lang="en-US" sz="2000"/>
            </a:br>
            <a:r>
              <a:rPr lang="en-US" sz="2000"/>
              <a:t>maturity are paramount.</a:t>
            </a:r>
            <a:endParaRPr sz="2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 sz="2000"/>
              <a:t>Early design stage model. </a:t>
            </a:r>
            <a:r>
              <a:rPr lang="en-US" sz="2000"/>
              <a:t>Used once requirements have been stabilized and</a:t>
            </a:r>
            <a:br>
              <a:rPr lang="en-US" sz="2000"/>
            </a:br>
            <a:r>
              <a:rPr lang="en-US" sz="2000"/>
              <a:t>basic software architecture has been established.</a:t>
            </a:r>
            <a:endParaRPr sz="2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 sz="2000"/>
              <a:t>Post-architecture-stage model. </a:t>
            </a:r>
            <a:r>
              <a:rPr lang="en-US" sz="2000"/>
              <a:t>Used during the construction of the software </a:t>
            </a:r>
            <a:br>
              <a:rPr lang="en-US" sz="2000"/>
            </a:br>
            <a:endParaRPr sz="2000"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676400"/>
            <a:ext cx="3061171" cy="75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COCOMO MODEL II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152400" y="1066800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Three different sizing options are available as part of the model</a:t>
            </a:r>
            <a:br>
              <a:rPr lang="en-US" sz="2000">
                <a:latin typeface="Lustria"/>
                <a:ea typeface="Lustria"/>
                <a:cs typeface="Lustria"/>
                <a:sym typeface="Lustria"/>
              </a:rPr>
            </a:b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hierarchy: object points, function points, and lines of source code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The object point count is determined by multiplying the original number of object instances by the weighting factor in the figure and summing to obtain a total object point count. </a:t>
            </a:r>
            <a:br>
              <a:rPr lang="en-US" sz="2000">
                <a:latin typeface="Lustria"/>
                <a:ea typeface="Lustria"/>
                <a:cs typeface="Lustria"/>
                <a:sym typeface="Lustria"/>
              </a:rPr>
            </a:br>
            <a:endParaRPr sz="20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t/>
            </a:r>
            <a:endParaRPr sz="2300"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br>
              <a:rPr lang="en-US" sz="2300">
                <a:latin typeface="Lustria"/>
                <a:ea typeface="Lustria"/>
                <a:cs typeface="Lustria"/>
                <a:sym typeface="Lustria"/>
              </a:rPr>
            </a:br>
            <a:endParaRPr sz="2300"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81400"/>
            <a:ext cx="5094113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495300" y="3809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New Object Point (NOP)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80" name="Google Shape;18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351" y="3723702"/>
            <a:ext cx="8159298" cy="222796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/>
          <p:nvPr/>
        </p:nvSpPr>
        <p:spPr>
          <a:xfrm>
            <a:off x="533400" y="1524000"/>
            <a:ext cx="815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Component-based development or general software reuse is to be applied, the percent of reuse (%reuse) is estimated and the object point count is adjusted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300" y="2216154"/>
            <a:ext cx="66294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The Software Equation 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3048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A dynamic multivariable model</a:t>
            </a:r>
            <a:br>
              <a:rPr lang="en-US">
                <a:latin typeface="Lustria"/>
                <a:ea typeface="Lustria"/>
                <a:cs typeface="Lustria"/>
                <a:sym typeface="Lustria"/>
              </a:rPr>
            </a:b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0" lvl="1" marL="4572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	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9906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Where E = effort in person-months or person-years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 = project duration in months or years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B = “special skills factor”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P = “productivity parameter”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overall process maturity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management practices, 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good software engineering practices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level of programming languages used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state of the software environment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skills and experience of the software team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 the complexity of the application</a:t>
            </a:r>
            <a:br>
              <a:rPr lang="en-US">
                <a:latin typeface="Lustria"/>
                <a:ea typeface="Lustria"/>
                <a:cs typeface="Lustria"/>
                <a:sym typeface="Lustria"/>
              </a:rPr>
            </a:b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3621186" cy="928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Estimation for Agile Projects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457200" y="1371600"/>
            <a:ext cx="84582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Each user scenario (a mini-use-case) is considered separately for estimation purposes.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scenario is decomposed into the set of software engineering tasks that will be required to develop it.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Each task is estimated separately. 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estimation based on historical data, an empirical model, or “experience.”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Alternatively, the ‘volume’ of the scenario can be estimated in LOC, FP or some other volume-oriented measure (e.g., use-case count).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Estimates for each task are summed to create an estimate for the scenario.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Alternatively, the volume estimate for the scenario is translated into effort using historical data.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effort estimates for all scenarios that are to be implemented for a given software increment are summed to develop the effort estimate for the increment.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930092c8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4930092c8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4930092c8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4930092c8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Software Project Planning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752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Lustria"/>
                <a:ea typeface="Lustria"/>
                <a:cs typeface="Lustria"/>
                <a:sym typeface="Lustria"/>
              </a:rPr>
              <a:t>goal of project planning </a:t>
            </a:r>
            <a:endParaRPr sz="2200"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latin typeface="Lustria"/>
                <a:ea typeface="Lustria"/>
                <a:cs typeface="Lustria"/>
                <a:sym typeface="Lustria"/>
              </a:rPr>
              <a:t>establish a strategy for controlling, tracking, and monitoring a complex technical project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latin typeface="Lustria"/>
                <a:ea typeface="Lustria"/>
                <a:cs typeface="Lustria"/>
                <a:sym typeface="Lustria"/>
              </a:rPr>
              <a:t>the end result gets done on time, with quality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 The Make-Buy Decision</a:t>
            </a:r>
            <a:endParaRPr/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152400" y="1295400"/>
            <a:ext cx="8915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Software may be purchased (or licensed) off-the-shelf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“full-experience” or “partial-experience” software components may be acquired and then modified and integrated to meet specific needs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Software may be custom built by an outside contractor to meet the purchaser’s specifications </a:t>
            </a:r>
            <a:endParaRPr sz="2400"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In the final analysis, the make/buy decision is made</a:t>
            </a:r>
            <a:br>
              <a:rPr lang="en-US" sz="2400">
                <a:latin typeface="Lustria"/>
                <a:ea typeface="Lustria"/>
                <a:cs typeface="Lustria"/>
                <a:sym typeface="Lustria"/>
              </a:rPr>
            </a:b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based on the following conditions: </a:t>
            </a:r>
            <a:endParaRPr sz="2400"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Will the delivery date of the software product be sooner than that for internally developed software?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Will the cost of acquisition plus the cost of customization be less than the cost of developing the software internally?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Will the cost of outside support (e.g., a maintenance contract) be less than the cost of internal support? </a:t>
            </a:r>
            <a:br>
              <a:rPr lang="en-US" sz="2000">
                <a:latin typeface="Lustria"/>
                <a:ea typeface="Lustria"/>
                <a:cs typeface="Lustria"/>
                <a:sym typeface="Lustria"/>
              </a:rPr>
            </a:br>
            <a:endParaRPr sz="20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6616"/>
            <a:ext cx="678180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0162" y="4572000"/>
            <a:ext cx="65436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Outsourcing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457200" y="1447800"/>
            <a:ext cx="85344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Software engineering activities are contracted to a third party who does the work at lower cost and, hopefully, higher quality.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Software work conducted within a company is reduced to a contract management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At the strategic level, business managers consider whether a significant portion of all software work can be contracted to others. </a:t>
            </a:r>
            <a:endParaRPr sz="2000"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At the tactical level, a project manager determines whether part</a:t>
            </a:r>
            <a:br>
              <a:rPr lang="en-US" sz="2000">
                <a:latin typeface="Lustria"/>
                <a:ea typeface="Lustria"/>
                <a:cs typeface="Lustria"/>
                <a:sym typeface="Lustria"/>
              </a:rPr>
            </a:b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or all of a project can be best accomplished by subcontracting the software work. </a:t>
            </a:r>
            <a:endParaRPr sz="2000"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The outsourcing decision is often a financial one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On the positive side, cost savings can usually be achieved by reducing the number of software people and the facilities (e.g., computers, infrastructure) that support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On the negative side, a company loses some control over the software that it needs. </a:t>
            </a:r>
            <a:br>
              <a:rPr lang="en-US" sz="2000">
                <a:latin typeface="Lustria"/>
                <a:ea typeface="Lustria"/>
                <a:cs typeface="Lustria"/>
                <a:sym typeface="Lustria"/>
              </a:rPr>
            </a:br>
            <a:br>
              <a:rPr lang="en-US" sz="2000">
                <a:latin typeface="Lustria"/>
                <a:ea typeface="Lustria"/>
                <a:cs typeface="Lustria"/>
                <a:sym typeface="Lustria"/>
              </a:rPr>
            </a:br>
            <a:br>
              <a:rPr lang="en-US" sz="2000">
                <a:latin typeface="Lustria"/>
                <a:ea typeface="Lustria"/>
                <a:cs typeface="Lustria"/>
                <a:sym typeface="Lustria"/>
              </a:rPr>
            </a:b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 </a:t>
            </a:r>
            <a:br>
              <a:rPr lang="en-US" sz="2000">
                <a:latin typeface="Lustria"/>
                <a:ea typeface="Lustria"/>
                <a:cs typeface="Lustria"/>
                <a:sym typeface="Lustria"/>
              </a:rPr>
            </a:br>
            <a:endParaRPr sz="20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533399" y="304800"/>
            <a:ext cx="8229600" cy="879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Project Planning Task Set</a:t>
            </a:r>
            <a:br>
              <a:rPr lang="en-US">
                <a:latin typeface="Algerian"/>
                <a:ea typeface="Algerian"/>
                <a:cs typeface="Algerian"/>
                <a:sym typeface="Algerian"/>
              </a:rPr>
            </a:b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52400" y="927908"/>
            <a:ext cx="899159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Establish project scope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Determine feasibility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Analyze risks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Risk analysis.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Define required resources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Determine require human resources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Define reusable software resources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Identify environmental resources </a:t>
            </a:r>
            <a:endParaRPr b="0" i="0" sz="18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Decompose the problem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Develop two or more estimates using size, function points, process tasks or use-cases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Reconcile the estimates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Develop a project schedule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Scheduling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Establish a meaningful task set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Define a task network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Use scheduling tools to develop a timeline chart</a:t>
            </a:r>
            <a:endParaRPr/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Define schedule tracking mechanisms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Estimation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Estimation of resources, cost, and schedule for a software engineering effort requires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experience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access to good historical information (metrics)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the courage to commit to quantitative predictions when qualitative information is all that exists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ustria"/>
                <a:ea typeface="Lustria"/>
                <a:cs typeface="Lustria"/>
                <a:sym typeface="Lustria"/>
              </a:rPr>
              <a:t>Estimation carries inherent risk and this risk leads to uncertainty</a:t>
            </a:r>
            <a:endParaRPr sz="24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Software Project Plan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109" name="Google Shape;109;p5"/>
          <p:cNvGrpSpPr/>
          <p:nvPr/>
        </p:nvGrpSpPr>
        <p:grpSpPr>
          <a:xfrm>
            <a:off x="533406" y="1600201"/>
            <a:ext cx="8153393" cy="2056596"/>
            <a:chOff x="76206" y="0"/>
            <a:chExt cx="8153393" cy="2056596"/>
          </a:xfrm>
        </p:grpSpPr>
        <p:sp>
          <p:nvSpPr>
            <p:cNvPr id="110" name="Google Shape;110;p5"/>
            <p:cNvSpPr/>
            <p:nvPr/>
          </p:nvSpPr>
          <p:spPr>
            <a:xfrm>
              <a:off x="76206" y="0"/>
              <a:ext cx="3427660" cy="20565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136442" y="60236"/>
              <a:ext cx="3307188" cy="193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Project Scope </a:t>
              </a:r>
              <a:endParaRPr b="0" i="0" sz="2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ustria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Estimates</a:t>
              </a:r>
              <a:endPara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ustria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Risks</a:t>
              </a:r>
              <a:endPara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ustria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Schedule</a:t>
              </a:r>
              <a:endPara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ustria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Control strategy</a:t>
              </a:r>
              <a:endPara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828385" y="603268"/>
              <a:ext cx="687978" cy="85005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1C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3828385" y="773280"/>
              <a:ext cx="481585" cy="510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801939" y="0"/>
              <a:ext cx="3427660" cy="20565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4862175" y="60236"/>
              <a:ext cx="3307188" cy="193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Software Project Plan</a:t>
              </a:r>
              <a:endParaRPr b="0" i="0" sz="2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16" name="Google Shape;116;p5"/>
          <p:cNvSpPr/>
          <p:nvPr/>
        </p:nvSpPr>
        <p:spPr>
          <a:xfrm>
            <a:off x="1676400" y="4031673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Understand Scope </a:t>
            </a:r>
            <a:endParaRPr b="0" i="0" sz="24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customers needs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business context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project boundaries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customer’s motivation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likely paths for change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What is Scope? 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52400" y="13716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Software scope describes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functions and features that are to be delivered to end-users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data that are input and output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“content” that is presented to users as a consequence of using the software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the performance, constraints, interfaces, and reliability that bound the system.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Scope is defined using one of two techniques: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A narrative description of software scope is developed after communication with all stakeholders.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Lustria"/>
                <a:ea typeface="Lustria"/>
                <a:cs typeface="Lustria"/>
                <a:sym typeface="Lustria"/>
              </a:rPr>
              <a:t>A set of use-cases is developed by end-users.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Project Resources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28" name="Google Shape;12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219200"/>
            <a:ext cx="5864283" cy="553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Project Estimation 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Lustria"/>
                <a:ea typeface="Lustria"/>
                <a:cs typeface="Lustria"/>
                <a:sym typeface="Lustria"/>
              </a:rPr>
              <a:t>Delay estimation until late in the project</a:t>
            </a:r>
            <a:endParaRPr sz="2800"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Lustria"/>
                <a:ea typeface="Lustria"/>
                <a:cs typeface="Lustria"/>
                <a:sym typeface="Lustria"/>
              </a:rPr>
              <a:t>Base estimates on similar projects that have already been completed.</a:t>
            </a:r>
            <a:endParaRPr sz="2800"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Lustria"/>
                <a:ea typeface="Lustria"/>
                <a:cs typeface="Lustria"/>
                <a:sym typeface="Lustria"/>
              </a:rPr>
              <a:t>Use relatively simple decomposition techniques to generate project cost and effort estimates.</a:t>
            </a:r>
            <a:endParaRPr sz="2800"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Lustria"/>
                <a:ea typeface="Lustria"/>
                <a:cs typeface="Lustria"/>
                <a:sym typeface="Lustria"/>
              </a:rPr>
              <a:t>Use one or more empirical models for software cost and effort estimation </a:t>
            </a:r>
            <a:br>
              <a:rPr lang="en-US" sz="2800">
                <a:latin typeface="Lustria"/>
                <a:ea typeface="Lustria"/>
                <a:cs typeface="Lustria"/>
                <a:sym typeface="Lustria"/>
              </a:rPr>
            </a:br>
            <a:endParaRPr sz="28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DECOMPOSITION TECHNIQUES</a:t>
            </a:r>
            <a:br>
              <a:rPr lang="en-US">
                <a:latin typeface="Algerian"/>
                <a:ea typeface="Algerian"/>
                <a:cs typeface="Algerian"/>
                <a:sym typeface="Algerian"/>
              </a:rPr>
            </a:b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57200" y="914400"/>
            <a:ext cx="8610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Software Sizing (LOC or FP)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the degree to which you have properly estimated the size of the product to be built;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the ability to translate the size estimate into human effort, calendar time, and amount(a function of the availability of reliable software metrics from past projects)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the degree to which the project plan reflects the abilities of the software team</a:t>
            </a:r>
            <a:endParaRPr sz="2100"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the stability of product requirements and the environment that supports the software engineering effort. </a:t>
            </a:r>
            <a:endParaRPr sz="2100"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Sizing approaches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Fuzzy logic sizing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Function point sizing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Standard component sizing </a:t>
            </a:r>
            <a:endParaRPr sz="2100">
              <a:latin typeface="Lustria"/>
              <a:ea typeface="Lustria"/>
              <a:cs typeface="Lustria"/>
              <a:sym typeface="Lustria"/>
            </a:endParaRPr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Lustria"/>
                <a:ea typeface="Lustria"/>
                <a:cs typeface="Lustria"/>
                <a:sym typeface="Lustria"/>
              </a:rPr>
              <a:t>Change sizing </a:t>
            </a:r>
            <a:br>
              <a:rPr lang="en-US" sz="2100"/>
            </a:br>
            <a:br>
              <a:rPr lang="en-US" sz="2100"/>
            </a:br>
            <a:br>
              <a:rPr lang="en-US" sz="2100">
                <a:latin typeface="Lustria"/>
                <a:ea typeface="Lustria"/>
                <a:cs typeface="Lustria"/>
                <a:sym typeface="Lustria"/>
              </a:rPr>
            </a:br>
            <a:br>
              <a:rPr lang="en-US" sz="2100">
                <a:latin typeface="Lustria"/>
                <a:ea typeface="Lustria"/>
                <a:cs typeface="Lustria"/>
                <a:sym typeface="Lustria"/>
              </a:rPr>
            </a:br>
            <a:endParaRPr sz="21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HP</dc:creator>
</cp:coreProperties>
</file>