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7" roundtripDataSignature="AMtx7mjjuliz5ZzhQzsogno2gBbiT9gC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DFC951-9014-4290-AB5B-864F61CECA18}">
  <a:tblStyle styleId="{27DFC951-9014-4290-AB5B-864F61CECA1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7" Type="http://customschemas.google.com/relationships/presentationmetadata" Target="metadata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4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7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8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6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0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3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3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rive.google.com/file/d/1pvY2lPziwMkj8wmLDuRliFY2_DsBJFMw/view" TargetMode="External"/><Relationship Id="rId4" Type="http://schemas.openxmlformats.org/officeDocument/2006/relationships/image" Target="../media/image1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drive.google.com/file/d/1mmvZ60drm4jYa5H-69Ac39NSwGoQ7XkW/view" TargetMode="External"/><Relationship Id="rId4" Type="http://schemas.openxmlformats.org/officeDocument/2006/relationships/image" Target="../media/image1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8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0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0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7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93371" y="21020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N"/>
              <a:t>Introduction</a:t>
            </a:r>
            <a:br>
              <a:rPr b="1" lang="en-IN"/>
            </a:br>
            <a:r>
              <a:rPr b="1" lang="en-IN"/>
              <a:t> to </a:t>
            </a:r>
            <a:br>
              <a:rPr b="1" lang="en-IN"/>
            </a:br>
            <a:r>
              <a:rPr b="1" lang="en-IN"/>
              <a:t>Data Link Layer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5"/>
            </a:pPr>
            <a:r>
              <a:rPr b="1" lang="en-IN"/>
              <a:t>Flow Control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What to do with a sender that systematically wants to transmit frames faster than the receiver can accept them.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This situation can occur when the sender is running on a fast, powerful computer and the receiver is running on a slow, low-end machine.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00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05" name="Google Shape;705;p100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CSMA/CD (Carrier Sense Multiple Access with Collision Detection)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It arguments the algorithm to handle the collision.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At time t</a:t>
            </a:r>
            <a:r>
              <a:rPr baseline="-25000" lang="en-IN" sz="2800"/>
              <a:t>1</a:t>
            </a:r>
            <a:r>
              <a:rPr lang="en-IN" sz="2800"/>
              <a:t> station A has executed its persistence procedure and starts sending the bits of its frame.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At time t</a:t>
            </a:r>
            <a:r>
              <a:rPr baseline="-25000" lang="en-IN" sz="2800"/>
              <a:t>2</a:t>
            </a:r>
            <a:r>
              <a:rPr lang="en-IN" sz="2800"/>
              <a:t> Station C has not yet sensed the first bit sent by A.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D:\RCSS\DCN\Images\Module 3\carrier sense multiple access with collision detection.jpg" id="706" name="Google Shape;70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420" y="3515405"/>
            <a:ext cx="8990239" cy="274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1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12" name="Google Shape;712;p101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CSMA/CD (Carrier Sense Multiple Access with Collision Detection)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lang="en-IN" sz="2800"/>
              <a:t>Station C executes its persistence procedure and starts sending the bits in its frame, which propagate both to the left and the right. 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lang="en-IN" sz="2800"/>
              <a:t>The collision occur some time after t</a:t>
            </a:r>
            <a:r>
              <a:rPr baseline="-25000" lang="en-IN" sz="2800"/>
              <a:t>2</a:t>
            </a:r>
            <a:r>
              <a:rPr lang="en-IN" sz="2800"/>
              <a:t> 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lang="en-IN" sz="2800"/>
              <a:t>Station C detects a collision at time t</a:t>
            </a:r>
            <a:r>
              <a:rPr baseline="-25000" lang="en-IN" sz="2800"/>
              <a:t>3</a:t>
            </a:r>
            <a:r>
              <a:rPr lang="en-IN" sz="2800"/>
              <a:t> when it receives the first bit of A’s frame.</a:t>
            </a:r>
            <a:endParaRPr/>
          </a:p>
        </p:txBody>
      </p:sp>
      <p:pic>
        <p:nvPicPr>
          <p:cNvPr descr="D:\RCSS\DCN\Images\Module 3\carrier sense multiple access with collision detection.jpg" id="713" name="Google Shape;71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7431" y="4036264"/>
            <a:ext cx="8990239" cy="274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CSS\DCN\Images\Module 3\CSMA-CD.jpg" id="718" name="Google Shape;718;p102"/>
          <p:cNvPicPr preferRelativeResize="0"/>
          <p:nvPr/>
        </p:nvPicPr>
        <p:blipFill rotWithShape="1">
          <a:blip r:embed="rId3">
            <a:alphaModFix/>
          </a:blip>
          <a:srcRect b="12349" l="0" r="0" t="17790"/>
          <a:stretch/>
        </p:blipFill>
        <p:spPr>
          <a:xfrm>
            <a:off x="3423285" y="3383280"/>
            <a:ext cx="6076950" cy="31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02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20" name="Google Shape;720;p102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CSMA/CD (Carrier Sense Multiple Access with Collision Detection)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6"/>
            </a:pPr>
            <a:r>
              <a:rPr lang="en-IN" sz="2800"/>
              <a:t>Station C immediately aborts transmission.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6"/>
            </a:pPr>
            <a:r>
              <a:rPr lang="en-IN" sz="2800"/>
              <a:t>Station A detects collision at time t</a:t>
            </a:r>
            <a:r>
              <a:rPr baseline="-25000" lang="en-IN" sz="2800"/>
              <a:t>4</a:t>
            </a:r>
            <a:r>
              <a:rPr lang="en-IN" sz="2800"/>
              <a:t> when it receives the first bit of C’s frame. It also immediately aborts transmission.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Here, A transmits for the duration t</a:t>
            </a:r>
            <a:r>
              <a:rPr baseline="-25000" lang="en-IN" sz="2800"/>
              <a:t>4</a:t>
            </a:r>
            <a:r>
              <a:rPr lang="en-IN" sz="2800"/>
              <a:t> – t</a:t>
            </a:r>
            <a:r>
              <a:rPr baseline="-25000" lang="en-IN" sz="2800"/>
              <a:t>1</a:t>
            </a:r>
            <a:r>
              <a:rPr lang="en-IN" sz="2800"/>
              <a:t> 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 transmits for the duration t</a:t>
            </a:r>
            <a:r>
              <a:rPr baseline="-25000" lang="en-IN" sz="2800"/>
              <a:t>3</a:t>
            </a:r>
            <a:r>
              <a:rPr lang="en-IN" sz="2800"/>
              <a:t> – t</a:t>
            </a:r>
            <a:r>
              <a:rPr baseline="-25000" lang="en-IN" sz="2800"/>
              <a:t>2</a:t>
            </a:r>
            <a:r>
              <a:rPr lang="en-IN" sz="2800"/>
              <a:t> .</a:t>
            </a:r>
            <a:endParaRPr baseline="-25000" sz="28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3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26" name="Google Shape;726;p103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CSMA/CA (Carrier Sense Multiple Access with Collision Avoidance)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Invented for wireless networks.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Three strategies for avoiding collision: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The inter-frame space.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The contention window.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Acknowledgments.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4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32" name="Google Shape;732;p104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CSMA/CA (Carrier Sense Multiple Access with Collision Avoidance)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Inter-frame Space (IFS):-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When an idle channel is found, the station does not send immediately.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It waits for a period of time called the inter-frame space (IFS).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Even though the channel may appear idle when it is sensed, a distant station may have already started transmitting.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distant station’s signal has not yet reached this station.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The IFS time allows the front of the transmitted signal by the distant station to reach this station.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After waiting an IFS time, if the channel is still idle, the station can send.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05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38" name="Google Shape;738;p105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CSMA/CA (Carrier Sense Multiple Access with Collision Avoidance)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Contention window:-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It is an amount of time divided into slots.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 station that is ready to send chooses a random number of slots as its wait time.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number slots changes according to the binary exponential </a:t>
            </a:r>
            <a:r>
              <a:rPr lang="en-IN" sz="2800"/>
              <a:t>backoff</a:t>
            </a:r>
            <a:r>
              <a:rPr lang="en-IN" sz="2800"/>
              <a:t> algorithm.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It is set to one slot at the first time, and then doubles each time the station cannot detect an idle channel after the IFS time</a:t>
            </a:r>
            <a:r>
              <a:rPr lang="en-IN" sz="2800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6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744" name="Google Shape;744;p106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CSMA/CA (Carrier Sense Multiple Access with Collision Avoidance)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Acknowledgment:-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With all the precautions, still there are chances for collision.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So with the above two, positive acknowledgment and the time-out timer can guarantee that a frame has received successfully.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D:\RCSS\DCN\Images\Module 3\contention window.jpg" id="745" name="Google Shape;74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516" y="3608478"/>
            <a:ext cx="8728992" cy="219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7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Controlled Access</a:t>
            </a:r>
            <a:endParaRPr b="1" sz="4000"/>
          </a:p>
        </p:txBody>
      </p:sp>
      <p:sp>
        <p:nvSpPr>
          <p:cNvPr id="751" name="Google Shape;751;p107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stations consults one another to find which station has the right to send.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 station cannot send unless it has been authorised by other stations.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Reservation:-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station needs to make a reservation before sending data.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Time is divided into intervals.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In each interval, a reservation frame precedes the data frames sent in that interval.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If there are N stations in the system, there are exactly N number of reservation mini slots in the reservation frame.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mini slot belongs to a station.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8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Controlled Access</a:t>
            </a:r>
            <a:endParaRPr b="1" sz="4000"/>
          </a:p>
        </p:txBody>
      </p:sp>
      <p:sp>
        <p:nvSpPr>
          <p:cNvPr id="757" name="Google Shape;757;p108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Polling:-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One device is designated as a primary station and the other devices are secondary stations.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primary device controls the link.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secondary device follow its instructions.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Primary device will decide which device is allowed to use the channel at a given time.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Primary device : Initiator of a session.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This method uses poll and select functions to prevent collisions.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9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Controlled Access</a:t>
            </a:r>
            <a:endParaRPr b="1" sz="4000"/>
          </a:p>
        </p:txBody>
      </p:sp>
      <p:sp>
        <p:nvSpPr>
          <p:cNvPr id="763" name="Google Shape;763;p109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Polling:-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 </a:t>
            </a:r>
            <a:endParaRPr/>
          </a:p>
        </p:txBody>
      </p:sp>
      <p:pic>
        <p:nvPicPr>
          <p:cNvPr descr="D:\RCSS\DCN\Images\Module 3\Polling.jpg" id="764" name="Google Shape;76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414" y="2466566"/>
            <a:ext cx="8298803" cy="322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5"/>
            </a:pPr>
            <a:r>
              <a:rPr b="1" lang="en-IN"/>
              <a:t>Flow Control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There are two approaches to prevent this problem: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Feedback-based flow control</a:t>
            </a:r>
            <a:r>
              <a:rPr lang="en-IN"/>
              <a:t>: the receiver sends back information to the sender giving it permission to send more data, or at least telling the sender how the receiver is doing.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Rate-based flow control: </a:t>
            </a:r>
            <a:r>
              <a:rPr lang="en-IN"/>
              <a:t> the protocol has a built-in mechanism that limits the rate at which senders may transmit data, without using feedback from the receiver.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0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Controlled Access</a:t>
            </a:r>
            <a:endParaRPr b="1" sz="4000"/>
          </a:p>
        </p:txBody>
      </p:sp>
      <p:sp>
        <p:nvSpPr>
          <p:cNvPr id="770" name="Google Shape;770;p110"/>
          <p:cNvSpPr txBox="1"/>
          <p:nvPr>
            <p:ph idx="1" type="body"/>
          </p:nvPr>
        </p:nvSpPr>
        <p:spPr>
          <a:xfrm>
            <a:off x="838200" y="1071155"/>
            <a:ext cx="10515600" cy="5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 u="sng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Token Passing:-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Stations in a network are organized in a logical ring.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For each station, there is a predecessor and successor.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 special packet called token circulates through the ring.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The possession of the token gives the station right to  access the channel and send its data.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 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1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776" name="Google Shape;776;p111"/>
          <p:cNvSpPr txBox="1"/>
          <p:nvPr>
            <p:ph idx="1" type="body"/>
          </p:nvPr>
        </p:nvSpPr>
        <p:spPr>
          <a:xfrm>
            <a:off x="838200" y="1071155"/>
            <a:ext cx="10515600" cy="5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Also called as </a:t>
            </a:r>
            <a:r>
              <a:rPr i="1" lang="en-IN" sz="2800"/>
              <a:t>Channel partition</a:t>
            </a:r>
            <a:r>
              <a:rPr lang="en-IN" sz="2800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It is a multiple access method in which the available </a:t>
            </a:r>
            <a:r>
              <a:rPr i="1" lang="en-IN" sz="2800">
                <a:solidFill>
                  <a:srgbClr val="FF0000"/>
                </a:solidFill>
              </a:rPr>
              <a:t>bandwidth of a link is shared in time, frequency or through code</a:t>
            </a:r>
            <a:r>
              <a:rPr lang="en-IN" sz="2800"/>
              <a:t>, among different stations.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Three channelization protocols: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FDMA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TDMA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CDMA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 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12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782" name="Google Shape;782;p112"/>
          <p:cNvSpPr txBox="1"/>
          <p:nvPr>
            <p:ph idx="1" type="body"/>
          </p:nvPr>
        </p:nvSpPr>
        <p:spPr>
          <a:xfrm>
            <a:off x="838200" y="1071155"/>
            <a:ext cx="10515600" cy="5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FDMA (Frequency Division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Here, the available bandwidth is divided into </a:t>
            </a:r>
            <a:r>
              <a:rPr i="1" lang="en-IN" sz="2800">
                <a:solidFill>
                  <a:srgbClr val="0070C0"/>
                </a:solidFill>
              </a:rPr>
              <a:t>frequency bands</a:t>
            </a:r>
            <a:r>
              <a:rPr lang="en-IN" sz="2800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is allocated  a band to send data.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band is reserved for a specific station, and it belongs to that station all the time.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also uses a </a:t>
            </a:r>
            <a:r>
              <a:rPr i="1" lang="en-IN" sz="2800">
                <a:solidFill>
                  <a:srgbClr val="0070C0"/>
                </a:solidFill>
              </a:rPr>
              <a:t>bandpass filter</a:t>
            </a:r>
            <a:r>
              <a:rPr lang="en-IN" sz="2800"/>
              <a:t> to confine the transmitter frequencies.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To prevent station interferences, the allocated bands are separated from one another by small </a:t>
            </a:r>
            <a:r>
              <a:rPr i="1" lang="en-IN" sz="2800">
                <a:solidFill>
                  <a:srgbClr val="0070C0"/>
                </a:solidFill>
              </a:rPr>
              <a:t>guard bands</a:t>
            </a:r>
            <a:r>
              <a:rPr lang="en-IN" sz="2800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13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788" name="Google Shape;788;p113"/>
          <p:cNvSpPr txBox="1"/>
          <p:nvPr>
            <p:ph idx="1" type="body"/>
          </p:nvPr>
        </p:nvSpPr>
        <p:spPr>
          <a:xfrm>
            <a:off x="838200" y="1071155"/>
            <a:ext cx="10515600" cy="5081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FDMA (Frequency Division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789" name="Google Shape;789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2287" y="1970315"/>
            <a:ext cx="60674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795" name="Google Shape;795;p114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FDMA (Frequency Division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FDMA and FDM conceptually seem similar, there are differences between them.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FDM is a physical layer technique that </a:t>
            </a:r>
            <a:r>
              <a:rPr i="1" lang="en-IN" sz="2800"/>
              <a:t>combines the loads from low bandwidth channels </a:t>
            </a:r>
            <a:r>
              <a:rPr lang="en-IN" sz="2800"/>
              <a:t>and </a:t>
            </a:r>
            <a:r>
              <a:rPr i="1" lang="en-IN" sz="2800"/>
              <a:t>transmits them by using a high bandwidth channel</a:t>
            </a:r>
            <a:r>
              <a:rPr lang="en-IN" sz="2800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MUX modulates the signals, combines them and creates a bandpass signal.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While FDMA, is an access method in the DLL.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 DLL in each station tells its physical layer to make a bandpass signal  from the data passed to it.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There is no physical MUX at the physical layer.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01" name="Google Shape;801;p115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TDMA (Time Division Multiple Access)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Stations share the bandwidth of the channel in time.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is allocated a time slot during which it can send data.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transmits its data in its assigned time slot.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802" name="Google Shape;80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612" y="2865120"/>
            <a:ext cx="54387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08" name="Google Shape;808;p116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TDMA (Time Division Multiple Access)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needs to know  the beginning of its slot and the location of its slot.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This may be difficult because of propagation delays introduced in the system, if the stations are spread over a large area.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To compensate delays, we have</a:t>
            </a:r>
            <a:r>
              <a:rPr i="1" lang="en-IN" sz="2800">
                <a:solidFill>
                  <a:srgbClr val="FF0000"/>
                </a:solidFill>
              </a:rPr>
              <a:t> guard times</a:t>
            </a:r>
            <a:r>
              <a:rPr lang="en-IN" sz="2800"/>
              <a:t>.</a:t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14" name="Google Shape;814;p117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CDMA (Code Division Multiple Access)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CDMA differs from FDMA, in that only one channel occupies the entire bandwidth of the link.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CDMA differs from TDMA, in that all stations can send the data simultaneously; </a:t>
            </a:r>
            <a:r>
              <a:rPr i="1" lang="en-IN" sz="2800"/>
              <a:t>there is no time sharing.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It means communication with different codes.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Example: Inside the same room, communication takes place in different languages.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20" name="Google Shape;820;p118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CDMA (Code Division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821" name="Google Shape;821;p118"/>
          <p:cNvPicPr preferRelativeResize="0"/>
          <p:nvPr/>
        </p:nvPicPr>
        <p:blipFill rotWithShape="1">
          <a:blip r:embed="rId3">
            <a:alphaModFix/>
          </a:blip>
          <a:srcRect b="7278" l="0" r="0" t="9163"/>
          <a:stretch/>
        </p:blipFill>
        <p:spPr>
          <a:xfrm>
            <a:off x="2865120" y="1645919"/>
            <a:ext cx="6461760" cy="40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27" name="Google Shape;827;p119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CDMA (Code Division Multiple Access)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CDMA is based on coding theory.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Each station is assigned with a code, which is a sequence of numbers called </a:t>
            </a:r>
            <a:r>
              <a:rPr i="1" lang="en-IN" sz="2800"/>
              <a:t>chips.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828" name="Google Shape;828;p119"/>
          <p:cNvPicPr preferRelativeResize="0"/>
          <p:nvPr/>
        </p:nvPicPr>
        <p:blipFill rotWithShape="1">
          <a:blip r:embed="rId3">
            <a:alphaModFix/>
          </a:blip>
          <a:srcRect b="10807" l="0" r="0" t="55408"/>
          <a:stretch/>
        </p:blipFill>
        <p:spPr>
          <a:xfrm>
            <a:off x="3057525" y="3203507"/>
            <a:ext cx="6076950" cy="1541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6"/>
            </a:pPr>
            <a:r>
              <a:rPr b="1" lang="en-IN"/>
              <a:t>Error Control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problem here is how to make sure all frames are eventually delivered to the network layer at the destination and in the proper order.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usual way to ensure reliable delivery is to provide the sender with some feedback about what is happening at the other end of the line.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protocol calls for the receiver to send back special control frames bearing positive or negative acknowledgments.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Hardware troubles may cause a frame to vanish completely.</a:t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This possibility is dealt with by introducing timers into the data link layer.</a:t>
            </a:r>
            <a:endParaRPr b="1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Channelization</a:t>
            </a:r>
            <a:endParaRPr b="1" sz="4000"/>
          </a:p>
        </p:txBody>
      </p:sp>
      <p:sp>
        <p:nvSpPr>
          <p:cNvPr id="834" name="Google Shape;834;p120"/>
          <p:cNvSpPr txBox="1"/>
          <p:nvPr>
            <p:ph idx="1" type="body"/>
          </p:nvPr>
        </p:nvSpPr>
        <p:spPr>
          <a:xfrm>
            <a:off x="838200" y="1071154"/>
            <a:ext cx="10515600" cy="55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 u="sng"/>
              <a:t>CDMA (Code Division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Data Representation:-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We follow these rules for encoding.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If a station needs to send a 0 bit, it encodes it as -1;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If it needs to send a 1 bit. It encodes it as +1.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When a station is idle, it sends no signal, which is interpreted as a 0.</a:t>
            </a:r>
            <a:endParaRPr/>
          </a:p>
        </p:txBody>
      </p:sp>
      <p:pic>
        <p:nvPicPr>
          <p:cNvPr id="835" name="Google Shape;835;p120"/>
          <p:cNvPicPr preferRelativeResize="0"/>
          <p:nvPr/>
        </p:nvPicPr>
        <p:blipFill rotWithShape="1">
          <a:blip r:embed="rId3">
            <a:alphaModFix/>
          </a:blip>
          <a:srcRect b="32543" l="0" r="0" t="28273"/>
          <a:stretch/>
        </p:blipFill>
        <p:spPr>
          <a:xfrm>
            <a:off x="2628900" y="3847011"/>
            <a:ext cx="6934200" cy="203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6"/>
            </a:pPr>
            <a:r>
              <a:rPr b="1" lang="en-IN"/>
              <a:t>Congestion Control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Although the link may be congested due to frames.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Which may result in frame loss.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Most often occur in network layer.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Two categories of link.</a:t>
            </a:r>
            <a:endParaRPr sz="4000"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1009105" y="1560058"/>
            <a:ext cx="10344695" cy="242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DLL controls how the medium is used.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can have a </a:t>
            </a:r>
            <a:r>
              <a:rPr b="1" lang="en-IN"/>
              <a:t>point-to-point link </a:t>
            </a:r>
            <a:r>
              <a:rPr lang="en-IN"/>
              <a:t>or a </a:t>
            </a:r>
            <a:r>
              <a:rPr b="1" lang="en-IN"/>
              <a:t>broadcast link</a:t>
            </a:r>
            <a:r>
              <a:rPr lang="en-I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Link is dedicated to two devices.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Link is shared between several pairs of devices.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Two Sub-layers</a:t>
            </a:r>
            <a:endParaRPr sz="4000"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009105" y="1560058"/>
            <a:ext cx="10344695" cy="242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Data Link Control (DLC) – Handles Issues with both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Media Access Control (MAC) –  Handles problems with broadcast links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Two Sub-layers</a:t>
            </a:r>
            <a:endParaRPr sz="4000"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1009105" y="1560058"/>
            <a:ext cx="10344695" cy="49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Data Link Control (DLC) – Handles Issues with both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Media Access Control (MAC) –  Handles problems with broadcast links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IP Address in datagram should not change. (At both end it will create issues)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Link Address – Physical Address – MAC Address.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When a frame has been send the datagram will be encapsulated inside a frame.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Two addresses will be added to the frame header.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This will change every time the frame moves from one link to another.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Link layer Addressing</a:t>
            </a:r>
            <a:endParaRPr sz="4000"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1009105" y="1560058"/>
            <a:ext cx="10344695" cy="4932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Three Types of Addresses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Unicast Address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One to One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frame with a unicast address destination is only for one entity in the link.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Multicast Address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One to Many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However the jurisdiction is local (Inside the link)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Broadcast Address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Many to Many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One to all communication.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frame with one broadcast address is send to all entities in the link.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Address Resolution Protocol (ARP)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Anytime a node has an IP datagram to send to another node in a link.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has the IP address of the receiving node.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source host knows the IP address of the default router.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Each router gets the IP address of the next router by using its forwarding table.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last router knows the IP address of the destination host.</a:t>
            </a:r>
            <a:endParaRPr/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Link layer Addressing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CSS\DCN\Images\Module 3\ARP-protocol.png"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434" y="3342459"/>
            <a:ext cx="6813239" cy="35155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Address Resolution Protocol (ARP)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Link layer Addressing</a:t>
            </a:r>
            <a:endParaRPr sz="4000"/>
          </a:p>
        </p:txBody>
      </p:sp>
      <p:sp>
        <p:nvSpPr>
          <p:cNvPr id="195" name="Google Shape;195;p19"/>
          <p:cNvSpPr txBox="1"/>
          <p:nvPr/>
        </p:nvSpPr>
        <p:spPr>
          <a:xfrm>
            <a:off x="1436915" y="2651761"/>
            <a:ext cx="9366069" cy="52322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functionality is to translate IP address to physical address.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Communication at the DLL</a:t>
            </a:r>
            <a:endParaRPr b="1" sz="4000"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659" y="1487397"/>
            <a:ext cx="6752681" cy="506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ARP</a:t>
            </a:r>
            <a:endParaRPr b="1" sz="4000"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belongs to the network layer.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maps an IP address to a logical link address.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ARP accepts an IP address from the IP protocol.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Maps the address to the corresponding link layer address.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 sz="2800"/>
              <a:t>Passes it to the DLL.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812074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ARP</a:t>
            </a:r>
            <a:endParaRPr b="1" sz="4000"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838200" y="9765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ARP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descr="D:\RCSS\DCN\Images\Module 3\ARP Request.png"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0893" y="1550489"/>
            <a:ext cx="6642100" cy="4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12074" y="4049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ARP</a:t>
            </a:r>
            <a:endParaRPr b="1" sz="4000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38200" y="2034630"/>
            <a:ext cx="10515600" cy="3347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The important terms associated with ARP are : 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	</a:t>
            </a:r>
            <a:r>
              <a:rPr b="1" lang="en-IN" sz="3200"/>
              <a:t>ARP Cache:</a:t>
            </a:r>
            <a:r>
              <a:rPr lang="en-IN" sz="3200"/>
              <a:t> After resolving MAC address, the ARP sends it to the source where it stores in a table for future reference. The subsequent communications can use the MAC address from the table.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/>
              <a:t>	ARP Cache Timeout:</a:t>
            </a:r>
            <a:r>
              <a:rPr lang="en-IN" sz="3200"/>
              <a:t> It indicates the time for which the MAC address in the ARP cache can reside.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/>
              <a:t>	</a:t>
            </a:r>
            <a:endParaRPr sz="3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ARP</a:t>
            </a:r>
            <a:endParaRPr b="1" sz="4000"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	ARP request:</a:t>
            </a:r>
            <a:r>
              <a:rPr lang="en-IN"/>
              <a:t> This is nothing but broadcasting a packet over the network to validate whether we came across destination MAC address or not. 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physical address of the sender.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IP address of the sender.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physical address of the receiver is FF:FF:FF:FF:FF:FF.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IP address of the receiver.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	ARP response/reply:</a:t>
            </a:r>
            <a:r>
              <a:rPr lang="en-IN"/>
              <a:t> It is the MAC address response that the source receives from the destination which aids in further communication of the data.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ARP</a:t>
            </a:r>
            <a:endParaRPr b="1" sz="4000"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51263" y="15904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	Packet Format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	</a:t>
            </a:r>
            <a:endParaRPr/>
          </a:p>
        </p:txBody>
      </p:sp>
      <p:pic>
        <p:nvPicPr>
          <p:cNvPr descr="D:\RCSS\DCN\Images\Module 3\Packet ARP.png"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6633" y="2247627"/>
            <a:ext cx="6935561" cy="419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Control (DLC)</a:t>
            </a:r>
            <a:endParaRPr b="1" sz="4000"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38200" y="1825625"/>
            <a:ext cx="10515600" cy="32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Methods of Framing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</a:t>
            </a:r>
            <a:r>
              <a:rPr lang="en-IN" sz="2400"/>
              <a:t>Byte Count: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This method uses a field in the header to specify the number of bytes in 	the frame.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When the data link layer at the destination sees the byte count, it knows 	how many bytes follow and hence where the end of the frame is.</a:t>
            </a:r>
            <a:endParaRPr sz="2400"/>
          </a:p>
        </p:txBody>
      </p:sp>
      <p:pic>
        <p:nvPicPr>
          <p:cNvPr descr="https://lh5.googleusercontent.com/4IxxNWswurZAtXJmEY_JfftsCMLdvQBbCHdYviF9rq7M1pbr9krgGU18QzzggAAeu2dSc_R7XAmM8TQYwp2icyH_iUj_7feWMqbNYvQZjTgF_vxbkAh53P9hov0hibMDxRp96m37"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330" y="4506686"/>
            <a:ext cx="5508485" cy="20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Control (DLC)</a:t>
            </a:r>
            <a:endParaRPr b="1" sz="4000"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38200" y="1825625"/>
            <a:ext cx="10515600" cy="448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Methods of Framing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</a:t>
            </a:r>
            <a:r>
              <a:rPr lang="en-IN"/>
              <a:t>Flag bytes with byte stuffing: 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Each frame start and end with special bytes.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This byte called the flag byte is used as starting and ending delimiter.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The sender’s data link layer inserts a special escape byte (ESC) just before 	each </a:t>
            </a:r>
            <a:r>
              <a:rPr b="1" i="1" lang="en-IN" sz="2400"/>
              <a:t>accidental flag byte</a:t>
            </a:r>
            <a:r>
              <a:rPr lang="en-IN" sz="2400"/>
              <a:t> in the data.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The data link layer on the receiving end removes the escape bytes before 	giving the data to the network layer.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A framing flag byte can be distinguished from one in the data by the 	absence or presence of an escape byte before it.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Control (DLC)</a:t>
            </a:r>
            <a:endParaRPr b="1" sz="4000"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838200" y="1825625"/>
            <a:ext cx="10515600" cy="448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Methods of Framing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</a:t>
            </a:r>
            <a:r>
              <a:rPr lang="en-IN"/>
              <a:t>Flag bytes with byte stuffing: 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</a:t>
            </a:r>
            <a:endParaRPr sz="2400"/>
          </a:p>
        </p:txBody>
      </p:sp>
      <p:pic>
        <p:nvPicPr>
          <p:cNvPr descr="https://lh4.googleusercontent.com/z2ni4SHcv6Mezd4SDYMh8RxJsuAp2Qo77FFza9By0b6dsiDwo1Ku6_ZOZrREkgmz3fQRUFHaLy-punQ3qFsadREDdiqL-8AFGK10t13oepXr8wB2vGF-oD5cPD_IZPerKcfuECKT"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885" y="2734356"/>
            <a:ext cx="5894977" cy="371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Control (DLC)</a:t>
            </a:r>
            <a:endParaRPr b="1" sz="4000"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838200" y="1825625"/>
            <a:ext cx="10515600" cy="448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Methods of Framing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</a:t>
            </a:r>
            <a:r>
              <a:rPr lang="en-IN" sz="3000"/>
              <a:t>Flag bits with bit stuffing:</a:t>
            </a:r>
            <a:endParaRPr sz="260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Each frame begins and ends with a special bit pattern (in fact a flag byte).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Whenever the sender’s data link layer encounters five consecutive 1s in the data, it automatically stuffs a 0 bit into the outgoing bit stream. This is a bit</a:t>
            </a:r>
            <a:r>
              <a:rPr b="1" i="1" lang="en-IN" sz="2600"/>
              <a:t> stuffing.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When the receiver sees five consecutive incoming 1 bits, followed by a 0 bit, it automatically de-stuffs (deletes) the 0 bit.</a:t>
            </a:r>
            <a:br>
              <a:rPr lang="en-IN" sz="2000"/>
            </a:br>
            <a:br>
              <a:rPr lang="en-IN" sz="2000"/>
            </a:b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Control (DLC)</a:t>
            </a:r>
            <a:endParaRPr b="1" sz="4000"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877388" y="1485990"/>
            <a:ext cx="10515600" cy="4483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Methods of Framing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</a:t>
            </a:r>
            <a:r>
              <a:rPr lang="en-IN" sz="3000"/>
              <a:t>Flag bits with bit stuffing:</a:t>
            </a:r>
            <a:br>
              <a:rPr lang="en-IN" sz="2000"/>
            </a:br>
            <a:br>
              <a:rPr lang="en-IN" sz="2000"/>
            </a:b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	</a:t>
            </a:r>
            <a:endParaRPr sz="2400"/>
          </a:p>
        </p:txBody>
      </p:sp>
      <p:pic>
        <p:nvPicPr>
          <p:cNvPr descr="https://lh3.googleusercontent.com/zc2rJEfOJtDj0KAPu5eMZ5pL6uyYIdiJwjB6_p2mTfH80M10fCVGHHgI-fJytcql-RwRb9IxHYYKbAc28_reKRX8B_ODoe1WxPl14Hdiga-D9t-hOWG8QOyZ9m4i2y0p_mR9gmW3"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83" y="2428603"/>
            <a:ext cx="8167914" cy="417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Nodes and Links</a:t>
            </a:r>
            <a:endParaRPr sz="4000"/>
          </a:p>
        </p:txBody>
      </p:sp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968" y="1467495"/>
            <a:ext cx="8776063" cy="32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/>
        </p:nvSpPr>
        <p:spPr>
          <a:xfrm>
            <a:off x="1147354" y="49775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in DLL is node-to-node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LANs and WANs are connected using routers.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two end hosts and the routers as nodes  and the networks in between as links.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b="1" sz="4000"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/>
              <a:t>	What happens in the Data Link Layer?</a:t>
            </a:r>
            <a:r>
              <a:rPr lang="en-IN" sz="3200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IN" sz="3200"/>
              <a:t>	The packet passed across the interface to it from the network layer is pure data. When the data link layer accepts a packet, it encapsulates the packet in a frame consisting of an embedded packet, some control information (in the header), and a checksum (in the trailer).</a:t>
            </a:r>
            <a:endParaRPr i="1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b="1" sz="4000"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200" u="sng"/>
              <a:t>Simplex Protocol </a:t>
            </a:r>
            <a:r>
              <a:rPr i="1" lang="en-IN" sz="3200" u="sng"/>
              <a:t>(Neither flow control nor error control 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We assume that the receiver can immediately handle any frame it receives.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The protocol consists of two distinct procedures, </a:t>
            </a:r>
            <a:r>
              <a:rPr b="1" lang="en-IN" sz="3200"/>
              <a:t>a sender and a receiver.</a:t>
            </a:r>
            <a:endParaRPr sz="3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The sender runs in the data link layer of the source machine, and the receiver runs in the data link layer of the destination machine.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No </a:t>
            </a:r>
            <a:r>
              <a:rPr b="1" i="1" lang="en-IN" sz="3200"/>
              <a:t>sequence numbers</a:t>
            </a:r>
            <a:r>
              <a:rPr lang="en-IN" sz="3200"/>
              <a:t> or </a:t>
            </a:r>
            <a:r>
              <a:rPr b="1" i="1" lang="en-IN" sz="3200"/>
              <a:t>acknowledgment</a:t>
            </a:r>
            <a:r>
              <a:rPr lang="en-IN" sz="3200"/>
              <a:t>s are used here, so </a:t>
            </a:r>
            <a:r>
              <a:rPr b="1" i="1" lang="en-IN" sz="3200"/>
              <a:t>MAX SEQ</a:t>
            </a:r>
            <a:r>
              <a:rPr lang="en-IN" sz="3200"/>
              <a:t> is not needed.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The only event type possible is </a:t>
            </a:r>
            <a:r>
              <a:rPr b="1" i="1" lang="en-IN" sz="3200"/>
              <a:t>frame_arrival</a:t>
            </a:r>
            <a:r>
              <a:rPr lang="en-IN" sz="3200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200"/>
              <a:t>The sender is in an infinite while loop just pumping data out onto the line.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b="1" sz="4000"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838200" y="1185544"/>
            <a:ext cx="10515600" cy="5280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Some definitions needed in the protocols to follow: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typedef enum {frame arrival} event type;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#include "protocol.h"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void sender1(void)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frame s;					/* buffer for an outbound frame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packet buffer; 					/* buffer for an outbound packet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while (true)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from network layer(&amp;buffer); 			/* go get something to send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s.info = buffer;					/* copy it into s for transmission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to physical layer(&amp;s); 				/* send it on its way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	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void receiver1(void)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frame 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event type event; 			/* filled in by wait, but not used here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while (true)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wait for event(&amp;event);		/* only possibility is frame arrival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from physical layer(&amp;r); 		/* go get the inbound frame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to network layer(&amp;r.info); 		/* pass the data to the network layer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} </a:t>
            </a:r>
            <a:endParaRPr i="1"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 txBox="1"/>
          <p:nvPr>
            <p:ph type="title"/>
          </p:nvPr>
        </p:nvSpPr>
        <p:spPr>
          <a:xfrm>
            <a:off x="785949" y="3265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b="1"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b="1" sz="4000"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200" u="sng"/>
              <a:t>Simplex Protocol </a:t>
            </a:r>
            <a:r>
              <a:rPr i="1" lang="en-IN" sz="3200" u="sng"/>
              <a:t>(Neither flow control nor error control 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body of the loop consists of three actions: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Go fetch a packet from the network layer.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Construct an outbound frame using the 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Send the frame on its way.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Only the info field of the frame is used by this protocol.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receiver initially waits for something to happen.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frame arrives and the procedure waits for event returns, with event set </a:t>
            </a:r>
            <a:r>
              <a:rPr b="1" i="1" lang="en-IN"/>
              <a:t>to_frame_arrival</a:t>
            </a:r>
            <a:r>
              <a:rPr lang="en-IN"/>
              <a:t> (which is ignored anyway).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call to </a:t>
            </a:r>
            <a:r>
              <a:rPr b="1" i="1" lang="en-IN"/>
              <a:t>from_physical_layer</a:t>
            </a:r>
            <a:r>
              <a:rPr lang="en-IN"/>
              <a:t> removes the newly arrived frame from the hardware buffer.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Finally, the data portion is passed on to the network layer, and the data link layer settles back to wait for the next frame.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sz="4000"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Stop and Wait Protocol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Uses both flow and error control.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Here the main problem is to deal with how to prevent the sender from flooding the receiver with frames faster than the latter is able to process.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Protocols in which the sender sends one frame and then waits for an acknowledgment before proceeding are called </a:t>
            </a:r>
            <a:r>
              <a:rPr b="1" i="1" lang="en-IN"/>
              <a:t>stop-and-wait</a:t>
            </a:r>
            <a:r>
              <a:rPr lang="en-IN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The sender must wait until an acknowledgment frame arrives before looping back and fetching the next packet from the network layer.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sz="4000"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838200" y="1371600"/>
            <a:ext cx="10515600" cy="5238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100"/>
              <a:t>Stop and Wait Protocol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IN" sz="3100"/>
              <a:t>Sender states: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100"/>
              <a:t>1. Ready state:-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It is only waiting for a packet from the network layer.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If a  packet comes, the sender creates a frame, saves a copy of the frame, starts the timer and sends the frame.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Then moves to the blocking state.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3100"/>
              <a:t>2. Blocking state:-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3100"/>
              <a:t>Now three events can occur,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If a time-out occurs, sender resends the saved copy and restarts the timer.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If a corrupted ACK arrives, it is discarded.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100"/>
              <a:t>If an error free ACK arrives, stops the timer, discards the saved copy of frame, moves to ready state.	</a:t>
            </a:r>
            <a:r>
              <a:rPr lang="en-IN"/>
              <a:t>	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sz="4000"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Stop and Wait Protocol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Receiver states: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Always in the ready state.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sz="2800"/>
              <a:t>Here two events may occur: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/>
              <a:t>If an error free frame arrives, the message in the frame is delivered to the network layer and the ACK is send.</a:t>
            </a:r>
            <a:endParaRPr/>
          </a:p>
          <a:p>
            <a:pPr indent="-4572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 sz="2400"/>
              <a:t>If a corrupted frame arrives, the frame is discarded.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		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sz="4000"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The </a:t>
            </a:r>
            <a:r>
              <a:rPr b="1" lang="en-IN"/>
              <a:t>sequence number</a:t>
            </a:r>
            <a:r>
              <a:rPr lang="en-IN"/>
              <a:t> is the byte </a:t>
            </a:r>
            <a:r>
              <a:rPr b="1" lang="en-IN"/>
              <a:t>number</a:t>
            </a:r>
            <a:r>
              <a:rPr lang="en-IN"/>
              <a:t> of the first byte of data in the TCP packet sent (also called a TCP segment).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The </a:t>
            </a:r>
            <a:r>
              <a:rPr b="1" lang="en-IN"/>
              <a:t>acknowledgement number</a:t>
            </a:r>
            <a:r>
              <a:rPr lang="en-IN"/>
              <a:t> is the </a:t>
            </a:r>
            <a:r>
              <a:rPr b="1" lang="en-IN"/>
              <a:t>sequence number</a:t>
            </a:r>
            <a:r>
              <a:rPr lang="en-IN"/>
              <a:t> of the next byte the receiver expects to receive. </a:t>
            </a:r>
            <a:r>
              <a:rPr lang="en-IN" sz="3200"/>
              <a:t>		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Sequence numbers – Data frames (0,1,0,1.......)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Acknowledgment numbers – ACK frames (1,0,1,0......)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Data Link Layer Protocols</a:t>
            </a:r>
            <a:endParaRPr sz="4000"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838200" y="1476102"/>
            <a:ext cx="10515600" cy="501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PIGGYBACKING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When a data frame arrives, instead of immediately sending a separate control frame, the receiver restrains itself and waits until the network layer passes the next packet.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acknowledgment is attached to the outgoing data frame (using the ack field in the frame header).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acknowledgment gets a free ride on the next outgoing data frame.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technique of temporarily delaying outgoing acknowledgments so that they can be hooked onto the next outgoing data frame is known as </a:t>
            </a:r>
            <a:r>
              <a:rPr b="1" i="1" lang="en-IN"/>
              <a:t>piggybacking</a:t>
            </a:r>
            <a:r>
              <a:rPr lang="en-IN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principal advantage of using piggybacking over having distinct acknowledgment frames is a better use of the available channel bandwidth.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1218111" y="2147888"/>
            <a:ext cx="97557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Transferring data from the network layer on the source machine to the network layer on the destination machine.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Data link layer transmits the bits to the destination machine so they can be handed over to the network layer there.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SLIDING WINDOW PROTOCOLS</a:t>
            </a:r>
            <a:endParaRPr sz="4000"/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essence of all sliding window protocols is that at any instant of time, the sender maintains a set of sequence numbers corresponding to the frames it is permitted to send.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These frames are said to fall within the </a:t>
            </a:r>
            <a:r>
              <a:rPr b="1" i="1" lang="en-IN"/>
              <a:t>sending window</a:t>
            </a:r>
            <a:r>
              <a:rPr lang="en-IN"/>
              <a:t>. Similarly, the receiver also maintains a </a:t>
            </a:r>
            <a:r>
              <a:rPr b="1" i="1" lang="en-IN"/>
              <a:t>receiving window</a:t>
            </a:r>
            <a:r>
              <a:rPr lang="en-IN"/>
              <a:t> corresponding to the set of frames it is permitted to accept.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SLIDING WINDOW PROTOCOLS</a:t>
            </a:r>
            <a:endParaRPr sz="4000"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IN"/>
            </a:br>
            <a:endParaRPr/>
          </a:p>
        </p:txBody>
      </p:sp>
      <p:pic>
        <p:nvPicPr>
          <p:cNvPr descr="https://lh3.googleusercontent.com/FcF1ICTxzApIMiQ8t2t3U35AlT5Ck7eUrn2TkH9Y2XOKWx1DBkjLf4kxYNJuAU-G4Go_HsnNWI0WzM_XVONGcT9dHxco1CZt4TAx4WyqCUcpIP0a-moVx8gUYL07RbuHoDB7ZOv6"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994" y="1495380"/>
            <a:ext cx="8049880" cy="464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SLIDING WINDOW PROTOCOLS</a:t>
            </a:r>
            <a:endParaRPr sz="4000"/>
          </a:p>
        </p:txBody>
      </p:sp>
      <p:sp>
        <p:nvSpPr>
          <p:cNvPr id="339" name="Google Shape;339;p42"/>
          <p:cNvSpPr/>
          <p:nvPr/>
        </p:nvSpPr>
        <p:spPr>
          <a:xfrm>
            <a:off x="1123406" y="1711235"/>
            <a:ext cx="1030659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 numbers within the </a:t>
            </a:r>
            <a:r>
              <a:rPr b="1" i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sender’s window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</a:t>
            </a:r>
            <a:r>
              <a:rPr b="1" i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 that have been sent or can be sent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are as </a:t>
            </a:r>
            <a:r>
              <a:rPr b="1" i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not acknowledged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Whenever a new packet arrives from the network layer, it is given the next highest sequence number, and the upper edge of the window is advanced by one.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</a:t>
            </a:r>
            <a:r>
              <a:rPr b="1" i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acknowledgment comes in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edge is advanced by one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SLIDING WINDOW PROTOCOLS</a:t>
            </a:r>
            <a:endParaRPr sz="4000"/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A Protocol Using Go-Back-N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Go-back-n is for the receiver simply to discard all subsequent frames, sending no acknowledgments for the discarded frames.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 If the sender’s window fills up before the timer runs out, the pipeline will begin to empty.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Eventually, the sender will time out and retransmit all unacknowledged frames in order, starting with the damaged or lost ones.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This approach can waste a lot of bandwidth if the error rate is high.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en-IN"/>
            </a:b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4" title="GoBack-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575" y="27063"/>
            <a:ext cx="7748851" cy="68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SLIDING WINDOW PROTOCOLS</a:t>
            </a:r>
            <a:endParaRPr sz="4000"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A Protocol Using Selective Repeat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selective repeat protocol is to allows the receiver to accept and buffer the frames following a damaged or lost one.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Both the sender and the receiver maintain a window of outstanding and acceptable sequence numbers.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b="1" lang="en-IN"/>
            </a:b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6" title="SelectiveRepea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150" y="76200"/>
            <a:ext cx="9574107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67" name="Google Shape;367;p47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Networks must be able to transfer data from one device to another with acceptable accuracy.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system must guarantee that the data received are identical to data to the data transmitted.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Anytime the data are transmitted from one node to the next, they can get corrupted in passage.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Many factors can alter one or more bits of a message.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DLL, if a frame is corrupted between the two nodes, it needs to be corrected before it continues its journey to other nodes.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Types of errors: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When bits flow from one point to another, they are subject to unpredictable changes because of </a:t>
            </a:r>
            <a:r>
              <a:rPr b="1" i="1" lang="en-IN"/>
              <a:t>interference.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It can change the shape of the signal.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Single bit error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Only 1 bit of a given data unit is changed from 0 to 1 or from 1 to 0.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Burst error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IN"/>
              <a:t>Two or more bits in the data unit have changed from 0 to 1 or 1 to 0.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Types of errors: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80" name="Google Shape;380;p49"/>
          <p:cNvPicPr preferRelativeResize="0"/>
          <p:nvPr/>
        </p:nvPicPr>
        <p:blipFill rotWithShape="1">
          <a:blip r:embed="rId3">
            <a:alphaModFix/>
          </a:blip>
          <a:srcRect b="5192" l="7510" r="6506" t="18934"/>
          <a:stretch/>
        </p:blipFill>
        <p:spPr>
          <a:xfrm>
            <a:off x="3161211" y="2155370"/>
            <a:ext cx="5225143" cy="346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data link layer can be designed to offer various services. The services are: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Unacknowledged connectionless service.</a:t>
            </a:r>
            <a:endParaRPr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Acknowledged connectionless service.</a:t>
            </a:r>
            <a:endParaRPr/>
          </a:p>
          <a:p>
            <a:pPr indent="-4572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Acknowledged connection-oriented service.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Redundancy: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central concept in detecting or correcting errors is redundancy.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be able to detect or correct errors, we need to send some extra bits with our data.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These redundant bits are added by the sender and removed by the receiver.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Their presence allows the receiver to detect or correct corrupted bits.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877388" y="1345474"/>
            <a:ext cx="10515600" cy="44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Coding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Redundancy is achieved through various coding schemes.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can divide coding schemes in to two broad categories: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/>
              <a:t>Block Coding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/>
              <a:t>Convolution Coding.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877388" y="1345474"/>
            <a:ext cx="10515600" cy="44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Block Coding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Here, we divide our message in to blocks, each of </a:t>
            </a:r>
            <a:r>
              <a:rPr b="1" i="1" lang="en-IN"/>
              <a:t>k</a:t>
            </a:r>
            <a:r>
              <a:rPr lang="en-IN"/>
              <a:t> bits, called </a:t>
            </a:r>
            <a:r>
              <a:rPr b="1" i="1" lang="en-IN"/>
              <a:t>datawords.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add </a:t>
            </a:r>
            <a:r>
              <a:rPr b="1" i="1" lang="en-IN"/>
              <a:t>r</a:t>
            </a:r>
            <a:r>
              <a:rPr lang="en-IN"/>
              <a:t> redundant bits to each block to make the length  </a:t>
            </a:r>
            <a:r>
              <a:rPr b="1" i="1" lang="en-IN"/>
              <a:t>n = k + r</a:t>
            </a:r>
            <a:r>
              <a:rPr lang="en-IN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resulting </a:t>
            </a:r>
            <a:r>
              <a:rPr b="1" i="1" lang="en-IN"/>
              <a:t>n-bit</a:t>
            </a:r>
            <a:r>
              <a:rPr lang="en-IN"/>
              <a:t> words are called </a:t>
            </a:r>
            <a:r>
              <a:rPr b="1" i="1" lang="en-IN"/>
              <a:t>codewords.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877388" y="1345474"/>
            <a:ext cx="10515600" cy="44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following two conditions are met, the receiver can detect a change in the original codeword.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receiver has a list of valid codewords.</a:t>
            </a:r>
            <a:endParaRPr/>
          </a:p>
          <a:p>
            <a:pPr indent="-514350" lvl="1" marL="9715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IN"/>
              <a:t>The original codeword has changed to an invalid one.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Each codeword  sent to the receiver may change during transmission.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received codeword is the same as one of the valid codewords, the word is accepted.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codeword is not valid, it is discarded.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877388" y="1345474"/>
            <a:ext cx="10515600" cy="4491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codeword is corrupted during transmission but the received word still matches a valid codeword, the error remains undetected.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1" name="Google Shape;411;p54"/>
          <p:cNvPicPr preferRelativeResize="0"/>
          <p:nvPr/>
        </p:nvPicPr>
        <p:blipFill rotWithShape="1">
          <a:blip r:embed="rId3">
            <a:alphaModFix/>
          </a:blip>
          <a:srcRect b="14640" l="0" r="-1230" t="22371"/>
          <a:stretch/>
        </p:blipFill>
        <p:spPr>
          <a:xfrm>
            <a:off x="3059293" y="2963500"/>
            <a:ext cx="6151789" cy="287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877388" y="539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877388" y="1031081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/>
              <a:t>Example: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/>
              <a:t>Let us assume that k =2 and n = 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400"/>
              <a:t>Assume the sender encodes the dataword 01 as 011 and sends it to the receiver. Consider the following cases: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receiver receives 011. It is a valid Codeword. The receiver extracts the dataword 01 from it.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Codeword is corrupted during transmission, and 111 is received. This is not a valid Codeword and is discarded.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Codeword is corrupted during transmission, and 000 is received. This is a valid Codeword. The receiver incorrectly extracts the dataword 00. Two corrupted bits have made the error undetectable. </a:t>
            </a:r>
            <a:endParaRPr/>
          </a:p>
          <a:p>
            <a:pPr indent="-8763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418" name="Google Shape;418;p55"/>
          <p:cNvGraphicFramePr/>
          <p:nvPr/>
        </p:nvGraphicFramePr>
        <p:xfrm>
          <a:off x="2110377" y="2577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{27DFC951-9014-4290-AB5B-864F61CECA18}</a:tableStyleId>
              </a:tblPr>
              <a:tblGrid>
                <a:gridCol w="1859650"/>
                <a:gridCol w="1859650"/>
                <a:gridCol w="1859650"/>
                <a:gridCol w="1859650"/>
              </a:tblGrid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Dataword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Codeword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Dataword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Codeword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9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24" name="Google Shape;424;p56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5" name="Google Shape;425;p56"/>
          <p:cNvSpPr txBox="1"/>
          <p:nvPr/>
        </p:nvSpPr>
        <p:spPr>
          <a:xfrm>
            <a:off x="1314994" y="3186728"/>
            <a:ext cx="9640388" cy="1384995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error detecting code can detect only the types of errors for which it is designed; other types of errors may remain undetected.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31" name="Google Shape;431;p57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Hamming Distance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hamming distance between two words (of the same size) is the number of differences between the corresponding bits.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/>
              <a:t>It is the number of bits that are corrupted during transmission.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If the Codeword 00000 is sent and 01101 is received, 3 bits are in error and the hamming distance between the two is,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/>
              <a:t>d(00000, 01101) = 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1" i="1" lang="en-IN">
                <a:solidFill>
                  <a:srgbClr val="2E75B5"/>
                </a:solidFill>
              </a:rPr>
              <a:t>If the Hamming Distance between the sent and the received Codeword is not zero, the Codeword has been corrupted during transmission.</a:t>
            </a:r>
            <a:endParaRPr>
              <a:solidFill>
                <a:srgbClr val="2E75B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95" r="-1158" t="-26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Minimum Hamming distance for error detection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In a set of codewords, it is the smallest hamming distance between all possible pairs of codewords. 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IN"/>
              <a:t>d</a:t>
            </a:r>
            <a:r>
              <a:rPr b="1" baseline="-25000" i="1" lang="en-IN"/>
              <a:t>min</a:t>
            </a:r>
            <a:r>
              <a:rPr b="1" i="1" lang="en-IN"/>
              <a:t> = s + 1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IN"/>
              <a:t>Where </a:t>
            </a:r>
            <a:r>
              <a:rPr b="1" i="1" lang="en-IN"/>
              <a:t>s</a:t>
            </a:r>
            <a:r>
              <a:rPr i="1" lang="en-IN"/>
              <a:t> is the errors occurred during transmission.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If our system is to detect up to </a:t>
            </a:r>
            <a:r>
              <a:rPr b="1" i="1" lang="en-IN"/>
              <a:t>s</a:t>
            </a:r>
            <a:r>
              <a:rPr lang="en-IN"/>
              <a:t> errors, the minimum distance between the valid codes must be  </a:t>
            </a:r>
            <a:r>
              <a:rPr b="1" i="1" lang="en-IN"/>
              <a:t>(s + 1).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N"/>
              <a:t>Unacknowledged connectionless service.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The source machine sends independent frames to the destination machine without having the destination machine acknowledge them.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Example: </a:t>
            </a:r>
            <a:r>
              <a:rPr b="1" i="1" lang="en-IN"/>
              <a:t>Ethernet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IN"/>
              <a:t>No logical connection</a:t>
            </a:r>
            <a:r>
              <a:rPr lang="en-IN"/>
              <a:t> is established beforehand or released afterward.</a:t>
            </a:r>
            <a:br>
              <a:rPr lang="en-IN"/>
            </a:br>
            <a:endParaRPr b="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Linear Block Codes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Almost all block codes used today belong to a subset of block codes called </a:t>
            </a:r>
            <a:r>
              <a:rPr b="1" lang="en-IN"/>
              <a:t>linear block codes</a:t>
            </a:r>
            <a:r>
              <a:rPr lang="en-IN"/>
              <a:t>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linear block code is a code, in which the exclusive OR (addition Modulo-2) of two valid codewords creates another valid codeword.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Linear Block Codes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IN"/>
              <a:t>Parity-Check Code: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The code is a linear block code.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 k bit dataword is changed to an n bit codeword, where n = k + 1. The extra bit is called a </a:t>
            </a:r>
            <a:r>
              <a:rPr b="1" i="1" lang="en-IN"/>
              <a:t>Parity Bit.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It is selected to make the total number of 1’s in the codeword even.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61" name="Google Shape;461;p62"/>
          <p:cNvSpPr txBox="1"/>
          <p:nvPr>
            <p:ph idx="1" type="body"/>
          </p:nvPr>
        </p:nvSpPr>
        <p:spPr>
          <a:xfrm>
            <a:off x="746759" y="1527469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Error Detection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Linear Block Codes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IN"/>
              <a:t>Parity-Check Code: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Noto Sans Symbols"/>
              <a:buChar char="✔"/>
            </a:pPr>
            <a:r>
              <a:rPr b="1" i="1" lang="en-IN" sz="2400">
                <a:solidFill>
                  <a:srgbClr val="C55A11"/>
                </a:solidFill>
              </a:rPr>
              <a:t>Calculation is done in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400"/>
              <a:buNone/>
            </a:pPr>
            <a:r>
              <a:rPr b="1" i="1" lang="en-IN" sz="2400">
                <a:solidFill>
                  <a:srgbClr val="C55A11"/>
                </a:solidFill>
              </a:rPr>
              <a:t>	modular arithmetic.</a:t>
            </a:r>
            <a:endParaRPr/>
          </a:p>
        </p:txBody>
      </p:sp>
      <p:pic>
        <p:nvPicPr>
          <p:cNvPr id="462" name="Google Shape;46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9372" y="2096417"/>
            <a:ext cx="5455261" cy="455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938" y="1719987"/>
            <a:ext cx="7770499" cy="402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3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74" name="Google Shape;474;p64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Cyclic Codes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Special linear block codes with one extra property.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the codeword is cyclically shifted (rotated), the result is another codeword.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type="title"/>
          </p:nvPr>
        </p:nvSpPr>
        <p:spPr>
          <a:xfrm>
            <a:off x="877388" y="3944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80" name="Google Shape;480;p65"/>
          <p:cNvSpPr txBox="1"/>
          <p:nvPr>
            <p:ph idx="1" type="body"/>
          </p:nvPr>
        </p:nvSpPr>
        <p:spPr>
          <a:xfrm>
            <a:off x="772885" y="1919355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Cyclic Codes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can create cyclic codes </a:t>
            </a:r>
            <a:r>
              <a:rPr i="1" lang="en-IN"/>
              <a:t>to correct errors</a:t>
            </a:r>
            <a:r>
              <a:rPr lang="en-I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subset of cyclic codes are called CRC, used in LANs and WANs.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81" name="Google Shape;4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663" y="4230868"/>
            <a:ext cx="6993368" cy="220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87" name="Google Shape;487;p66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Cyclic Codes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88" name="Google Shape;488;p66"/>
          <p:cNvPicPr preferRelativeResize="0"/>
          <p:nvPr/>
        </p:nvPicPr>
        <p:blipFill rotWithShape="1">
          <a:blip r:embed="rId3">
            <a:alphaModFix/>
          </a:blip>
          <a:srcRect b="11047" l="0" r="0" t="20572"/>
          <a:stretch/>
        </p:blipFill>
        <p:spPr>
          <a:xfrm>
            <a:off x="1850570" y="2160192"/>
            <a:ext cx="8599715" cy="441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Cyclic Codes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IN"/>
              <a:t>Encoder:-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 has k datawords; n codewords;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size of the dataword is augmented by adding n – k 0’s to the RHS of the word.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n bit result is fed in to the generator.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generator uses a divisor of size n – k + 1, predefined and agreed upon.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 divides the dataword by the divisor(Modulo 2).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quotient of the division is discarded.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remainder is appended to the dataword to create the codeword.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00" name="Google Shape;500;p68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i="1" lang="en-IN" sz="3600" u="sng"/>
              <a:t>Cyclic Codes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IN"/>
              <a:t>Decoder:-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 receives the codeword.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copy of all n bits is fed to the checker, which is a replica of the generator.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The remainder produced by the checker is a syndrome of n – k bits, which is fed to the decision logic analyzer.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 has a simple function; If the syndrome bits are all 0’s, the 4 leftmost bits of the codeword are accepted as the dataword (interpreted as no error).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Otherwise, the 4 bits are discarded (error).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06" name="Google Shape;506;p69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 : Encoder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07" name="Google Shape;50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185" y="1648619"/>
            <a:ext cx="4953000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b="1" lang="en-IN"/>
              <a:t>Acknowledged connectionless service</a:t>
            </a:r>
            <a:r>
              <a:rPr lang="en-IN"/>
              <a:t>.</a:t>
            </a:r>
            <a:br>
              <a:rPr lang="en-IN"/>
            </a:br>
            <a:endParaRPr b="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When this service is offered, there are still </a:t>
            </a:r>
            <a:r>
              <a:rPr b="1" i="1" lang="en-IN"/>
              <a:t>no logical connections</a:t>
            </a:r>
            <a:r>
              <a:rPr lang="en-IN"/>
              <a:t> used.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Each frame sent is individually acknowledged.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sender knows whether a frame has arrived correctly or been lost.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13" name="Google Shape;513;p70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Cyclic Redundancy Check : Decoder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14" name="Google Shape;51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3585" y="1938167"/>
            <a:ext cx="69342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20" name="Google Shape;520;p71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u="sng"/>
              <a:t>Polynomials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better way to understand Cyclic codes.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A pattern of 0’s and 1’s can be represented as polynomial with coefficient of 0 and 1.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power of each term shows the position of the bit.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coefficient shows the value of the bit.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21" name="Google Shape;521;p71"/>
          <p:cNvPicPr preferRelativeResize="0"/>
          <p:nvPr/>
        </p:nvPicPr>
        <p:blipFill rotWithShape="1">
          <a:blip r:embed="rId3">
            <a:alphaModFix/>
          </a:blip>
          <a:srcRect b="18980" l="0" r="0" t="29780"/>
          <a:stretch/>
        </p:blipFill>
        <p:spPr>
          <a:xfrm>
            <a:off x="2563585" y="4009855"/>
            <a:ext cx="6934200" cy="26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2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27" name="Google Shape;527;p72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u="sng"/>
              <a:t>Polynomials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Degree of a polynomial : Highest power in the polynomial.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/>
              <a:t>Note: The degree of a polynomial is 1 less than the number of bits in the pattern.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Addition/Subtraction:-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Example: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(x</a:t>
            </a:r>
            <a:r>
              <a:rPr baseline="30000" lang="en-IN"/>
              <a:t>5</a:t>
            </a:r>
            <a:r>
              <a:rPr lang="en-IN"/>
              <a:t> + x</a:t>
            </a:r>
            <a:r>
              <a:rPr baseline="30000" lang="en-IN"/>
              <a:t>4</a:t>
            </a:r>
            <a:r>
              <a:rPr lang="en-IN"/>
              <a:t> + x</a:t>
            </a:r>
            <a:r>
              <a:rPr baseline="30000" lang="en-IN"/>
              <a:t>2</a:t>
            </a:r>
            <a:r>
              <a:rPr lang="en-IN"/>
              <a:t>) + (x</a:t>
            </a:r>
            <a:r>
              <a:rPr baseline="30000" lang="en-IN"/>
              <a:t>6</a:t>
            </a:r>
            <a:r>
              <a:rPr lang="en-IN"/>
              <a:t> + x</a:t>
            </a:r>
            <a:r>
              <a:rPr baseline="30000" lang="en-IN"/>
              <a:t>4</a:t>
            </a:r>
            <a:r>
              <a:rPr lang="en-IN"/>
              <a:t> + x</a:t>
            </a:r>
            <a:r>
              <a:rPr baseline="30000" lang="en-IN"/>
              <a:t>2</a:t>
            </a:r>
            <a:r>
              <a:rPr lang="en-IN"/>
              <a:t>) = x</a:t>
            </a:r>
            <a:r>
              <a:rPr baseline="30000" lang="en-IN"/>
              <a:t>6</a:t>
            </a:r>
            <a:r>
              <a:rPr lang="en-IN"/>
              <a:t> + x</a:t>
            </a:r>
            <a:r>
              <a:rPr baseline="30000" lang="en-IN"/>
              <a:t>5</a:t>
            </a:r>
            <a:r>
              <a:rPr lang="en-IN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Multiplication and Division:-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Example: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x</a:t>
            </a:r>
            <a:r>
              <a:rPr baseline="30000" lang="en-IN"/>
              <a:t>3</a:t>
            </a:r>
            <a:r>
              <a:rPr lang="en-IN"/>
              <a:t> * x</a:t>
            </a:r>
            <a:r>
              <a:rPr baseline="30000" lang="en-IN"/>
              <a:t>4</a:t>
            </a:r>
            <a:r>
              <a:rPr lang="en-IN"/>
              <a:t> = x</a:t>
            </a:r>
            <a:r>
              <a:rPr baseline="30000" lang="en-IN"/>
              <a:t>7</a:t>
            </a:r>
            <a:r>
              <a:rPr lang="en-IN"/>
              <a:t> 	&amp;   x</a:t>
            </a:r>
            <a:r>
              <a:rPr baseline="30000" lang="en-IN"/>
              <a:t>5</a:t>
            </a:r>
            <a:r>
              <a:rPr lang="en-IN"/>
              <a:t>/x</a:t>
            </a:r>
            <a:r>
              <a:rPr baseline="30000" lang="en-IN"/>
              <a:t>2</a:t>
            </a:r>
            <a:r>
              <a:rPr lang="en-IN"/>
              <a:t> = x</a:t>
            </a:r>
            <a:r>
              <a:rPr baseline="30000" lang="en-IN"/>
              <a:t>3</a:t>
            </a: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89045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ERROR DETECTION &amp; CORRECTION</a:t>
            </a:r>
            <a:endParaRPr sz="4000"/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772885" y="1161710"/>
            <a:ext cx="10515600" cy="56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u="sng"/>
              <a:t>CRC Division using Polynomials</a:t>
            </a:r>
            <a:endParaRPr b="1" u="sng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4" name="Google Shape;53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435" y="1814342"/>
            <a:ext cx="47625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MEDIA ACCESS CONTROL (MAC)</a:t>
            </a:r>
            <a:endParaRPr sz="4000"/>
          </a:p>
        </p:txBody>
      </p:sp>
      <p:sp>
        <p:nvSpPr>
          <p:cNvPr id="540" name="Google Shape;540;p74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THE CHANNEL ALLOCATION PROBLEM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Continuous or Slotted Time.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	</a:t>
            </a:r>
            <a:r>
              <a:rPr lang="en-IN"/>
              <a:t>Time may be assumed continuous.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In this case frame transmission can begin at any instant.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Alternatively, time may be slotted or divided into discrete intervals (called slots).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Frame transmissions must then begin at the start of a slot.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A slot may contain 0, 1, or more frames, corresponding to an idle slot, a successful transmission, or a collision, respectively.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5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MEDIA ACCESS CONTROL (MAC)</a:t>
            </a:r>
            <a:endParaRPr sz="4000"/>
          </a:p>
        </p:txBody>
      </p:sp>
      <p:sp>
        <p:nvSpPr>
          <p:cNvPr id="546" name="Google Shape;546;p75"/>
          <p:cNvSpPr txBox="1"/>
          <p:nvPr>
            <p:ph idx="1" type="body"/>
          </p:nvPr>
        </p:nvSpPr>
        <p:spPr>
          <a:xfrm>
            <a:off x="877388" y="1485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/>
              <a:t>THE CHANNEL ALLOCATION PROBLEM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Carrier Sense or No Carrier Sense</a:t>
            </a:r>
            <a:r>
              <a:rPr lang="en-IN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With the carrier sense assumption, stations can tell if the channel is in use before trying to use it.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No station will attempt to use the channel while it is sensed as busy.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If there is no carrier sense, stations cannot sense the channel before trying to use it. They just go ahead and transmit.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Only later can they determine whether the transmission was successful.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/>
          <p:nvPr>
            <p:ph type="title"/>
          </p:nvPr>
        </p:nvSpPr>
        <p:spPr>
          <a:xfrm>
            <a:off x="851263" y="1953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MEDIA ACCESS CONTROL (MAC)</a:t>
            </a:r>
            <a:endParaRPr sz="4000"/>
          </a:p>
        </p:txBody>
      </p:sp>
      <p:pic>
        <p:nvPicPr>
          <p:cNvPr descr="D:\RCSS\DCN\Images\Module 3\Multiple access protocols.jpg" id="552" name="Google Shape;55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86" y="1534750"/>
            <a:ext cx="8774565" cy="438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58" name="Google Shape;558;p77"/>
          <p:cNvSpPr txBox="1"/>
          <p:nvPr>
            <p:ph idx="1" type="body"/>
          </p:nvPr>
        </p:nvSpPr>
        <p:spPr>
          <a:xfrm>
            <a:off x="838200" y="1515291"/>
            <a:ext cx="10515600" cy="46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There is no scheduled time for a station to transmit.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Transmission is random among the stations.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This is why its called </a:t>
            </a:r>
            <a:r>
              <a:rPr b="1" lang="en-IN" sz="3200"/>
              <a:t>Random Access.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No rules specify which station should send next.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Stations compete with one another to access the medium.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/>
              <a:t>That is why these methods are also called Contention methods.</a:t>
            </a:r>
            <a:endParaRPr sz="32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8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64" name="Google Shape;564;p78"/>
          <p:cNvSpPr txBox="1"/>
          <p:nvPr>
            <p:ph idx="1" type="body"/>
          </p:nvPr>
        </p:nvSpPr>
        <p:spPr>
          <a:xfrm>
            <a:off x="838200" y="1515291"/>
            <a:ext cx="10515600" cy="46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If more than one station tries to send, there is an access conflict – </a:t>
            </a:r>
            <a:r>
              <a:rPr b="1" i="1" lang="en-IN" sz="3200"/>
              <a:t>COLLISION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The frames will be either destroyed or modified.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To avoid access conflict: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When can the station access the medium?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What can the medium do if it is busy?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How can the medium determine the success or the failure of the transmission?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What can station do if there is an access conflict?</a:t>
            </a:r>
            <a:endParaRPr sz="2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70" name="Google Shape;570;p79"/>
          <p:cNvSpPr txBox="1"/>
          <p:nvPr>
            <p:ph idx="1" type="body"/>
          </p:nvPr>
        </p:nvSpPr>
        <p:spPr>
          <a:xfrm>
            <a:off x="838200" y="1515291"/>
            <a:ext cx="10515600" cy="4661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ALOHA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The earliest random access method.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The medium is shared between the stations.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When one station sends data, another station may attempt to do so at the same time.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There may be collision and become garbled.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3"/>
            </a:pPr>
            <a:r>
              <a:rPr b="1" lang="en-IN"/>
              <a:t>Acknowledged connection-oriented service.</a:t>
            </a:r>
            <a:br>
              <a:rPr lang="en-IN"/>
            </a:br>
            <a:endParaRPr b="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The source and destination machines establish a connection before any data are transferred.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Each frame sent over the connection is numbered, and the data link layer guarantees that each frame sent is received.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It guarantees that each frame is received exactly once and that all frames are received in the right order.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0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76" name="Google Shape;576;p80"/>
          <p:cNvSpPr txBox="1"/>
          <p:nvPr>
            <p:ph idx="1" type="body"/>
          </p:nvPr>
        </p:nvSpPr>
        <p:spPr>
          <a:xfrm>
            <a:off x="838200" y="1515291"/>
            <a:ext cx="10515600" cy="214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Original ALOHA is called as pure ALOHA.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Each station sends a frame whenever it has a frame to send.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There is only one channel to share.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There is a probability of collision between frames from different stations.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1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82" name="Google Shape;582;p81"/>
          <p:cNvSpPr txBox="1"/>
          <p:nvPr>
            <p:ph idx="1" type="body"/>
          </p:nvPr>
        </p:nvSpPr>
        <p:spPr>
          <a:xfrm>
            <a:off x="838200" y="1515291"/>
            <a:ext cx="10515600" cy="495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Here each station sends two frames.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Total eight frames on the medium.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Some will collide because multiple frames are in contention for the shared channel.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Only two frames got successfully transferred.</a:t>
            </a:r>
            <a:endParaRPr/>
          </a:p>
        </p:txBody>
      </p:sp>
      <p:pic>
        <p:nvPicPr>
          <p:cNvPr id="583" name="Google Shape;58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921" y="3990702"/>
            <a:ext cx="7200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2"/>
          <p:cNvSpPr txBox="1"/>
          <p:nvPr>
            <p:ph type="title"/>
          </p:nvPr>
        </p:nvSpPr>
        <p:spPr>
          <a:xfrm>
            <a:off x="838200" y="189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89" name="Google Shape;589;p82"/>
          <p:cNvSpPr txBox="1"/>
          <p:nvPr>
            <p:ph idx="1" type="body"/>
          </p:nvPr>
        </p:nvSpPr>
        <p:spPr>
          <a:xfrm>
            <a:off x="838200" y="1515291"/>
            <a:ext cx="10515600" cy="4950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Need to resend the frames that have been destroyed during transmission.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The protocol relies on acknowledgments from the receiver.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A collision involves two or more stations.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If all these stations try to resend their frames after the time-out, the frames will collide again.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When the time-out period passes, each station waits a random amount of time before resending its frame. ( </a:t>
            </a:r>
            <a:r>
              <a:rPr b="1" i="1" lang="en-IN" sz="2400"/>
              <a:t>backoff time T</a:t>
            </a:r>
            <a:r>
              <a:rPr b="1" baseline="-25000" i="1" lang="en-IN" sz="2400"/>
              <a:t>B</a:t>
            </a:r>
            <a:r>
              <a:rPr b="1" i="1" lang="en-IN" sz="2400"/>
              <a:t> </a:t>
            </a:r>
            <a:r>
              <a:rPr lang="en-IN" sz="2400"/>
              <a:t>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This will help to avoid more collisions.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After a maximum number of retransmission attempts </a:t>
            </a:r>
            <a:r>
              <a:rPr i="1" lang="en-IN" sz="2400"/>
              <a:t>K</a:t>
            </a:r>
            <a:r>
              <a:rPr baseline="-25000" i="1" lang="en-IN" sz="2400"/>
              <a:t>max</a:t>
            </a:r>
            <a:r>
              <a:rPr lang="en-IN" sz="2400"/>
              <a:t> a station must give up and try later.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3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595" name="Google Shape;595;p83"/>
          <p:cNvSpPr txBox="1"/>
          <p:nvPr>
            <p:ph idx="1" type="body"/>
          </p:nvPr>
        </p:nvSpPr>
        <p:spPr>
          <a:xfrm>
            <a:off x="838200" y="1071154"/>
            <a:ext cx="10515600" cy="214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596" name="Google Shape;59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1502228"/>
            <a:ext cx="64389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02" name="Google Shape;602;p84"/>
          <p:cNvSpPr txBox="1"/>
          <p:nvPr>
            <p:ph idx="1" type="body"/>
          </p:nvPr>
        </p:nvSpPr>
        <p:spPr>
          <a:xfrm>
            <a:off x="838200" y="1502229"/>
            <a:ext cx="105156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Vulnerable Time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length of time in which there is a possibility of collision.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Assume that the stations send fixed-length frames with each frame taking </a:t>
            </a:r>
            <a:r>
              <a:rPr b="1" i="1" lang="en-IN" sz="2800"/>
              <a:t>T</a:t>
            </a:r>
            <a:r>
              <a:rPr b="1" baseline="-25000" i="1" lang="en-IN" sz="2800"/>
              <a:t>fr</a:t>
            </a:r>
            <a:r>
              <a:rPr lang="en-IN" sz="2800"/>
              <a:t> seconds to send.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3371850"/>
            <a:ext cx="56007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85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09" name="Google Shape;609;p85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IN"/>
              <a:t>Vulnerable Time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Station A starts to send a frame at time </a:t>
            </a:r>
            <a:r>
              <a:rPr b="1" i="1" lang="en-IN" sz="2800"/>
              <a:t>t</a:t>
            </a:r>
            <a:r>
              <a:rPr lang="en-IN" sz="2800"/>
              <a:t>. Now imagine station B has started to end its frame after </a:t>
            </a:r>
            <a:r>
              <a:rPr b="1" i="1" lang="en-IN" sz="2800"/>
              <a:t>t – T</a:t>
            </a:r>
            <a:r>
              <a:rPr b="1" baseline="-25000" i="1" lang="en-IN" sz="2800"/>
              <a:t>fr</a:t>
            </a:r>
            <a:r>
              <a:rPr b="1" i="1" lang="en-IN" sz="2800"/>
              <a:t> 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This leads to collision between the frames from station A and station B.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3019153"/>
            <a:ext cx="56007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6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16" name="Google Shape;616;p86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IN"/>
              <a:t>Vulnerable Time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Suppose that station C starts to send a frame before time </a:t>
            </a:r>
            <a:r>
              <a:rPr b="1" i="1" lang="en-IN" sz="2800"/>
              <a:t>t + T</a:t>
            </a:r>
            <a:r>
              <a:rPr b="1" baseline="-25000" i="1" lang="en-IN" sz="2800"/>
              <a:t>fr</a:t>
            </a:r>
            <a:r>
              <a:rPr b="1" i="1" lang="en-IN" sz="2800"/>
              <a:t> </a:t>
            </a:r>
            <a:r>
              <a:rPr lang="en-IN" sz="2800"/>
              <a:t>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There is also a collision between frames from A and C.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650" y="3371850"/>
            <a:ext cx="56007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87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23" name="Google Shape;623;p87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IN"/>
              <a:t>Vulnerable Time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Vulnerable time during which a collision may occur in pure ALOHA is two times the frame transmission time.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/>
              <a:t>Pure ALOHA vulnerable time = 2 x T</a:t>
            </a:r>
            <a:r>
              <a:rPr b="1" baseline="-25000" i="1" lang="en-IN" sz="2800"/>
              <a:t>fr</a:t>
            </a:r>
            <a:r>
              <a:rPr b="1" i="1" lang="en-IN" sz="2800"/>
              <a:t>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29" name="Google Shape;629;p88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Pure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IN"/>
              <a:t>Throughput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Assume G – Average number of frames generated during one frame transmission time.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Average number of successfully transmitted frames is,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 </a:t>
            </a:r>
            <a:r>
              <a:rPr b="1" i="1" lang="en-IN" sz="2800"/>
              <a:t>S = G * e</a:t>
            </a:r>
            <a:r>
              <a:rPr b="1" baseline="30000" i="1" lang="en-IN" sz="2800"/>
              <a:t>-2G</a:t>
            </a:r>
            <a:r>
              <a:rPr lang="en-IN" sz="2800"/>
              <a:t>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maximum throughput </a:t>
            </a:r>
            <a:r>
              <a:rPr b="1" i="1" lang="en-IN" sz="2800"/>
              <a:t>S</a:t>
            </a:r>
            <a:r>
              <a:rPr b="1" baseline="-25000" i="1" lang="en-IN" sz="2800"/>
              <a:t>max</a:t>
            </a:r>
            <a:r>
              <a:rPr b="1" i="1" lang="en-IN" sz="2800"/>
              <a:t> = 0.184, for G = ½</a:t>
            </a:r>
            <a:endParaRPr b="1" baseline="30000" i="1"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9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35" name="Google Shape;635;p89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Slotted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In pure ALOHA there was no rule for WHEN THE STATION CAN SEND.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Slotted ALOHA was invented to improve the quality of Pure ALOHA.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Here, we divide the time into slots of </a:t>
            </a:r>
            <a:r>
              <a:rPr b="1" i="1" lang="en-IN"/>
              <a:t>T</a:t>
            </a:r>
            <a:r>
              <a:rPr b="1" baseline="-25000" i="1" lang="en-IN"/>
              <a:t>fr</a:t>
            </a:r>
            <a:r>
              <a:rPr lang="en-IN"/>
              <a:t> seconds and force the station to send at the beginning of the slot.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:\RCSS\DCN\Images\Module 3\Slotted aloha.jpg" id="636" name="Google Shape;63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958" y="3540444"/>
            <a:ext cx="63627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Services Provided to the Network Layer</a:t>
            </a:r>
            <a:endParaRPr sz="4000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009105" y="1560058"/>
            <a:ext cx="10344695" cy="459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b="1" lang="en-IN"/>
              <a:t>Framing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bit stream received by the data link layer is not guaranteed to be error-free.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number of bits received may be less than, equal to, or more than the number of bits transmitted.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It is up to the data link layer to detect and if necessary, correct errors.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The data link layer breaks the bit stream into discrete frames and computes the checksum for each frame.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When a frame arrives at the destination, the checksum is recomputed.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If the newly computed checksum is different from the one contained in the frame, the data link layer knows that an error has occurred and takes steps to deal with it.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0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42" name="Google Shape;642;p90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Slotted ALOHA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Station was only allowed to send at the beginning of the synchronised time slot.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If station misses this moment, it can only send at the beginning of next slot.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Problem comes, when two stations send at the beginning of the same time slot.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However the vulnerable time here is reduced to one half, equal to </a:t>
            </a:r>
            <a:r>
              <a:rPr i="1" lang="en-IN"/>
              <a:t>T</a:t>
            </a:r>
            <a:r>
              <a:rPr baseline="-25000" i="1" lang="en-IN"/>
              <a:t>fr</a:t>
            </a:r>
            <a:r>
              <a:rPr i="1" lang="en-IN"/>
              <a:t> </a:t>
            </a:r>
            <a:endParaRPr/>
          </a:p>
        </p:txBody>
      </p:sp>
      <p:pic>
        <p:nvPicPr>
          <p:cNvPr descr="D:\RCSS\DCN\Images\Module 3\Slotted aloha Vulnerable time.jpg" id="643" name="Google Shape;64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5692" y="3503430"/>
            <a:ext cx="5419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1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49" name="Google Shape;649;p91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Slotted ALOHA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IN"/>
              <a:t>Vulnerable Time = T</a:t>
            </a:r>
            <a:r>
              <a:rPr b="1" baseline="-25000" i="1" lang="en-IN"/>
              <a:t>fr</a:t>
            </a:r>
            <a:r>
              <a:rPr b="1" i="1" lang="en-IN"/>
              <a:t>  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IN"/>
              <a:t>Throughput S = G * e </a:t>
            </a:r>
            <a:r>
              <a:rPr b="1" baseline="30000" i="1" lang="en-IN"/>
              <a:t>–G</a:t>
            </a:r>
            <a:r>
              <a:rPr b="1" i="1" lang="en-IN"/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The maximum throughput S</a:t>
            </a:r>
            <a:r>
              <a:rPr baseline="-25000" lang="en-IN"/>
              <a:t>max</a:t>
            </a:r>
            <a:r>
              <a:rPr lang="en-IN"/>
              <a:t> = 0.368, for G = 1.</a:t>
            </a:r>
            <a:endParaRPr/>
          </a:p>
        </p:txBody>
      </p:sp>
      <p:pic>
        <p:nvPicPr>
          <p:cNvPr descr="D:\RCSS\DCN\Images\Module 3\Slotted aloha Vulnerable time.jpg" id="650" name="Google Shape;65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8737" y="2743201"/>
            <a:ext cx="6379642" cy="357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2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56" name="Google Shape;656;p92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To minimise the chance of collision and therefore increase the performance, CSMA is developed.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chance of collision can be reduced if a station senses the medium before trying to use it.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Each station first listen to the medium (or check the state of the medium)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3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62" name="Google Shape;662;p93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1" marL="4572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“Sense before transmit” or “Listen before talk”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CSMA can reduce the possibility of collision, but it cannot eliminate it.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Stations are connected to a shared channel.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Collision may occur due to propagation delay.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4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68" name="Google Shape;668;p94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Vulnerable Time: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 leftmost station sends a frame at time </a:t>
            </a:r>
            <a:r>
              <a:rPr i="1" lang="en-IN" sz="2800"/>
              <a:t>t</a:t>
            </a:r>
            <a:r>
              <a:rPr baseline="-25000" i="1" lang="en-IN" sz="2800"/>
              <a:t>1</a:t>
            </a:r>
            <a:r>
              <a:rPr i="1" lang="en-IN" sz="2800"/>
              <a:t> </a:t>
            </a:r>
            <a:r>
              <a:rPr lang="en-IN" sz="2800"/>
              <a:t>which reaches the rightmost station at time </a:t>
            </a:r>
            <a:r>
              <a:rPr i="1" lang="en-IN" sz="2800"/>
              <a:t>t</a:t>
            </a:r>
            <a:r>
              <a:rPr baseline="-25000" i="1" lang="en-IN" sz="2800"/>
              <a:t>1</a:t>
            </a:r>
            <a:r>
              <a:rPr i="1" lang="en-IN" sz="2800"/>
              <a:t> + T</a:t>
            </a:r>
            <a:r>
              <a:rPr baseline="-25000" i="1" lang="en-IN" sz="2800"/>
              <a:t>p</a:t>
            </a:r>
            <a:r>
              <a:rPr i="1" lang="en-IN" sz="2800"/>
              <a:t> .</a:t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Gray area shows the vulnerable area in time and space.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IN" sz="2800"/>
              <a:t> </a:t>
            </a:r>
            <a:endParaRPr/>
          </a:p>
        </p:txBody>
      </p:sp>
      <p:pic>
        <p:nvPicPr>
          <p:cNvPr descr="D:\RCSS\DCN\Images\Module 3\(CSMA)_Vulnerable Time.jpg" id="669" name="Google Shape;66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663" y="3243262"/>
            <a:ext cx="8514128" cy="293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5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75" name="Google Shape;675;p95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Persistence methods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What should the station do, If the channel is busy?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What should the station do, If the channel is idle?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There are 3 methods,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1-persistent CSMA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Non-persistent CSMA</a:t>
            </a:r>
            <a:endParaRPr/>
          </a:p>
          <a:p>
            <a:pPr indent="-514350" lvl="2" marL="14287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 sz="2800"/>
              <a:t>p-persistent CSMA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RCSS\DCN\Images\Module 3\(CSMA)_Persistence Methods.jpg" id="680" name="Google Shape;68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665" y="831532"/>
            <a:ext cx="5268598" cy="532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96"/>
          <p:cNvSpPr txBox="1"/>
          <p:nvPr>
            <p:ph idx="1" type="body"/>
          </p:nvPr>
        </p:nvSpPr>
        <p:spPr>
          <a:xfrm>
            <a:off x="759822" y="365759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Persistence methods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7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87" name="Google Shape;687;p97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Persistence methods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1-persistent CSMA: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Simple and </a:t>
            </a:r>
            <a:r>
              <a:rPr lang="en-IN" sz="2800"/>
              <a:t>straightforward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After the station finds the medium idle, it sends its frame immediately.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Highest chance of collision.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Every other station will do the same.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8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93" name="Google Shape;693;p98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Persistence methods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non-persistent CSMA: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Senses the line first.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If idle, sends immediately.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If not idle, it waits a random amount of time, then senses the line again.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IN" sz="2800"/>
              <a:t>Two or more stations will not wait the same amount of time, or it is very unlikely.</a:t>
            </a:r>
            <a:endParaRPr/>
          </a:p>
          <a:p>
            <a:pPr indent="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9"/>
          <p:cNvSpPr txBox="1"/>
          <p:nvPr>
            <p:ph type="title"/>
          </p:nvPr>
        </p:nvSpPr>
        <p:spPr>
          <a:xfrm>
            <a:off x="838200" y="786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IN" sz="4000"/>
              <a:t>Random Access Protocols</a:t>
            </a:r>
            <a:endParaRPr b="1" sz="4000"/>
          </a:p>
        </p:txBody>
      </p:sp>
      <p:sp>
        <p:nvSpPr>
          <p:cNvPr id="699" name="Google Shape;699;p99"/>
          <p:cNvSpPr txBox="1"/>
          <p:nvPr>
            <p:ph idx="1" type="body"/>
          </p:nvPr>
        </p:nvSpPr>
        <p:spPr>
          <a:xfrm>
            <a:off x="838200" y="1071154"/>
            <a:ext cx="10515600" cy="543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CSMA (Carrier Sense Multiple Access)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IN" sz="2800" u="sng"/>
              <a:t>Persistence methods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p-persistent CSMA: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IN" sz="2800"/>
              <a:t>If the channel has time slots with a slot duration, equal to or greater than the maximum propagation time.</a:t>
            </a:r>
            <a:endParaRPr/>
          </a:p>
          <a:p>
            <a:pPr indent="-177800" lvl="2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IN" sz="2800"/>
              <a:t>After the station finds the line idle:</a:t>
            </a:r>
            <a:endParaRPr/>
          </a:p>
          <a:p>
            <a:pPr indent="-165100" lvl="3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IN" sz="2600"/>
              <a:t>The station sends its frame with probability p.</a:t>
            </a:r>
            <a:endParaRPr/>
          </a:p>
          <a:p>
            <a:pPr indent="-165100" lvl="3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IN" sz="2600"/>
              <a:t>With probability </a:t>
            </a:r>
            <a:r>
              <a:rPr b="1" i="1" lang="en-IN" sz="2600"/>
              <a:t>q = 1 – p , </a:t>
            </a:r>
            <a:r>
              <a:rPr lang="en-IN" sz="2600"/>
              <a:t>the station waits for the beginning of the next time slot and checks the line again.</a:t>
            </a:r>
            <a:endParaRPr/>
          </a:p>
          <a:p>
            <a:pPr indent="-165100" lvl="4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IN" sz="2600"/>
              <a:t>If the line is idle, It goes to  step 1.</a:t>
            </a:r>
            <a:endParaRPr/>
          </a:p>
          <a:p>
            <a:pPr indent="-165100" lvl="4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</a:pPr>
            <a:r>
              <a:rPr lang="en-IN" sz="2600"/>
              <a:t>If the line is busy, it acts as though a collision has occurred and uses the back-off procedure.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2021-04-13T05:33:10Z</dcterms:created>
  <dc:creator>prema</dc:creator>
</cp:coreProperties>
</file>