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grandir Wide Thin" charset="1" panose="00000205000000000000"/>
      <p:regular r:id="rId10"/>
    </p:embeddedFont>
    <p:embeddedFont>
      <p:font typeface="Agrandir Wide Thin Bold" charset="1" panose="00000605000000000000"/>
      <p:regular r:id="rId11"/>
    </p:embeddedFont>
    <p:embeddedFont>
      <p:font typeface="Agrandir Wide Thin Italics" charset="1" panose="00000205000000000000"/>
      <p:regular r:id="rId12"/>
    </p:embeddedFont>
    <p:embeddedFont>
      <p:font typeface="Agrandir Wide Thin Bold Italics" charset="1" panose="00000605000000000000"/>
      <p:regular r:id="rId13"/>
    </p:embeddedFont>
    <p:embeddedFont>
      <p:font typeface="Times New Roman" charset="1" panose="02030502070405020303"/>
      <p:regular r:id="rId14"/>
    </p:embeddedFont>
    <p:embeddedFont>
      <p:font typeface="Times New Roman Bold" charset="1" panose="02030802070405020303"/>
      <p:regular r:id="rId15"/>
    </p:embeddedFont>
    <p:embeddedFont>
      <p:font typeface="Times New Roman Italics" charset="1" panose="02030502070405090303"/>
      <p:regular r:id="rId16"/>
    </p:embeddedFont>
    <p:embeddedFont>
      <p:font typeface="Times New Roman Bold Italics" charset="1" panose="02030802070405090303"/>
      <p:regular r:id="rId17"/>
    </p:embeddedFont>
    <p:embeddedFont>
      <p:font typeface="Times New Roman Medium" charset="1" panose="02030502070405020303"/>
      <p:regular r:id="rId18"/>
    </p:embeddedFont>
    <p:embeddedFont>
      <p:font typeface="Times New Roman Medium Italics" charset="1" panose="02030502070405090303"/>
      <p:regular r:id="rId19"/>
    </p:embeddedFont>
    <p:embeddedFont>
      <p:font typeface="Times New Roman Semi-Bold" charset="1" panose="02030702070405020303"/>
      <p:regular r:id="rId20"/>
    </p:embeddedFont>
    <p:embeddedFont>
      <p:font typeface="Times New Roman Semi-Bold Italics" charset="1" panose="02030702070405090303"/>
      <p:regular r:id="rId21"/>
    </p:embeddedFont>
    <p:embeddedFont>
      <p:font typeface="Times New Roman Ultra-Bold" charset="1" panose="02030902070405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977" t="14881" r="12319" b="1191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460970" y="4187286"/>
            <a:ext cx="11155117" cy="1902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488"/>
              </a:lnSpc>
            </a:pPr>
            <a:r>
              <a:rPr lang="en-US" sz="12488">
                <a:solidFill>
                  <a:srgbClr val="FFFFFF"/>
                </a:solidFill>
                <a:latin typeface="Times New Roman"/>
              </a:rPr>
              <a:t>SELENIUM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84758" y="8611234"/>
            <a:ext cx="5913783" cy="647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Times New Roman"/>
              </a:rPr>
              <a:t>BALU S UNNY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01365" y="1332203"/>
            <a:ext cx="6358901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>
                <a:solidFill>
                  <a:srgbClr val="125B50"/>
                </a:solidFill>
                <a:latin typeface="Times New Roman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95343" y="2554548"/>
            <a:ext cx="12322641" cy="580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125B50"/>
                </a:solidFill>
                <a:latin typeface="Times New Roman"/>
              </a:rPr>
              <a:t>Selenium is a widely-used open-source tool for automating web browsers</a:t>
            </a:r>
          </a:p>
          <a:p>
            <a:pPr algn="just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125B50"/>
                </a:solidFill>
                <a:latin typeface="Times New Roman"/>
              </a:rPr>
              <a:t>It is used for functional and regression testing of web applications</a:t>
            </a:r>
          </a:p>
          <a:p>
            <a:pPr algn="just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125B50"/>
                </a:solidFill>
                <a:latin typeface="Times New Roman"/>
              </a:rPr>
              <a:t>Selenium supports multiple programming languages such as Java, Python, C#, and Ruby</a:t>
            </a:r>
          </a:p>
          <a:p>
            <a:pPr algn="just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125B50"/>
                </a:solidFill>
                <a:latin typeface="Times New Roman"/>
              </a:rPr>
              <a:t>Selenium is widely used in the software industry for automating web application testing and has become an essential skill for software testers and developers.</a:t>
            </a:r>
          </a:p>
          <a:p>
            <a:pPr algn="just">
              <a:lnSpc>
                <a:spcPts val="480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70723" t="9563" r="11370" b="4847"/>
          <a:stretch>
            <a:fillRect/>
          </a:stretch>
        </p:blipFill>
        <p:spPr>
          <a:xfrm flipH="false" flipV="false" rot="0">
            <a:off x="0" y="1522703"/>
            <a:ext cx="2273981" cy="7241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81803" y="1593984"/>
            <a:ext cx="5872315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>
                <a:solidFill>
                  <a:srgbClr val="125B50"/>
                </a:solidFill>
                <a:latin typeface="Times New Roman"/>
              </a:rPr>
              <a:t>ARCHITECTURE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17470"/>
            <a:ext cx="16230600" cy="652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125B50"/>
                </a:solidFill>
                <a:latin typeface="Times New Roman"/>
              </a:rPr>
              <a:t>Selenium has a client-server architecture</a:t>
            </a:r>
          </a:p>
          <a:p>
            <a:pPr algn="just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125B50"/>
                </a:solidFill>
                <a:latin typeface="Times New Roman"/>
              </a:rPr>
              <a:t>Selenium WebDriver is the client library that communicates with the browser for automation using a protocol called the WebDriver protocol. This allows Selenium to interact with the browser as a real user by clicking links, filling out forms, and validating web page content.</a:t>
            </a:r>
          </a:p>
          <a:p>
            <a:pPr algn="just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125B50"/>
                </a:solidFill>
                <a:latin typeface="Times New Roman"/>
              </a:rPr>
              <a:t>Selenium Grid is the server component that enables parallel execution of tests on multiple machines</a:t>
            </a:r>
          </a:p>
          <a:p>
            <a:pPr algn="just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125B50"/>
                </a:solidFill>
                <a:latin typeface="Times New Roman"/>
              </a:rPr>
              <a:t>Selenium Grid consists of two main components: the hub and the node. </a:t>
            </a:r>
          </a:p>
          <a:p>
            <a:pPr algn="just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125B50"/>
                </a:solidFill>
                <a:latin typeface="Times New Roman"/>
              </a:rPr>
              <a:t>Selenium provides APIs that can be used to perform actions such as clicking, typing, and selecting elements on a web page, as well as to retrieve information about the web page such as its title, URL, and source code.</a:t>
            </a:r>
          </a:p>
          <a:p>
            <a:pPr algn="just">
              <a:lnSpc>
                <a:spcPts val="360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16677" r="0" b="72396"/>
          <a:stretch>
            <a:fillRect/>
          </a:stretch>
        </p:blipFill>
        <p:spPr>
          <a:xfrm flipH="false" flipV="false" rot="0">
            <a:off x="0" y="0"/>
            <a:ext cx="18288000" cy="13312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37424" y="1905591"/>
            <a:ext cx="5184106" cy="1230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199">
                <a:solidFill>
                  <a:srgbClr val="125B50"/>
                </a:solidFill>
                <a:latin typeface="Times New Roman"/>
              </a:rPr>
              <a:t>Saves time and effort by automating repetitive tasks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650130" y="1905591"/>
            <a:ext cx="5020665" cy="1230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199">
                <a:solidFill>
                  <a:srgbClr val="125B50"/>
                </a:solidFill>
                <a:latin typeface="Times New Roman"/>
              </a:rPr>
              <a:t>Increases accuracy and consistency of tests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37424" y="6309487"/>
            <a:ext cx="5184106" cy="1230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199">
                <a:solidFill>
                  <a:srgbClr val="125B50"/>
                </a:solidFill>
                <a:latin typeface="Times New Roman"/>
              </a:rPr>
              <a:t>Enables parallel execution of tests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912" y="3822021"/>
            <a:ext cx="4711062" cy="78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40"/>
              </a:lnSpc>
            </a:pPr>
            <a:r>
              <a:rPr lang="en-US" sz="4100">
                <a:solidFill>
                  <a:srgbClr val="125B50"/>
                </a:solidFill>
                <a:latin typeface="Times New Roman"/>
              </a:rPr>
              <a:t>ADVANTAGES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50130" y="6309487"/>
            <a:ext cx="5609170" cy="183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199">
                <a:solidFill>
                  <a:srgbClr val="125B50"/>
                </a:solidFill>
                <a:latin typeface="Times New Roman"/>
              </a:rPr>
              <a:t>Supports multiple web browsers like Chrome, Firefox, Edge, and Safari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5437424" y="4867275"/>
            <a:ext cx="11821876" cy="0"/>
          </a:xfrm>
          <a:prstGeom prst="line">
            <a:avLst/>
          </a:prstGeom>
          <a:ln cap="flat" w="9525">
            <a:solidFill>
              <a:srgbClr val="125B5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5400000">
            <a:off x="7277197" y="4837811"/>
            <a:ext cx="7627747" cy="0"/>
          </a:xfrm>
          <a:prstGeom prst="line">
            <a:avLst/>
          </a:prstGeom>
          <a:ln cap="flat" w="9525">
            <a:solidFill>
              <a:srgbClr val="125B5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32705" t="9977" r="35161" b="82452"/>
          <a:stretch>
            <a:fillRect/>
          </a:stretch>
        </p:blipFill>
        <p:spPr>
          <a:xfrm flipH="false" flipV="false" rot="0">
            <a:off x="0" y="0"/>
            <a:ext cx="4408724" cy="69191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32705" t="9681" r="35161" b="82452"/>
          <a:stretch>
            <a:fillRect/>
          </a:stretch>
        </p:blipFill>
        <p:spPr>
          <a:xfrm flipH="false" flipV="false" rot="0">
            <a:off x="0" y="9568007"/>
            <a:ext cx="4408724" cy="7189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38200"/>
            <a:ext cx="6848808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>
                <a:solidFill>
                  <a:srgbClr val="125B50"/>
                </a:solidFill>
                <a:latin typeface="Times New Roman"/>
              </a:rPr>
              <a:t>SETTING UP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9137" y="2245179"/>
            <a:ext cx="13224488" cy="5311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125B50"/>
                </a:solidFill>
                <a:latin typeface="Times New Roman"/>
              </a:rPr>
              <a:t>Install Selenium WebDriver </a:t>
            </a:r>
          </a:p>
          <a:p>
            <a:pPr algn="just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125B50"/>
                </a:solidFill>
                <a:latin typeface="Times New Roman"/>
              </a:rPr>
              <a:t>Download the driver executable for the web browser to automate</a:t>
            </a:r>
          </a:p>
          <a:p>
            <a:pPr algn="just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125B50"/>
                </a:solidFill>
                <a:latin typeface="Times New Roman"/>
              </a:rPr>
              <a:t>Configuring the system environment variables to include the driver executable path</a:t>
            </a:r>
          </a:p>
          <a:p>
            <a:pPr algn="just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125B50"/>
                </a:solidFill>
                <a:latin typeface="Times New Roman"/>
              </a:rPr>
              <a:t>Creating a Selenium Project</a:t>
            </a:r>
          </a:p>
          <a:p>
            <a:pPr algn="just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125B50"/>
                </a:solidFill>
                <a:latin typeface="Times New Roman"/>
              </a:rPr>
              <a:t>Writing the First Test</a:t>
            </a:r>
          </a:p>
          <a:p>
            <a:pPr algn="just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125B50"/>
                </a:solidFill>
                <a:latin typeface="Times New Roman"/>
              </a:rPr>
              <a:t>Run the test</a:t>
            </a:r>
          </a:p>
          <a:p>
            <a:pPr algn="just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125B50"/>
                </a:solidFill>
                <a:latin typeface="Times New Roman"/>
              </a:rPr>
              <a:t>Debug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5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72033" t="0" r="12680" b="9550"/>
          <a:stretch>
            <a:fillRect/>
          </a:stretch>
        </p:blipFill>
        <p:spPr>
          <a:xfrm flipH="false" flipV="false" rot="0">
            <a:off x="16014019" y="0"/>
            <a:ext cx="2273981" cy="89648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6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01365" y="1332203"/>
            <a:ext cx="6358901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>
                <a:solidFill>
                  <a:srgbClr val="125B50"/>
                </a:solidFill>
                <a:latin typeface="Times New Roman"/>
              </a:rPr>
              <a:t>WORKING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95343" y="2554548"/>
            <a:ext cx="13358410" cy="6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125B50"/>
                </a:solidFill>
                <a:latin typeface="Times New Roman"/>
              </a:rPr>
              <a:t>Selenium WebDriver sends commands to the browser's native automation engine using the WebDriver API</a:t>
            </a:r>
          </a:p>
          <a:p>
            <a:pPr algn="just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125B50"/>
                </a:solidFill>
                <a:latin typeface="Times New Roman"/>
              </a:rPr>
              <a:t>The browser executes the commands and returns the results to the WebDriver client</a:t>
            </a:r>
          </a:p>
          <a:p>
            <a:pPr algn="just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125B50"/>
                </a:solidFill>
                <a:latin typeface="Times New Roman"/>
              </a:rPr>
              <a:t>Selenium WebDriver provides APIs to interact with web elements, navigate to pages, and execute JavaScript on the page</a:t>
            </a:r>
          </a:p>
          <a:p>
            <a:pPr algn="just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125B50"/>
                </a:solidFill>
                <a:latin typeface="Times New Roman"/>
              </a:rPr>
              <a:t>Selenium Grid enables parallel execution of tests on multiple machines by distributing tests across nodes</a:t>
            </a: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70723" t="9563" r="11370" b="4847"/>
          <a:stretch>
            <a:fillRect/>
          </a:stretch>
        </p:blipFill>
        <p:spPr>
          <a:xfrm flipH="false" flipV="false" rot="0">
            <a:off x="0" y="1522703"/>
            <a:ext cx="2273981" cy="7241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81803" y="1593984"/>
            <a:ext cx="5872315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>
                <a:solidFill>
                  <a:srgbClr val="125B50"/>
                </a:solidFill>
                <a:latin typeface="Times New Roman"/>
              </a:rPr>
              <a:t>BEST PRACTICES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17470"/>
            <a:ext cx="16230600" cy="422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125B50"/>
                </a:solidFill>
                <a:latin typeface="Times New Roman"/>
              </a:rPr>
              <a:t>Use wait conditions to ensure that the page and elements are loaded before interacting with them</a:t>
            </a:r>
          </a:p>
          <a:p>
            <a:pPr algn="just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125B50"/>
                </a:solidFill>
                <a:latin typeface="Times New Roman"/>
              </a:rPr>
              <a:t>Use the right locators to identify the web elements uniquely</a:t>
            </a:r>
          </a:p>
          <a:p>
            <a:pPr algn="just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125B50"/>
                </a:solidFill>
                <a:latin typeface="Times New Roman"/>
              </a:rPr>
              <a:t>Keep test data separate from the test code</a:t>
            </a:r>
          </a:p>
          <a:p>
            <a:pPr algn="just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125B50"/>
                </a:solidFill>
                <a:latin typeface="Times New Roman"/>
              </a:rPr>
              <a:t>Use data-driven testing to test multiple scenarios with different input values</a:t>
            </a:r>
          </a:p>
          <a:p>
            <a:pPr algn="just">
              <a:lnSpc>
                <a:spcPts val="4500"/>
              </a:lnSpc>
            </a:pPr>
          </a:p>
          <a:p>
            <a:pPr algn="just">
              <a:lnSpc>
                <a:spcPts val="360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16677" r="0" b="72396"/>
          <a:stretch>
            <a:fillRect/>
          </a:stretch>
        </p:blipFill>
        <p:spPr>
          <a:xfrm flipH="false" flipV="false" rot="0">
            <a:off x="0" y="0"/>
            <a:ext cx="18288000" cy="13312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38200"/>
            <a:ext cx="6848808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>
                <a:solidFill>
                  <a:srgbClr val="125B50"/>
                </a:solidFill>
                <a:latin typeface="Times New Roman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9137" y="1993727"/>
            <a:ext cx="14976481" cy="7574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125B50"/>
                </a:solidFill>
                <a:latin typeface="Times New Roman"/>
              </a:rPr>
              <a:t>Selenium is a powerful tool for automating web browser testing, providing support for multiple programming languages and web browsers.</a:t>
            </a:r>
          </a:p>
          <a:p>
            <a:pPr algn="just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125B50"/>
                </a:solidFill>
                <a:latin typeface="Times New Roman"/>
              </a:rPr>
              <a:t>Selenium's architecture consists of Selenium WebDriver and Selenium Grid, which provide a robust and scalable platform for web automation testing.</a:t>
            </a:r>
          </a:p>
          <a:p>
            <a:pPr algn="just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125B50"/>
                </a:solidFill>
                <a:latin typeface="Times New Roman"/>
              </a:rPr>
              <a:t>Selenium's popularity and active community of developers and testers make it a valuable tool for software testing and development.</a:t>
            </a:r>
          </a:p>
          <a:p>
            <a:pPr algn="just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125B50"/>
                </a:solidFill>
                <a:latin typeface="Times New Roman"/>
              </a:rPr>
              <a:t>By using Selenium for web automation testing, you can increase test coverage, improve test reliability, and reduce the time and effort required for manual testing.</a:t>
            </a:r>
          </a:p>
          <a:p>
            <a:pPr algn="just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125B50"/>
                </a:solidFill>
                <a:latin typeface="Times New Roman"/>
              </a:rPr>
              <a:t>Selenium is a versatile tool that can be used in various industries, including e-commerce, finance, healthcare, and many more.</a:t>
            </a:r>
          </a:p>
          <a:p>
            <a:pPr algn="just">
              <a:lnSpc>
                <a:spcPts val="4799"/>
              </a:lnSpc>
            </a:pPr>
          </a:p>
          <a:p>
            <a:pPr algn="just">
              <a:lnSpc>
                <a:spcPts val="47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8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72033" t="0" r="12680" b="9550"/>
          <a:stretch>
            <a:fillRect/>
          </a:stretch>
        </p:blipFill>
        <p:spPr>
          <a:xfrm flipH="false" flipV="false" rot="0">
            <a:off x="16014019" y="0"/>
            <a:ext cx="2273981" cy="89648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1232" t="9563" r="11370" b="4847"/>
          <a:stretch>
            <a:fillRect/>
          </a:stretch>
        </p:blipFill>
        <p:spPr>
          <a:xfrm flipH="false" flipV="false" rot="0">
            <a:off x="10999037" y="1606530"/>
            <a:ext cx="7288963" cy="724159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40562" y="2945413"/>
            <a:ext cx="4852386" cy="1109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19"/>
              </a:lnSpc>
            </a:pPr>
            <a:r>
              <a:rPr lang="en-US" sz="5799">
                <a:solidFill>
                  <a:srgbClr val="125B50"/>
                </a:solidFill>
                <a:latin typeface="Times New Roman"/>
              </a:rPr>
              <a:t>THANKYOU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DAFdj0GMAwA</dc:identifier>
  <dcterms:modified xsi:type="dcterms:W3CDTF">2011-08-01T06:04:30Z</dcterms:modified>
  <cp:revision>1</cp:revision>
  <dc:title>SELENIUM</dc:title>
</cp:coreProperties>
</file>