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Georgia" panose="02040502050405020303" pitchFamily="18" charset="0"/>
      <p:regular r:id="rId17"/>
      <p:bold r:id="rId18"/>
      <p:italic r:id="rId19"/>
      <p:boldItalic r:id="rId20"/>
    </p:embeddedFont>
    <p:embeddedFont>
      <p:font typeface="Arim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WwMTjn1Pagu3Y/KHkdZNuaULx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alpha val="25000"/>
          </a:srgbClr>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2408238"/>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Arimo"/>
              <a:buNone/>
            </a:pPr>
            <a:r>
              <a:rPr lang="en-US">
                <a:latin typeface="Arimo"/>
                <a:ea typeface="Arimo"/>
                <a:cs typeface="Arimo"/>
                <a:sym typeface="Arimo"/>
              </a:rPr>
              <a:t/>
            </a:r>
            <a:br>
              <a:rPr lang="en-US">
                <a:latin typeface="Arimo"/>
                <a:ea typeface="Arimo"/>
                <a:cs typeface="Arimo"/>
                <a:sym typeface="Arimo"/>
              </a:rPr>
            </a:br>
            <a:r>
              <a:rPr lang="en-US">
                <a:latin typeface="Arimo"/>
                <a:ea typeface="Arimo"/>
                <a:cs typeface="Arimo"/>
                <a:sym typeface="Arimo"/>
              </a:rPr>
              <a:t/>
            </a:r>
            <a:br>
              <a:rPr lang="en-US">
                <a:latin typeface="Arimo"/>
                <a:ea typeface="Arimo"/>
                <a:cs typeface="Arimo"/>
                <a:sym typeface="Arimo"/>
              </a:rPr>
            </a:br>
            <a:r>
              <a:rPr lang="en-US">
                <a:latin typeface="Arimo"/>
                <a:ea typeface="Arimo"/>
                <a:cs typeface="Arimo"/>
                <a:sym typeface="Arimo"/>
              </a:rPr>
              <a:t/>
            </a:r>
            <a:br>
              <a:rPr lang="en-US">
                <a:latin typeface="Arimo"/>
                <a:ea typeface="Arimo"/>
                <a:cs typeface="Arimo"/>
                <a:sym typeface="Arimo"/>
              </a:rPr>
            </a:br>
            <a:r>
              <a:rPr lang="en-US">
                <a:latin typeface="Arimo"/>
                <a:ea typeface="Arimo"/>
                <a:cs typeface="Arimo"/>
                <a:sym typeface="Arimo"/>
              </a:rPr>
              <a:t>SOFTWARE MAINTENANCE</a:t>
            </a:r>
            <a:br>
              <a:rPr lang="en-US">
                <a:latin typeface="Arimo"/>
                <a:ea typeface="Arimo"/>
                <a:cs typeface="Arimo"/>
                <a:sym typeface="Arimo"/>
              </a:rPr>
            </a:br>
            <a:endParaRPr>
              <a:latin typeface="Arimo"/>
              <a:ea typeface="Arimo"/>
              <a:cs typeface="Arimo"/>
              <a:sym typeface="Arimo"/>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p:nvPr/>
        </p:nvSpPr>
        <p:spPr>
          <a:xfrm>
            <a:off x="263914" y="87666"/>
            <a:ext cx="29963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444444"/>
                </a:solidFill>
                <a:latin typeface="Georgia"/>
                <a:ea typeface="Georgia"/>
                <a:cs typeface="Georgia"/>
                <a:sym typeface="Georgia"/>
              </a:rPr>
              <a:t>Reverse Engineering</a:t>
            </a:r>
            <a:endParaRPr sz="2400">
              <a:solidFill>
                <a:schemeClr val="dk1"/>
              </a:solidFill>
              <a:latin typeface="Georgia"/>
              <a:ea typeface="Georgia"/>
              <a:cs typeface="Georgia"/>
              <a:sym typeface="Georgia"/>
            </a:endParaRPr>
          </a:p>
        </p:txBody>
      </p:sp>
      <p:sp>
        <p:nvSpPr>
          <p:cNvPr id="146" name="Google Shape;146;p10"/>
          <p:cNvSpPr/>
          <p:nvPr/>
        </p:nvSpPr>
        <p:spPr>
          <a:xfrm>
            <a:off x="368172" y="549331"/>
            <a:ext cx="11727257" cy="300082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202124"/>
              </a:buClr>
              <a:buSzPts val="1800"/>
              <a:buFont typeface="Arial"/>
              <a:buChar char="•"/>
            </a:pPr>
            <a:r>
              <a:rPr lang="en-US" sz="1800" i="0">
                <a:solidFill>
                  <a:srgbClr val="202124"/>
                </a:solidFill>
                <a:latin typeface="Georgia"/>
                <a:ea typeface="Georgia"/>
                <a:cs typeface="Georgia"/>
                <a:sym typeface="Georgia"/>
              </a:rPr>
              <a:t>Reverse engineering</a:t>
            </a:r>
            <a:r>
              <a:rPr lang="en-US" sz="1800" b="0" i="0">
                <a:solidFill>
                  <a:srgbClr val="202124"/>
                </a:solidFill>
                <a:latin typeface="Georgia"/>
                <a:ea typeface="Georgia"/>
                <a:cs typeface="Georgia"/>
                <a:sym typeface="Georgia"/>
              </a:rPr>
              <a:t> is a process that examines an existing product to determine detailed information and specifications in order to learn how it was made and how it works</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reverse engineering for software is the </a:t>
            </a:r>
            <a:endParaRPr/>
          </a:p>
          <a:p>
            <a:pPr marL="742950" marR="0" lvl="1" indent="-285750" algn="l" rtl="0">
              <a:lnSpc>
                <a:spcPct val="150000"/>
              </a:lnSpc>
              <a:spcBef>
                <a:spcPts val="0"/>
              </a:spcBef>
              <a:spcAft>
                <a:spcPts val="0"/>
              </a:spcAft>
              <a:buClr>
                <a:schemeClr val="dk1"/>
              </a:buClr>
              <a:buSzPts val="1800"/>
              <a:buFont typeface="Arial"/>
              <a:buChar char="•"/>
            </a:pPr>
            <a:r>
              <a:rPr lang="en-US" sz="1800" b="0" i="0" u="none" strike="noStrike" cap="none">
                <a:solidFill>
                  <a:schemeClr val="dk1"/>
                </a:solidFill>
                <a:latin typeface="Georgia"/>
                <a:ea typeface="Georgia"/>
                <a:cs typeface="Georgia"/>
                <a:sym typeface="Georgia"/>
              </a:rPr>
              <a:t>process of analyzing a program in an effort to create a representation of the program at a higher level of abstraction than source code. </a:t>
            </a:r>
            <a:endParaRPr/>
          </a:p>
          <a:p>
            <a:pPr marL="742950" marR="0" lvl="1" indent="-285750" algn="l" rtl="0">
              <a:lnSpc>
                <a:spcPct val="150000"/>
              </a:lnSpc>
              <a:spcBef>
                <a:spcPts val="0"/>
              </a:spcBef>
              <a:spcAft>
                <a:spcPts val="0"/>
              </a:spcAft>
              <a:buClr>
                <a:schemeClr val="dk1"/>
              </a:buClr>
              <a:buSzPts val="1800"/>
              <a:buFont typeface="Arial"/>
              <a:buChar char="•"/>
            </a:pPr>
            <a:r>
              <a:rPr lang="en-US" sz="1800" b="0" i="0" u="none" strike="noStrike" cap="none">
                <a:solidFill>
                  <a:schemeClr val="dk1"/>
                </a:solidFill>
                <a:latin typeface="Georgia"/>
                <a:ea typeface="Georgia"/>
                <a:cs typeface="Georgia"/>
                <a:sym typeface="Georgia"/>
              </a:rPr>
              <a:t>process of design recovery. </a:t>
            </a:r>
            <a:endParaRPr/>
          </a:p>
          <a:p>
            <a:pPr marL="285750" marR="0" lvl="0" indent="-285750" algn="l" rtl="0">
              <a:lnSpc>
                <a:spcPct val="150000"/>
              </a:lnSpc>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Reverse engineering </a:t>
            </a:r>
            <a:r>
              <a:rPr lang="en-US" sz="1800">
                <a:solidFill>
                  <a:schemeClr val="dk1"/>
                </a:solidFill>
                <a:latin typeface="Calibri"/>
                <a:ea typeface="Calibri"/>
                <a:cs typeface="Calibri"/>
                <a:sym typeface="Calibri"/>
              </a:rPr>
              <a:t>tools extract data, architectural, and procedural design information from an existing program</a:t>
            </a:r>
            <a:endParaRPr sz="1800">
              <a:solidFill>
                <a:schemeClr val="dk1"/>
              </a:solidFill>
              <a:latin typeface="Georgia"/>
              <a:ea typeface="Georgia"/>
              <a:cs typeface="Georgia"/>
              <a:sym typeface="Georgia"/>
            </a:endParaRPr>
          </a:p>
        </p:txBody>
      </p:sp>
      <p:sp>
        <p:nvSpPr>
          <p:cNvPr id="147" name="Google Shape;147;p10"/>
          <p:cNvSpPr/>
          <p:nvPr/>
        </p:nvSpPr>
        <p:spPr>
          <a:xfrm>
            <a:off x="368172" y="3614751"/>
            <a:ext cx="11310798" cy="25391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0">
                <a:solidFill>
                  <a:srgbClr val="444444"/>
                </a:solidFill>
                <a:latin typeface="Georgia"/>
                <a:ea typeface="Georgia"/>
                <a:cs typeface="Georgia"/>
                <a:sym typeface="Georgia"/>
              </a:rPr>
              <a:t>Code Restructuring </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Source code is analyzed using a restructuring tool.</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Poorly design code segments are redesigned</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Violations of structured programming constructs are noted and code is then restructured</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The resultant restructured code is reviewed and tested to ensure that no anomalies have been introduced</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Internal code documentation </a:t>
            </a:r>
            <a:r>
              <a:rPr lang="en-US" sz="1800" b="0" i="0">
                <a:solidFill>
                  <a:srgbClr val="444444"/>
                </a:solidFill>
                <a:latin typeface="Georgia"/>
                <a:ea typeface="Georgia"/>
                <a:cs typeface="Georgia"/>
                <a:sym typeface="Georgia"/>
              </a:rPr>
              <a:t>is updated.</a:t>
            </a:r>
            <a:endParaRPr sz="18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p:nvPr/>
        </p:nvSpPr>
        <p:spPr>
          <a:xfrm>
            <a:off x="613667" y="816145"/>
            <a:ext cx="11418387" cy="561685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444444"/>
              </a:buClr>
              <a:buSzPts val="2200"/>
              <a:buFont typeface="Arial"/>
              <a:buChar char="•"/>
            </a:pPr>
            <a:r>
              <a:rPr lang="en-US" sz="2200" b="0" i="0">
                <a:solidFill>
                  <a:srgbClr val="444444"/>
                </a:solidFill>
                <a:latin typeface="Georgia"/>
                <a:ea typeface="Georgia"/>
                <a:cs typeface="Georgia"/>
                <a:sym typeface="Georgia"/>
              </a:rPr>
              <a:t>Unlike code restructuring, which occurs at a relatively low level of abstraction, data structuring is a full-scale reengineering activity</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a:solidFill>
                  <a:srgbClr val="444444"/>
                </a:solidFill>
                <a:latin typeface="Georgia"/>
                <a:ea typeface="Georgia"/>
                <a:cs typeface="Georgia"/>
                <a:sym typeface="Georgia"/>
              </a:rPr>
              <a:t>Data restructuring begins with a reverse engineering activity.</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a:solidFill>
                  <a:srgbClr val="444444"/>
                </a:solidFill>
                <a:latin typeface="Georgia"/>
                <a:ea typeface="Georgia"/>
                <a:cs typeface="Georgia"/>
                <a:sym typeface="Georgia"/>
              </a:rPr>
              <a:t>Current data architecture is dissected and necessary data models are defined </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a:solidFill>
                  <a:srgbClr val="444444"/>
                </a:solidFill>
                <a:latin typeface="Georgia"/>
                <a:ea typeface="Georgia"/>
                <a:cs typeface="Georgia"/>
                <a:sym typeface="Georgia"/>
              </a:rPr>
              <a:t>Data objects and attributes are identified, and existing data structures are reviewed for quality.</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a:solidFill>
                  <a:srgbClr val="444444"/>
                </a:solidFill>
                <a:latin typeface="Georgia"/>
                <a:ea typeface="Georgia"/>
                <a:cs typeface="Georgia"/>
                <a:sym typeface="Georgia"/>
              </a:rPr>
              <a:t>When data structure is weak (e.g., flat files are currently implemented, when a relational approach would greatly simplify processing), the data are reengineered.</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a:solidFill>
                  <a:srgbClr val="444444"/>
                </a:solidFill>
                <a:latin typeface="Georgia"/>
                <a:ea typeface="Georgia"/>
                <a:cs typeface="Georgia"/>
                <a:sym typeface="Georgia"/>
              </a:rPr>
              <a:t>The data architecture has a strong influence on program architecture and the algorithms that populate it, changes to the data will invariably result in either architectural or code-level changes.</a:t>
            </a:r>
            <a:endParaRPr sz="2200">
              <a:solidFill>
                <a:schemeClr val="dk1"/>
              </a:solidFill>
              <a:latin typeface="Georgia"/>
              <a:ea typeface="Georgia"/>
              <a:cs typeface="Georgia"/>
              <a:sym typeface="Georgia"/>
            </a:endParaRPr>
          </a:p>
        </p:txBody>
      </p:sp>
      <p:sp>
        <p:nvSpPr>
          <p:cNvPr id="153" name="Google Shape;153;p11"/>
          <p:cNvSpPr/>
          <p:nvPr/>
        </p:nvSpPr>
        <p:spPr>
          <a:xfrm>
            <a:off x="497025" y="193316"/>
            <a:ext cx="3106941" cy="446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i="0">
                <a:solidFill>
                  <a:srgbClr val="444444"/>
                </a:solidFill>
                <a:latin typeface="Georgia"/>
                <a:ea typeface="Georgia"/>
                <a:cs typeface="Georgia"/>
                <a:sym typeface="Georgia"/>
              </a:rPr>
              <a:t>Data Restructuring</a:t>
            </a:r>
            <a:endParaRPr sz="2300" b="1">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388383" y="778661"/>
            <a:ext cx="11418387" cy="593239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444444"/>
              </a:buClr>
              <a:buSzPts val="2300"/>
              <a:buFont typeface="Arial"/>
              <a:buChar char="•"/>
            </a:pPr>
            <a:r>
              <a:rPr lang="en-US" sz="2300" b="0" i="0">
                <a:solidFill>
                  <a:srgbClr val="444444"/>
                </a:solidFill>
                <a:latin typeface="Georgia"/>
                <a:ea typeface="Georgia"/>
                <a:cs typeface="Georgia"/>
                <a:sym typeface="Georgia"/>
              </a:rPr>
              <a:t>The cost to maintain one line of source code may be 20 to 40 times the cost of initial development of that line.</a:t>
            </a:r>
            <a:endParaRPr/>
          </a:p>
          <a:p>
            <a:pPr marL="285750" marR="0" lvl="0" indent="-285750" algn="l" rtl="0">
              <a:lnSpc>
                <a:spcPct val="150000"/>
              </a:lnSpc>
              <a:spcBef>
                <a:spcPts val="0"/>
              </a:spcBef>
              <a:spcAft>
                <a:spcPts val="0"/>
              </a:spcAft>
              <a:buClr>
                <a:srgbClr val="444444"/>
              </a:buClr>
              <a:buSzPts val="2300"/>
              <a:buFont typeface="Arial"/>
              <a:buChar char="•"/>
            </a:pPr>
            <a:r>
              <a:rPr lang="en-US" sz="2300" b="0" i="0">
                <a:solidFill>
                  <a:srgbClr val="444444"/>
                </a:solidFill>
                <a:latin typeface="Georgia"/>
                <a:ea typeface="Georgia"/>
                <a:cs typeface="Georgia"/>
                <a:sym typeface="Georgia"/>
              </a:rPr>
              <a:t>Redesign of the software architecture (program and/or data structure), using modern design concepts, can greatly facilitate future maintenance.</a:t>
            </a:r>
            <a:endParaRPr/>
          </a:p>
          <a:p>
            <a:pPr marL="285750" marR="0" lvl="0" indent="-285750" algn="l" rtl="0">
              <a:lnSpc>
                <a:spcPct val="150000"/>
              </a:lnSpc>
              <a:spcBef>
                <a:spcPts val="0"/>
              </a:spcBef>
              <a:spcAft>
                <a:spcPts val="0"/>
              </a:spcAft>
              <a:buClr>
                <a:srgbClr val="444444"/>
              </a:buClr>
              <a:buSzPts val="2300"/>
              <a:buFont typeface="Arial"/>
              <a:buChar char="•"/>
            </a:pPr>
            <a:r>
              <a:rPr lang="en-US" sz="2300" b="0" i="0">
                <a:solidFill>
                  <a:srgbClr val="444444"/>
                </a:solidFill>
                <a:latin typeface="Georgia"/>
                <a:ea typeface="Georgia"/>
                <a:cs typeface="Georgia"/>
                <a:sym typeface="Georgia"/>
              </a:rPr>
              <a:t>Because a prototype of the software already exists, development productivity should be much higher than average.</a:t>
            </a:r>
            <a:endParaRPr/>
          </a:p>
          <a:p>
            <a:pPr marL="285750" marR="0" lvl="0" indent="-285750" algn="l" rtl="0">
              <a:lnSpc>
                <a:spcPct val="150000"/>
              </a:lnSpc>
              <a:spcBef>
                <a:spcPts val="0"/>
              </a:spcBef>
              <a:spcAft>
                <a:spcPts val="0"/>
              </a:spcAft>
              <a:buClr>
                <a:srgbClr val="444444"/>
              </a:buClr>
              <a:buSzPts val="2300"/>
              <a:buFont typeface="Arial"/>
              <a:buChar char="•"/>
            </a:pPr>
            <a:r>
              <a:rPr lang="en-US" sz="2300" b="0" i="0">
                <a:solidFill>
                  <a:srgbClr val="444444"/>
                </a:solidFill>
                <a:latin typeface="Georgia"/>
                <a:ea typeface="Georgia"/>
                <a:cs typeface="Georgia"/>
                <a:sym typeface="Georgia"/>
              </a:rPr>
              <a:t>The user now has experience with the software🡪new requirements and the direction of change can be ascertained with greater ease.</a:t>
            </a:r>
            <a:endParaRPr/>
          </a:p>
          <a:p>
            <a:pPr marL="285750" marR="0" lvl="0" indent="-285750" algn="l" rtl="0">
              <a:lnSpc>
                <a:spcPct val="150000"/>
              </a:lnSpc>
              <a:spcBef>
                <a:spcPts val="0"/>
              </a:spcBef>
              <a:spcAft>
                <a:spcPts val="0"/>
              </a:spcAft>
              <a:buClr>
                <a:srgbClr val="444444"/>
              </a:buClr>
              <a:buSzPts val="2300"/>
              <a:buFont typeface="Arial"/>
              <a:buChar char="•"/>
            </a:pPr>
            <a:r>
              <a:rPr lang="en-US" sz="2300" b="0" i="0">
                <a:solidFill>
                  <a:srgbClr val="444444"/>
                </a:solidFill>
                <a:latin typeface="Georgia"/>
                <a:ea typeface="Georgia"/>
                <a:cs typeface="Georgia"/>
                <a:sym typeface="Georgia"/>
              </a:rPr>
              <a:t>CASE tools for reengineering will automate some parts of the job.</a:t>
            </a:r>
            <a:endParaRPr/>
          </a:p>
          <a:p>
            <a:pPr marL="285750" marR="0" lvl="0" indent="-285750" algn="l" rtl="0">
              <a:lnSpc>
                <a:spcPct val="150000"/>
              </a:lnSpc>
              <a:spcBef>
                <a:spcPts val="0"/>
              </a:spcBef>
              <a:spcAft>
                <a:spcPts val="0"/>
              </a:spcAft>
              <a:buClr>
                <a:srgbClr val="444444"/>
              </a:buClr>
              <a:buSzPts val="2300"/>
              <a:buFont typeface="Arial"/>
              <a:buChar char="•"/>
            </a:pPr>
            <a:r>
              <a:rPr lang="en-US" sz="2300" b="0" i="0">
                <a:solidFill>
                  <a:srgbClr val="444444"/>
                </a:solidFill>
                <a:latin typeface="Georgia"/>
                <a:ea typeface="Georgia"/>
                <a:cs typeface="Georgia"/>
                <a:sym typeface="Georgia"/>
              </a:rPr>
              <a:t>A complete software configuration (documents, programs and data) will exist upon completion of preventive maintenance.</a:t>
            </a:r>
            <a:endParaRPr sz="2300">
              <a:solidFill>
                <a:schemeClr val="dk1"/>
              </a:solidFill>
              <a:latin typeface="Georgia"/>
              <a:ea typeface="Georgia"/>
              <a:cs typeface="Georgia"/>
              <a:sym typeface="Georgia"/>
            </a:endParaRPr>
          </a:p>
        </p:txBody>
      </p:sp>
      <p:sp>
        <p:nvSpPr>
          <p:cNvPr id="159" name="Google Shape;159;p12"/>
          <p:cNvSpPr/>
          <p:nvPr/>
        </p:nvSpPr>
        <p:spPr>
          <a:xfrm>
            <a:off x="388383" y="259916"/>
            <a:ext cx="358143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444444"/>
                </a:solidFill>
                <a:latin typeface="Georgia"/>
                <a:ea typeface="Georgia"/>
                <a:cs typeface="Georgia"/>
                <a:sym typeface="Georgia"/>
              </a:rPr>
              <a:t>Forward Engineering</a:t>
            </a:r>
            <a:endParaRPr sz="2400" b="1" i="0">
              <a:solidFill>
                <a:srgbClr val="444444"/>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p:nvPr/>
        </p:nvSpPr>
        <p:spPr>
          <a:xfrm>
            <a:off x="726112" y="649558"/>
            <a:ext cx="10210474"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444444"/>
                </a:solidFill>
                <a:latin typeface="Georgia"/>
                <a:ea typeface="Georgia"/>
                <a:cs typeface="Georgia"/>
                <a:sym typeface="Georgia"/>
              </a:rPr>
              <a:t>A cost/benefit analysis model for reengineering has been proposed by Sneed [Sne95]. </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Nine parameters are defined:</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P1 = current annual maintenance cost for an application.</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P2 = current annual operation cost for an application.</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P3 = current annual business value of an application.</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P4 = predicted annual maintenance cost after reengineering.</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P5 = predicted annual operations cost after reengineering.</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P6 = predicted annual business value after reengineering.</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P7 = estimated reengineering costs.</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P8 = estimated reengineering calendar time.</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P9 = reengineering risk factor (P9 = 1.0 is nominal).</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L = expected life of the system.</a:t>
            </a:r>
            <a:endParaRPr sz="2000">
              <a:solidFill>
                <a:schemeClr val="dk1"/>
              </a:solidFill>
              <a:latin typeface="Georgia"/>
              <a:ea typeface="Georgia"/>
              <a:cs typeface="Georgia"/>
              <a:sym typeface="Georgia"/>
            </a:endParaRPr>
          </a:p>
        </p:txBody>
      </p:sp>
      <p:sp>
        <p:nvSpPr>
          <p:cNvPr id="165" name="Google Shape;165;p13"/>
          <p:cNvSpPr/>
          <p:nvPr/>
        </p:nvSpPr>
        <p:spPr>
          <a:xfrm>
            <a:off x="726112" y="203282"/>
            <a:ext cx="4520789" cy="446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i="0">
                <a:solidFill>
                  <a:srgbClr val="444444"/>
                </a:solidFill>
                <a:latin typeface="Georgia"/>
                <a:ea typeface="Georgia"/>
                <a:cs typeface="Georgia"/>
                <a:sym typeface="Georgia"/>
              </a:rPr>
              <a:t>Economics of Reengineering</a:t>
            </a:r>
            <a:endParaRPr sz="2300">
              <a:solidFill>
                <a:schemeClr val="dk1"/>
              </a:solidFill>
              <a:latin typeface="Georgia"/>
              <a:ea typeface="Georgia"/>
              <a:cs typeface="Georgia"/>
              <a:sym typeface="Georgia"/>
            </a:endParaRPr>
          </a:p>
        </p:txBody>
      </p:sp>
      <p:sp>
        <p:nvSpPr>
          <p:cNvPr id="166" name="Google Shape;166;p13"/>
          <p:cNvSpPr/>
          <p:nvPr/>
        </p:nvSpPr>
        <p:spPr>
          <a:xfrm>
            <a:off x="726112" y="4303455"/>
            <a:ext cx="11465888"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444444"/>
                </a:solidFill>
                <a:latin typeface="Georgia"/>
                <a:ea typeface="Georgia"/>
                <a:cs typeface="Georgia"/>
                <a:sym typeface="Georgia"/>
              </a:rPr>
              <a:t>The cost associated with continuing maintenance of a candidate application (i.e., reengineering is not performed) can be defined as</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	Cmaint = [P3 - (P1 + P2)] x L</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The costs associated with reengineering are defined using the following relationship:</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	Creeng = [P6 - (P4 + P5) x (L - P8) - (P7 x P9)] `</a:t>
            </a:r>
            <a:endParaRPr/>
          </a:p>
          <a:p>
            <a:pPr marL="0" marR="0" lvl="0" indent="0" algn="l" rtl="0">
              <a:spcBef>
                <a:spcPts val="0"/>
              </a:spcBef>
              <a:spcAft>
                <a:spcPts val="0"/>
              </a:spcAft>
              <a:buNone/>
            </a:pPr>
            <a:r>
              <a:rPr lang="en-US" sz="2000" b="0" i="0">
                <a:solidFill>
                  <a:srgbClr val="444444"/>
                </a:solidFill>
                <a:latin typeface="Georgia"/>
                <a:ea typeface="Georgia"/>
                <a:cs typeface="Georgia"/>
                <a:sym typeface="Georgia"/>
              </a:rPr>
              <a:t>Using the costs presented in equations above, the overall benefit of reengineering can be computed as</a:t>
            </a:r>
            <a:endParaRPr/>
          </a:p>
          <a:p>
            <a:pPr marL="0" marR="0" lvl="0" indent="0" algn="l" rtl="0">
              <a:spcBef>
                <a:spcPts val="0"/>
              </a:spcBef>
              <a:spcAft>
                <a:spcPts val="0"/>
              </a:spcAft>
              <a:buNone/>
            </a:pPr>
            <a:r>
              <a:rPr lang="en-US" sz="2000">
                <a:solidFill>
                  <a:srgbClr val="444444"/>
                </a:solidFill>
                <a:latin typeface="Georgia"/>
                <a:ea typeface="Georgia"/>
                <a:cs typeface="Georgia"/>
                <a:sym typeface="Georgia"/>
              </a:rPr>
              <a:t>	</a:t>
            </a:r>
            <a:r>
              <a:rPr lang="en-US" sz="2000" b="0" i="0">
                <a:solidFill>
                  <a:srgbClr val="444444"/>
                </a:solidFill>
                <a:latin typeface="Georgia"/>
                <a:ea typeface="Georgia"/>
                <a:cs typeface="Georgia"/>
                <a:sym typeface="Georgia"/>
              </a:rPr>
              <a:t>cost benefit = Creeng - Cmaint</a:t>
            </a:r>
            <a:endParaRPr sz="2000">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4"/>
          <p:cNvPicPr preferRelativeResize="0"/>
          <p:nvPr/>
        </p:nvPicPr>
        <p:blipFill rotWithShape="1">
          <a:blip r:embed="rId3">
            <a:alphaModFix/>
          </a:blip>
          <a:srcRect/>
          <a:stretch/>
        </p:blipFill>
        <p:spPr>
          <a:xfrm>
            <a:off x="1195058" y="277545"/>
            <a:ext cx="8482625" cy="56639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p:nvPr/>
        </p:nvSpPr>
        <p:spPr>
          <a:xfrm>
            <a:off x="516048" y="438720"/>
            <a:ext cx="10855104" cy="166924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b="1" i="0" u="none" strike="noStrike" cap="none">
                <a:solidFill>
                  <a:srgbClr val="3B3835"/>
                </a:solidFill>
                <a:latin typeface="Georgia"/>
                <a:ea typeface="Georgia"/>
                <a:cs typeface="Georgia"/>
                <a:sym typeface="Georgia"/>
              </a:rPr>
              <a:t>Software Maintenance</a:t>
            </a:r>
            <a:endParaRPr/>
          </a:p>
          <a:p>
            <a:pPr marL="0" marR="0" lvl="0" indent="0" algn="l" rtl="0">
              <a:lnSpc>
                <a:spcPct val="200000"/>
              </a:lnSpc>
              <a:spcBef>
                <a:spcPts val="0"/>
              </a:spcBef>
              <a:spcAft>
                <a:spcPts val="0"/>
              </a:spcAft>
              <a:buNone/>
            </a:pPr>
            <a:r>
              <a:rPr lang="en-US" sz="1800" b="0" i="0" u="none" strike="noStrike" cap="none">
                <a:solidFill>
                  <a:srgbClr val="3B3835"/>
                </a:solidFill>
                <a:latin typeface="Georgia"/>
                <a:ea typeface="Georgia"/>
                <a:cs typeface="Georgia"/>
                <a:sym typeface="Georgia"/>
              </a:rPr>
              <a:t>The First Law of Software Engineering “No matter where you are in the system life cycle, the system will change, and the desire to change it will persist throughout the life cycle” Bersoff et al. (1980)</a:t>
            </a:r>
            <a:endParaRPr sz="1800" b="0" i="0" u="none" strike="noStrike" cap="none">
              <a:solidFill>
                <a:schemeClr val="dk1"/>
              </a:solidFill>
              <a:latin typeface="Georgia"/>
              <a:ea typeface="Georgia"/>
              <a:cs typeface="Georgia"/>
              <a:sym typeface="Georgia"/>
            </a:endParaRPr>
          </a:p>
        </p:txBody>
      </p:sp>
      <p:sp>
        <p:nvSpPr>
          <p:cNvPr id="95" name="Google Shape;95;p2"/>
          <p:cNvSpPr/>
          <p:nvPr/>
        </p:nvSpPr>
        <p:spPr>
          <a:xfrm>
            <a:off x="721259" y="2296604"/>
            <a:ext cx="10106685" cy="409336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within days, bug reports filter back to the software engineering organization.</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within weeks, one class of users indicates that the software must be changed so that it can accommodate the special needs of their environment.</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within months, another corporate group who wanted nothing to do with the software when it was released, now recognizes that it may provide them with unexpected benefit. They’ll need a few enhancements to make it work in their world.</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All of this work is software maintenance</a:t>
            </a:r>
            <a:endParaRPr sz="2200" b="0" i="0" u="none" strike="noStrike" cap="none">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p:nvPr/>
        </p:nvSpPr>
        <p:spPr>
          <a:xfrm>
            <a:off x="688739" y="1118264"/>
            <a:ext cx="10456077" cy="510902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Exhibits effective modularity</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Use  design patterns that allow ease of understanding.</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Constructed using well-defined coding standards and conventions, leading to source code that is self-documenting and understandable.</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Undergone quality assurance techniques that have uncovered potential maintenance problems before the software is released.</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created by software engineers who recognize that they may not be around when changes must be made.</a:t>
            </a:r>
            <a:endParaRPr/>
          </a:p>
          <a:p>
            <a:pPr marL="285750" marR="0" lvl="0" indent="-285750" algn="l" rtl="0">
              <a:lnSpc>
                <a:spcPct val="150000"/>
              </a:lnSpc>
              <a:spcBef>
                <a:spcPts val="0"/>
              </a:spcBef>
              <a:spcAft>
                <a:spcPts val="0"/>
              </a:spcAft>
              <a:buClr>
                <a:srgbClr val="444444"/>
              </a:buClr>
              <a:buSzPts val="2200"/>
              <a:buFont typeface="Arial"/>
              <a:buChar char="•"/>
            </a:pPr>
            <a:r>
              <a:rPr lang="en-US" sz="2200" b="0" i="0" u="none" strike="noStrike" cap="none">
                <a:solidFill>
                  <a:srgbClr val="444444"/>
                </a:solidFill>
                <a:latin typeface="Georgia"/>
                <a:ea typeface="Georgia"/>
                <a:cs typeface="Georgia"/>
                <a:sym typeface="Georgia"/>
              </a:rPr>
              <a:t>Therefore, the design and implementation of the software must “assist” the person who is making the change</a:t>
            </a:r>
            <a:endParaRPr sz="2200" b="0" i="0" u="none" strike="noStrike" cap="none">
              <a:solidFill>
                <a:schemeClr val="dk1"/>
              </a:solidFill>
              <a:latin typeface="Georgia"/>
              <a:ea typeface="Georgia"/>
              <a:cs typeface="Georgia"/>
              <a:sym typeface="Georgia"/>
            </a:endParaRPr>
          </a:p>
        </p:txBody>
      </p:sp>
      <p:sp>
        <p:nvSpPr>
          <p:cNvPr id="101" name="Google Shape;101;p3"/>
          <p:cNvSpPr/>
          <p:nvPr/>
        </p:nvSpPr>
        <p:spPr>
          <a:xfrm>
            <a:off x="688739" y="303514"/>
            <a:ext cx="379462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444444"/>
                </a:solidFill>
                <a:latin typeface="Georgia"/>
                <a:ea typeface="Georgia"/>
                <a:cs typeface="Georgia"/>
                <a:sym typeface="Georgia"/>
              </a:rPr>
              <a:t>Maintainable Software</a:t>
            </a:r>
            <a:endParaRPr sz="2400" b="1">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1014626" y="510187"/>
            <a:ext cx="397737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444444"/>
                </a:solidFill>
                <a:latin typeface="Georgia"/>
                <a:ea typeface="Georgia"/>
                <a:cs typeface="Georgia"/>
                <a:sym typeface="Georgia"/>
              </a:rPr>
              <a:t>Software Supportability</a:t>
            </a:r>
            <a:endParaRPr sz="2400">
              <a:solidFill>
                <a:schemeClr val="dk1"/>
              </a:solidFill>
              <a:latin typeface="Georgia"/>
              <a:ea typeface="Georgia"/>
              <a:cs typeface="Georgia"/>
              <a:sym typeface="Georgia"/>
            </a:endParaRPr>
          </a:p>
        </p:txBody>
      </p:sp>
      <p:sp>
        <p:nvSpPr>
          <p:cNvPr id="107" name="Google Shape;107;p4"/>
          <p:cNvSpPr/>
          <p:nvPr/>
        </p:nvSpPr>
        <p:spPr>
          <a:xfrm>
            <a:off x="1014626" y="1138721"/>
            <a:ext cx="10492328" cy="326794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444444"/>
              </a:buClr>
              <a:buSzPts val="2000"/>
              <a:buFont typeface="Arial"/>
              <a:buChar char="•"/>
            </a:pPr>
            <a:r>
              <a:rPr lang="en-US" sz="2000" b="0" i="0">
                <a:solidFill>
                  <a:srgbClr val="444444"/>
                </a:solidFill>
                <a:latin typeface="Georgia"/>
                <a:ea typeface="Georgia"/>
                <a:cs typeface="Georgia"/>
                <a:sym typeface="Georgia"/>
              </a:rPr>
              <a:t>The capability of supporting a software system over its whole product life.</a:t>
            </a:r>
            <a:endParaRPr/>
          </a:p>
          <a:p>
            <a:pPr marL="285750" marR="0" lvl="0" indent="-285750" algn="l" rtl="0">
              <a:lnSpc>
                <a:spcPct val="150000"/>
              </a:lnSpc>
              <a:spcBef>
                <a:spcPts val="0"/>
              </a:spcBef>
              <a:spcAft>
                <a:spcPts val="0"/>
              </a:spcAft>
              <a:buClr>
                <a:srgbClr val="444444"/>
              </a:buClr>
              <a:buSzPts val="2000"/>
              <a:buFont typeface="Arial"/>
              <a:buChar char="•"/>
            </a:pPr>
            <a:r>
              <a:rPr lang="en-US" sz="2000" b="0" i="0">
                <a:solidFill>
                  <a:srgbClr val="444444"/>
                </a:solidFill>
                <a:latin typeface="Georgia"/>
                <a:ea typeface="Georgia"/>
                <a:cs typeface="Georgia"/>
                <a:sym typeface="Georgia"/>
              </a:rPr>
              <a:t>any necessary needs or requirements 🡪equipment, support infrastructure, additional software, facilities, manpower, or any other resource required to maintain the software operational and capable of satisfying its function.</a:t>
            </a:r>
            <a:endParaRPr/>
          </a:p>
          <a:p>
            <a:pPr marL="285750" marR="0" lvl="0" indent="-285750" algn="l" rtl="0">
              <a:lnSpc>
                <a:spcPct val="150000"/>
              </a:lnSpc>
              <a:spcBef>
                <a:spcPts val="0"/>
              </a:spcBef>
              <a:spcAft>
                <a:spcPts val="0"/>
              </a:spcAft>
              <a:buClr>
                <a:srgbClr val="444444"/>
              </a:buClr>
              <a:buSzPts val="2000"/>
              <a:buFont typeface="Arial"/>
              <a:buChar char="•"/>
            </a:pPr>
            <a:r>
              <a:rPr lang="en-US" sz="2000" b="0" i="0">
                <a:solidFill>
                  <a:srgbClr val="444444"/>
                </a:solidFill>
                <a:latin typeface="Georgia"/>
                <a:ea typeface="Georgia"/>
                <a:cs typeface="Georgia"/>
                <a:sym typeface="Georgia"/>
              </a:rPr>
              <a:t>Assist support personnel when a defect is encountered in the operational environment </a:t>
            </a:r>
            <a:endParaRPr/>
          </a:p>
          <a:p>
            <a:pPr marL="285750" marR="0" lvl="0" indent="-285750" algn="l" rtl="0">
              <a:lnSpc>
                <a:spcPct val="150000"/>
              </a:lnSpc>
              <a:spcBef>
                <a:spcPts val="0"/>
              </a:spcBef>
              <a:spcAft>
                <a:spcPts val="0"/>
              </a:spcAft>
              <a:buClr>
                <a:srgbClr val="444444"/>
              </a:buClr>
              <a:buSzPts val="2000"/>
              <a:buFont typeface="Arial"/>
              <a:buChar char="•"/>
            </a:pPr>
            <a:r>
              <a:rPr lang="en-US" sz="2000" b="0" i="0">
                <a:solidFill>
                  <a:srgbClr val="444444"/>
                </a:solidFill>
                <a:latin typeface="Georgia"/>
                <a:ea typeface="Georgia"/>
                <a:cs typeface="Georgia"/>
                <a:sym typeface="Georgia"/>
              </a:rPr>
              <a:t>Support personnel should have access to a database that contains records of all defects that have already been encountered—their characteristics, cause, and cure.</a:t>
            </a:r>
            <a:endParaRPr sz="2000">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5"/>
          <p:cNvPicPr preferRelativeResize="0"/>
          <p:nvPr/>
        </p:nvPicPr>
        <p:blipFill rotWithShape="1">
          <a:blip r:embed="rId3">
            <a:alphaModFix/>
          </a:blip>
          <a:srcRect/>
          <a:stretch/>
        </p:blipFill>
        <p:spPr>
          <a:xfrm>
            <a:off x="1948239" y="564144"/>
            <a:ext cx="7915275" cy="4914900"/>
          </a:xfrm>
          <a:prstGeom prst="rect">
            <a:avLst/>
          </a:prstGeom>
          <a:noFill/>
          <a:ln>
            <a:noFill/>
          </a:ln>
        </p:spPr>
      </p:pic>
      <p:sp>
        <p:nvSpPr>
          <p:cNvPr id="113" name="Google Shape;113;p5"/>
          <p:cNvSpPr/>
          <p:nvPr/>
        </p:nvSpPr>
        <p:spPr>
          <a:xfrm>
            <a:off x="1771462" y="5723488"/>
            <a:ext cx="863097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202124"/>
                </a:solidFill>
                <a:latin typeface="arial"/>
                <a:ea typeface="arial"/>
                <a:cs typeface="arial"/>
                <a:sym typeface="arial"/>
              </a:rPr>
              <a:t>Reengineering</a:t>
            </a:r>
            <a:r>
              <a:rPr lang="en-US" sz="1800" b="0" i="0">
                <a:solidFill>
                  <a:srgbClr val="202124"/>
                </a:solidFill>
                <a:latin typeface="arial"/>
                <a:ea typeface="arial"/>
                <a:cs typeface="arial"/>
                <a:sym typeface="arial"/>
              </a:rPr>
              <a:t> is defined as the redesign of business processes—and the associated systems and organizational structures—to achieve an improvement in business performance.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6"/>
          <p:cNvPicPr preferRelativeResize="0"/>
          <p:nvPr/>
        </p:nvPicPr>
        <p:blipFill rotWithShape="1">
          <a:blip r:embed="rId3">
            <a:alphaModFix/>
          </a:blip>
          <a:srcRect/>
          <a:stretch/>
        </p:blipFill>
        <p:spPr>
          <a:xfrm>
            <a:off x="7838934" y="99589"/>
            <a:ext cx="4425205" cy="3856775"/>
          </a:xfrm>
          <a:prstGeom prst="rect">
            <a:avLst/>
          </a:prstGeom>
          <a:noFill/>
          <a:ln>
            <a:noFill/>
          </a:ln>
        </p:spPr>
      </p:pic>
      <p:sp>
        <p:nvSpPr>
          <p:cNvPr id="119" name="Google Shape;119;p6"/>
          <p:cNvSpPr/>
          <p:nvPr/>
        </p:nvSpPr>
        <p:spPr>
          <a:xfrm>
            <a:off x="135269" y="1248324"/>
            <a:ext cx="11839447" cy="483209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444444"/>
              </a:buClr>
              <a:buSzPts val="2200"/>
              <a:buFont typeface="Arial"/>
              <a:buChar char="•"/>
            </a:pPr>
            <a:r>
              <a:rPr lang="en-US" sz="2200" b="1" i="0">
                <a:solidFill>
                  <a:srgbClr val="444444"/>
                </a:solidFill>
                <a:latin typeface="Georgia"/>
                <a:ea typeface="Georgia"/>
                <a:cs typeface="Georgia"/>
                <a:sym typeface="Georgia"/>
              </a:rPr>
              <a:t>Business:- </a:t>
            </a:r>
            <a:r>
              <a:rPr lang="en-US" sz="2200" b="0" i="0">
                <a:solidFill>
                  <a:srgbClr val="444444"/>
                </a:solidFill>
                <a:latin typeface="Georgia"/>
                <a:ea typeface="Georgia"/>
                <a:cs typeface="Georgia"/>
                <a:sym typeface="Georgia"/>
              </a:rPr>
              <a:t>Business goals are identified within the context of four </a:t>
            </a:r>
            <a:endParaRPr/>
          </a:p>
          <a:p>
            <a:pPr marL="0" marR="0" lvl="0" indent="0" algn="l" rtl="0">
              <a:spcBef>
                <a:spcPts val="0"/>
              </a:spcBef>
              <a:spcAft>
                <a:spcPts val="0"/>
              </a:spcAft>
              <a:buNone/>
            </a:pPr>
            <a:r>
              <a:rPr lang="en-US" sz="2200" b="0" i="0">
                <a:solidFill>
                  <a:srgbClr val="444444"/>
                </a:solidFill>
                <a:latin typeface="Georgia"/>
                <a:ea typeface="Georgia"/>
                <a:cs typeface="Georgia"/>
                <a:sym typeface="Georgia"/>
              </a:rPr>
              <a:t>key drivers: cost reduction, time reduction, quality improvement, </a:t>
            </a:r>
            <a:endParaRPr/>
          </a:p>
          <a:p>
            <a:pPr marL="0" marR="0" lvl="0" indent="0" algn="l" rtl="0">
              <a:spcBef>
                <a:spcPts val="0"/>
              </a:spcBef>
              <a:spcAft>
                <a:spcPts val="0"/>
              </a:spcAft>
              <a:buNone/>
            </a:pPr>
            <a:r>
              <a:rPr lang="en-US" sz="2200" b="0" i="0">
                <a:solidFill>
                  <a:srgbClr val="444444"/>
                </a:solidFill>
                <a:latin typeface="Georgia"/>
                <a:ea typeface="Georgia"/>
                <a:cs typeface="Georgia"/>
                <a:sym typeface="Georgia"/>
              </a:rPr>
              <a:t>and personnel development and empowerment.</a:t>
            </a:r>
            <a:endParaRPr/>
          </a:p>
          <a:p>
            <a:pPr marL="285750" marR="0" lvl="0" indent="-285750" algn="l" rtl="0">
              <a:spcBef>
                <a:spcPts val="0"/>
              </a:spcBef>
              <a:spcAft>
                <a:spcPts val="0"/>
              </a:spcAft>
              <a:buClr>
                <a:srgbClr val="444444"/>
              </a:buClr>
              <a:buSzPts val="2200"/>
              <a:buFont typeface="Arial"/>
              <a:buChar char="•"/>
            </a:pPr>
            <a:r>
              <a:rPr lang="en-US" sz="2200" b="1" i="0">
                <a:solidFill>
                  <a:srgbClr val="444444"/>
                </a:solidFill>
                <a:latin typeface="Georgia"/>
                <a:ea typeface="Georgia"/>
                <a:cs typeface="Georgia"/>
                <a:sym typeface="Georgia"/>
              </a:rPr>
              <a:t>Process identification:- </a:t>
            </a:r>
            <a:r>
              <a:rPr lang="en-US" sz="2200" b="0" i="0">
                <a:solidFill>
                  <a:srgbClr val="444444"/>
                </a:solidFill>
                <a:latin typeface="Georgia"/>
                <a:ea typeface="Georgia"/>
                <a:cs typeface="Georgia"/>
                <a:sym typeface="Georgia"/>
              </a:rPr>
              <a:t>Processes that are critical to </a:t>
            </a:r>
            <a:endParaRPr/>
          </a:p>
          <a:p>
            <a:pPr marL="0" marR="0" lvl="0" indent="0" algn="l" rtl="0">
              <a:spcBef>
                <a:spcPts val="0"/>
              </a:spcBef>
              <a:spcAft>
                <a:spcPts val="0"/>
              </a:spcAft>
              <a:buNone/>
            </a:pPr>
            <a:r>
              <a:rPr lang="en-US" sz="2200" b="0" i="0">
                <a:solidFill>
                  <a:srgbClr val="444444"/>
                </a:solidFill>
                <a:latin typeface="Georgia"/>
                <a:ea typeface="Georgia"/>
                <a:cs typeface="Georgia"/>
                <a:sym typeface="Georgia"/>
              </a:rPr>
              <a:t>achieving the goals defined in the business definition are identified.</a:t>
            </a:r>
            <a:endParaRPr/>
          </a:p>
          <a:p>
            <a:pPr marL="285750" marR="0" lvl="0" indent="-285750" algn="l" rtl="0">
              <a:spcBef>
                <a:spcPts val="0"/>
              </a:spcBef>
              <a:spcAft>
                <a:spcPts val="0"/>
              </a:spcAft>
              <a:buClr>
                <a:srgbClr val="444444"/>
              </a:buClr>
              <a:buSzPts val="2200"/>
              <a:buFont typeface="Arial"/>
              <a:buChar char="•"/>
            </a:pPr>
            <a:r>
              <a:rPr lang="en-US" sz="2200" b="1" i="0">
                <a:solidFill>
                  <a:srgbClr val="444444"/>
                </a:solidFill>
                <a:latin typeface="Georgia"/>
                <a:ea typeface="Georgia"/>
                <a:cs typeface="Georgia"/>
                <a:sym typeface="Georgia"/>
              </a:rPr>
              <a:t>Process evaluation:-  </a:t>
            </a:r>
            <a:r>
              <a:rPr lang="en-US" sz="2200" b="0" i="0">
                <a:solidFill>
                  <a:srgbClr val="444444"/>
                </a:solidFill>
                <a:latin typeface="Georgia"/>
                <a:ea typeface="Georgia"/>
                <a:cs typeface="Georgia"/>
                <a:sym typeface="Georgia"/>
              </a:rPr>
              <a:t>The existing process is thoroughly </a:t>
            </a:r>
            <a:endParaRPr/>
          </a:p>
          <a:p>
            <a:pPr marL="0" marR="0" lvl="0" indent="0" algn="l" rtl="0">
              <a:spcBef>
                <a:spcPts val="0"/>
              </a:spcBef>
              <a:spcAft>
                <a:spcPts val="0"/>
              </a:spcAft>
              <a:buNone/>
            </a:pPr>
            <a:r>
              <a:rPr lang="en-US" sz="2200" b="0" i="0">
                <a:solidFill>
                  <a:srgbClr val="444444"/>
                </a:solidFill>
                <a:latin typeface="Georgia"/>
                <a:ea typeface="Georgia"/>
                <a:cs typeface="Georgia"/>
                <a:sym typeface="Georgia"/>
              </a:rPr>
              <a:t>analyzed and measured.</a:t>
            </a:r>
            <a:endParaRPr/>
          </a:p>
          <a:p>
            <a:pPr marL="285750" marR="0" lvl="0" indent="-285750" algn="l" rtl="0">
              <a:spcBef>
                <a:spcPts val="0"/>
              </a:spcBef>
              <a:spcAft>
                <a:spcPts val="0"/>
              </a:spcAft>
              <a:buClr>
                <a:srgbClr val="444444"/>
              </a:buClr>
              <a:buSzPts val="2200"/>
              <a:buFont typeface="Arial"/>
              <a:buChar char="•"/>
            </a:pPr>
            <a:r>
              <a:rPr lang="en-US" sz="2200" b="1" i="0">
                <a:solidFill>
                  <a:srgbClr val="444444"/>
                </a:solidFill>
                <a:latin typeface="Georgia"/>
                <a:ea typeface="Georgia"/>
                <a:cs typeface="Georgia"/>
                <a:sym typeface="Georgia"/>
              </a:rPr>
              <a:t>Process specification and design:- </a:t>
            </a:r>
            <a:r>
              <a:rPr lang="en-US" sz="2200" b="0" i="0">
                <a:solidFill>
                  <a:srgbClr val="444444"/>
                </a:solidFill>
                <a:latin typeface="Georgia"/>
                <a:ea typeface="Georgia"/>
                <a:cs typeface="Georgia"/>
                <a:sym typeface="Georgia"/>
              </a:rPr>
              <a:t>Based on information </a:t>
            </a:r>
            <a:endParaRPr/>
          </a:p>
          <a:p>
            <a:pPr marL="0" marR="0" lvl="0" indent="0" algn="l" rtl="0">
              <a:spcBef>
                <a:spcPts val="0"/>
              </a:spcBef>
              <a:spcAft>
                <a:spcPts val="0"/>
              </a:spcAft>
              <a:buNone/>
            </a:pPr>
            <a:r>
              <a:rPr lang="en-US" sz="2200" b="0" i="0">
                <a:solidFill>
                  <a:srgbClr val="444444"/>
                </a:solidFill>
                <a:latin typeface="Georgia"/>
                <a:ea typeface="Georgia"/>
                <a:cs typeface="Georgia"/>
                <a:sym typeface="Georgia"/>
              </a:rPr>
              <a:t>obtained during the first three BPR activities, use-cases are </a:t>
            </a:r>
            <a:endParaRPr/>
          </a:p>
          <a:p>
            <a:pPr marL="0" marR="0" lvl="0" indent="0" algn="l" rtl="0">
              <a:spcBef>
                <a:spcPts val="0"/>
              </a:spcBef>
              <a:spcAft>
                <a:spcPts val="0"/>
              </a:spcAft>
              <a:buNone/>
            </a:pPr>
            <a:r>
              <a:rPr lang="en-US" sz="2200" b="0" i="0">
                <a:solidFill>
                  <a:srgbClr val="444444"/>
                </a:solidFill>
                <a:latin typeface="Georgia"/>
                <a:ea typeface="Georgia"/>
                <a:cs typeface="Georgia"/>
                <a:sym typeface="Georgia"/>
              </a:rPr>
              <a:t>prepared for each process that is to be redesigned.</a:t>
            </a:r>
            <a:endParaRPr/>
          </a:p>
          <a:p>
            <a:pPr marL="285750" marR="0" lvl="0" indent="-285750" algn="l" rtl="0">
              <a:spcBef>
                <a:spcPts val="0"/>
              </a:spcBef>
              <a:spcAft>
                <a:spcPts val="0"/>
              </a:spcAft>
              <a:buClr>
                <a:srgbClr val="444444"/>
              </a:buClr>
              <a:buSzPts val="2200"/>
              <a:buFont typeface="Arial"/>
              <a:buChar char="•"/>
            </a:pPr>
            <a:r>
              <a:rPr lang="en-US" sz="2200" b="1" i="0">
                <a:solidFill>
                  <a:srgbClr val="444444"/>
                </a:solidFill>
                <a:latin typeface="Georgia"/>
                <a:ea typeface="Georgia"/>
                <a:cs typeface="Georgia"/>
                <a:sym typeface="Georgia"/>
              </a:rPr>
              <a:t>Prototyping:-</a:t>
            </a:r>
            <a:r>
              <a:rPr lang="en-US" sz="2200" b="0" i="0">
                <a:solidFill>
                  <a:srgbClr val="444444"/>
                </a:solidFill>
                <a:latin typeface="Georgia"/>
                <a:ea typeface="Georgia"/>
                <a:cs typeface="Georgia"/>
                <a:sym typeface="Georgia"/>
              </a:rPr>
              <a:t> A redesigned business process must be prototyped before it is fully integrated into the business.</a:t>
            </a:r>
            <a:endParaRPr/>
          </a:p>
          <a:p>
            <a:pPr marL="285750" marR="0" lvl="0" indent="-285750" algn="l" rtl="0">
              <a:spcBef>
                <a:spcPts val="0"/>
              </a:spcBef>
              <a:spcAft>
                <a:spcPts val="0"/>
              </a:spcAft>
              <a:buClr>
                <a:srgbClr val="444444"/>
              </a:buClr>
              <a:buSzPts val="2200"/>
              <a:buFont typeface="Arial"/>
              <a:buChar char="•"/>
            </a:pPr>
            <a:r>
              <a:rPr lang="en-US" sz="2200" b="1" i="0">
                <a:solidFill>
                  <a:srgbClr val="444444"/>
                </a:solidFill>
                <a:latin typeface="Georgia"/>
                <a:ea typeface="Georgia"/>
                <a:cs typeface="Georgia"/>
                <a:sym typeface="Georgia"/>
              </a:rPr>
              <a:t>Refinement and instantiation:-</a:t>
            </a:r>
            <a:r>
              <a:rPr lang="en-US" sz="2200" b="0" i="0">
                <a:solidFill>
                  <a:srgbClr val="444444"/>
                </a:solidFill>
                <a:latin typeface="Georgia"/>
                <a:ea typeface="Georgia"/>
                <a:cs typeface="Georgia"/>
                <a:sym typeface="Georgia"/>
              </a:rPr>
              <a:t> Based on feedback from the prototype, the business process is refined and then instantiated within a business system.</a:t>
            </a:r>
            <a:endParaRPr sz="2200">
              <a:solidFill>
                <a:schemeClr val="dk1"/>
              </a:solidFill>
              <a:latin typeface="Georgia"/>
              <a:ea typeface="Georgia"/>
              <a:cs typeface="Georgia"/>
              <a:sym typeface="Georgia"/>
            </a:endParaRPr>
          </a:p>
        </p:txBody>
      </p:sp>
      <p:sp>
        <p:nvSpPr>
          <p:cNvPr id="120" name="Google Shape;120;p6"/>
          <p:cNvSpPr/>
          <p:nvPr/>
        </p:nvSpPr>
        <p:spPr>
          <a:xfrm>
            <a:off x="352553" y="99589"/>
            <a:ext cx="487024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a:solidFill>
                  <a:srgbClr val="444444"/>
                </a:solidFill>
                <a:latin typeface="Georgia"/>
                <a:ea typeface="Georgia"/>
                <a:cs typeface="Georgia"/>
                <a:sym typeface="Georgia"/>
              </a:rPr>
              <a:t>Business Process Reengineering</a:t>
            </a:r>
            <a:endParaRPr sz="220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p:nvPr/>
        </p:nvSpPr>
        <p:spPr>
          <a:xfrm>
            <a:off x="657886" y="721300"/>
            <a:ext cx="10242486" cy="295035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Organize around outcomes, not tasks.</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Have those who use the output of the process perform the process.</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Incorporate information processing work into the real work that produces the information.</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Treat geographically dispersed resources as though they were centralized.</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Link parallel activities instead of integrating their results.</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Put the decision point where the work is performed, and build control into the process.</a:t>
            </a:r>
            <a:endParaRPr/>
          </a:p>
          <a:p>
            <a:pPr marL="285750" marR="0" lvl="0" indent="-285750" algn="l" rtl="0">
              <a:lnSpc>
                <a:spcPct val="150000"/>
              </a:lnSpc>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Capture data once, at its source.</a:t>
            </a:r>
            <a:endParaRPr sz="1800">
              <a:solidFill>
                <a:schemeClr val="dk1"/>
              </a:solidFill>
              <a:latin typeface="Georgia"/>
              <a:ea typeface="Georgia"/>
              <a:cs typeface="Georgia"/>
              <a:sym typeface="Georgia"/>
            </a:endParaRPr>
          </a:p>
        </p:txBody>
      </p:sp>
      <p:sp>
        <p:nvSpPr>
          <p:cNvPr id="126" name="Google Shape;126;p7"/>
          <p:cNvSpPr/>
          <p:nvPr/>
        </p:nvSpPr>
        <p:spPr>
          <a:xfrm>
            <a:off x="510666" y="123011"/>
            <a:ext cx="256833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444444"/>
                </a:solidFill>
                <a:latin typeface="Georgia"/>
                <a:ea typeface="Georgia"/>
                <a:cs typeface="Georgia"/>
                <a:sym typeface="Georgia"/>
              </a:rPr>
              <a:t>BPR Principles</a:t>
            </a:r>
            <a:endParaRPr sz="2400" b="1" i="0">
              <a:solidFill>
                <a:srgbClr val="444444"/>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p:nvPr/>
        </p:nvSpPr>
        <p:spPr>
          <a:xfrm>
            <a:off x="540190" y="874249"/>
            <a:ext cx="9690226" cy="212365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40424E"/>
              </a:buClr>
              <a:buSzPts val="2200"/>
              <a:buFont typeface="Arial"/>
              <a:buChar char="•"/>
            </a:pPr>
            <a:r>
              <a:rPr lang="en-US" sz="2200" b="0" i="0">
                <a:solidFill>
                  <a:srgbClr val="40424E"/>
                </a:solidFill>
                <a:latin typeface="Georgia"/>
                <a:ea typeface="Georgia"/>
                <a:cs typeface="Georgia"/>
                <a:sym typeface="Georgia"/>
              </a:rPr>
              <a:t>a process of software development which is done to improve the maintainability of a software system. </a:t>
            </a:r>
            <a:endParaRPr/>
          </a:p>
          <a:p>
            <a:pPr marL="285750" marR="0" lvl="0" indent="-285750" algn="l" rtl="0">
              <a:spcBef>
                <a:spcPts val="0"/>
              </a:spcBef>
              <a:spcAft>
                <a:spcPts val="0"/>
              </a:spcAft>
              <a:buClr>
                <a:srgbClr val="40424E"/>
              </a:buClr>
              <a:buSzPts val="2200"/>
              <a:buFont typeface="Arial"/>
              <a:buChar char="•"/>
            </a:pPr>
            <a:r>
              <a:rPr lang="en-US" sz="2200" b="0" i="0">
                <a:solidFill>
                  <a:srgbClr val="40424E"/>
                </a:solidFill>
                <a:latin typeface="Georgia"/>
                <a:ea typeface="Georgia"/>
                <a:cs typeface="Georgia"/>
                <a:sym typeface="Georgia"/>
              </a:rPr>
              <a:t>Re-engineering is the examination and alteration of a system to reconstitute it in a new form. This process encompasses a combination of sub-processes like reverse engineering, forward engineering, reconstructing etc. </a:t>
            </a:r>
            <a:endParaRPr sz="2200">
              <a:solidFill>
                <a:schemeClr val="dk1"/>
              </a:solidFill>
              <a:latin typeface="Georgia"/>
              <a:ea typeface="Georgia"/>
              <a:cs typeface="Georgia"/>
              <a:sym typeface="Georgia"/>
            </a:endParaRPr>
          </a:p>
        </p:txBody>
      </p:sp>
      <p:sp>
        <p:nvSpPr>
          <p:cNvPr id="132" name="Google Shape;132;p8"/>
          <p:cNvSpPr/>
          <p:nvPr/>
        </p:nvSpPr>
        <p:spPr>
          <a:xfrm>
            <a:off x="447976" y="293769"/>
            <a:ext cx="41232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40424E"/>
                </a:solidFill>
                <a:latin typeface="Georgia"/>
                <a:ea typeface="Georgia"/>
                <a:cs typeface="Georgia"/>
                <a:sym typeface="Georgia"/>
              </a:rPr>
              <a:t>Software Re-engineering</a:t>
            </a:r>
            <a:endParaRPr sz="2400">
              <a:solidFill>
                <a:schemeClr val="dk1"/>
              </a:solidFill>
              <a:latin typeface="Georgia"/>
              <a:ea typeface="Georgia"/>
              <a:cs typeface="Georgia"/>
              <a:sym typeface="Georgia"/>
            </a:endParaRPr>
          </a:p>
        </p:txBody>
      </p:sp>
      <p:pic>
        <p:nvPicPr>
          <p:cNvPr id="133" name="Google Shape;133;p8"/>
          <p:cNvPicPr preferRelativeResize="0"/>
          <p:nvPr/>
        </p:nvPicPr>
        <p:blipFill rotWithShape="1">
          <a:blip r:embed="rId3">
            <a:alphaModFix/>
          </a:blip>
          <a:srcRect/>
          <a:stretch/>
        </p:blipFill>
        <p:spPr>
          <a:xfrm>
            <a:off x="4955658" y="2759759"/>
            <a:ext cx="6301046" cy="40982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p:nvPr/>
        </p:nvSpPr>
        <p:spPr>
          <a:xfrm>
            <a:off x="585456" y="298485"/>
            <a:ext cx="8630971"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444444"/>
                </a:solidFill>
                <a:latin typeface="Georgia"/>
                <a:ea typeface="Georgia"/>
                <a:cs typeface="Georgia"/>
                <a:sym typeface="Georgia"/>
              </a:rPr>
              <a:t>Inventory Analysis </a:t>
            </a:r>
            <a:endParaRPr/>
          </a:p>
          <a:p>
            <a:pPr marL="285750" marR="0" lvl="0" indent="-285750" algn="l" rtl="0">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build a table that contains all applications</a:t>
            </a:r>
            <a:endParaRPr sz="1800">
              <a:solidFill>
                <a:schemeClr val="dk1"/>
              </a:solidFill>
              <a:latin typeface="Georgia"/>
              <a:ea typeface="Georgia"/>
              <a:cs typeface="Georgia"/>
              <a:sym typeface="Georgia"/>
            </a:endParaRPr>
          </a:p>
          <a:p>
            <a:pPr marL="285750" marR="0" lvl="0" indent="-285750" algn="l" rtl="0">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establish a list of criteria, </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e.g: name of the application</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year it was originally created</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number of substantive changes made to it</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total effort applied to make these changes</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date of last substantive change</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effort applied to make the last change</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system(s) in which it resides</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applications to which it interfaces, ...</a:t>
            </a:r>
            <a:endParaRPr/>
          </a:p>
          <a:p>
            <a:pPr marL="285750" marR="0" lvl="0" indent="-285750" algn="l" rtl="0">
              <a:spcBef>
                <a:spcPts val="0"/>
              </a:spcBef>
              <a:spcAft>
                <a:spcPts val="0"/>
              </a:spcAft>
              <a:buClr>
                <a:srgbClr val="444444"/>
              </a:buClr>
              <a:buSzPts val="1800"/>
              <a:buFont typeface="Arial"/>
              <a:buChar char="•"/>
            </a:pPr>
            <a:r>
              <a:rPr lang="en-US" sz="1800" i="0">
                <a:solidFill>
                  <a:srgbClr val="444444"/>
                </a:solidFill>
                <a:latin typeface="Georgia"/>
                <a:ea typeface="Georgia"/>
                <a:cs typeface="Georgia"/>
                <a:sym typeface="Georgia"/>
              </a:rPr>
              <a:t>analyze and prioritize to select candidates for reengineering</a:t>
            </a:r>
            <a:endParaRPr sz="1800">
              <a:solidFill>
                <a:schemeClr val="dk1"/>
              </a:solidFill>
              <a:latin typeface="Georgia"/>
              <a:ea typeface="Georgia"/>
              <a:cs typeface="Georgia"/>
              <a:sym typeface="Georgia"/>
            </a:endParaRPr>
          </a:p>
        </p:txBody>
      </p:sp>
      <p:sp>
        <p:nvSpPr>
          <p:cNvPr id="139" name="Google Shape;139;p9"/>
          <p:cNvSpPr/>
          <p:nvPr/>
        </p:nvSpPr>
        <p:spPr>
          <a:xfrm>
            <a:off x="666938" y="4149371"/>
            <a:ext cx="10912443"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444444"/>
                </a:solidFill>
                <a:latin typeface="Georgia"/>
                <a:ea typeface="Georgia"/>
                <a:cs typeface="Georgia"/>
                <a:sym typeface="Georgia"/>
              </a:rPr>
              <a:t>Document Restructuring</a:t>
            </a:r>
            <a:endParaRPr/>
          </a:p>
          <a:p>
            <a:pPr marL="285750" marR="0" lvl="0" indent="-285750" algn="l" rtl="0">
              <a:spcBef>
                <a:spcPts val="0"/>
              </a:spcBef>
              <a:spcAft>
                <a:spcPts val="0"/>
              </a:spcAft>
              <a:buClr>
                <a:srgbClr val="444444"/>
              </a:buClr>
              <a:buSzPts val="1800"/>
              <a:buFont typeface="Arial"/>
              <a:buChar char="•"/>
            </a:pPr>
            <a:r>
              <a:rPr lang="en-US" sz="1800" b="0" i="0">
                <a:solidFill>
                  <a:srgbClr val="444444"/>
                </a:solidFill>
                <a:latin typeface="Georgia"/>
                <a:ea typeface="Georgia"/>
                <a:cs typeface="Georgia"/>
                <a:sym typeface="Georgia"/>
              </a:rPr>
              <a:t>Creating documentation is far too time consuming. </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If the system works, we’ll live with what we have. </a:t>
            </a:r>
            <a:endParaRPr/>
          </a:p>
          <a:p>
            <a:pPr marL="285750" marR="0" lvl="0" indent="-285750" algn="l" rtl="0">
              <a:spcBef>
                <a:spcPts val="0"/>
              </a:spcBef>
              <a:spcAft>
                <a:spcPts val="0"/>
              </a:spcAft>
              <a:buClr>
                <a:srgbClr val="444444"/>
              </a:buClr>
              <a:buSzPts val="1800"/>
              <a:buFont typeface="Arial"/>
              <a:buChar char="•"/>
            </a:pPr>
            <a:r>
              <a:rPr lang="en-US" sz="1800" b="0" i="0">
                <a:solidFill>
                  <a:srgbClr val="444444"/>
                </a:solidFill>
                <a:latin typeface="Georgia"/>
                <a:ea typeface="Georgia"/>
                <a:cs typeface="Georgia"/>
                <a:sym typeface="Georgia"/>
              </a:rPr>
              <a:t>Documentation must be updated, </a:t>
            </a:r>
            <a:r>
              <a:rPr lang="en-US" sz="1800">
                <a:solidFill>
                  <a:srgbClr val="444444"/>
                </a:solidFill>
                <a:latin typeface="Georgia"/>
                <a:ea typeface="Georgia"/>
                <a:cs typeface="Georgia"/>
                <a:sym typeface="Georgia"/>
              </a:rPr>
              <a:t>but we have limited resources. </a:t>
            </a:r>
            <a:endParaRPr/>
          </a:p>
          <a:p>
            <a:pPr marL="285750" marR="0" lvl="0" indent="-285750" algn="l" rtl="0">
              <a:spcBef>
                <a:spcPts val="0"/>
              </a:spcBef>
              <a:spcAft>
                <a:spcPts val="0"/>
              </a:spcAft>
              <a:buClr>
                <a:srgbClr val="444444"/>
              </a:buClr>
              <a:buSzPts val="1800"/>
              <a:buFont typeface="Arial"/>
              <a:buChar char="•"/>
            </a:pPr>
            <a:r>
              <a:rPr lang="en-US" sz="1800">
                <a:solidFill>
                  <a:srgbClr val="444444"/>
                </a:solidFill>
                <a:latin typeface="Georgia"/>
                <a:ea typeface="Georgia"/>
                <a:cs typeface="Georgia"/>
                <a:sym typeface="Georgia"/>
              </a:rPr>
              <a:t>We’ll use a “document when touched” approach. It may f</a:t>
            </a:r>
            <a:r>
              <a:rPr lang="en-US" sz="1800" b="0" i="0" u="none" strike="noStrike" cap="none">
                <a:solidFill>
                  <a:srgbClr val="444444"/>
                </a:solidFill>
                <a:latin typeface="Georgia"/>
                <a:ea typeface="Georgia"/>
                <a:cs typeface="Georgia"/>
                <a:sym typeface="Georgia"/>
              </a:rPr>
              <a:t>ully redocument an application.</a:t>
            </a:r>
            <a:endParaRPr/>
          </a:p>
          <a:p>
            <a:pPr marL="285750" marR="0" lvl="0" indent="-285750" algn="l" rtl="0">
              <a:spcBef>
                <a:spcPts val="0"/>
              </a:spcBef>
              <a:spcAft>
                <a:spcPts val="0"/>
              </a:spcAft>
              <a:buClr>
                <a:srgbClr val="444444"/>
              </a:buClr>
              <a:buSzPts val="1800"/>
              <a:buFont typeface="Arial"/>
              <a:buChar char="•"/>
            </a:pPr>
            <a:r>
              <a:rPr lang="en-US" sz="1800" b="0" i="0">
                <a:solidFill>
                  <a:srgbClr val="444444"/>
                </a:solidFill>
                <a:latin typeface="Georgia"/>
                <a:ea typeface="Georgia"/>
                <a:cs typeface="Georgia"/>
                <a:sym typeface="Georgia"/>
              </a:rPr>
              <a:t>The system is business critical and must be fully </a:t>
            </a:r>
            <a:r>
              <a:rPr lang="en-US" sz="1800">
                <a:solidFill>
                  <a:srgbClr val="444444"/>
                </a:solidFill>
                <a:latin typeface="Georgia"/>
                <a:ea typeface="Georgia"/>
                <a:cs typeface="Georgia"/>
                <a:sym typeface="Georgia"/>
              </a:rPr>
              <a:t> redocumented</a:t>
            </a:r>
            <a:r>
              <a:rPr lang="en-US" sz="1800" b="0" i="0">
                <a:solidFill>
                  <a:srgbClr val="444444"/>
                </a:solidFill>
                <a:latin typeface="Georgia"/>
                <a:ea typeface="Georgia"/>
                <a:cs typeface="Georgia"/>
                <a:sym typeface="Georgia"/>
              </a:rPr>
              <a:t>. </a:t>
            </a:r>
            <a:endParaRPr/>
          </a:p>
          <a:p>
            <a:pPr marL="742950" marR="0" lvl="1" indent="-285750" algn="l" rtl="0">
              <a:spcBef>
                <a:spcPts val="0"/>
              </a:spcBef>
              <a:spcAft>
                <a:spcPts val="0"/>
              </a:spcAft>
              <a:buClr>
                <a:srgbClr val="444444"/>
              </a:buClr>
              <a:buSzPts val="1800"/>
              <a:buFont typeface="Arial"/>
              <a:buChar char="•"/>
            </a:pPr>
            <a:r>
              <a:rPr lang="en-US" sz="1800" b="0" i="0" u="none" strike="noStrike" cap="none">
                <a:solidFill>
                  <a:srgbClr val="444444"/>
                </a:solidFill>
                <a:latin typeface="Georgia"/>
                <a:ea typeface="Georgia"/>
                <a:cs typeface="Georgia"/>
                <a:sym typeface="Georgia"/>
              </a:rPr>
              <a:t>Even in this case, an intelligent approach is to spare documentation to an essential minimum.</a:t>
            </a:r>
            <a:endParaRPr sz="1800" b="0" i="0" u="none" strike="noStrike" cap="none">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1153</Words>
  <Application>Microsoft Office PowerPoint</Application>
  <PresentationFormat>Widescreen</PresentationFormat>
  <Paragraphs>109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Georgia</vt:lpstr>
      <vt:lpstr>Arial</vt:lpstr>
      <vt:lpstr>Arial</vt:lpstr>
      <vt:lpstr>Arimo</vt:lpstr>
      <vt:lpstr>Calibri</vt:lpstr>
      <vt:lpstr>Office Theme</vt:lpstr>
      <vt:lpstr>   SOFTWARE MAINTENANCE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dc:title>
  <dc:creator>user</dc:creator>
  <cp:lastModifiedBy>Administrator</cp:lastModifiedBy>
  <cp:revision>2</cp:revision>
  <dcterms:created xsi:type="dcterms:W3CDTF">2021-04-18T13:36:27Z</dcterms:created>
  <dcterms:modified xsi:type="dcterms:W3CDTF">2023-03-07T06:14:43Z</dcterms:modified>
</cp:coreProperties>
</file>