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Algerian" panose="04020705040A02060702" pitchFamily="82" charset="0"/>
      <p:regular r:id="rId25"/>
    </p:embeddedFont>
    <p:embeddedFont>
      <p:font typeface="Lustria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eUB3uBtHlX2O/xX8DZZBdEXz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7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584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4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40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51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9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b="1">
                <a:latin typeface="Algerian"/>
                <a:ea typeface="Algerian"/>
                <a:cs typeface="Algerian"/>
                <a:sym typeface="Algerian"/>
              </a:rPr>
              <a:t>Project Management Concepts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 i="1" dirty="0" err="1" smtClean="0">
                <a:solidFill>
                  <a:srgbClr val="FFFF00"/>
                </a:solidFill>
              </a:rPr>
              <a:t>Keerthy</a:t>
            </a:r>
            <a:r>
              <a:rPr lang="en-US" b="1" i="1" dirty="0" smtClean="0">
                <a:solidFill>
                  <a:srgbClr val="FFFF00"/>
                </a:solidFill>
              </a:rPr>
              <a:t> A s</a:t>
            </a:r>
            <a:endParaRPr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567837" y="175627"/>
            <a:ext cx="7055380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The Product Scope </a:t>
            </a:r>
            <a:endParaRPr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idx="1"/>
          </p:nvPr>
        </p:nvSpPr>
        <p:spPr>
          <a:xfrm>
            <a:off x="277090" y="1330037"/>
            <a:ext cx="8728365" cy="464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SCOPE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Context </a:t>
            </a:r>
            <a:endParaRPr dirty="0"/>
          </a:p>
          <a:p>
            <a:pPr marL="1143000" lvl="2" indent="-2286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How does the software to be built fit into a larger system, product, or business </a:t>
            </a:r>
            <a:r>
              <a:rPr lang="en-US" dirty="0" smtClean="0"/>
              <a:t>context, and </a:t>
            </a:r>
            <a:r>
              <a:rPr lang="en-US" dirty="0"/>
              <a:t>what constraints are imposed as a result of the context?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Information objectives. </a:t>
            </a:r>
            <a:endParaRPr dirty="0"/>
          </a:p>
          <a:p>
            <a:pPr marL="1143000" lvl="2" indent="-2286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customer-visible data </a:t>
            </a:r>
            <a:r>
              <a:rPr lang="en-US" dirty="0" smtClean="0"/>
              <a:t>objects are </a:t>
            </a:r>
            <a:r>
              <a:rPr lang="en-US" dirty="0"/>
              <a:t>produced as output from the software? </a:t>
            </a:r>
            <a:endParaRPr dirty="0"/>
          </a:p>
          <a:p>
            <a:pPr marL="1143000" lvl="2" indent="-2286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data objects are required for input?</a:t>
            </a:r>
            <a:endParaRPr dirty="0"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Function and performance. </a:t>
            </a:r>
            <a:endParaRPr dirty="0"/>
          </a:p>
          <a:p>
            <a:pPr marL="1143000" lvl="2" indent="-2286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function does the software perform to transform input data into output? </a:t>
            </a:r>
            <a:endParaRPr dirty="0"/>
          </a:p>
          <a:p>
            <a:pPr marL="1143000" lvl="2" indent="-2286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Are any special performance characteristics to be addressed?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Software project scope must be unambiguous and understandable at the management and technical levels.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Problem Decomposition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Google Shape;159;p13"/>
          <p:cNvSpPr txBox="1">
            <a:spLocks noGrp="1"/>
          </p:cNvSpPr>
          <p:nvPr>
            <p:ph idx="1"/>
          </p:nvPr>
        </p:nvSpPr>
        <p:spPr>
          <a:xfrm>
            <a:off x="786136" y="1692707"/>
            <a:ext cx="8039209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Sometimes called partitioning or problem elaboration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Once scope is defined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It is decomposed into constituent functions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It is decomposed into user-visible data objects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It is decomposed into a set of problem classes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Decomposition process continues until all functions or problem classes have been defined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484710" y="346575"/>
            <a:ext cx="7055380" cy="86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165" name="Google Shape;165;p14"/>
          <p:cNvSpPr txBox="1">
            <a:spLocks noGrp="1"/>
          </p:cNvSpPr>
          <p:nvPr>
            <p:ph idx="1"/>
          </p:nvPr>
        </p:nvSpPr>
        <p:spPr>
          <a:xfrm>
            <a:off x="828436" y="1415616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Melding the Product and the Process </a:t>
            </a:r>
            <a:br>
              <a:rPr lang="en-US" dirty="0"/>
            </a:br>
            <a:endParaRPr dirty="0"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082874"/>
            <a:ext cx="56483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484710" y="147918"/>
            <a:ext cx="7938854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The Process decomposition </a:t>
            </a:r>
            <a:endParaRPr dirty="0"/>
          </a:p>
        </p:txBody>
      </p:sp>
      <p:sp>
        <p:nvSpPr>
          <p:cNvPr id="172" name="Google Shape;172;p15"/>
          <p:cNvSpPr txBox="1">
            <a:spLocks noGrp="1"/>
          </p:cNvSpPr>
          <p:nvPr>
            <p:ph idx="1"/>
          </p:nvPr>
        </p:nvSpPr>
        <p:spPr>
          <a:xfrm>
            <a:off x="883118" y="1548448"/>
            <a:ext cx="754044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Once a process framework has been established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Consider project characteristics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Determine the degree of rigor required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Define a task set for each software engineering activity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Task set =</a:t>
            </a:r>
            <a:endParaRPr dirty="0"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dirty="0"/>
              <a:t>Software engineering tasks</a:t>
            </a:r>
            <a:endParaRPr dirty="0"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dirty="0"/>
              <a:t>Work products</a:t>
            </a:r>
            <a:endParaRPr dirty="0"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dirty="0"/>
              <a:t>Quality assurance points</a:t>
            </a:r>
            <a:endParaRPr dirty="0"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dirty="0"/>
              <a:t>Milestones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457200" y="203337"/>
            <a:ext cx="7055380" cy="9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 b="1" dirty="0">
                <a:latin typeface="Lustria"/>
                <a:ea typeface="Lustria"/>
                <a:cs typeface="Lustria"/>
                <a:sym typeface="Lustria"/>
              </a:rPr>
              <a:t>The Project 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idx="1"/>
          </p:nvPr>
        </p:nvSpPr>
        <p:spPr>
          <a:xfrm>
            <a:off x="457200" y="1260764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 </a:t>
            </a:r>
            <a:r>
              <a:rPr lang="en-US" b="1" dirty="0">
                <a:latin typeface="Lustria"/>
                <a:ea typeface="Lustria"/>
                <a:cs typeface="Lustria"/>
                <a:sym typeface="Lustria"/>
              </a:rPr>
              <a:t>Projects get into trouble when …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Software people don’t understand their customer’s needs.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product scope is poorly defined.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Changes are managed poorly.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chosen technology changes.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Business needs change [or are ill-defined].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Deadlines are unrealistic.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Users are resistant.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Sponsorship is lost [or was never properly obtained].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project team lacks people with appropriate skills.</a:t>
            </a:r>
            <a:endParaRPr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Managers [and practitioners] avoid best practices and lessons learned.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Common-Sense Approach to Projects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4" name="Google Shape;184;p17"/>
          <p:cNvSpPr txBox="1">
            <a:spLocks noGrp="1"/>
          </p:cNvSpPr>
          <p:nvPr>
            <p:ph idx="1"/>
          </p:nvPr>
        </p:nvSpPr>
        <p:spPr>
          <a:xfrm>
            <a:off x="228600" y="1227354"/>
            <a:ext cx="8763000" cy="436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Work hard to understand the problem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and set 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realistic objectives and expectations.</a:t>
            </a:r>
            <a:endParaRPr dirty="0"/>
          </a:p>
          <a:p>
            <a:pPr marL="342900" lvl="0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Maintain momentum-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the 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team should emphasize quality in every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task, 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and senior management should do everything possible to stay out of the team’s way.</a:t>
            </a:r>
            <a:endParaRPr dirty="0"/>
          </a:p>
          <a:p>
            <a:pPr marL="342900" lvl="0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Track progress. - progress is tracked as work products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(e.g., models, source code, sets of test cases) and 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approved (using formal technical reviews) as part of a quality assurance activity.</a:t>
            </a:r>
            <a:endParaRPr dirty="0"/>
          </a:p>
          <a:p>
            <a:pPr marL="342900" lvl="0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Make smart decisions -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“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keep it simple.”</a:t>
            </a:r>
            <a:endParaRPr dirty="0"/>
          </a:p>
          <a:p>
            <a:pPr marL="342900" lvl="0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Conduct a postmortem analysis -  </a:t>
            </a:r>
            <a:r>
              <a:rPr lang="en-US" sz="2250" dirty="0" smtClean="0">
                <a:latin typeface="Lustria"/>
                <a:ea typeface="Lustria"/>
                <a:cs typeface="Lustria"/>
                <a:sym typeface="Lustria"/>
              </a:rPr>
              <a:t>Extract </a:t>
            </a:r>
            <a:r>
              <a:rPr lang="en-US" sz="2250" dirty="0">
                <a:latin typeface="Lustria"/>
                <a:ea typeface="Lustria"/>
                <a:cs typeface="Lustria"/>
                <a:sym typeface="Lustria"/>
              </a:rPr>
              <a:t>lessons learned for each project.</a:t>
            </a:r>
            <a:br>
              <a:rPr lang="en-US" sz="2250" dirty="0">
                <a:latin typeface="Lustria"/>
                <a:ea typeface="Lustria"/>
                <a:cs typeface="Lustria"/>
                <a:sym typeface="Lustria"/>
              </a:rPr>
            </a:br>
            <a:endParaRPr sz="2250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To Get to the Essence of a </a:t>
            </a:r>
            <a:r>
              <a:rPr lang="en-US" b="1" dirty="0" smtClean="0"/>
              <a:t>Project:   </a:t>
            </a:r>
            <a:r>
              <a:rPr lang="en-US" b="1" dirty="0"/>
              <a:t>W</a:t>
            </a:r>
            <a:r>
              <a:rPr lang="en-US" b="1" baseline="30000" dirty="0"/>
              <a:t>5</a:t>
            </a:r>
            <a:r>
              <a:rPr lang="en-US" b="1" dirty="0"/>
              <a:t>HH principle</a:t>
            </a:r>
            <a:endParaRPr dirty="0"/>
          </a:p>
        </p:txBody>
      </p:sp>
      <p:sp>
        <p:nvSpPr>
          <p:cNvPr id="190" name="Google Shape;190;p18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790066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Why is the system being developed?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What will be done?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When will it be accomplished?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Who is responsible?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Where are they organizationally located?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How will the job be done technically and managerially?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How much of each resource (e.g., people, software, tools, database) will be needed?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Critical Practices 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Formal risk management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Empirical cost and schedule estimation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Metrics-based project management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Earned value (of tasks) tracking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Defect tracking against quality targets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People aware project management</a:t>
            </a:r>
            <a:br>
              <a:rPr lang="en-US" sz="2400">
                <a:latin typeface="Lustria"/>
                <a:ea typeface="Lustria"/>
                <a:cs typeface="Lustria"/>
                <a:sym typeface="Lustria"/>
              </a:rPr>
            </a:br>
            <a:endParaRPr sz="24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Four P’s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828435" y="1853249"/>
            <a:ext cx="8024619" cy="399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dirty="0"/>
              <a:t>People — the most important element of a successful project</a:t>
            </a:r>
            <a:endParaRPr dirty="0"/>
          </a:p>
          <a:p>
            <a:pPr lvl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dirty="0"/>
              <a:t>Product — the software to be built</a:t>
            </a:r>
            <a:endParaRPr dirty="0"/>
          </a:p>
          <a:p>
            <a:pPr lvl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dirty="0"/>
              <a:t>Process — the set of framework activities and software engineering tasks to get the job done</a:t>
            </a:r>
            <a:endParaRPr dirty="0"/>
          </a:p>
          <a:p>
            <a:pPr lvl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v"/>
            </a:pPr>
            <a:r>
              <a:rPr lang="en-US" dirty="0"/>
              <a:t>Project — all work required to make the product a reality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64819" y="161773"/>
            <a:ext cx="7055380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People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457200" y="1219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Stakeholders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Senior managers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 define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the business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issues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Project (technical)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managers- plan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, motivate, organize, and control the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practitioners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Practitioners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 - technical to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engineer a product or application.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Customers - requirements </a:t>
            </a:r>
          </a:p>
          <a:p>
            <a:pPr marL="742950" lvl="1" indent="-28575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End-users - interact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with the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software</a:t>
            </a:r>
            <a:endParaRPr sz="2200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Team Leader 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xfrm>
            <a:off x="124491" y="1295400"/>
            <a:ext cx="8458200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latin typeface="Lustria"/>
                <a:ea typeface="Lustria"/>
                <a:cs typeface="Lustria"/>
                <a:sym typeface="Lustria"/>
              </a:rPr>
              <a:t>The MOI Model</a:t>
            </a:r>
            <a:endParaRPr sz="2300" dirty="0">
              <a:latin typeface="Lustria"/>
              <a:ea typeface="Lustria"/>
              <a:cs typeface="Lustria"/>
              <a:sym typeface="Lustria"/>
            </a:endParaRPr>
          </a:p>
          <a:p>
            <a:pPr marL="742950" lvl="1" indent="-2857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 dirty="0">
                <a:latin typeface="Lustria"/>
                <a:ea typeface="Lustria"/>
                <a:cs typeface="Lustria"/>
                <a:sym typeface="Lustria"/>
              </a:rPr>
              <a:t>Motivation</a:t>
            </a:r>
            <a:r>
              <a:rPr lang="en-US" sz="2300" dirty="0" smtClean="0">
                <a:latin typeface="Lustria"/>
                <a:ea typeface="Lustria"/>
                <a:cs typeface="Lustria"/>
                <a:sym typeface="Lustria"/>
              </a:rPr>
              <a:t>.</a:t>
            </a:r>
            <a:endParaRPr dirty="0"/>
          </a:p>
          <a:p>
            <a:pPr marL="742950" lvl="1" indent="-2857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 dirty="0">
                <a:latin typeface="Lustria"/>
                <a:ea typeface="Lustria"/>
                <a:cs typeface="Lustria"/>
                <a:sym typeface="Lustria"/>
              </a:rPr>
              <a:t>Organization</a:t>
            </a:r>
            <a:r>
              <a:rPr lang="en-US" sz="2300" dirty="0" smtClean="0">
                <a:latin typeface="Lustria"/>
                <a:ea typeface="Lustria"/>
                <a:cs typeface="Lustria"/>
                <a:sym typeface="Lustria"/>
              </a:rPr>
              <a:t>.</a:t>
            </a:r>
            <a:endParaRPr dirty="0"/>
          </a:p>
          <a:p>
            <a:pPr marL="742950" lvl="1" indent="-2857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 dirty="0">
                <a:latin typeface="Lustria"/>
                <a:ea typeface="Lustria"/>
                <a:cs typeface="Lustria"/>
                <a:sym typeface="Lustria"/>
              </a:rPr>
              <a:t>Ideas or innovation</a:t>
            </a:r>
            <a:r>
              <a:rPr lang="en-US" sz="2300" dirty="0" smtClean="0">
                <a:latin typeface="Lustria"/>
                <a:ea typeface="Lustria"/>
                <a:cs typeface="Lustria"/>
                <a:sym typeface="Lustria"/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300" b="1" dirty="0" smtClean="0">
                <a:latin typeface="Lustria"/>
                <a:ea typeface="Lustria"/>
                <a:cs typeface="Lustria"/>
                <a:sym typeface="Lustria"/>
              </a:rPr>
              <a:t>Problem-solving. </a:t>
            </a:r>
            <a:endParaRPr lang="en-US" sz="2300" b="1" dirty="0">
              <a:latin typeface="Lustria"/>
              <a:ea typeface="Lustria"/>
              <a:cs typeface="Lustria"/>
              <a:sym typeface="Lustri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2000"/>
              <a:buChar char="•"/>
            </a:pPr>
            <a:r>
              <a:rPr lang="en-US" sz="2300" b="1" dirty="0" smtClean="0">
                <a:latin typeface="Lustria"/>
                <a:ea typeface="Lustria"/>
                <a:cs typeface="Lustria"/>
                <a:sym typeface="Lustria"/>
              </a:rPr>
              <a:t>Managerial </a:t>
            </a:r>
            <a:r>
              <a:rPr lang="en-US" sz="2300" b="1" dirty="0">
                <a:latin typeface="Lustria"/>
                <a:ea typeface="Lustria"/>
                <a:cs typeface="Lustria"/>
                <a:sym typeface="Lustria"/>
              </a:rPr>
              <a:t>identity. </a:t>
            </a:r>
          </a:p>
          <a:p>
            <a:pPr indent="-285750">
              <a:spcBef>
                <a:spcPts val="460"/>
              </a:spcBef>
              <a:buClr>
                <a:schemeClr val="dk1"/>
              </a:buClr>
              <a:buSzPts val="2300"/>
              <a:buChar char="–"/>
            </a:pPr>
            <a:r>
              <a:rPr lang="en-US" sz="2300" b="1" dirty="0" smtClean="0">
                <a:latin typeface="Lustria"/>
                <a:ea typeface="Lustria"/>
                <a:cs typeface="Lustria"/>
                <a:sym typeface="Lustria"/>
              </a:rPr>
              <a:t>Appreciate Achievement</a:t>
            </a:r>
          </a:p>
          <a:p>
            <a:pPr indent="-285750">
              <a:spcBef>
                <a:spcPts val="460"/>
              </a:spcBef>
              <a:buClr>
                <a:schemeClr val="dk1"/>
              </a:buClr>
              <a:buSzPts val="2300"/>
              <a:buChar char="–"/>
            </a:pPr>
            <a:r>
              <a:rPr lang="en-US" sz="2400" b="1" dirty="0">
                <a:latin typeface="Lustria"/>
                <a:ea typeface="Lustria"/>
                <a:cs typeface="Lustria"/>
                <a:sym typeface="Lustria"/>
              </a:rPr>
              <a:t>Influence and team building</a:t>
            </a:r>
            <a:endParaRPr sz="2300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157425" y="5629275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Software Teams 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idx="1"/>
          </p:nvPr>
        </p:nvSpPr>
        <p:spPr>
          <a:xfrm>
            <a:off x="484710" y="1853249"/>
            <a:ext cx="8146672" cy="32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difficulty of the problem to be solved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size of the resultant program(s) in lines of code or function points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time that the team will stay together (team lifetime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) and the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degree to which the problem can be modularized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required quality and reliability of the system to be built 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within the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rigidity of the delivery date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degree of sociability (communication) required for the project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0238" y="199670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 Organizational Paradigms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idx="1"/>
          </p:nvPr>
        </p:nvSpPr>
        <p:spPr>
          <a:xfrm>
            <a:off x="401782" y="1323109"/>
            <a:ext cx="8631382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Closed paradigm—structures a team along a traditional hierarchy of authority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random paradigm—structures a team loosely and depends on 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the individual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initiative of the team members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open paradigm—attempts to structure a team in a manner that achieves some of the controls associated with the closed paradigm but also much of the innovation that occurs when using the random paradigm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synchronous paradigm—relies on the natural compartmentalization of a problem and organizes team members to work on pieces of the problem with little active communication among themselves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03365" y="106355"/>
            <a:ext cx="7055380" cy="94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Avoid Team “Toxicity” 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idx="1"/>
          </p:nvPr>
        </p:nvSpPr>
        <p:spPr>
          <a:xfrm>
            <a:off x="429490" y="935181"/>
            <a:ext cx="8714509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A frenzied work atmosphere in which team members waste energy and lose focus on the objectives of the work to be performed.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High frustration caused by personal, business, or technological factors that cause friction among team members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Fragmented or poorly coordinated procedures” or a poorly defined or improperly chosen process model that becomes a roadblock to accomplishment.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Unclear definition of roles resulting in a lack of accountability and resultant finger-pointing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Continuous and repeated exposure to </a:t>
            </a:r>
            <a:r>
              <a:rPr lang="en-US" dirty="0" smtClean="0">
                <a:latin typeface="Lustria"/>
                <a:ea typeface="Lustria"/>
                <a:cs typeface="Lustria"/>
                <a:sym typeface="Lustria"/>
              </a:rPr>
              <a:t>failure </a:t>
            </a: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leads to a loss of confidence and a lowering of morale.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484710" y="217191"/>
            <a:ext cx="7055380" cy="100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Agile Teams </a:t>
            </a:r>
            <a:endParaRPr dirty="0"/>
          </a:p>
        </p:txBody>
      </p:sp>
      <p:sp>
        <p:nvSpPr>
          <p:cNvPr id="141" name="Google Shape;141;p10"/>
          <p:cNvSpPr txBox="1">
            <a:spLocks noGrp="1"/>
          </p:cNvSpPr>
          <p:nvPr>
            <p:ph idx="1"/>
          </p:nvPr>
        </p:nvSpPr>
        <p:spPr>
          <a:xfrm>
            <a:off x="484710" y="1336963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Team members must have trust in one another.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The distribution of skills must be appropriate to the problem.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Mavericks may have to be excluded from the team, if team cohesiveness is to be maintained.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Team is “self-organizing”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An adaptive team structure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Uses elements of Constantine’s random, open, and synchronous paradigms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Significant autonomy</a:t>
            </a:r>
            <a:endParaRPr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763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lang="en-US" sz="3600" b="1" dirty="0">
                <a:ea typeface="Algerian"/>
                <a:cs typeface="Algerian"/>
                <a:sym typeface="Algerian"/>
              </a:rPr>
              <a:t>Team Coordination &amp; Communication</a:t>
            </a:r>
            <a:endParaRPr b="1" dirty="0"/>
          </a:p>
        </p:txBody>
      </p:sp>
      <p:sp>
        <p:nvSpPr>
          <p:cNvPr id="147" name="Google Shape;147;p11"/>
          <p:cNvSpPr txBox="1">
            <a:spLocks noGrp="1"/>
          </p:cNvSpPr>
          <p:nvPr>
            <p:ph idx="1"/>
          </p:nvPr>
        </p:nvSpPr>
        <p:spPr>
          <a:xfrm>
            <a:off x="457200" y="122612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Formal, impersonal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-source code,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technical memos, project milestones,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schedules, project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control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tools,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change requests and related documentation, error tracking reports, and repository data.</a:t>
            </a:r>
            <a:endParaRPr sz="2200" dirty="0">
              <a:latin typeface="Lustria"/>
              <a:ea typeface="Lustria"/>
              <a:cs typeface="Lustria"/>
              <a:sym typeface="Lustria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Formal, interpersonal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-status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review meetings and design and code inspections.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Informal, interpersonal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 group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meetings for information dissemination and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problem-solving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Electronic communication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electronic mail, electronic bulletin boards, and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video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 conferencing.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Interpersonal networking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 informal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discussions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-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team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members, outside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the project </a:t>
            </a:r>
            <a:r>
              <a:rPr lang="en-US" sz="2200" dirty="0" smtClean="0">
                <a:latin typeface="Lustria"/>
                <a:ea typeface="Lustria"/>
                <a:cs typeface="Lustria"/>
                <a:sym typeface="Lustria"/>
              </a:rPr>
              <a:t>with experience </a:t>
            </a:r>
            <a:r>
              <a:rPr lang="en-US" sz="2200" dirty="0">
                <a:latin typeface="Lustria"/>
                <a:ea typeface="Lustria"/>
                <a:cs typeface="Lustria"/>
                <a:sym typeface="Lustria"/>
              </a:rPr>
              <a:t>or insight that can assist team members.</a:t>
            </a:r>
            <a:endParaRPr sz="2200" dirty="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935</Words>
  <Application>Microsoft Office PowerPoint</Application>
  <PresentationFormat>On-screen Show (4:3)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 3</vt:lpstr>
      <vt:lpstr>Century Gothic</vt:lpstr>
      <vt:lpstr>Arial</vt:lpstr>
      <vt:lpstr>Algerian</vt:lpstr>
      <vt:lpstr>Lustria</vt:lpstr>
      <vt:lpstr>Wingdings</vt:lpstr>
      <vt:lpstr>Calibri</vt:lpstr>
      <vt:lpstr>Ion</vt:lpstr>
      <vt:lpstr>Project Management Concepts</vt:lpstr>
      <vt:lpstr>The Four P’s</vt:lpstr>
      <vt:lpstr>People</vt:lpstr>
      <vt:lpstr>Team Leader </vt:lpstr>
      <vt:lpstr>Software Teams </vt:lpstr>
      <vt:lpstr> Organizational Paradigms</vt:lpstr>
      <vt:lpstr>Avoid Team “Toxicity” </vt:lpstr>
      <vt:lpstr>Agile Teams </vt:lpstr>
      <vt:lpstr>Team Coordination &amp; Communication</vt:lpstr>
      <vt:lpstr>The Product Scope </vt:lpstr>
      <vt:lpstr>Problem Decomposition</vt:lpstr>
      <vt:lpstr>The Process</vt:lpstr>
      <vt:lpstr>The Process decomposition </vt:lpstr>
      <vt:lpstr>The Project </vt:lpstr>
      <vt:lpstr>Common-Sense Approach to Projects</vt:lpstr>
      <vt:lpstr>To Get to the Essence of a Project:   W5HH principle</vt:lpstr>
      <vt:lpstr>Critical Practices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Concepts</dc:title>
  <dc:creator>HP</dc:creator>
  <cp:lastModifiedBy>Administrator</cp:lastModifiedBy>
  <cp:revision>3</cp:revision>
  <dcterms:created xsi:type="dcterms:W3CDTF">2006-08-16T00:00:00Z</dcterms:created>
  <dcterms:modified xsi:type="dcterms:W3CDTF">2023-03-02T04:40:42Z</dcterms:modified>
</cp:coreProperties>
</file>