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2" r:id="rId1"/>
  </p:sldMasterIdLst>
  <p:notesMasterIdLst>
    <p:notesMasterId r:id="rId19"/>
  </p:notesMasterIdLst>
  <p:sldIdLst>
    <p:sldId id="256" r:id="rId2"/>
    <p:sldId id="257" r:id="rId3"/>
    <p:sldId id="258" r:id="rId4"/>
    <p:sldId id="272"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embeddedFontLst>
    <p:embeddedFont>
      <p:font typeface="Algerian" panose="04020705040A02060702" pitchFamily="82" charset="0"/>
      <p:regular r:id="rId20"/>
    </p:embeddedFont>
    <p:embeddedFont>
      <p:font typeface="Calibri" panose="020F0502020204030204" pitchFamily="34" charset="0"/>
      <p:regular r:id="rId21"/>
      <p:bold r:id="rId22"/>
      <p:italic r:id="rId23"/>
      <p:boldItalic r:id="rId24"/>
    </p:embeddedFont>
    <p:embeddedFont>
      <p:font typeface="Tw Cen MT" panose="020B0602020104020603" pitchFamily="34" charset="0"/>
      <p:regular r:id="rId25"/>
      <p:bold r:id="rId26"/>
      <p:italic r:id="rId27"/>
      <p:boldItalic r:id="rId28"/>
    </p:embeddedFont>
    <p:embeddedFont>
      <p:font typeface="Lustria"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oGfagRO6bm0q4rsySJcuv5Hdmu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customschemas.google.com/relationships/presentationmetadata" Target="metadata"/><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A8C550-4A8C-4AD3-A9D3-DC6E2B7AB4CB}" type="doc">
      <dgm:prSet loTypeId="urn:microsoft.com/office/officeart/2005/8/layout/pyramid2" loCatId="pyramid" qsTypeId="urn:microsoft.com/office/officeart/2005/8/quickstyle/simple1" qsCatId="simple" csTypeId="urn:microsoft.com/office/officeart/2005/8/colors/accent1_2" csCatId="accent1" phldr="1"/>
      <dgm:spPr/>
    </dgm:pt>
    <dgm:pt modelId="{6B049693-098C-41D1-8D74-03CCABBAF85C}">
      <dgm:prSet phldrT="[Text]"/>
      <dgm:spPr/>
      <dgm:t>
        <a:bodyPr/>
        <a:lstStyle/>
        <a:p>
          <a:pPr rtl="0"/>
          <a:r>
            <a:rPr lang="en-US" cap="none" dirty="0" smtClean="0">
              <a:latin typeface="Lustria"/>
              <a:ea typeface="Lustria"/>
              <a:cs typeface="Lustria"/>
              <a:sym typeface="Lustria"/>
            </a:rPr>
            <a:t>Compartmentalization</a:t>
          </a:r>
          <a:endParaRPr lang="en-US" dirty="0"/>
        </a:p>
      </dgm:t>
    </dgm:pt>
    <dgm:pt modelId="{1CA3570A-F0F0-4D39-90A1-9CBF0B2AE279}" type="parTrans" cxnId="{78F6DE42-0457-4EF8-82E7-6D668097B51E}">
      <dgm:prSet/>
      <dgm:spPr/>
      <dgm:t>
        <a:bodyPr/>
        <a:lstStyle/>
        <a:p>
          <a:endParaRPr lang="en-US"/>
        </a:p>
      </dgm:t>
    </dgm:pt>
    <dgm:pt modelId="{2CB68818-5127-42D2-A186-8CE512653594}" type="sibTrans" cxnId="{78F6DE42-0457-4EF8-82E7-6D668097B51E}">
      <dgm:prSet/>
      <dgm:spPr/>
      <dgm:t>
        <a:bodyPr/>
        <a:lstStyle/>
        <a:p>
          <a:endParaRPr lang="en-US"/>
        </a:p>
      </dgm:t>
    </dgm:pt>
    <dgm:pt modelId="{7643E2F7-0B97-42E8-ABD3-E33A320EB923}">
      <dgm:prSet/>
      <dgm:spPr/>
      <dgm:t>
        <a:bodyPr/>
        <a:lstStyle/>
        <a:p>
          <a:pPr rtl="0"/>
          <a:r>
            <a:rPr lang="en-US" cap="none" smtClean="0">
              <a:latin typeface="Lustria"/>
              <a:ea typeface="Lustria"/>
              <a:cs typeface="Lustria"/>
              <a:sym typeface="Lustria"/>
            </a:rPr>
            <a:t>Interdependency</a:t>
          </a:r>
          <a:endParaRPr lang="en-US" cap="none" dirty="0" smtClean="0"/>
        </a:p>
      </dgm:t>
    </dgm:pt>
    <dgm:pt modelId="{B774EE54-BEA3-4D1D-B455-57918F3123AC}" type="parTrans" cxnId="{7AB36E3B-FBED-4CFA-A099-737E201A8CCA}">
      <dgm:prSet/>
      <dgm:spPr/>
      <dgm:t>
        <a:bodyPr/>
        <a:lstStyle/>
        <a:p>
          <a:endParaRPr lang="en-US"/>
        </a:p>
      </dgm:t>
    </dgm:pt>
    <dgm:pt modelId="{5C0E3ED5-010C-4A04-A88B-D1C70252E611}" type="sibTrans" cxnId="{7AB36E3B-FBED-4CFA-A099-737E201A8CCA}">
      <dgm:prSet/>
      <dgm:spPr/>
      <dgm:t>
        <a:bodyPr/>
        <a:lstStyle/>
        <a:p>
          <a:endParaRPr lang="en-US"/>
        </a:p>
      </dgm:t>
    </dgm:pt>
    <dgm:pt modelId="{B1BB8A9E-87F0-417C-A09C-9F10978B3ED9}">
      <dgm:prSet/>
      <dgm:spPr/>
      <dgm:t>
        <a:bodyPr/>
        <a:lstStyle/>
        <a:p>
          <a:pPr rtl="0"/>
          <a:r>
            <a:rPr lang="en-US" cap="none" smtClean="0">
              <a:latin typeface="Lustria"/>
              <a:ea typeface="Lustria"/>
              <a:cs typeface="Lustria"/>
              <a:sym typeface="Lustria"/>
            </a:rPr>
            <a:t>Time allocation</a:t>
          </a:r>
          <a:endParaRPr lang="en-US" cap="none" dirty="0" smtClean="0">
            <a:latin typeface="Lustria"/>
            <a:ea typeface="Lustria"/>
            <a:cs typeface="Lustria"/>
            <a:sym typeface="Lustria"/>
          </a:endParaRPr>
        </a:p>
      </dgm:t>
    </dgm:pt>
    <dgm:pt modelId="{D8F9DDEE-20D9-4DC2-8FDD-2A81D04024F2}" type="parTrans" cxnId="{99A35AA4-8498-47A8-8BAD-79FBFDF71C61}">
      <dgm:prSet/>
      <dgm:spPr/>
      <dgm:t>
        <a:bodyPr/>
        <a:lstStyle/>
        <a:p>
          <a:endParaRPr lang="en-US"/>
        </a:p>
      </dgm:t>
    </dgm:pt>
    <dgm:pt modelId="{6856E4D4-D18C-442B-BAEF-EDB17B3A37DD}" type="sibTrans" cxnId="{99A35AA4-8498-47A8-8BAD-79FBFDF71C61}">
      <dgm:prSet/>
      <dgm:spPr/>
      <dgm:t>
        <a:bodyPr/>
        <a:lstStyle/>
        <a:p>
          <a:endParaRPr lang="en-US"/>
        </a:p>
      </dgm:t>
    </dgm:pt>
    <dgm:pt modelId="{D5EEF0A4-A4FA-4A25-A5E3-2EF9FB2F20C0}">
      <dgm:prSet/>
      <dgm:spPr/>
      <dgm:t>
        <a:bodyPr/>
        <a:lstStyle/>
        <a:p>
          <a:pPr rtl="0"/>
          <a:r>
            <a:rPr lang="en-US" cap="none" smtClean="0">
              <a:latin typeface="Lustria"/>
              <a:ea typeface="Lustria"/>
              <a:cs typeface="Lustria"/>
              <a:sym typeface="Lustria"/>
            </a:rPr>
            <a:t>Effort validation </a:t>
          </a:r>
          <a:endParaRPr lang="en-US" cap="none" dirty="0" smtClean="0"/>
        </a:p>
      </dgm:t>
    </dgm:pt>
    <dgm:pt modelId="{65E5CFF3-BD56-4541-A84B-647907AF429D}" type="parTrans" cxnId="{6132A5F0-DE48-469A-90AC-DA7EBC0F20A9}">
      <dgm:prSet/>
      <dgm:spPr/>
      <dgm:t>
        <a:bodyPr/>
        <a:lstStyle/>
        <a:p>
          <a:endParaRPr lang="en-US"/>
        </a:p>
      </dgm:t>
    </dgm:pt>
    <dgm:pt modelId="{546D9AD2-E304-4E6D-B945-D9D468DAFC31}" type="sibTrans" cxnId="{6132A5F0-DE48-469A-90AC-DA7EBC0F20A9}">
      <dgm:prSet/>
      <dgm:spPr/>
      <dgm:t>
        <a:bodyPr/>
        <a:lstStyle/>
        <a:p>
          <a:endParaRPr lang="en-US"/>
        </a:p>
      </dgm:t>
    </dgm:pt>
    <dgm:pt modelId="{66F9495F-A22F-4113-9FCE-840D5B042EAC}">
      <dgm:prSet/>
      <dgm:spPr/>
      <dgm:t>
        <a:bodyPr/>
        <a:lstStyle/>
        <a:p>
          <a:pPr rtl="0"/>
          <a:r>
            <a:rPr lang="en-US" cap="none" smtClean="0">
              <a:latin typeface="Lustria"/>
              <a:ea typeface="Lustria"/>
              <a:cs typeface="Lustria"/>
              <a:sym typeface="Lustria"/>
            </a:rPr>
            <a:t>Defined responsibilities</a:t>
          </a:r>
          <a:endParaRPr lang="en-US" cap="none" dirty="0" smtClean="0"/>
        </a:p>
      </dgm:t>
    </dgm:pt>
    <dgm:pt modelId="{DFE2E080-4F00-4A76-8A2D-42CC83101A8E}" type="parTrans" cxnId="{DF9EDDD0-CB7A-4187-8D63-615E83E5B623}">
      <dgm:prSet/>
      <dgm:spPr/>
      <dgm:t>
        <a:bodyPr/>
        <a:lstStyle/>
        <a:p>
          <a:endParaRPr lang="en-US"/>
        </a:p>
      </dgm:t>
    </dgm:pt>
    <dgm:pt modelId="{9F12E485-BAB5-42F9-B7CC-5FCF3329627B}" type="sibTrans" cxnId="{DF9EDDD0-CB7A-4187-8D63-615E83E5B623}">
      <dgm:prSet/>
      <dgm:spPr/>
      <dgm:t>
        <a:bodyPr/>
        <a:lstStyle/>
        <a:p>
          <a:endParaRPr lang="en-US"/>
        </a:p>
      </dgm:t>
    </dgm:pt>
    <dgm:pt modelId="{3B5672CF-5C67-4423-ABC8-611187A7BF03}">
      <dgm:prSet/>
      <dgm:spPr/>
      <dgm:t>
        <a:bodyPr/>
        <a:lstStyle/>
        <a:p>
          <a:pPr rtl="0"/>
          <a:r>
            <a:rPr lang="en-US" cap="none" smtClean="0">
              <a:latin typeface="Lustria"/>
              <a:ea typeface="Lustria"/>
              <a:cs typeface="Lustria"/>
              <a:sym typeface="Lustria"/>
            </a:rPr>
            <a:t>Defined outcomes</a:t>
          </a:r>
          <a:endParaRPr lang="en-US" cap="none" dirty="0" smtClean="0">
            <a:latin typeface="Lustria"/>
            <a:ea typeface="Lustria"/>
            <a:cs typeface="Lustria"/>
            <a:sym typeface="Lustria"/>
          </a:endParaRPr>
        </a:p>
      </dgm:t>
    </dgm:pt>
    <dgm:pt modelId="{C552E88F-1152-4F6C-B4F8-E67994270E13}" type="parTrans" cxnId="{9E89A2E3-190F-458C-A3BF-E6B297C3BFA2}">
      <dgm:prSet/>
      <dgm:spPr/>
      <dgm:t>
        <a:bodyPr/>
        <a:lstStyle/>
        <a:p>
          <a:endParaRPr lang="en-US"/>
        </a:p>
      </dgm:t>
    </dgm:pt>
    <dgm:pt modelId="{505863D3-01F6-4FD9-8816-E0178902F279}" type="sibTrans" cxnId="{9E89A2E3-190F-458C-A3BF-E6B297C3BFA2}">
      <dgm:prSet/>
      <dgm:spPr/>
      <dgm:t>
        <a:bodyPr/>
        <a:lstStyle/>
        <a:p>
          <a:endParaRPr lang="en-US"/>
        </a:p>
      </dgm:t>
    </dgm:pt>
    <dgm:pt modelId="{4D3DFFB3-2DD7-405A-928B-60DA34E96B53}">
      <dgm:prSet/>
      <dgm:spPr/>
      <dgm:t>
        <a:bodyPr/>
        <a:lstStyle/>
        <a:p>
          <a:pPr rtl="0"/>
          <a:r>
            <a:rPr lang="en-US" cap="none" smtClean="0">
              <a:latin typeface="Lustria"/>
              <a:ea typeface="Lustria"/>
              <a:cs typeface="Lustria"/>
              <a:sym typeface="Lustria"/>
            </a:rPr>
            <a:t>Defined milestones</a:t>
          </a:r>
          <a:endParaRPr lang="en-US" cap="none" dirty="0">
            <a:latin typeface="Lustria"/>
            <a:ea typeface="Lustria"/>
            <a:cs typeface="Lustria"/>
            <a:sym typeface="Lustria"/>
          </a:endParaRPr>
        </a:p>
      </dgm:t>
    </dgm:pt>
    <dgm:pt modelId="{D9FF02A3-DCE1-4D51-9C5F-91F30FE1C5FE}" type="parTrans" cxnId="{4BD55A4F-E492-4665-9A73-C71E715018D6}">
      <dgm:prSet/>
      <dgm:spPr/>
      <dgm:t>
        <a:bodyPr/>
        <a:lstStyle/>
        <a:p>
          <a:endParaRPr lang="en-US"/>
        </a:p>
      </dgm:t>
    </dgm:pt>
    <dgm:pt modelId="{C526EE12-135B-43A7-941F-072481A3C4F1}" type="sibTrans" cxnId="{4BD55A4F-E492-4665-9A73-C71E715018D6}">
      <dgm:prSet/>
      <dgm:spPr/>
      <dgm:t>
        <a:bodyPr/>
        <a:lstStyle/>
        <a:p>
          <a:endParaRPr lang="en-US"/>
        </a:p>
      </dgm:t>
    </dgm:pt>
    <dgm:pt modelId="{73DA73DE-AA97-4446-BF57-AC42A3327068}" type="pres">
      <dgm:prSet presAssocID="{4AA8C550-4A8C-4AD3-A9D3-DC6E2B7AB4CB}" presName="compositeShape" presStyleCnt="0">
        <dgm:presLayoutVars>
          <dgm:dir/>
          <dgm:resizeHandles/>
        </dgm:presLayoutVars>
      </dgm:prSet>
      <dgm:spPr/>
    </dgm:pt>
    <dgm:pt modelId="{980EFAB4-2A42-4FA0-BA77-7A42E0C96AF0}" type="pres">
      <dgm:prSet presAssocID="{4AA8C550-4A8C-4AD3-A9D3-DC6E2B7AB4CB}" presName="pyramid" presStyleLbl="node1" presStyleIdx="0" presStyleCnt="1" custLinFactNeighborY="4091"/>
      <dgm:spPr/>
    </dgm:pt>
    <dgm:pt modelId="{48E801DD-B09F-4CE0-AD8E-708CF361F87F}" type="pres">
      <dgm:prSet presAssocID="{4AA8C550-4A8C-4AD3-A9D3-DC6E2B7AB4CB}" presName="theList" presStyleCnt="0"/>
      <dgm:spPr/>
    </dgm:pt>
    <dgm:pt modelId="{4DB642A0-EDA7-42CF-B5E0-84F985F66E9C}" type="pres">
      <dgm:prSet presAssocID="{6B049693-098C-41D1-8D74-03CCABBAF85C}" presName="aNode" presStyleLbl="fgAcc1" presStyleIdx="0" presStyleCnt="7">
        <dgm:presLayoutVars>
          <dgm:bulletEnabled val="1"/>
        </dgm:presLayoutVars>
      </dgm:prSet>
      <dgm:spPr/>
      <dgm:t>
        <a:bodyPr/>
        <a:lstStyle/>
        <a:p>
          <a:endParaRPr lang="en-US"/>
        </a:p>
      </dgm:t>
    </dgm:pt>
    <dgm:pt modelId="{9B2BDC16-FEA1-4160-BD1F-91DD4D8A6BDE}" type="pres">
      <dgm:prSet presAssocID="{6B049693-098C-41D1-8D74-03CCABBAF85C}" presName="aSpace" presStyleCnt="0"/>
      <dgm:spPr/>
    </dgm:pt>
    <dgm:pt modelId="{CCD0F67D-1E51-4B94-990C-8EEF48C0C175}" type="pres">
      <dgm:prSet presAssocID="{7643E2F7-0B97-42E8-ABD3-E33A320EB923}" presName="aNode" presStyleLbl="fgAcc1" presStyleIdx="1" presStyleCnt="7">
        <dgm:presLayoutVars>
          <dgm:bulletEnabled val="1"/>
        </dgm:presLayoutVars>
      </dgm:prSet>
      <dgm:spPr/>
    </dgm:pt>
    <dgm:pt modelId="{2FCA51D5-55AF-4689-9729-D3706920AC4E}" type="pres">
      <dgm:prSet presAssocID="{7643E2F7-0B97-42E8-ABD3-E33A320EB923}" presName="aSpace" presStyleCnt="0"/>
      <dgm:spPr/>
    </dgm:pt>
    <dgm:pt modelId="{AFDE0550-0FB8-4478-8994-76B2417AFCD0}" type="pres">
      <dgm:prSet presAssocID="{B1BB8A9E-87F0-417C-A09C-9F10978B3ED9}" presName="aNode" presStyleLbl="fgAcc1" presStyleIdx="2" presStyleCnt="7">
        <dgm:presLayoutVars>
          <dgm:bulletEnabled val="1"/>
        </dgm:presLayoutVars>
      </dgm:prSet>
      <dgm:spPr/>
    </dgm:pt>
    <dgm:pt modelId="{866922D7-EED2-4152-872B-092E265CD562}" type="pres">
      <dgm:prSet presAssocID="{B1BB8A9E-87F0-417C-A09C-9F10978B3ED9}" presName="aSpace" presStyleCnt="0"/>
      <dgm:spPr/>
    </dgm:pt>
    <dgm:pt modelId="{097799FD-D16A-471C-B06E-E6F561272A94}" type="pres">
      <dgm:prSet presAssocID="{D5EEF0A4-A4FA-4A25-A5E3-2EF9FB2F20C0}" presName="aNode" presStyleLbl="fgAcc1" presStyleIdx="3" presStyleCnt="7">
        <dgm:presLayoutVars>
          <dgm:bulletEnabled val="1"/>
        </dgm:presLayoutVars>
      </dgm:prSet>
      <dgm:spPr/>
    </dgm:pt>
    <dgm:pt modelId="{818F8F40-7F80-4D6E-A392-0B458BA891F8}" type="pres">
      <dgm:prSet presAssocID="{D5EEF0A4-A4FA-4A25-A5E3-2EF9FB2F20C0}" presName="aSpace" presStyleCnt="0"/>
      <dgm:spPr/>
    </dgm:pt>
    <dgm:pt modelId="{C27A7D56-D615-4CB2-BCD8-CCF957C6453D}" type="pres">
      <dgm:prSet presAssocID="{66F9495F-A22F-4113-9FCE-840D5B042EAC}" presName="aNode" presStyleLbl="fgAcc1" presStyleIdx="4" presStyleCnt="7">
        <dgm:presLayoutVars>
          <dgm:bulletEnabled val="1"/>
        </dgm:presLayoutVars>
      </dgm:prSet>
      <dgm:spPr/>
    </dgm:pt>
    <dgm:pt modelId="{4984AF7F-FC8E-4C7A-95DF-61318FBC83A5}" type="pres">
      <dgm:prSet presAssocID="{66F9495F-A22F-4113-9FCE-840D5B042EAC}" presName="aSpace" presStyleCnt="0"/>
      <dgm:spPr/>
    </dgm:pt>
    <dgm:pt modelId="{7F3E65BE-A872-4278-8E64-2F7C951D63F8}" type="pres">
      <dgm:prSet presAssocID="{3B5672CF-5C67-4423-ABC8-611187A7BF03}" presName="aNode" presStyleLbl="fgAcc1" presStyleIdx="5" presStyleCnt="7">
        <dgm:presLayoutVars>
          <dgm:bulletEnabled val="1"/>
        </dgm:presLayoutVars>
      </dgm:prSet>
      <dgm:spPr/>
    </dgm:pt>
    <dgm:pt modelId="{67B87B8A-C44C-4B41-B370-0C6429513C5C}" type="pres">
      <dgm:prSet presAssocID="{3B5672CF-5C67-4423-ABC8-611187A7BF03}" presName="aSpace" presStyleCnt="0"/>
      <dgm:spPr/>
    </dgm:pt>
    <dgm:pt modelId="{1682A661-5F3B-48D3-9C7B-113E57EE480E}" type="pres">
      <dgm:prSet presAssocID="{4D3DFFB3-2DD7-405A-928B-60DA34E96B53}" presName="aNode" presStyleLbl="fgAcc1" presStyleIdx="6" presStyleCnt="7">
        <dgm:presLayoutVars>
          <dgm:bulletEnabled val="1"/>
        </dgm:presLayoutVars>
      </dgm:prSet>
      <dgm:spPr/>
    </dgm:pt>
    <dgm:pt modelId="{CA028BC2-494F-4187-A670-6347FCB408F0}" type="pres">
      <dgm:prSet presAssocID="{4D3DFFB3-2DD7-405A-928B-60DA34E96B53}" presName="aSpace" presStyleCnt="0"/>
      <dgm:spPr/>
    </dgm:pt>
  </dgm:ptLst>
  <dgm:cxnLst>
    <dgm:cxn modelId="{D59F9148-97B8-49DE-8935-15B6D4E35F86}" type="presOf" srcId="{7643E2F7-0B97-42E8-ABD3-E33A320EB923}" destId="{CCD0F67D-1E51-4B94-990C-8EEF48C0C175}" srcOrd="0" destOrd="0" presId="urn:microsoft.com/office/officeart/2005/8/layout/pyramid2"/>
    <dgm:cxn modelId="{9E89A2E3-190F-458C-A3BF-E6B297C3BFA2}" srcId="{4AA8C550-4A8C-4AD3-A9D3-DC6E2B7AB4CB}" destId="{3B5672CF-5C67-4423-ABC8-611187A7BF03}" srcOrd="5" destOrd="0" parTransId="{C552E88F-1152-4F6C-B4F8-E67994270E13}" sibTransId="{505863D3-01F6-4FD9-8816-E0178902F279}"/>
    <dgm:cxn modelId="{0C5EC06D-D861-4650-87D3-547252A5733E}" type="presOf" srcId="{4D3DFFB3-2DD7-405A-928B-60DA34E96B53}" destId="{1682A661-5F3B-48D3-9C7B-113E57EE480E}" srcOrd="0" destOrd="0" presId="urn:microsoft.com/office/officeart/2005/8/layout/pyramid2"/>
    <dgm:cxn modelId="{D08A002D-E7ED-4AE8-BC3B-A84542587E4F}" type="presOf" srcId="{66F9495F-A22F-4113-9FCE-840D5B042EAC}" destId="{C27A7D56-D615-4CB2-BCD8-CCF957C6453D}" srcOrd="0" destOrd="0" presId="urn:microsoft.com/office/officeart/2005/8/layout/pyramid2"/>
    <dgm:cxn modelId="{7AB36E3B-FBED-4CFA-A099-737E201A8CCA}" srcId="{4AA8C550-4A8C-4AD3-A9D3-DC6E2B7AB4CB}" destId="{7643E2F7-0B97-42E8-ABD3-E33A320EB923}" srcOrd="1" destOrd="0" parTransId="{B774EE54-BEA3-4D1D-B455-57918F3123AC}" sibTransId="{5C0E3ED5-010C-4A04-A88B-D1C70252E611}"/>
    <dgm:cxn modelId="{99A35AA4-8498-47A8-8BAD-79FBFDF71C61}" srcId="{4AA8C550-4A8C-4AD3-A9D3-DC6E2B7AB4CB}" destId="{B1BB8A9E-87F0-417C-A09C-9F10978B3ED9}" srcOrd="2" destOrd="0" parTransId="{D8F9DDEE-20D9-4DC2-8FDD-2A81D04024F2}" sibTransId="{6856E4D4-D18C-442B-BAEF-EDB17B3A37DD}"/>
    <dgm:cxn modelId="{6132A5F0-DE48-469A-90AC-DA7EBC0F20A9}" srcId="{4AA8C550-4A8C-4AD3-A9D3-DC6E2B7AB4CB}" destId="{D5EEF0A4-A4FA-4A25-A5E3-2EF9FB2F20C0}" srcOrd="3" destOrd="0" parTransId="{65E5CFF3-BD56-4541-A84B-647907AF429D}" sibTransId="{546D9AD2-E304-4E6D-B945-D9D468DAFC31}"/>
    <dgm:cxn modelId="{4BD55A4F-E492-4665-9A73-C71E715018D6}" srcId="{4AA8C550-4A8C-4AD3-A9D3-DC6E2B7AB4CB}" destId="{4D3DFFB3-2DD7-405A-928B-60DA34E96B53}" srcOrd="6" destOrd="0" parTransId="{D9FF02A3-DCE1-4D51-9C5F-91F30FE1C5FE}" sibTransId="{C526EE12-135B-43A7-941F-072481A3C4F1}"/>
    <dgm:cxn modelId="{9E3535ED-5F6D-4D6F-AEF6-0BBCE838CB75}" type="presOf" srcId="{4AA8C550-4A8C-4AD3-A9D3-DC6E2B7AB4CB}" destId="{73DA73DE-AA97-4446-BF57-AC42A3327068}" srcOrd="0" destOrd="0" presId="urn:microsoft.com/office/officeart/2005/8/layout/pyramid2"/>
    <dgm:cxn modelId="{D4CFCA63-4EE7-4F84-BC04-78A84D494322}" type="presOf" srcId="{D5EEF0A4-A4FA-4A25-A5E3-2EF9FB2F20C0}" destId="{097799FD-D16A-471C-B06E-E6F561272A94}" srcOrd="0" destOrd="0" presId="urn:microsoft.com/office/officeart/2005/8/layout/pyramid2"/>
    <dgm:cxn modelId="{337CE565-99A7-4694-AA6F-AC4189FFC4DF}" type="presOf" srcId="{6B049693-098C-41D1-8D74-03CCABBAF85C}" destId="{4DB642A0-EDA7-42CF-B5E0-84F985F66E9C}" srcOrd="0" destOrd="0" presId="urn:microsoft.com/office/officeart/2005/8/layout/pyramid2"/>
    <dgm:cxn modelId="{78F6DE42-0457-4EF8-82E7-6D668097B51E}" srcId="{4AA8C550-4A8C-4AD3-A9D3-DC6E2B7AB4CB}" destId="{6B049693-098C-41D1-8D74-03CCABBAF85C}" srcOrd="0" destOrd="0" parTransId="{1CA3570A-F0F0-4D39-90A1-9CBF0B2AE279}" sibTransId="{2CB68818-5127-42D2-A186-8CE512653594}"/>
    <dgm:cxn modelId="{DF9EDDD0-CB7A-4187-8D63-615E83E5B623}" srcId="{4AA8C550-4A8C-4AD3-A9D3-DC6E2B7AB4CB}" destId="{66F9495F-A22F-4113-9FCE-840D5B042EAC}" srcOrd="4" destOrd="0" parTransId="{DFE2E080-4F00-4A76-8A2D-42CC83101A8E}" sibTransId="{9F12E485-BAB5-42F9-B7CC-5FCF3329627B}"/>
    <dgm:cxn modelId="{3116ABFB-070E-412D-B571-252CED0A8E7F}" type="presOf" srcId="{B1BB8A9E-87F0-417C-A09C-9F10978B3ED9}" destId="{AFDE0550-0FB8-4478-8994-76B2417AFCD0}" srcOrd="0" destOrd="0" presId="urn:microsoft.com/office/officeart/2005/8/layout/pyramid2"/>
    <dgm:cxn modelId="{4733902C-1CFC-4D72-87BA-1763F5C6D26A}" type="presOf" srcId="{3B5672CF-5C67-4423-ABC8-611187A7BF03}" destId="{7F3E65BE-A872-4278-8E64-2F7C951D63F8}" srcOrd="0" destOrd="0" presId="urn:microsoft.com/office/officeart/2005/8/layout/pyramid2"/>
    <dgm:cxn modelId="{D8D38070-4BF9-4075-9109-6A2F240AA7F8}" type="presParOf" srcId="{73DA73DE-AA97-4446-BF57-AC42A3327068}" destId="{980EFAB4-2A42-4FA0-BA77-7A42E0C96AF0}" srcOrd="0" destOrd="0" presId="urn:microsoft.com/office/officeart/2005/8/layout/pyramid2"/>
    <dgm:cxn modelId="{08069858-F243-4B19-B18E-D6ECC2905067}" type="presParOf" srcId="{73DA73DE-AA97-4446-BF57-AC42A3327068}" destId="{48E801DD-B09F-4CE0-AD8E-708CF361F87F}" srcOrd="1" destOrd="0" presId="urn:microsoft.com/office/officeart/2005/8/layout/pyramid2"/>
    <dgm:cxn modelId="{7890A613-6608-4CCF-9F6B-6F404FF48366}" type="presParOf" srcId="{48E801DD-B09F-4CE0-AD8E-708CF361F87F}" destId="{4DB642A0-EDA7-42CF-B5E0-84F985F66E9C}" srcOrd="0" destOrd="0" presId="urn:microsoft.com/office/officeart/2005/8/layout/pyramid2"/>
    <dgm:cxn modelId="{81F879D8-20DE-45B3-91AF-00E9BF119FE3}" type="presParOf" srcId="{48E801DD-B09F-4CE0-AD8E-708CF361F87F}" destId="{9B2BDC16-FEA1-4160-BD1F-91DD4D8A6BDE}" srcOrd="1" destOrd="0" presId="urn:microsoft.com/office/officeart/2005/8/layout/pyramid2"/>
    <dgm:cxn modelId="{D21D8AC9-4AA0-46EC-84EA-7DF4519A25B5}" type="presParOf" srcId="{48E801DD-B09F-4CE0-AD8E-708CF361F87F}" destId="{CCD0F67D-1E51-4B94-990C-8EEF48C0C175}" srcOrd="2" destOrd="0" presId="urn:microsoft.com/office/officeart/2005/8/layout/pyramid2"/>
    <dgm:cxn modelId="{E5736A3F-E227-4882-B253-500E8A9AE510}" type="presParOf" srcId="{48E801DD-B09F-4CE0-AD8E-708CF361F87F}" destId="{2FCA51D5-55AF-4689-9729-D3706920AC4E}" srcOrd="3" destOrd="0" presId="urn:microsoft.com/office/officeart/2005/8/layout/pyramid2"/>
    <dgm:cxn modelId="{5DD83168-32DE-44A3-8F4A-C8D95A3242A6}" type="presParOf" srcId="{48E801DD-B09F-4CE0-AD8E-708CF361F87F}" destId="{AFDE0550-0FB8-4478-8994-76B2417AFCD0}" srcOrd="4" destOrd="0" presId="urn:microsoft.com/office/officeart/2005/8/layout/pyramid2"/>
    <dgm:cxn modelId="{E03CA993-BE3D-42D9-BF25-01A286D8FD05}" type="presParOf" srcId="{48E801DD-B09F-4CE0-AD8E-708CF361F87F}" destId="{866922D7-EED2-4152-872B-092E265CD562}" srcOrd="5" destOrd="0" presId="urn:microsoft.com/office/officeart/2005/8/layout/pyramid2"/>
    <dgm:cxn modelId="{35DD8A78-96EE-4C23-940D-1817A4C5245E}" type="presParOf" srcId="{48E801DD-B09F-4CE0-AD8E-708CF361F87F}" destId="{097799FD-D16A-471C-B06E-E6F561272A94}" srcOrd="6" destOrd="0" presId="urn:microsoft.com/office/officeart/2005/8/layout/pyramid2"/>
    <dgm:cxn modelId="{7ADB2351-B54D-41EB-AC17-93B1426F3A2E}" type="presParOf" srcId="{48E801DD-B09F-4CE0-AD8E-708CF361F87F}" destId="{818F8F40-7F80-4D6E-A392-0B458BA891F8}" srcOrd="7" destOrd="0" presId="urn:microsoft.com/office/officeart/2005/8/layout/pyramid2"/>
    <dgm:cxn modelId="{1D096FE8-BA05-48A8-87B5-6E648FB7FB8B}" type="presParOf" srcId="{48E801DD-B09F-4CE0-AD8E-708CF361F87F}" destId="{C27A7D56-D615-4CB2-BCD8-CCF957C6453D}" srcOrd="8" destOrd="0" presId="urn:microsoft.com/office/officeart/2005/8/layout/pyramid2"/>
    <dgm:cxn modelId="{8939D7B9-49DD-48D3-A712-5FC580F0BBB7}" type="presParOf" srcId="{48E801DD-B09F-4CE0-AD8E-708CF361F87F}" destId="{4984AF7F-FC8E-4C7A-95DF-61318FBC83A5}" srcOrd="9" destOrd="0" presId="urn:microsoft.com/office/officeart/2005/8/layout/pyramid2"/>
    <dgm:cxn modelId="{A8CCA6FE-6A4D-4280-A63C-E0DA3CD669A8}" type="presParOf" srcId="{48E801DD-B09F-4CE0-AD8E-708CF361F87F}" destId="{7F3E65BE-A872-4278-8E64-2F7C951D63F8}" srcOrd="10" destOrd="0" presId="urn:microsoft.com/office/officeart/2005/8/layout/pyramid2"/>
    <dgm:cxn modelId="{EB63D5BE-150C-46F9-AD0A-CEFD52E35CCE}" type="presParOf" srcId="{48E801DD-B09F-4CE0-AD8E-708CF361F87F}" destId="{67B87B8A-C44C-4B41-B370-0C6429513C5C}" srcOrd="11" destOrd="0" presId="urn:microsoft.com/office/officeart/2005/8/layout/pyramid2"/>
    <dgm:cxn modelId="{466A4EA1-0C9C-4472-B750-DD7688098857}" type="presParOf" srcId="{48E801DD-B09F-4CE0-AD8E-708CF361F87F}" destId="{1682A661-5F3B-48D3-9C7B-113E57EE480E}" srcOrd="12" destOrd="0" presId="urn:microsoft.com/office/officeart/2005/8/layout/pyramid2"/>
    <dgm:cxn modelId="{9BBB96BB-6EBB-4360-9A15-5D17B554CC90}" type="presParOf" srcId="{48E801DD-B09F-4CE0-AD8E-708CF361F87F}" destId="{CA028BC2-494F-4187-A670-6347FCB408F0}" srcOrd="13"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EFAB4-2A42-4FA0-BA77-7A42E0C96AF0}">
      <dsp:nvSpPr>
        <dsp:cNvPr id="0" name=""/>
        <dsp:cNvSpPr/>
      </dsp:nvSpPr>
      <dsp:spPr>
        <a:xfrm>
          <a:off x="948266" y="0"/>
          <a:ext cx="5418667" cy="5418667"/>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B642A0-EDA7-42CF-B5E0-84F985F66E9C}">
      <dsp:nvSpPr>
        <dsp:cNvPr id="0" name=""/>
        <dsp:cNvSpPr/>
      </dsp:nvSpPr>
      <dsp:spPr>
        <a:xfrm>
          <a:off x="3657599" y="542395"/>
          <a:ext cx="3522133" cy="55033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cap="none" dirty="0" smtClean="0">
              <a:latin typeface="Lustria"/>
              <a:ea typeface="Lustria"/>
              <a:cs typeface="Lustria"/>
              <a:sym typeface="Lustria"/>
            </a:rPr>
            <a:t>Compartmentalization</a:t>
          </a:r>
          <a:endParaRPr lang="en-US" sz="2100" kern="1200" dirty="0"/>
        </a:p>
      </dsp:txBody>
      <dsp:txXfrm>
        <a:off x="3684464" y="569260"/>
        <a:ext cx="3468403" cy="496603"/>
      </dsp:txXfrm>
    </dsp:sp>
    <dsp:sp modelId="{CCD0F67D-1E51-4B94-990C-8EEF48C0C175}">
      <dsp:nvSpPr>
        <dsp:cNvPr id="0" name=""/>
        <dsp:cNvSpPr/>
      </dsp:nvSpPr>
      <dsp:spPr>
        <a:xfrm>
          <a:off x="3657599" y="1161520"/>
          <a:ext cx="3522133" cy="55033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cap="none" smtClean="0">
              <a:latin typeface="Lustria"/>
              <a:ea typeface="Lustria"/>
              <a:cs typeface="Lustria"/>
              <a:sym typeface="Lustria"/>
            </a:rPr>
            <a:t>Interdependency</a:t>
          </a:r>
          <a:endParaRPr lang="en-US" sz="2100" kern="1200" cap="none" dirty="0" smtClean="0"/>
        </a:p>
      </dsp:txBody>
      <dsp:txXfrm>
        <a:off x="3684464" y="1188385"/>
        <a:ext cx="3468403" cy="496603"/>
      </dsp:txXfrm>
    </dsp:sp>
    <dsp:sp modelId="{AFDE0550-0FB8-4478-8994-76B2417AFCD0}">
      <dsp:nvSpPr>
        <dsp:cNvPr id="0" name=""/>
        <dsp:cNvSpPr/>
      </dsp:nvSpPr>
      <dsp:spPr>
        <a:xfrm>
          <a:off x="3657599" y="1780645"/>
          <a:ext cx="3522133" cy="55033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cap="none" smtClean="0">
              <a:latin typeface="Lustria"/>
              <a:ea typeface="Lustria"/>
              <a:cs typeface="Lustria"/>
              <a:sym typeface="Lustria"/>
            </a:rPr>
            <a:t>Time allocation</a:t>
          </a:r>
          <a:endParaRPr lang="en-US" sz="2100" kern="1200" cap="none" dirty="0" smtClean="0">
            <a:latin typeface="Lustria"/>
            <a:ea typeface="Lustria"/>
            <a:cs typeface="Lustria"/>
            <a:sym typeface="Lustria"/>
          </a:endParaRPr>
        </a:p>
      </dsp:txBody>
      <dsp:txXfrm>
        <a:off x="3684464" y="1807510"/>
        <a:ext cx="3468403" cy="496603"/>
      </dsp:txXfrm>
    </dsp:sp>
    <dsp:sp modelId="{097799FD-D16A-471C-B06E-E6F561272A94}">
      <dsp:nvSpPr>
        <dsp:cNvPr id="0" name=""/>
        <dsp:cNvSpPr/>
      </dsp:nvSpPr>
      <dsp:spPr>
        <a:xfrm>
          <a:off x="3657599" y="2399770"/>
          <a:ext cx="3522133" cy="55033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cap="none" smtClean="0">
              <a:latin typeface="Lustria"/>
              <a:ea typeface="Lustria"/>
              <a:cs typeface="Lustria"/>
              <a:sym typeface="Lustria"/>
            </a:rPr>
            <a:t>Effort validation </a:t>
          </a:r>
          <a:endParaRPr lang="en-US" sz="2100" kern="1200" cap="none" dirty="0" smtClean="0"/>
        </a:p>
      </dsp:txBody>
      <dsp:txXfrm>
        <a:off x="3684464" y="2426635"/>
        <a:ext cx="3468403" cy="496603"/>
      </dsp:txXfrm>
    </dsp:sp>
    <dsp:sp modelId="{C27A7D56-D615-4CB2-BCD8-CCF957C6453D}">
      <dsp:nvSpPr>
        <dsp:cNvPr id="0" name=""/>
        <dsp:cNvSpPr/>
      </dsp:nvSpPr>
      <dsp:spPr>
        <a:xfrm>
          <a:off x="3657599" y="3018896"/>
          <a:ext cx="3522133" cy="55033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cap="none" smtClean="0">
              <a:latin typeface="Lustria"/>
              <a:ea typeface="Lustria"/>
              <a:cs typeface="Lustria"/>
              <a:sym typeface="Lustria"/>
            </a:rPr>
            <a:t>Defined responsibilities</a:t>
          </a:r>
          <a:endParaRPr lang="en-US" sz="2100" kern="1200" cap="none" dirty="0" smtClean="0"/>
        </a:p>
      </dsp:txBody>
      <dsp:txXfrm>
        <a:off x="3684464" y="3045761"/>
        <a:ext cx="3468403" cy="496603"/>
      </dsp:txXfrm>
    </dsp:sp>
    <dsp:sp modelId="{7F3E65BE-A872-4278-8E64-2F7C951D63F8}">
      <dsp:nvSpPr>
        <dsp:cNvPr id="0" name=""/>
        <dsp:cNvSpPr/>
      </dsp:nvSpPr>
      <dsp:spPr>
        <a:xfrm>
          <a:off x="3657599" y="3638021"/>
          <a:ext cx="3522133" cy="55033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cap="none" smtClean="0">
              <a:latin typeface="Lustria"/>
              <a:ea typeface="Lustria"/>
              <a:cs typeface="Lustria"/>
              <a:sym typeface="Lustria"/>
            </a:rPr>
            <a:t>Defined outcomes</a:t>
          </a:r>
          <a:endParaRPr lang="en-US" sz="2100" kern="1200" cap="none" dirty="0" smtClean="0">
            <a:latin typeface="Lustria"/>
            <a:ea typeface="Lustria"/>
            <a:cs typeface="Lustria"/>
            <a:sym typeface="Lustria"/>
          </a:endParaRPr>
        </a:p>
      </dsp:txBody>
      <dsp:txXfrm>
        <a:off x="3684464" y="3664886"/>
        <a:ext cx="3468403" cy="496603"/>
      </dsp:txXfrm>
    </dsp:sp>
    <dsp:sp modelId="{1682A661-5F3B-48D3-9C7B-113E57EE480E}">
      <dsp:nvSpPr>
        <dsp:cNvPr id="0" name=""/>
        <dsp:cNvSpPr/>
      </dsp:nvSpPr>
      <dsp:spPr>
        <a:xfrm>
          <a:off x="3657599" y="4257146"/>
          <a:ext cx="3522133" cy="55033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cap="none" smtClean="0">
              <a:latin typeface="Lustria"/>
              <a:ea typeface="Lustria"/>
              <a:cs typeface="Lustria"/>
              <a:sym typeface="Lustria"/>
            </a:rPr>
            <a:t>Defined milestones</a:t>
          </a:r>
          <a:endParaRPr lang="en-US" sz="2100" kern="1200" cap="none" dirty="0">
            <a:latin typeface="Lustria"/>
            <a:ea typeface="Lustria"/>
            <a:cs typeface="Lustria"/>
            <a:sym typeface="Lustria"/>
          </a:endParaRPr>
        </a:p>
      </dsp:txBody>
      <dsp:txXfrm>
        <a:off x="3684464" y="4284011"/>
        <a:ext cx="3468403" cy="496603"/>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674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18941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879316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880017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248088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453829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048910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0305435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01313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1774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2898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35201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05481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0147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96673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42475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00495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40493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4499459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751012" y="1300785"/>
            <a:ext cx="8689976" cy="138699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Algerian"/>
              <a:buNone/>
            </a:pPr>
            <a:r>
              <a:rPr lang="en-US" dirty="0">
                <a:latin typeface="Algerian"/>
                <a:ea typeface="Algerian"/>
                <a:cs typeface="Algerian"/>
                <a:sym typeface="Algerian"/>
              </a:rPr>
              <a:t>Project scheduling</a:t>
            </a:r>
            <a:endParaRPr dirty="0">
              <a:latin typeface="Algerian"/>
              <a:ea typeface="Algerian"/>
              <a:cs typeface="Algerian"/>
              <a:sym typeface="Algerian"/>
            </a:endParaRPr>
          </a:p>
        </p:txBody>
      </p:sp>
      <p:sp>
        <p:nvSpPr>
          <p:cNvPr id="89" name="Google Shape;89;p1"/>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txBox="1">
            <a:spLocks noGrp="1"/>
          </p:cNvSpPr>
          <p:nvPr>
            <p:ph type="title"/>
          </p:nvPr>
        </p:nvSpPr>
        <p:spPr>
          <a:xfrm>
            <a:off x="838199" y="166256"/>
            <a:ext cx="10364451" cy="96981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lgerian"/>
              <a:buNone/>
            </a:pPr>
            <a:r>
              <a:rPr lang="en-US" dirty="0">
                <a:latin typeface="Algerian"/>
                <a:ea typeface="Algerian"/>
                <a:cs typeface="Algerian"/>
                <a:sym typeface="Algerian"/>
              </a:rPr>
              <a:t>Scheduling</a:t>
            </a:r>
            <a:endParaRPr dirty="0">
              <a:latin typeface="Algerian"/>
              <a:ea typeface="Algerian"/>
              <a:cs typeface="Algerian"/>
              <a:sym typeface="Algerian"/>
            </a:endParaRPr>
          </a:p>
        </p:txBody>
      </p:sp>
      <p:sp>
        <p:nvSpPr>
          <p:cNvPr id="139" name="Google Shape;139;p9"/>
          <p:cNvSpPr txBox="1">
            <a:spLocks noGrp="1"/>
          </p:cNvSpPr>
          <p:nvPr>
            <p:ph sz="quarter" idx="13"/>
          </p:nvPr>
        </p:nvSpPr>
        <p:spPr>
          <a:xfrm>
            <a:off x="290946" y="886690"/>
            <a:ext cx="11901054" cy="5304127"/>
          </a:xfrm>
          <a:prstGeom prst="rect">
            <a:avLst/>
          </a:prstGeom>
          <a:noFill/>
          <a:ln>
            <a:noFill/>
          </a:ln>
        </p:spPr>
        <p:txBody>
          <a:bodyPr spcFirstLastPara="1" wrap="square" lIns="91425" tIns="45700" rIns="91425" bIns="45700" anchor="t" anchorCtr="0">
            <a:noAutofit/>
          </a:bodyPr>
          <a:lstStyle/>
          <a:p>
            <a:pPr marL="228600" lvl="0" indent="-228600" algn="l" rtl="0">
              <a:lnSpc>
                <a:spcPct val="170000"/>
              </a:lnSpc>
              <a:spcBef>
                <a:spcPts val="0"/>
              </a:spcBef>
              <a:spcAft>
                <a:spcPts val="0"/>
              </a:spcAft>
              <a:buClr>
                <a:schemeClr val="dk1"/>
              </a:buClr>
              <a:buSzPts val="2000"/>
              <a:buChar char="•"/>
            </a:pPr>
            <a:r>
              <a:rPr lang="en-US" sz="2000" i="1" cap="none" dirty="0" smtClean="0">
                <a:latin typeface="Lustria"/>
                <a:ea typeface="Lustria"/>
                <a:cs typeface="Lustria"/>
                <a:sym typeface="Lustria"/>
              </a:rPr>
              <a:t>Program evaluation and review technique </a:t>
            </a:r>
            <a:r>
              <a:rPr lang="en-US" sz="2000" cap="none" dirty="0" smtClean="0">
                <a:latin typeface="Lustria"/>
                <a:ea typeface="Lustria"/>
                <a:cs typeface="Lustria"/>
                <a:sym typeface="Lustria"/>
              </a:rPr>
              <a:t>(PERT) and the </a:t>
            </a:r>
            <a:r>
              <a:rPr lang="en-US" sz="2000" i="1" cap="none" dirty="0" smtClean="0">
                <a:latin typeface="Lustria"/>
                <a:ea typeface="Lustria"/>
                <a:cs typeface="Lustria"/>
                <a:sym typeface="Lustria"/>
              </a:rPr>
              <a:t>critical path method </a:t>
            </a:r>
            <a:r>
              <a:rPr lang="en-US" sz="2000" cap="none" dirty="0" smtClean="0">
                <a:latin typeface="Lustria"/>
                <a:ea typeface="Lustria"/>
                <a:cs typeface="Lustria"/>
                <a:sym typeface="Lustria"/>
              </a:rPr>
              <a:t>(CPM) are two project scheduling methods that can be applied to software development. </a:t>
            </a:r>
          </a:p>
          <a:p>
            <a:pPr marL="228600" lvl="0" indent="-228600" algn="l" rtl="0">
              <a:lnSpc>
                <a:spcPct val="170000"/>
              </a:lnSpc>
              <a:spcBef>
                <a:spcPts val="1000"/>
              </a:spcBef>
              <a:spcAft>
                <a:spcPts val="0"/>
              </a:spcAft>
              <a:buClr>
                <a:schemeClr val="dk1"/>
              </a:buClr>
              <a:buSzPts val="2000"/>
              <a:buChar char="•"/>
            </a:pPr>
            <a:r>
              <a:rPr lang="en-US" sz="2000" cap="none" dirty="0" smtClean="0">
                <a:latin typeface="Lustria"/>
                <a:ea typeface="Lustria"/>
                <a:cs typeface="Lustria"/>
                <a:sym typeface="Lustria"/>
              </a:rPr>
              <a:t>Driven by information already developed in earlier project planning</a:t>
            </a:r>
            <a:br>
              <a:rPr lang="en-US" sz="2000" cap="none" dirty="0" smtClean="0">
                <a:latin typeface="Lustria"/>
                <a:ea typeface="Lustria"/>
                <a:cs typeface="Lustria"/>
                <a:sym typeface="Lustria"/>
              </a:rPr>
            </a:br>
            <a:r>
              <a:rPr lang="en-US" sz="2000" cap="none" dirty="0" smtClean="0">
                <a:latin typeface="Lustria"/>
                <a:ea typeface="Lustria"/>
                <a:cs typeface="Lustria"/>
                <a:sym typeface="Lustria"/>
              </a:rPr>
              <a:t>activities: estimates of effort, a decomposition of the product function, the selection of the appropriate process model and task set, and decomposition of the tasks that are selected </a:t>
            </a:r>
            <a:endParaRPr lang="en-US" cap="none" dirty="0" smtClean="0"/>
          </a:p>
          <a:p>
            <a:pPr marL="228600" lvl="0" indent="-228600" algn="l" rtl="0">
              <a:lnSpc>
                <a:spcPct val="170000"/>
              </a:lnSpc>
              <a:spcBef>
                <a:spcPts val="1000"/>
              </a:spcBef>
              <a:spcAft>
                <a:spcPts val="0"/>
              </a:spcAft>
              <a:buClr>
                <a:schemeClr val="dk1"/>
              </a:buClr>
              <a:buSzPts val="2000"/>
              <a:buChar char="•"/>
            </a:pPr>
            <a:r>
              <a:rPr lang="en-US" sz="2000" cap="none" dirty="0" smtClean="0">
                <a:latin typeface="Lustria"/>
                <a:ea typeface="Lustria"/>
                <a:cs typeface="Lustria"/>
                <a:sym typeface="Lustria"/>
              </a:rPr>
              <a:t>Both </a:t>
            </a:r>
            <a:r>
              <a:rPr lang="en-US" sz="2000" cap="none" dirty="0" smtClean="0">
                <a:latin typeface="Lustria"/>
                <a:ea typeface="Lustria"/>
                <a:cs typeface="Lustria"/>
                <a:sym typeface="Lustria"/>
              </a:rPr>
              <a:t>PERT </a:t>
            </a:r>
            <a:r>
              <a:rPr lang="en-US" sz="2000" cap="none" dirty="0" smtClean="0">
                <a:latin typeface="Lustria"/>
                <a:ea typeface="Lustria"/>
                <a:cs typeface="Lustria"/>
                <a:sym typeface="Lustria"/>
              </a:rPr>
              <a:t>and </a:t>
            </a:r>
            <a:r>
              <a:rPr lang="en-US" sz="2000" cap="none" dirty="0" smtClean="0">
                <a:latin typeface="Lustria"/>
                <a:ea typeface="Lustria"/>
                <a:cs typeface="Lustria"/>
                <a:sym typeface="Lustria"/>
              </a:rPr>
              <a:t>CPM </a:t>
            </a:r>
            <a:r>
              <a:rPr lang="en-US" sz="2000" cap="none" dirty="0" smtClean="0">
                <a:latin typeface="Lustria"/>
                <a:ea typeface="Lustria"/>
                <a:cs typeface="Lustria"/>
                <a:sym typeface="Lustria"/>
              </a:rPr>
              <a:t>provide quantitative tools that allow you to </a:t>
            </a:r>
          </a:p>
          <a:p>
            <a:pPr marL="0" lvl="0" indent="0" algn="l" rtl="0">
              <a:lnSpc>
                <a:spcPct val="170000"/>
              </a:lnSpc>
              <a:spcBef>
                <a:spcPts val="1000"/>
              </a:spcBef>
              <a:spcAft>
                <a:spcPts val="0"/>
              </a:spcAft>
              <a:buClr>
                <a:schemeClr val="dk1"/>
              </a:buClr>
              <a:buSzPts val="2000"/>
              <a:buNone/>
            </a:pPr>
            <a:r>
              <a:rPr lang="en-US" sz="2000" cap="none" dirty="0" smtClean="0">
                <a:latin typeface="Lustria"/>
                <a:ea typeface="Lustria"/>
                <a:cs typeface="Lustria"/>
                <a:sym typeface="Lustria"/>
              </a:rPr>
              <a:t>(1) determine the critical path—the chain of tasks that determines the duration of the project, </a:t>
            </a:r>
          </a:p>
          <a:p>
            <a:pPr marL="0" lvl="0" indent="0" algn="l" rtl="0">
              <a:lnSpc>
                <a:spcPct val="170000"/>
              </a:lnSpc>
              <a:spcBef>
                <a:spcPts val="1000"/>
              </a:spcBef>
              <a:spcAft>
                <a:spcPts val="0"/>
              </a:spcAft>
              <a:buClr>
                <a:schemeClr val="dk1"/>
              </a:buClr>
              <a:buSzPts val="2000"/>
              <a:buNone/>
            </a:pPr>
            <a:r>
              <a:rPr lang="en-US" sz="2000" cap="none" dirty="0" smtClean="0">
                <a:latin typeface="Lustria"/>
                <a:ea typeface="Lustria"/>
                <a:cs typeface="Lustria"/>
                <a:sym typeface="Lustria"/>
              </a:rPr>
              <a:t>(2) establish “most likely” time estimates for individual tasks by applying statistical models, and</a:t>
            </a:r>
            <a:br>
              <a:rPr lang="en-US" sz="2000" cap="none" dirty="0" smtClean="0">
                <a:latin typeface="Lustria"/>
                <a:ea typeface="Lustria"/>
                <a:cs typeface="Lustria"/>
                <a:sym typeface="Lustria"/>
              </a:rPr>
            </a:br>
            <a:r>
              <a:rPr lang="en-US" sz="2000" cap="none" dirty="0" smtClean="0">
                <a:latin typeface="Lustria"/>
                <a:ea typeface="Lustria"/>
                <a:cs typeface="Lustria"/>
                <a:sym typeface="Lustria"/>
              </a:rPr>
              <a:t>(3) calculate “boundary times” that define a time “window” for a particular task </a:t>
            </a:r>
            <a:br>
              <a:rPr lang="en-US" sz="2000" cap="none" dirty="0" smtClean="0">
                <a:latin typeface="Lustria"/>
                <a:ea typeface="Lustria"/>
                <a:cs typeface="Lustria"/>
                <a:sym typeface="Lustria"/>
              </a:rPr>
            </a:br>
            <a:r>
              <a:rPr lang="en-US" sz="2000" cap="none" dirty="0" smtClean="0">
                <a:latin typeface="Lustria"/>
                <a:ea typeface="Lustria"/>
                <a:cs typeface="Lustria"/>
                <a:sym typeface="Lustria"/>
              </a:rPr>
              <a:t/>
            </a:r>
            <a:br>
              <a:rPr lang="en-US" sz="2000" cap="none" dirty="0" smtClean="0">
                <a:latin typeface="Lustria"/>
                <a:ea typeface="Lustria"/>
                <a:cs typeface="Lustria"/>
                <a:sym typeface="Lustria"/>
              </a:rPr>
            </a:br>
            <a:r>
              <a:rPr lang="en-US" sz="2000" cap="none" dirty="0" smtClean="0">
                <a:latin typeface="Lustria"/>
                <a:ea typeface="Lustria"/>
                <a:cs typeface="Lustria"/>
                <a:sym typeface="Lustria"/>
              </a:rPr>
              <a:t/>
            </a:r>
            <a:br>
              <a:rPr lang="en-US" sz="2000" cap="none" dirty="0" smtClean="0">
                <a:latin typeface="Lustria"/>
                <a:ea typeface="Lustria"/>
                <a:cs typeface="Lustria"/>
                <a:sym typeface="Lustria"/>
              </a:rPr>
            </a:br>
            <a:endParaRPr lang="en-US" sz="2000" cap="none" dirty="0">
              <a:latin typeface="Lustria"/>
              <a:ea typeface="Lustria"/>
              <a:cs typeface="Lustria"/>
              <a:sym typeface="Lust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0"/>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Timeline Charts – Gantt Chart</a:t>
            </a:r>
            <a:endParaRPr>
              <a:latin typeface="Algerian"/>
              <a:ea typeface="Algerian"/>
              <a:cs typeface="Algerian"/>
              <a:sym typeface="Algerian"/>
            </a:endParaRPr>
          </a:p>
        </p:txBody>
      </p:sp>
      <p:sp>
        <p:nvSpPr>
          <p:cNvPr id="145" name="Google Shape;145;p10"/>
          <p:cNvSpPr txBox="1">
            <a:spLocks noGrp="1"/>
          </p:cNvSpPr>
          <p:nvPr>
            <p:ph sz="quarter" idx="13"/>
          </p:nvPr>
        </p:nvSpPr>
        <p:spPr>
          <a:xfrm>
            <a:off x="838200" y="1025236"/>
            <a:ext cx="11256818" cy="450056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cap="none" dirty="0" smtClean="0">
                <a:latin typeface="Lustria"/>
                <a:ea typeface="Lustria"/>
                <a:cs typeface="Lustria"/>
                <a:sym typeface="Lustria"/>
              </a:rPr>
              <a:t>A time-line chart can be developed for the entire project. Alternatively, separate charts can be developed for each project function or for each individual working on the project. </a:t>
            </a:r>
            <a:br>
              <a:rPr lang="en-US" cap="none" dirty="0" smtClean="0">
                <a:latin typeface="Lustria"/>
                <a:ea typeface="Lustria"/>
                <a:cs typeface="Lustria"/>
                <a:sym typeface="Lustria"/>
              </a:rPr>
            </a:br>
            <a:endParaRPr lang="en-US" cap="none" dirty="0">
              <a:latin typeface="Lustria"/>
              <a:ea typeface="Lustria"/>
              <a:cs typeface="Lustria"/>
              <a:sym typeface="Lustria"/>
            </a:endParaRPr>
          </a:p>
        </p:txBody>
      </p:sp>
      <p:pic>
        <p:nvPicPr>
          <p:cNvPr id="146" name="Google Shape;146;p10"/>
          <p:cNvPicPr preferRelativeResize="0"/>
          <p:nvPr/>
        </p:nvPicPr>
        <p:blipFill rotWithShape="1">
          <a:blip r:embed="rId3">
            <a:alphaModFix/>
          </a:blip>
          <a:srcRect/>
          <a:stretch/>
        </p:blipFill>
        <p:spPr>
          <a:xfrm>
            <a:off x="2601173" y="1854640"/>
            <a:ext cx="7387956" cy="44630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996902" y="189027"/>
            <a:ext cx="10364451" cy="82235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lgerian"/>
              <a:buNone/>
            </a:pPr>
            <a:r>
              <a:rPr lang="en-US" dirty="0">
                <a:latin typeface="Algerian"/>
                <a:ea typeface="Algerian"/>
                <a:cs typeface="Algerian"/>
                <a:sym typeface="Algerian"/>
              </a:rPr>
              <a:t>Schedule Tracking </a:t>
            </a:r>
            <a:endParaRPr dirty="0"/>
          </a:p>
        </p:txBody>
      </p:sp>
      <p:sp>
        <p:nvSpPr>
          <p:cNvPr id="152" name="Google Shape;152;p11"/>
          <p:cNvSpPr txBox="1">
            <a:spLocks noGrp="1"/>
          </p:cNvSpPr>
          <p:nvPr>
            <p:ph sz="quarter" idx="13"/>
          </p:nvPr>
        </p:nvSpPr>
        <p:spPr>
          <a:xfrm>
            <a:off x="838200" y="1440873"/>
            <a:ext cx="11145982" cy="473609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cap="none" dirty="0" smtClean="0">
                <a:latin typeface="Lustria"/>
                <a:ea typeface="Lustria"/>
                <a:cs typeface="Lustria"/>
                <a:sym typeface="Lustria"/>
              </a:rPr>
              <a:t>Conduct </a:t>
            </a:r>
            <a:r>
              <a:rPr lang="en-US" sz="2400" cap="none" dirty="0" smtClean="0">
                <a:solidFill>
                  <a:schemeClr val="accent1"/>
                </a:solidFill>
                <a:latin typeface="Lustria"/>
                <a:ea typeface="Lustria"/>
                <a:cs typeface="Lustria"/>
                <a:sym typeface="Lustria"/>
              </a:rPr>
              <a:t>periodic project status meetings </a:t>
            </a:r>
            <a:r>
              <a:rPr lang="en-US" sz="2400" cap="none" dirty="0" smtClean="0">
                <a:latin typeface="Lustria"/>
                <a:ea typeface="Lustria"/>
                <a:cs typeface="Lustria"/>
                <a:sym typeface="Lustria"/>
              </a:rPr>
              <a:t>in which each team member reports progress and problems.</a:t>
            </a:r>
            <a:endParaRPr lang="en-US" cap="none" dirty="0" smtClean="0"/>
          </a:p>
          <a:p>
            <a:pPr marL="228600" lvl="0" indent="-228600" algn="l" rtl="0">
              <a:lnSpc>
                <a:spcPct val="90000"/>
              </a:lnSpc>
              <a:spcBef>
                <a:spcPts val="1000"/>
              </a:spcBef>
              <a:spcAft>
                <a:spcPts val="0"/>
              </a:spcAft>
              <a:buClr>
                <a:schemeClr val="dk1"/>
              </a:buClr>
              <a:buSzPts val="2400"/>
              <a:buChar char="•"/>
            </a:pPr>
            <a:r>
              <a:rPr lang="en-US" sz="2400" cap="none" dirty="0" smtClean="0">
                <a:latin typeface="Lustria"/>
                <a:ea typeface="Lustria"/>
                <a:cs typeface="Lustria"/>
                <a:sym typeface="Lustria"/>
              </a:rPr>
              <a:t>Evaluate the </a:t>
            </a:r>
            <a:r>
              <a:rPr lang="en-US" sz="2400" cap="none" dirty="0" smtClean="0">
                <a:solidFill>
                  <a:schemeClr val="accent1"/>
                </a:solidFill>
                <a:latin typeface="Lustria"/>
                <a:ea typeface="Lustria"/>
                <a:cs typeface="Lustria"/>
                <a:sym typeface="Lustria"/>
              </a:rPr>
              <a:t>results of all reviews </a:t>
            </a:r>
            <a:r>
              <a:rPr lang="en-US" sz="2400" cap="none" dirty="0" smtClean="0">
                <a:latin typeface="Lustria"/>
                <a:ea typeface="Lustria"/>
                <a:cs typeface="Lustria"/>
                <a:sym typeface="Lustria"/>
              </a:rPr>
              <a:t>conducted throughout the software engineering process.</a:t>
            </a:r>
            <a:endParaRPr lang="en-US" cap="none" dirty="0" smtClean="0"/>
          </a:p>
          <a:p>
            <a:pPr marL="228600" lvl="0" indent="-228600" algn="l" rtl="0">
              <a:lnSpc>
                <a:spcPct val="90000"/>
              </a:lnSpc>
              <a:spcBef>
                <a:spcPts val="1000"/>
              </a:spcBef>
              <a:spcAft>
                <a:spcPts val="0"/>
              </a:spcAft>
              <a:buClr>
                <a:schemeClr val="dk1"/>
              </a:buClr>
              <a:buSzPts val="2400"/>
              <a:buChar char="•"/>
            </a:pPr>
            <a:r>
              <a:rPr lang="en-US" sz="2400" cap="none" dirty="0" smtClean="0">
                <a:latin typeface="Lustria"/>
                <a:ea typeface="Lustria"/>
                <a:cs typeface="Lustria"/>
                <a:sym typeface="Lustria"/>
              </a:rPr>
              <a:t>Determine whether formal </a:t>
            </a:r>
            <a:r>
              <a:rPr lang="en-US" sz="2400" cap="none" dirty="0" smtClean="0">
                <a:solidFill>
                  <a:schemeClr val="accent1"/>
                </a:solidFill>
                <a:latin typeface="Lustria"/>
                <a:ea typeface="Lustria"/>
                <a:cs typeface="Lustria"/>
                <a:sym typeface="Lustria"/>
              </a:rPr>
              <a:t>project milestones </a:t>
            </a:r>
            <a:r>
              <a:rPr lang="en-US" sz="2400" cap="none" dirty="0" smtClean="0">
                <a:latin typeface="Lustria"/>
                <a:ea typeface="Lustria"/>
                <a:cs typeface="Lustria"/>
                <a:sym typeface="Lustria"/>
              </a:rPr>
              <a:t>have been accomplished by the scheduled date.</a:t>
            </a:r>
            <a:endParaRPr lang="en-US" cap="none" dirty="0" smtClean="0"/>
          </a:p>
          <a:p>
            <a:pPr marL="228600" lvl="0" indent="-228600" algn="l" rtl="0">
              <a:lnSpc>
                <a:spcPct val="90000"/>
              </a:lnSpc>
              <a:spcBef>
                <a:spcPts val="1000"/>
              </a:spcBef>
              <a:spcAft>
                <a:spcPts val="0"/>
              </a:spcAft>
              <a:buClr>
                <a:schemeClr val="dk1"/>
              </a:buClr>
              <a:buSzPts val="2400"/>
              <a:buChar char="•"/>
            </a:pPr>
            <a:r>
              <a:rPr lang="en-US" sz="2400" cap="none" dirty="0" smtClean="0">
                <a:latin typeface="Lustria"/>
                <a:ea typeface="Lustria"/>
                <a:cs typeface="Lustria"/>
                <a:sym typeface="Lustria"/>
              </a:rPr>
              <a:t>Compare </a:t>
            </a:r>
            <a:r>
              <a:rPr lang="en-US" sz="2400" cap="none" dirty="0" smtClean="0">
                <a:latin typeface="Lustria"/>
                <a:ea typeface="Lustria"/>
                <a:cs typeface="Lustria"/>
                <a:sym typeface="Lustria"/>
              </a:rPr>
              <a:t>the </a:t>
            </a:r>
            <a:r>
              <a:rPr lang="en-US" sz="2400" cap="none" dirty="0" smtClean="0">
                <a:solidFill>
                  <a:schemeClr val="accent1"/>
                </a:solidFill>
                <a:latin typeface="Lustria"/>
                <a:ea typeface="Lustria"/>
                <a:cs typeface="Lustria"/>
                <a:sym typeface="Lustria"/>
              </a:rPr>
              <a:t>actual </a:t>
            </a:r>
            <a:r>
              <a:rPr lang="en-US" sz="2400" cap="none" dirty="0" smtClean="0">
                <a:solidFill>
                  <a:schemeClr val="accent1"/>
                </a:solidFill>
                <a:latin typeface="Lustria"/>
                <a:ea typeface="Lustria"/>
                <a:cs typeface="Lustria"/>
                <a:sym typeface="Lustria"/>
              </a:rPr>
              <a:t>start-date to </a:t>
            </a:r>
            <a:r>
              <a:rPr lang="en-US" sz="2400" cap="none" dirty="0" smtClean="0">
                <a:solidFill>
                  <a:schemeClr val="accent1"/>
                </a:solidFill>
                <a:latin typeface="Lustria"/>
                <a:ea typeface="Lustria"/>
                <a:cs typeface="Lustria"/>
                <a:sym typeface="Lustria"/>
              </a:rPr>
              <a:t>the planned </a:t>
            </a:r>
            <a:r>
              <a:rPr lang="en-US" sz="2400" cap="none" dirty="0" smtClean="0">
                <a:solidFill>
                  <a:schemeClr val="accent1"/>
                </a:solidFill>
                <a:latin typeface="Lustria"/>
                <a:ea typeface="Lustria"/>
                <a:cs typeface="Lustria"/>
                <a:sym typeface="Lustria"/>
              </a:rPr>
              <a:t>start-date </a:t>
            </a:r>
            <a:r>
              <a:rPr lang="en-US" sz="2400" cap="none" dirty="0" smtClean="0">
                <a:latin typeface="Lustria"/>
                <a:ea typeface="Lustria"/>
                <a:cs typeface="Lustria"/>
                <a:sym typeface="Lustria"/>
              </a:rPr>
              <a:t>for each project task listed in the resource table.</a:t>
            </a:r>
            <a:endParaRPr lang="en-US" cap="none" dirty="0" smtClean="0"/>
          </a:p>
          <a:p>
            <a:pPr marL="228600" lvl="0" indent="-228600" algn="l" rtl="0">
              <a:lnSpc>
                <a:spcPct val="90000"/>
              </a:lnSpc>
              <a:spcBef>
                <a:spcPts val="1000"/>
              </a:spcBef>
              <a:spcAft>
                <a:spcPts val="0"/>
              </a:spcAft>
              <a:buClr>
                <a:schemeClr val="dk1"/>
              </a:buClr>
              <a:buSzPts val="2400"/>
              <a:buChar char="•"/>
            </a:pPr>
            <a:r>
              <a:rPr lang="en-US" sz="2400" cap="none" dirty="0" smtClean="0">
                <a:latin typeface="Lustria"/>
                <a:ea typeface="Lustria"/>
                <a:cs typeface="Lustria"/>
                <a:sym typeface="Lustria"/>
              </a:rPr>
              <a:t>Meet informally with practitioners to obtain their </a:t>
            </a:r>
            <a:r>
              <a:rPr lang="en-US" sz="2400" cap="none" dirty="0" smtClean="0">
                <a:solidFill>
                  <a:schemeClr val="accent1"/>
                </a:solidFill>
                <a:latin typeface="Lustria"/>
                <a:ea typeface="Lustria"/>
                <a:cs typeface="Lustria"/>
                <a:sym typeface="Lustria"/>
              </a:rPr>
              <a:t>subjective assessment </a:t>
            </a:r>
            <a:r>
              <a:rPr lang="en-US" sz="2400" cap="none" dirty="0" smtClean="0">
                <a:latin typeface="Lustria"/>
                <a:ea typeface="Lustria"/>
                <a:cs typeface="Lustria"/>
                <a:sym typeface="Lustria"/>
              </a:rPr>
              <a:t>of progress to date and problems on the horizon.</a:t>
            </a:r>
            <a:endParaRPr lang="en-US" cap="none" dirty="0" smtClean="0"/>
          </a:p>
          <a:p>
            <a:pPr marL="228600" lvl="0" indent="-228600" algn="l" rtl="0">
              <a:lnSpc>
                <a:spcPct val="90000"/>
              </a:lnSpc>
              <a:spcBef>
                <a:spcPts val="1000"/>
              </a:spcBef>
              <a:spcAft>
                <a:spcPts val="0"/>
              </a:spcAft>
              <a:buClr>
                <a:schemeClr val="dk1"/>
              </a:buClr>
              <a:buSzPts val="2400"/>
              <a:buChar char="•"/>
            </a:pPr>
            <a:r>
              <a:rPr lang="en-US" sz="2400" cap="none" dirty="0" smtClean="0">
                <a:latin typeface="Lustria"/>
                <a:ea typeface="Lustria"/>
                <a:cs typeface="Lustria"/>
                <a:sym typeface="Lustria"/>
              </a:rPr>
              <a:t>Use </a:t>
            </a:r>
            <a:r>
              <a:rPr lang="en-US" sz="2400" cap="none" dirty="0" smtClean="0">
                <a:solidFill>
                  <a:schemeClr val="accent1"/>
                </a:solidFill>
                <a:latin typeface="Lustria"/>
                <a:ea typeface="Lustria"/>
                <a:cs typeface="Lustria"/>
                <a:sym typeface="Lustria"/>
              </a:rPr>
              <a:t>earned value analysis </a:t>
            </a:r>
            <a:r>
              <a:rPr lang="en-US" sz="2400" cap="none" dirty="0" smtClean="0">
                <a:latin typeface="Lustria"/>
                <a:ea typeface="Lustria"/>
                <a:cs typeface="Lustria"/>
                <a:sym typeface="Lustria"/>
              </a:rPr>
              <a:t>to </a:t>
            </a:r>
            <a:r>
              <a:rPr lang="en-US" sz="2400" cap="none" dirty="0" smtClean="0">
                <a:latin typeface="Lustria"/>
                <a:ea typeface="Lustria"/>
                <a:cs typeface="Lustria"/>
                <a:sym typeface="Lustria"/>
              </a:rPr>
              <a:t>assess progress quantitatively.</a:t>
            </a:r>
            <a:endParaRPr lang="en-US" cap="non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Earned value Analysis</a:t>
            </a:r>
            <a:endParaRPr>
              <a:latin typeface="Algerian"/>
              <a:ea typeface="Algerian"/>
              <a:cs typeface="Algerian"/>
              <a:sym typeface="Algerian"/>
            </a:endParaRPr>
          </a:p>
        </p:txBody>
      </p:sp>
      <p:sp>
        <p:nvSpPr>
          <p:cNvPr id="158" name="Google Shape;158;p12"/>
          <p:cNvSpPr txBox="1">
            <a:spLocks noGrp="1"/>
          </p:cNvSpPr>
          <p:nvPr>
            <p:ph sz="quarter" idx="13"/>
          </p:nvPr>
        </p:nvSpPr>
        <p:spPr>
          <a:xfrm>
            <a:off x="838200" y="1825625"/>
            <a:ext cx="11256818"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400"/>
              <a:buChar char="•"/>
            </a:pPr>
            <a:r>
              <a:rPr lang="en-US" sz="2400" cap="none" dirty="0" smtClean="0">
                <a:latin typeface="Lustria"/>
                <a:ea typeface="Lustria"/>
                <a:cs typeface="Lustria"/>
                <a:sym typeface="Lustria"/>
              </a:rPr>
              <a:t>Earned value provides a quantitative indication of progress </a:t>
            </a:r>
          </a:p>
          <a:p>
            <a:pPr marL="228600" lvl="0" indent="-228600" algn="l" rtl="0">
              <a:lnSpc>
                <a:spcPct val="150000"/>
              </a:lnSpc>
              <a:spcBef>
                <a:spcPts val="1000"/>
              </a:spcBef>
              <a:spcAft>
                <a:spcPts val="0"/>
              </a:spcAft>
              <a:buClr>
                <a:schemeClr val="dk1"/>
              </a:buClr>
              <a:buSzPts val="2400"/>
              <a:buChar char="•"/>
            </a:pPr>
            <a:r>
              <a:rPr lang="en-US" sz="2400" cap="none" dirty="0" smtClean="0">
                <a:latin typeface="Lustria"/>
                <a:ea typeface="Lustria"/>
                <a:cs typeface="Lustria"/>
                <a:sym typeface="Lustria"/>
              </a:rPr>
              <a:t>Enables us to assess the “percent of completeness” of a project using quantitative analysis rather than rely on a gut feeling“</a:t>
            </a:r>
            <a:endParaRPr lang="en-US" cap="none" dirty="0" smtClean="0"/>
          </a:p>
          <a:p>
            <a:pPr marL="228600" lvl="0" indent="-228600" algn="l" rtl="0">
              <a:lnSpc>
                <a:spcPct val="150000"/>
              </a:lnSpc>
              <a:spcBef>
                <a:spcPts val="1000"/>
              </a:spcBef>
              <a:spcAft>
                <a:spcPts val="0"/>
              </a:spcAft>
              <a:buClr>
                <a:schemeClr val="dk1"/>
              </a:buClr>
              <a:buSzPts val="2400"/>
              <a:buChar char="•"/>
            </a:pPr>
            <a:r>
              <a:rPr lang="en-US" sz="2400" cap="none" dirty="0" smtClean="0">
                <a:latin typeface="Lustria"/>
                <a:ea typeface="Lustria"/>
                <a:cs typeface="Lustria"/>
                <a:sym typeface="Lustria"/>
              </a:rPr>
              <a:t>Provides accurate and reliable readings of performance from as early as 15 percent into the project</a:t>
            </a:r>
            <a:br>
              <a:rPr lang="en-US" sz="2400" cap="none" dirty="0" smtClean="0">
                <a:latin typeface="Lustria"/>
                <a:ea typeface="Lustria"/>
                <a:cs typeface="Lustria"/>
                <a:sym typeface="Lustria"/>
              </a:rPr>
            </a:br>
            <a:endParaRPr lang="en-US" sz="2400" cap="none" dirty="0">
              <a:latin typeface="Lustria"/>
              <a:ea typeface="Lustria"/>
              <a:cs typeface="Lustria"/>
              <a:sym typeface="Lustr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3"/>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Computing Earned Value</a:t>
            </a:r>
            <a:endParaRPr>
              <a:latin typeface="Algerian"/>
              <a:ea typeface="Algerian"/>
              <a:cs typeface="Algerian"/>
              <a:sym typeface="Algerian"/>
            </a:endParaRPr>
          </a:p>
        </p:txBody>
      </p:sp>
      <p:sp>
        <p:nvSpPr>
          <p:cNvPr id="165" name="Google Shape;165;p13"/>
          <p:cNvSpPr txBox="1">
            <a:spLocks noGrp="1"/>
          </p:cNvSpPr>
          <p:nvPr>
            <p:ph sz="quarter" idx="13"/>
          </p:nvPr>
        </p:nvSpPr>
        <p:spPr>
          <a:xfrm>
            <a:off x="838199" y="1385455"/>
            <a:ext cx="11173691" cy="479150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50000"/>
              </a:lnSpc>
              <a:spcBef>
                <a:spcPts val="0"/>
              </a:spcBef>
              <a:spcAft>
                <a:spcPts val="0"/>
              </a:spcAft>
              <a:buClr>
                <a:schemeClr val="dk1"/>
              </a:buClr>
              <a:buSzPts val="2400"/>
              <a:buChar char="•"/>
            </a:pPr>
            <a:r>
              <a:rPr lang="en-US" sz="2400" cap="none" dirty="0" smtClean="0">
                <a:latin typeface="Lustria"/>
                <a:ea typeface="Lustria"/>
                <a:cs typeface="Lustria"/>
                <a:sym typeface="Lustria"/>
              </a:rPr>
              <a:t>The </a:t>
            </a:r>
            <a:r>
              <a:rPr lang="en-US" sz="2400" cap="none" dirty="0" smtClean="0">
                <a:solidFill>
                  <a:schemeClr val="accent1"/>
                </a:solidFill>
                <a:latin typeface="Lustria"/>
                <a:ea typeface="Lustria"/>
                <a:cs typeface="Lustria"/>
                <a:sym typeface="Lustria"/>
              </a:rPr>
              <a:t>budgeted cost of work scheduled (BCWS) </a:t>
            </a:r>
            <a:r>
              <a:rPr lang="en-US" sz="2400" cap="none" dirty="0" smtClean="0">
                <a:latin typeface="Lustria"/>
                <a:ea typeface="Lustria"/>
                <a:cs typeface="Lustria"/>
                <a:sym typeface="Lustria"/>
              </a:rPr>
              <a:t>is determined for each work task represented in the schedule.</a:t>
            </a:r>
            <a:endParaRPr lang="en-US" cap="none" dirty="0" smtClean="0"/>
          </a:p>
          <a:p>
            <a:pPr marL="228600" lvl="0" indent="-228600" algn="l" rtl="0">
              <a:lnSpc>
                <a:spcPct val="150000"/>
              </a:lnSpc>
              <a:spcBef>
                <a:spcPts val="1000"/>
              </a:spcBef>
              <a:spcAft>
                <a:spcPts val="0"/>
              </a:spcAft>
              <a:buClr>
                <a:schemeClr val="dk1"/>
              </a:buClr>
              <a:buSzPts val="2400"/>
              <a:buChar char="•"/>
            </a:pPr>
            <a:r>
              <a:rPr lang="en-US" sz="2400" cap="none" dirty="0" err="1" smtClean="0">
                <a:latin typeface="Lustria"/>
                <a:ea typeface="Lustria"/>
                <a:cs typeface="Lustria"/>
                <a:sym typeface="Lustria"/>
              </a:rPr>
              <a:t>BCWS</a:t>
            </a:r>
            <a:r>
              <a:rPr lang="en-US" sz="2400" cap="none" baseline="-25000" dirty="0" err="1" smtClean="0">
                <a:latin typeface="Lustria"/>
                <a:ea typeface="Lustria"/>
                <a:cs typeface="Lustria"/>
                <a:sym typeface="Lustria"/>
              </a:rPr>
              <a:t>i</a:t>
            </a:r>
            <a:r>
              <a:rPr lang="en-US" sz="2400" cap="none" dirty="0" smtClean="0">
                <a:latin typeface="Lustria"/>
                <a:ea typeface="Lustria"/>
                <a:cs typeface="Lustria"/>
                <a:sym typeface="Lustria"/>
              </a:rPr>
              <a:t> </a:t>
            </a:r>
            <a:r>
              <a:rPr lang="en-US" sz="2400" cap="none" dirty="0" smtClean="0">
                <a:latin typeface="Lustria"/>
                <a:ea typeface="Lustria"/>
                <a:cs typeface="Lustria"/>
                <a:sym typeface="Lustria"/>
              </a:rPr>
              <a:t>is the effort planned for work task </a:t>
            </a:r>
            <a:r>
              <a:rPr lang="en-US" sz="2400" cap="none" dirty="0" err="1" smtClean="0">
                <a:latin typeface="Lustria"/>
                <a:ea typeface="Lustria"/>
                <a:cs typeface="Lustria"/>
                <a:sym typeface="Lustria"/>
              </a:rPr>
              <a:t>i</a:t>
            </a:r>
            <a:r>
              <a:rPr lang="en-US" sz="2400" cap="none" dirty="0" smtClean="0">
                <a:latin typeface="Lustria"/>
                <a:ea typeface="Lustria"/>
                <a:cs typeface="Lustria"/>
                <a:sym typeface="Lustria"/>
              </a:rPr>
              <a:t>.</a:t>
            </a:r>
            <a:endParaRPr lang="en-US" cap="none" dirty="0" smtClean="0"/>
          </a:p>
          <a:p>
            <a:pPr marL="228600" lvl="0" indent="-228600" algn="l" rtl="0">
              <a:lnSpc>
                <a:spcPct val="150000"/>
              </a:lnSpc>
              <a:spcBef>
                <a:spcPts val="1000"/>
              </a:spcBef>
              <a:spcAft>
                <a:spcPts val="0"/>
              </a:spcAft>
              <a:buClr>
                <a:schemeClr val="dk1"/>
              </a:buClr>
              <a:buSzPts val="2400"/>
              <a:buChar char="•"/>
            </a:pPr>
            <a:r>
              <a:rPr lang="en-US" sz="2400" cap="none" dirty="0" smtClean="0">
                <a:latin typeface="Lustria"/>
                <a:ea typeface="Lustria"/>
                <a:cs typeface="Lustria"/>
                <a:sym typeface="Lustria"/>
              </a:rPr>
              <a:t>To determine progress at a given point along the project schedule, the value of </a:t>
            </a:r>
            <a:r>
              <a:rPr lang="en-US" sz="2400" cap="none" dirty="0" smtClean="0">
                <a:latin typeface="Lustria"/>
                <a:ea typeface="Lustria"/>
                <a:cs typeface="Lustria"/>
                <a:sym typeface="Lustria"/>
              </a:rPr>
              <a:t>BCWS </a:t>
            </a:r>
            <a:r>
              <a:rPr lang="en-US" sz="2400" cap="none" dirty="0" smtClean="0">
                <a:latin typeface="Lustria"/>
                <a:ea typeface="Lustria"/>
                <a:cs typeface="Lustria"/>
                <a:sym typeface="Lustria"/>
              </a:rPr>
              <a:t>is the sum of the </a:t>
            </a:r>
            <a:r>
              <a:rPr lang="en-US" sz="2400" cap="none" dirty="0" err="1" smtClean="0">
                <a:latin typeface="Lustria"/>
                <a:ea typeface="Lustria"/>
                <a:cs typeface="Lustria"/>
                <a:sym typeface="Lustria"/>
              </a:rPr>
              <a:t>BCWS</a:t>
            </a:r>
            <a:r>
              <a:rPr lang="en-US" sz="2400" cap="none" baseline="-25000" dirty="0" err="1" smtClean="0">
                <a:latin typeface="Lustria"/>
                <a:ea typeface="Lustria"/>
                <a:cs typeface="Lustria"/>
                <a:sym typeface="Lustria"/>
              </a:rPr>
              <a:t>i</a:t>
            </a:r>
            <a:r>
              <a:rPr lang="en-US" sz="2400" cap="none" dirty="0" smtClean="0">
                <a:latin typeface="Lustria"/>
                <a:ea typeface="Lustria"/>
                <a:cs typeface="Lustria"/>
                <a:sym typeface="Lustria"/>
              </a:rPr>
              <a:t> </a:t>
            </a:r>
            <a:r>
              <a:rPr lang="en-US" sz="2400" cap="none" dirty="0" smtClean="0">
                <a:latin typeface="Lustria"/>
                <a:ea typeface="Lustria"/>
                <a:cs typeface="Lustria"/>
                <a:sym typeface="Lustria"/>
              </a:rPr>
              <a:t>values for all work tasks that should have been completed by that point in time on the project schedule.</a:t>
            </a:r>
            <a:endParaRPr lang="en-US" cap="none" dirty="0" smtClean="0"/>
          </a:p>
          <a:p>
            <a:pPr marL="228600" lvl="0" indent="-228600" algn="l" rtl="0">
              <a:lnSpc>
                <a:spcPct val="150000"/>
              </a:lnSpc>
              <a:spcBef>
                <a:spcPts val="1000"/>
              </a:spcBef>
              <a:spcAft>
                <a:spcPts val="0"/>
              </a:spcAft>
              <a:buClr>
                <a:schemeClr val="dk1"/>
              </a:buClr>
              <a:buSzPts val="2400"/>
              <a:buChar char="•"/>
            </a:pPr>
            <a:r>
              <a:rPr lang="en-US" sz="2400" cap="none" dirty="0" smtClean="0">
                <a:latin typeface="Lustria"/>
                <a:ea typeface="Lustria"/>
                <a:cs typeface="Lustria"/>
                <a:sym typeface="Lustria"/>
              </a:rPr>
              <a:t>The </a:t>
            </a:r>
            <a:r>
              <a:rPr lang="en-US" sz="2400" cap="none" dirty="0" smtClean="0">
                <a:latin typeface="Lustria"/>
                <a:ea typeface="Lustria"/>
                <a:cs typeface="Lustria"/>
                <a:sym typeface="Lustria"/>
              </a:rPr>
              <a:t>BCWS </a:t>
            </a:r>
            <a:r>
              <a:rPr lang="en-US" sz="2400" cap="none" dirty="0" smtClean="0">
                <a:latin typeface="Lustria"/>
                <a:ea typeface="Lustria"/>
                <a:cs typeface="Lustria"/>
                <a:sym typeface="Lustria"/>
              </a:rPr>
              <a:t>values for all work tasks are summed to derive the </a:t>
            </a:r>
            <a:r>
              <a:rPr lang="en-US" sz="2400" cap="none" dirty="0" smtClean="0">
                <a:solidFill>
                  <a:schemeClr val="accent1"/>
                </a:solidFill>
                <a:latin typeface="Lustria"/>
                <a:ea typeface="Lustria"/>
                <a:cs typeface="Lustria"/>
                <a:sym typeface="Lustria"/>
              </a:rPr>
              <a:t>budget at completion, </a:t>
            </a:r>
            <a:r>
              <a:rPr lang="en-US" sz="2400" cap="none" dirty="0" smtClean="0">
                <a:solidFill>
                  <a:schemeClr val="accent1"/>
                </a:solidFill>
                <a:latin typeface="Lustria"/>
                <a:ea typeface="Lustria"/>
                <a:cs typeface="Lustria"/>
                <a:sym typeface="Lustria"/>
              </a:rPr>
              <a:t>BAC</a:t>
            </a:r>
            <a:r>
              <a:rPr lang="en-US" sz="2400" cap="none" dirty="0" smtClean="0">
                <a:latin typeface="Lustria"/>
                <a:ea typeface="Lustria"/>
                <a:cs typeface="Lustria"/>
                <a:sym typeface="Lustria"/>
              </a:rPr>
              <a:t>. </a:t>
            </a:r>
            <a:r>
              <a:rPr lang="en-US" sz="2400" cap="none" dirty="0" smtClean="0">
                <a:latin typeface="Lustria"/>
                <a:ea typeface="Lustria"/>
                <a:cs typeface="Lustria"/>
                <a:sym typeface="Lustria"/>
              </a:rPr>
              <a:t>Hence, BAC = ∑ </a:t>
            </a:r>
            <a:r>
              <a:rPr lang="en-US" sz="2400" cap="none" dirty="0" smtClean="0">
                <a:latin typeface="Lustria"/>
                <a:ea typeface="Lustria"/>
                <a:cs typeface="Lustria"/>
                <a:sym typeface="Lustria"/>
              </a:rPr>
              <a:t>(</a:t>
            </a:r>
            <a:r>
              <a:rPr lang="en-US" sz="2400" cap="none" dirty="0" err="1" smtClean="0">
                <a:latin typeface="Lustria"/>
                <a:ea typeface="Lustria"/>
                <a:cs typeface="Lustria"/>
                <a:sym typeface="Lustria"/>
              </a:rPr>
              <a:t>BCWS</a:t>
            </a:r>
            <a:r>
              <a:rPr lang="en-US" sz="2400" cap="none" baseline="-25000" dirty="0" err="1" smtClean="0">
                <a:latin typeface="Lustria"/>
                <a:ea typeface="Lustria"/>
                <a:cs typeface="Lustria"/>
                <a:sym typeface="Lustria"/>
              </a:rPr>
              <a:t>k</a:t>
            </a:r>
            <a:r>
              <a:rPr lang="en-US" sz="2400" cap="none" dirty="0" smtClean="0">
                <a:latin typeface="Lustria"/>
                <a:ea typeface="Lustria"/>
                <a:cs typeface="Lustria"/>
                <a:sym typeface="Lustria"/>
              </a:rPr>
              <a:t>) for all tasks k.</a:t>
            </a:r>
            <a:endParaRPr lang="en-US" sz="2400" cap="none" dirty="0">
              <a:latin typeface="Lustria"/>
              <a:ea typeface="Lustria"/>
              <a:cs typeface="Lustria"/>
              <a:sym typeface="Lustr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a:spLocks noGrp="1"/>
          </p:cNvSpPr>
          <p:nvPr>
            <p:ph type="title"/>
          </p:nvPr>
        </p:nvSpPr>
        <p:spPr>
          <a:xfrm>
            <a:off x="838200" y="226579"/>
            <a:ext cx="10515600" cy="9510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Computing Earned Value</a:t>
            </a:r>
            <a:endParaRPr>
              <a:latin typeface="Algerian"/>
              <a:ea typeface="Algerian"/>
              <a:cs typeface="Algerian"/>
              <a:sym typeface="Algerian"/>
            </a:endParaRPr>
          </a:p>
        </p:txBody>
      </p:sp>
      <p:sp>
        <p:nvSpPr>
          <p:cNvPr id="171" name="Google Shape;171;p14"/>
          <p:cNvSpPr txBox="1">
            <a:spLocks noGrp="1"/>
          </p:cNvSpPr>
          <p:nvPr>
            <p:ph sz="quarter" idx="13"/>
          </p:nvPr>
        </p:nvSpPr>
        <p:spPr>
          <a:xfrm>
            <a:off x="433967" y="1177634"/>
            <a:ext cx="11522506" cy="5680365"/>
          </a:xfrm>
          <a:prstGeom prst="rect">
            <a:avLst/>
          </a:prstGeom>
          <a:noFill/>
          <a:ln>
            <a:noFill/>
          </a:ln>
        </p:spPr>
        <p:txBody>
          <a:bodyPr spcFirstLastPara="1" wrap="square" lIns="91425" tIns="45700" rIns="91425" bIns="45700" anchor="t" anchorCtr="0">
            <a:normAutofit/>
          </a:bodyPr>
          <a:lstStyle/>
          <a:p>
            <a:pPr marL="228600" lvl="0" indent="-215265" algn="just" rtl="0">
              <a:lnSpc>
                <a:spcPct val="90000"/>
              </a:lnSpc>
              <a:spcBef>
                <a:spcPts val="0"/>
              </a:spcBef>
              <a:spcAft>
                <a:spcPts val="0"/>
              </a:spcAft>
              <a:buClr>
                <a:schemeClr val="dk1"/>
              </a:buClr>
              <a:buSzPct val="100000"/>
              <a:buChar char="•"/>
            </a:pPr>
            <a:r>
              <a:rPr lang="en-US" cap="none" dirty="0" smtClean="0">
                <a:latin typeface="Lustria"/>
                <a:ea typeface="Lustria"/>
                <a:cs typeface="Lustria"/>
                <a:sym typeface="Lustria"/>
              </a:rPr>
              <a:t>Next, the value for </a:t>
            </a:r>
            <a:r>
              <a:rPr lang="en-US" cap="none" dirty="0" smtClean="0">
                <a:latin typeface="Lustria"/>
                <a:ea typeface="Lustria"/>
                <a:cs typeface="Lustria"/>
                <a:sym typeface="Lustria"/>
              </a:rPr>
              <a:t>the </a:t>
            </a:r>
            <a:r>
              <a:rPr lang="en-US" cap="none" dirty="0" smtClean="0">
                <a:solidFill>
                  <a:schemeClr val="accent1"/>
                </a:solidFill>
                <a:latin typeface="Lustria"/>
                <a:ea typeface="Lustria"/>
                <a:cs typeface="Lustria"/>
                <a:sym typeface="Lustria"/>
              </a:rPr>
              <a:t>budgeted </a:t>
            </a:r>
            <a:r>
              <a:rPr lang="en-US" cap="none" dirty="0" smtClean="0">
                <a:solidFill>
                  <a:schemeClr val="accent1"/>
                </a:solidFill>
                <a:latin typeface="Lustria"/>
                <a:ea typeface="Lustria"/>
                <a:cs typeface="Lustria"/>
                <a:sym typeface="Lustria"/>
              </a:rPr>
              <a:t>cost of work performed (BCWP) </a:t>
            </a:r>
            <a:r>
              <a:rPr lang="en-US" cap="none" dirty="0" smtClean="0">
                <a:latin typeface="Lustria"/>
                <a:ea typeface="Lustria"/>
                <a:cs typeface="Lustria"/>
                <a:sym typeface="Lustria"/>
              </a:rPr>
              <a:t>is computed.</a:t>
            </a:r>
            <a:endParaRPr lang="en-US" cap="none" dirty="0" smtClean="0"/>
          </a:p>
          <a:p>
            <a:pPr marL="228600" lvl="0" indent="-215265" algn="just" rtl="0">
              <a:lnSpc>
                <a:spcPct val="90000"/>
              </a:lnSpc>
              <a:spcBef>
                <a:spcPts val="1000"/>
              </a:spcBef>
              <a:spcAft>
                <a:spcPts val="0"/>
              </a:spcAft>
              <a:buClr>
                <a:schemeClr val="dk1"/>
              </a:buClr>
              <a:buSzPct val="100000"/>
              <a:buChar char="•"/>
            </a:pPr>
            <a:r>
              <a:rPr lang="en-US" cap="none" dirty="0" smtClean="0">
                <a:latin typeface="Lustria"/>
                <a:ea typeface="Lustria"/>
                <a:cs typeface="Lustria"/>
                <a:sym typeface="Lustria"/>
              </a:rPr>
              <a:t>The value for </a:t>
            </a:r>
            <a:r>
              <a:rPr lang="en-US" cap="none" dirty="0" smtClean="0">
                <a:latin typeface="Lustria"/>
                <a:ea typeface="Lustria"/>
                <a:cs typeface="Lustria"/>
                <a:sym typeface="Lustria"/>
              </a:rPr>
              <a:t>BCWP </a:t>
            </a:r>
            <a:r>
              <a:rPr lang="en-US" cap="none" dirty="0" smtClean="0">
                <a:latin typeface="Lustria"/>
                <a:ea typeface="Lustria"/>
                <a:cs typeface="Lustria"/>
                <a:sym typeface="Lustria"/>
              </a:rPr>
              <a:t>is the sum of the </a:t>
            </a:r>
            <a:r>
              <a:rPr lang="en-US" cap="none" dirty="0" smtClean="0">
                <a:latin typeface="Lustria"/>
                <a:ea typeface="Lustria"/>
                <a:cs typeface="Lustria"/>
                <a:sym typeface="Lustria"/>
              </a:rPr>
              <a:t>BCWS values </a:t>
            </a:r>
            <a:r>
              <a:rPr lang="en-US" cap="none" dirty="0" smtClean="0">
                <a:latin typeface="Lustria"/>
                <a:ea typeface="Lustria"/>
                <a:cs typeface="Lustria"/>
                <a:sym typeface="Lustria"/>
              </a:rPr>
              <a:t>for all work tasks that have actually been completed by a point in time on the project schedule.</a:t>
            </a:r>
            <a:endParaRPr lang="en-US" cap="none" dirty="0" smtClean="0"/>
          </a:p>
          <a:p>
            <a:pPr marL="228600" lvl="0" indent="-215265" algn="just" rtl="0">
              <a:lnSpc>
                <a:spcPct val="160000"/>
              </a:lnSpc>
              <a:spcBef>
                <a:spcPts val="1000"/>
              </a:spcBef>
              <a:spcAft>
                <a:spcPts val="0"/>
              </a:spcAft>
              <a:buClr>
                <a:schemeClr val="dk1"/>
              </a:buClr>
              <a:buSzPct val="100000"/>
              <a:buChar char="•"/>
            </a:pPr>
            <a:r>
              <a:rPr lang="en-US" cap="none" dirty="0" smtClean="0">
                <a:latin typeface="Lustria"/>
                <a:ea typeface="Lustria"/>
                <a:cs typeface="Lustria"/>
                <a:sym typeface="Lustria"/>
              </a:rPr>
              <a:t>“The distinction between the </a:t>
            </a:r>
            <a:r>
              <a:rPr lang="en-US" cap="none" dirty="0" smtClean="0">
                <a:latin typeface="Lustria"/>
                <a:ea typeface="Lustria"/>
                <a:cs typeface="Lustria"/>
                <a:sym typeface="Lustria"/>
              </a:rPr>
              <a:t>BCWS </a:t>
            </a:r>
            <a:r>
              <a:rPr lang="en-US" cap="none" dirty="0" smtClean="0">
                <a:latin typeface="Lustria"/>
                <a:ea typeface="Lustria"/>
                <a:cs typeface="Lustria"/>
                <a:sym typeface="Lustria"/>
              </a:rPr>
              <a:t>and the </a:t>
            </a:r>
            <a:r>
              <a:rPr lang="en-US" cap="none" dirty="0" smtClean="0">
                <a:latin typeface="Lustria"/>
                <a:ea typeface="Lustria"/>
                <a:cs typeface="Lustria"/>
                <a:sym typeface="Lustria"/>
              </a:rPr>
              <a:t>BCWP </a:t>
            </a:r>
            <a:r>
              <a:rPr lang="en-US" cap="none" dirty="0" smtClean="0">
                <a:latin typeface="Lustria"/>
                <a:ea typeface="Lustria"/>
                <a:cs typeface="Lustria"/>
                <a:sym typeface="Lustria"/>
              </a:rPr>
              <a:t>is that the former represents the budget of the activities that were planned to be completed and the latter represents the budget of the activities that actually were completed.” </a:t>
            </a:r>
          </a:p>
          <a:p>
            <a:pPr marL="228600" lvl="0" indent="-215265" algn="just" rtl="0">
              <a:lnSpc>
                <a:spcPct val="90000"/>
              </a:lnSpc>
              <a:spcBef>
                <a:spcPts val="1000"/>
              </a:spcBef>
              <a:spcAft>
                <a:spcPts val="0"/>
              </a:spcAft>
              <a:buClr>
                <a:schemeClr val="dk1"/>
              </a:buClr>
              <a:buSzPct val="100000"/>
              <a:buChar char="•"/>
            </a:pPr>
            <a:r>
              <a:rPr lang="en-US" cap="none" dirty="0" smtClean="0">
                <a:latin typeface="Lustria"/>
                <a:ea typeface="Lustria"/>
                <a:cs typeface="Lustria"/>
                <a:sym typeface="Lustria"/>
              </a:rPr>
              <a:t>Given values for </a:t>
            </a:r>
            <a:r>
              <a:rPr lang="en-US" cap="none" dirty="0" smtClean="0">
                <a:latin typeface="Lustria"/>
                <a:ea typeface="Lustria"/>
                <a:cs typeface="Lustria"/>
                <a:sym typeface="Lustria"/>
              </a:rPr>
              <a:t>BCWS, BAC, </a:t>
            </a:r>
            <a:r>
              <a:rPr lang="en-US" cap="none" dirty="0" smtClean="0">
                <a:latin typeface="Lustria"/>
                <a:ea typeface="Lustria"/>
                <a:cs typeface="Lustria"/>
                <a:sym typeface="Lustria"/>
              </a:rPr>
              <a:t>and </a:t>
            </a:r>
            <a:r>
              <a:rPr lang="en-US" cap="none" dirty="0" smtClean="0">
                <a:latin typeface="Lustria"/>
                <a:ea typeface="Lustria"/>
                <a:cs typeface="Lustria"/>
                <a:sym typeface="Lustria"/>
              </a:rPr>
              <a:t>BCWP, </a:t>
            </a:r>
            <a:r>
              <a:rPr lang="en-US" cap="none" dirty="0" smtClean="0">
                <a:latin typeface="Lustria"/>
                <a:ea typeface="Lustria"/>
                <a:cs typeface="Lustria"/>
                <a:sym typeface="Lustria"/>
              </a:rPr>
              <a:t>important progress indicators can be computed:</a:t>
            </a:r>
            <a:endParaRPr lang="en-US" cap="none" dirty="0" smtClean="0"/>
          </a:p>
          <a:p>
            <a:pPr marL="685800" lvl="1" indent="-217169" algn="just" rtl="0">
              <a:lnSpc>
                <a:spcPct val="90000"/>
              </a:lnSpc>
              <a:spcBef>
                <a:spcPts val="500"/>
              </a:spcBef>
              <a:spcAft>
                <a:spcPts val="0"/>
              </a:spcAft>
              <a:buClr>
                <a:schemeClr val="dk1"/>
              </a:buClr>
              <a:buSzPct val="100000"/>
              <a:buChar char="•"/>
            </a:pPr>
            <a:r>
              <a:rPr lang="en-US" cap="none" dirty="0" smtClean="0">
                <a:solidFill>
                  <a:schemeClr val="accent1"/>
                </a:solidFill>
                <a:latin typeface="Lustria"/>
                <a:ea typeface="Lustria"/>
                <a:cs typeface="Lustria"/>
                <a:sym typeface="Lustria"/>
              </a:rPr>
              <a:t>Schedule performance index, SPI = BCWP/BCWS</a:t>
            </a:r>
            <a:endParaRPr lang="en-US" cap="none" dirty="0" smtClean="0">
              <a:solidFill>
                <a:schemeClr val="accent1"/>
              </a:solidFill>
            </a:endParaRPr>
          </a:p>
          <a:p>
            <a:pPr marL="685800" lvl="1" indent="-217169" algn="just" rtl="0">
              <a:lnSpc>
                <a:spcPct val="90000"/>
              </a:lnSpc>
              <a:spcBef>
                <a:spcPts val="500"/>
              </a:spcBef>
              <a:spcAft>
                <a:spcPts val="0"/>
              </a:spcAft>
              <a:buClr>
                <a:schemeClr val="dk1"/>
              </a:buClr>
              <a:buSzPct val="100000"/>
              <a:buChar char="•"/>
            </a:pPr>
            <a:r>
              <a:rPr lang="en-US" cap="none" dirty="0" smtClean="0">
                <a:solidFill>
                  <a:schemeClr val="accent1"/>
                </a:solidFill>
                <a:latin typeface="Lustria"/>
                <a:ea typeface="Lustria"/>
                <a:cs typeface="Lustria"/>
                <a:sym typeface="Lustria"/>
              </a:rPr>
              <a:t>Schedule variance, SV = BCWP – BCWS</a:t>
            </a:r>
            <a:endParaRPr lang="en-US" cap="none" dirty="0" smtClean="0">
              <a:solidFill>
                <a:schemeClr val="accent1"/>
              </a:solidFill>
            </a:endParaRPr>
          </a:p>
          <a:p>
            <a:pPr marL="228600" lvl="0" indent="-215265" algn="just" rtl="0">
              <a:lnSpc>
                <a:spcPct val="90000"/>
              </a:lnSpc>
              <a:spcBef>
                <a:spcPts val="1000"/>
              </a:spcBef>
              <a:spcAft>
                <a:spcPts val="0"/>
              </a:spcAft>
              <a:buClr>
                <a:schemeClr val="dk1"/>
              </a:buClr>
              <a:buSzPct val="100000"/>
              <a:buChar char="•"/>
            </a:pPr>
            <a:r>
              <a:rPr lang="en-US" cap="none" dirty="0" smtClean="0">
                <a:latin typeface="Lustria"/>
                <a:ea typeface="Lustria"/>
                <a:cs typeface="Lustria"/>
                <a:sym typeface="Lustria"/>
              </a:rPr>
              <a:t>SPI is an indication of the efficiency with which the project is utilizing scheduled resources.</a:t>
            </a:r>
            <a:endParaRPr lang="en-US" cap="none" dirty="0">
              <a:latin typeface="Lustria"/>
              <a:ea typeface="Lustria"/>
              <a:cs typeface="Lustria"/>
              <a:sym typeface="Lust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5"/>
          <p:cNvSpPr txBox="1">
            <a:spLocks noGrp="1"/>
          </p:cNvSpPr>
          <p:nvPr>
            <p:ph type="title"/>
          </p:nvPr>
        </p:nvSpPr>
        <p:spPr>
          <a:xfrm>
            <a:off x="1003204" y="379815"/>
            <a:ext cx="10364451" cy="8916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lgerian"/>
              <a:buNone/>
            </a:pPr>
            <a:r>
              <a:rPr lang="en-US" dirty="0">
                <a:latin typeface="Algerian"/>
                <a:ea typeface="Algerian"/>
                <a:cs typeface="Algerian"/>
                <a:sym typeface="Algerian"/>
              </a:rPr>
              <a:t>Computing Earned Value</a:t>
            </a:r>
            <a:endParaRPr dirty="0">
              <a:latin typeface="Algerian"/>
              <a:ea typeface="Algerian"/>
              <a:cs typeface="Algerian"/>
              <a:sym typeface="Algerian"/>
            </a:endParaRPr>
          </a:p>
        </p:txBody>
      </p:sp>
      <p:sp>
        <p:nvSpPr>
          <p:cNvPr id="177" name="Google Shape;177;p15"/>
          <p:cNvSpPr txBox="1">
            <a:spLocks noGrp="1"/>
          </p:cNvSpPr>
          <p:nvPr>
            <p:ph sz="quarter" idx="13"/>
          </p:nvPr>
        </p:nvSpPr>
        <p:spPr>
          <a:xfrm>
            <a:off x="852054" y="1299152"/>
            <a:ext cx="10979727" cy="5143211"/>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Clr>
                <a:schemeClr val="dk1"/>
              </a:buClr>
              <a:buSzPct val="100000"/>
              <a:buChar char="•"/>
            </a:pPr>
            <a:r>
              <a:rPr lang="en-US" cap="none" dirty="0" smtClean="0">
                <a:latin typeface="Lustria"/>
                <a:ea typeface="Lustria"/>
                <a:cs typeface="Lustria"/>
                <a:sym typeface="Lustria"/>
              </a:rPr>
              <a:t>Percent scheduled for completion = BCWS/BAC </a:t>
            </a:r>
            <a:endParaRPr lang="en-US" cap="none" dirty="0" smtClean="0"/>
          </a:p>
          <a:p>
            <a:pPr marL="685800" lvl="1" indent="-228600" algn="l" rtl="0">
              <a:lnSpc>
                <a:spcPct val="110000"/>
              </a:lnSpc>
              <a:spcBef>
                <a:spcPts val="500"/>
              </a:spcBef>
              <a:spcAft>
                <a:spcPts val="0"/>
              </a:spcAft>
              <a:buClr>
                <a:schemeClr val="dk1"/>
              </a:buClr>
              <a:buSzPct val="100000"/>
              <a:buChar char="•"/>
            </a:pPr>
            <a:r>
              <a:rPr lang="en-US" cap="none" dirty="0" smtClean="0">
                <a:latin typeface="Lustria"/>
                <a:ea typeface="Lustria"/>
                <a:cs typeface="Lustria"/>
                <a:sym typeface="Lustria"/>
              </a:rPr>
              <a:t>Provides an indication of the percentage of work that should have been completed by time t.</a:t>
            </a:r>
            <a:endParaRPr lang="en-US" cap="none" dirty="0" smtClean="0"/>
          </a:p>
          <a:p>
            <a:pPr marL="228600" lvl="0" indent="-228600" algn="l" rtl="0">
              <a:lnSpc>
                <a:spcPct val="110000"/>
              </a:lnSpc>
              <a:spcBef>
                <a:spcPts val="1000"/>
              </a:spcBef>
              <a:spcAft>
                <a:spcPts val="0"/>
              </a:spcAft>
              <a:buClr>
                <a:schemeClr val="dk1"/>
              </a:buClr>
              <a:buSzPct val="100000"/>
              <a:buChar char="•"/>
            </a:pPr>
            <a:r>
              <a:rPr lang="en-US" cap="none" dirty="0" smtClean="0">
                <a:latin typeface="Lustria"/>
                <a:ea typeface="Lustria"/>
                <a:cs typeface="Lustria"/>
                <a:sym typeface="Lustria"/>
              </a:rPr>
              <a:t>Percent complete = </a:t>
            </a:r>
            <a:r>
              <a:rPr lang="en-US" cap="none" dirty="0" smtClean="0">
                <a:latin typeface="Lustria"/>
                <a:ea typeface="Lustria"/>
                <a:cs typeface="Lustria"/>
                <a:sym typeface="Lustria"/>
              </a:rPr>
              <a:t>BCWP/BAC</a:t>
            </a:r>
            <a:endParaRPr lang="en-US" cap="none" dirty="0" smtClean="0"/>
          </a:p>
          <a:p>
            <a:pPr marL="685800" lvl="1" indent="-228600" algn="l" rtl="0">
              <a:lnSpc>
                <a:spcPct val="110000"/>
              </a:lnSpc>
              <a:spcBef>
                <a:spcPts val="500"/>
              </a:spcBef>
              <a:spcAft>
                <a:spcPts val="0"/>
              </a:spcAft>
              <a:buClr>
                <a:schemeClr val="dk1"/>
              </a:buClr>
              <a:buSzPct val="100000"/>
              <a:buChar char="•"/>
            </a:pPr>
            <a:r>
              <a:rPr lang="en-US" cap="none" dirty="0" smtClean="0">
                <a:latin typeface="Lustria"/>
                <a:ea typeface="Lustria"/>
                <a:cs typeface="Lustria"/>
                <a:sym typeface="Lustria"/>
              </a:rPr>
              <a:t>Provides </a:t>
            </a:r>
            <a:r>
              <a:rPr lang="en-US" cap="none" dirty="0" smtClean="0">
                <a:latin typeface="Lustria"/>
                <a:ea typeface="Lustria"/>
                <a:cs typeface="Lustria"/>
                <a:sym typeface="Lustria"/>
              </a:rPr>
              <a:t>a quantitative indication of the percent of completeness of the project at a given point in time, t.</a:t>
            </a:r>
            <a:endParaRPr lang="en-US" cap="none" dirty="0" smtClean="0"/>
          </a:p>
          <a:p>
            <a:pPr marL="228600" lvl="0" indent="-228600" algn="l" rtl="0">
              <a:lnSpc>
                <a:spcPct val="110000"/>
              </a:lnSpc>
              <a:spcBef>
                <a:spcPts val="1000"/>
              </a:spcBef>
              <a:spcAft>
                <a:spcPts val="0"/>
              </a:spcAft>
              <a:buClr>
                <a:schemeClr val="dk1"/>
              </a:buClr>
              <a:buSzPct val="100000"/>
              <a:buChar char="•"/>
            </a:pPr>
            <a:r>
              <a:rPr lang="en-US" cap="none" dirty="0" smtClean="0">
                <a:solidFill>
                  <a:schemeClr val="accent1"/>
                </a:solidFill>
                <a:latin typeface="Lustria"/>
                <a:ea typeface="Lustria"/>
                <a:cs typeface="Lustria"/>
                <a:sym typeface="Lustria"/>
              </a:rPr>
              <a:t>Actual cost of work performed, </a:t>
            </a:r>
            <a:r>
              <a:rPr lang="en-US" cap="none" dirty="0" smtClean="0">
                <a:solidFill>
                  <a:schemeClr val="accent1"/>
                </a:solidFill>
                <a:latin typeface="Lustria"/>
                <a:ea typeface="Lustria"/>
                <a:cs typeface="Lustria"/>
                <a:sym typeface="Lustria"/>
              </a:rPr>
              <a:t>ACWP</a:t>
            </a:r>
            <a:r>
              <a:rPr lang="en-US" cap="none" dirty="0" smtClean="0">
                <a:latin typeface="Lustria"/>
                <a:ea typeface="Lustria"/>
                <a:cs typeface="Lustria"/>
                <a:sym typeface="Lustria"/>
              </a:rPr>
              <a:t>, </a:t>
            </a:r>
            <a:r>
              <a:rPr lang="en-US" cap="none" dirty="0" smtClean="0">
                <a:latin typeface="Lustria"/>
                <a:ea typeface="Lustria"/>
                <a:cs typeface="Lustria"/>
                <a:sym typeface="Lustria"/>
              </a:rPr>
              <a:t>is the sum of the effort actually expended on work tasks that have been completed by a point in time on the project schedule. </a:t>
            </a:r>
          </a:p>
          <a:p>
            <a:pPr marL="228600" lvl="0" indent="-228600" algn="l" rtl="0">
              <a:lnSpc>
                <a:spcPct val="110000"/>
              </a:lnSpc>
              <a:spcBef>
                <a:spcPts val="1000"/>
              </a:spcBef>
              <a:spcAft>
                <a:spcPts val="0"/>
              </a:spcAft>
              <a:buClr>
                <a:schemeClr val="dk1"/>
              </a:buClr>
              <a:buSzPct val="100000"/>
              <a:buChar char="•"/>
            </a:pPr>
            <a:r>
              <a:rPr lang="en-US" cap="none" dirty="0" smtClean="0">
                <a:latin typeface="Lustria"/>
                <a:ea typeface="Lustria"/>
                <a:cs typeface="Lustria"/>
                <a:sym typeface="Lustria"/>
              </a:rPr>
              <a:t>It is then possible to compute</a:t>
            </a:r>
            <a:endParaRPr lang="en-US" cap="none" dirty="0" smtClean="0"/>
          </a:p>
          <a:p>
            <a:pPr marL="685800" lvl="1" indent="-228600" algn="l" rtl="0">
              <a:lnSpc>
                <a:spcPct val="110000"/>
              </a:lnSpc>
              <a:spcBef>
                <a:spcPts val="500"/>
              </a:spcBef>
              <a:spcAft>
                <a:spcPts val="0"/>
              </a:spcAft>
              <a:buClr>
                <a:schemeClr val="dk1"/>
              </a:buClr>
              <a:buSzPct val="100000"/>
              <a:buChar char="•"/>
            </a:pPr>
            <a:r>
              <a:rPr lang="en-US" cap="none" dirty="0" smtClean="0">
                <a:latin typeface="Lustria"/>
                <a:ea typeface="Lustria"/>
                <a:cs typeface="Lustria"/>
                <a:sym typeface="Lustria"/>
              </a:rPr>
              <a:t>Cost performance index, CPI = BCWP/ACWP</a:t>
            </a:r>
            <a:endParaRPr lang="en-US" cap="none" dirty="0" smtClean="0"/>
          </a:p>
          <a:p>
            <a:pPr marL="685800" lvl="1" indent="-228600" algn="l" rtl="0">
              <a:lnSpc>
                <a:spcPct val="110000"/>
              </a:lnSpc>
              <a:spcBef>
                <a:spcPts val="500"/>
              </a:spcBef>
              <a:spcAft>
                <a:spcPts val="0"/>
              </a:spcAft>
              <a:buClr>
                <a:schemeClr val="dk1"/>
              </a:buClr>
              <a:buSzPct val="100000"/>
              <a:buChar char="•"/>
            </a:pPr>
            <a:r>
              <a:rPr lang="en-US" cap="none" dirty="0" smtClean="0">
                <a:latin typeface="Lustria"/>
                <a:ea typeface="Lustria"/>
                <a:cs typeface="Lustria"/>
                <a:sym typeface="Lustria"/>
              </a:rPr>
              <a:t>Cost variance, CV = BCWP – </a:t>
            </a:r>
            <a:r>
              <a:rPr lang="en-US" cap="none" dirty="0" smtClean="0">
                <a:latin typeface="Lustria"/>
                <a:ea typeface="Lustria"/>
                <a:cs typeface="Lustria"/>
                <a:sym typeface="Lustria"/>
              </a:rPr>
              <a:t>ACWP</a:t>
            </a:r>
          </a:p>
          <a:p>
            <a:pPr marL="685800" lvl="1" indent="-228600" algn="l" rtl="0">
              <a:lnSpc>
                <a:spcPct val="110000"/>
              </a:lnSpc>
              <a:spcBef>
                <a:spcPts val="500"/>
              </a:spcBef>
              <a:spcAft>
                <a:spcPts val="0"/>
              </a:spcAft>
              <a:buClr>
                <a:schemeClr val="dk1"/>
              </a:buClr>
              <a:buSzPct val="100000"/>
              <a:buChar char="•"/>
            </a:pPr>
            <a:r>
              <a:rPr lang="en-US" cap="none" dirty="0" smtClean="0">
                <a:latin typeface="Lustria"/>
                <a:ea typeface="Lustria"/>
                <a:cs typeface="Lustria"/>
                <a:sym typeface="Lustria"/>
              </a:rPr>
              <a:t>CPI -&gt; 1, indicates the project is within its defined budget. </a:t>
            </a:r>
            <a:endParaRPr lang="en-US" cap="none" dirty="0">
              <a:latin typeface="Lustria"/>
              <a:ea typeface="Lustria"/>
              <a:cs typeface="Lustria"/>
              <a:sym typeface="Lustr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6"/>
          <p:cNvSpPr txBox="1">
            <a:spLocks noGrp="1"/>
          </p:cNvSpPr>
          <p:nvPr>
            <p:ph type="title"/>
          </p:nvPr>
        </p:nvSpPr>
        <p:spPr>
          <a:xfrm>
            <a:off x="838200" y="254289"/>
            <a:ext cx="10515600" cy="8817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Summary</a:t>
            </a:r>
            <a:endParaRPr>
              <a:latin typeface="Algerian"/>
              <a:ea typeface="Algerian"/>
              <a:cs typeface="Algerian"/>
              <a:sym typeface="Algerian"/>
            </a:endParaRPr>
          </a:p>
        </p:txBody>
      </p:sp>
      <p:sp>
        <p:nvSpPr>
          <p:cNvPr id="183" name="Google Shape;183;p16"/>
          <p:cNvSpPr/>
          <p:nvPr/>
        </p:nvSpPr>
        <p:spPr>
          <a:xfrm>
            <a:off x="651164" y="1207992"/>
            <a:ext cx="11388436" cy="600164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Arial"/>
              <a:buChar char="•"/>
            </a:pPr>
            <a:r>
              <a:rPr lang="en-US" sz="2400" b="0" i="0" u="none" strike="noStrike" cap="none" dirty="0" smtClean="0">
                <a:solidFill>
                  <a:schemeClr val="dk1"/>
                </a:solidFill>
                <a:latin typeface="Lustria"/>
                <a:ea typeface="Lustria"/>
                <a:cs typeface="Lustria"/>
                <a:sym typeface="Lustria"/>
              </a:rPr>
              <a:t>Scheduling is the culmination of a planning activity that is a primary component of software project management. </a:t>
            </a:r>
          </a:p>
          <a:p>
            <a:pPr marL="285750" marR="0" lvl="0" indent="-285750" algn="l" rtl="0">
              <a:spcBef>
                <a:spcPts val="0"/>
              </a:spcBef>
              <a:spcAft>
                <a:spcPts val="0"/>
              </a:spcAft>
              <a:buClr>
                <a:schemeClr val="dk1"/>
              </a:buClr>
              <a:buSzPts val="2400"/>
              <a:buFont typeface="Arial"/>
              <a:buChar char="•"/>
            </a:pPr>
            <a:r>
              <a:rPr lang="en-US" sz="2400" b="0" i="0" u="none" strike="noStrike" cap="none" dirty="0" smtClean="0">
                <a:solidFill>
                  <a:schemeClr val="dk1"/>
                </a:solidFill>
                <a:latin typeface="Lustria"/>
                <a:ea typeface="Lustria"/>
                <a:cs typeface="Lustria"/>
                <a:sym typeface="Lustria"/>
              </a:rPr>
              <a:t>When combined with estimation methods and risk analysis, scheduling establishes a road map for the project manager. </a:t>
            </a:r>
          </a:p>
          <a:p>
            <a:pPr marL="285750" marR="0" lvl="0" indent="-285750" algn="l" rtl="0">
              <a:spcBef>
                <a:spcPts val="0"/>
              </a:spcBef>
              <a:spcAft>
                <a:spcPts val="0"/>
              </a:spcAft>
              <a:buClr>
                <a:schemeClr val="dk1"/>
              </a:buClr>
              <a:buSzPts val="2400"/>
              <a:buFont typeface="Arial"/>
              <a:buChar char="•"/>
            </a:pPr>
            <a:r>
              <a:rPr lang="en-US" sz="2400" b="0" i="0" u="none" strike="noStrike" cap="none" dirty="0" smtClean="0">
                <a:solidFill>
                  <a:schemeClr val="dk1"/>
                </a:solidFill>
                <a:latin typeface="Lustria"/>
                <a:ea typeface="Lustria"/>
                <a:cs typeface="Lustria"/>
                <a:sym typeface="Lustria"/>
              </a:rPr>
              <a:t>Scheduling begins with process decomposition. </a:t>
            </a:r>
          </a:p>
          <a:p>
            <a:pPr marL="285750" marR="0" lvl="0" indent="-285750" algn="l" rtl="0">
              <a:spcBef>
                <a:spcPts val="0"/>
              </a:spcBef>
              <a:spcAft>
                <a:spcPts val="0"/>
              </a:spcAft>
              <a:buClr>
                <a:schemeClr val="dk1"/>
              </a:buClr>
              <a:buSzPts val="2400"/>
              <a:buFont typeface="Arial"/>
              <a:buChar char="•"/>
            </a:pPr>
            <a:r>
              <a:rPr lang="en-US" sz="2400" b="0" i="0" u="none" strike="noStrike" cap="none" dirty="0" smtClean="0">
                <a:solidFill>
                  <a:schemeClr val="dk1"/>
                </a:solidFill>
                <a:latin typeface="Lustria"/>
                <a:ea typeface="Lustria"/>
                <a:cs typeface="Lustria"/>
                <a:sym typeface="Lustria"/>
              </a:rPr>
              <a:t>The characteristics of the project are used to adapt an appropriate task set for the work to be done. </a:t>
            </a:r>
          </a:p>
          <a:p>
            <a:pPr marL="285750" marR="0" lvl="0" indent="-285750" algn="l" rtl="0">
              <a:spcBef>
                <a:spcPts val="0"/>
              </a:spcBef>
              <a:spcAft>
                <a:spcPts val="0"/>
              </a:spcAft>
              <a:buClr>
                <a:schemeClr val="dk1"/>
              </a:buClr>
              <a:buSzPts val="2400"/>
              <a:buFont typeface="Arial"/>
              <a:buChar char="•"/>
            </a:pPr>
            <a:r>
              <a:rPr lang="en-US" sz="2400" b="0" i="0" u="none" strike="noStrike" cap="none" dirty="0" smtClean="0">
                <a:solidFill>
                  <a:schemeClr val="dk1"/>
                </a:solidFill>
                <a:latin typeface="Lustria"/>
                <a:ea typeface="Lustria"/>
                <a:cs typeface="Lustria"/>
                <a:sym typeface="Lustria"/>
              </a:rPr>
              <a:t>A task network depicts each engineering task, its dependency on other tasks, and its projected</a:t>
            </a:r>
            <a:br>
              <a:rPr lang="en-US" sz="2400" b="0" i="0" u="none" strike="noStrike" cap="none" dirty="0" smtClean="0">
                <a:solidFill>
                  <a:schemeClr val="dk1"/>
                </a:solidFill>
                <a:latin typeface="Lustria"/>
                <a:ea typeface="Lustria"/>
                <a:cs typeface="Lustria"/>
                <a:sym typeface="Lustria"/>
              </a:rPr>
            </a:br>
            <a:r>
              <a:rPr lang="en-US" sz="2400" b="0" i="0" u="none" strike="noStrike" cap="none" dirty="0" smtClean="0">
                <a:solidFill>
                  <a:schemeClr val="dk1"/>
                </a:solidFill>
                <a:latin typeface="Lustria"/>
                <a:ea typeface="Lustria"/>
                <a:cs typeface="Lustria"/>
                <a:sym typeface="Lustria"/>
              </a:rPr>
              <a:t>duration. </a:t>
            </a:r>
          </a:p>
          <a:p>
            <a:pPr marL="285750" marR="0" lvl="0" indent="-285750" algn="l" rtl="0">
              <a:spcBef>
                <a:spcPts val="0"/>
              </a:spcBef>
              <a:spcAft>
                <a:spcPts val="0"/>
              </a:spcAft>
              <a:buClr>
                <a:schemeClr val="dk1"/>
              </a:buClr>
              <a:buSzPts val="2400"/>
              <a:buFont typeface="Arial"/>
              <a:buChar char="•"/>
            </a:pPr>
            <a:r>
              <a:rPr lang="en-US" sz="2400" b="0" i="0" u="none" strike="noStrike" cap="none" dirty="0" smtClean="0">
                <a:solidFill>
                  <a:schemeClr val="dk1"/>
                </a:solidFill>
                <a:latin typeface="Lustria"/>
                <a:ea typeface="Lustria"/>
                <a:cs typeface="Lustria"/>
                <a:sym typeface="Lustria"/>
              </a:rPr>
              <a:t>The task network is used to compute the critical path, a time-line chart, and a variety of project information. </a:t>
            </a:r>
          </a:p>
          <a:p>
            <a:pPr marL="285750" marR="0" lvl="0" indent="-285750" algn="l" rtl="0">
              <a:spcBef>
                <a:spcPts val="0"/>
              </a:spcBef>
              <a:spcAft>
                <a:spcPts val="0"/>
              </a:spcAft>
              <a:buClr>
                <a:schemeClr val="dk1"/>
              </a:buClr>
              <a:buSzPts val="2400"/>
              <a:buFont typeface="Arial"/>
              <a:buChar char="•"/>
            </a:pPr>
            <a:r>
              <a:rPr lang="en-US" sz="2400" b="0" i="0" u="none" strike="noStrike" cap="none" dirty="0" smtClean="0">
                <a:solidFill>
                  <a:schemeClr val="dk1"/>
                </a:solidFill>
                <a:latin typeface="Lustria"/>
                <a:ea typeface="Lustria"/>
                <a:cs typeface="Lustria"/>
                <a:sym typeface="Lustria"/>
              </a:rPr>
              <a:t>Using the schedule as a guide, you can track and control each step in the software process. </a:t>
            </a:r>
            <a:br>
              <a:rPr lang="en-US" sz="2400" b="0" i="0" u="none" strike="noStrike" cap="none" dirty="0" smtClean="0">
                <a:solidFill>
                  <a:schemeClr val="dk1"/>
                </a:solidFill>
                <a:latin typeface="Lustria"/>
                <a:ea typeface="Lustria"/>
                <a:cs typeface="Lustria"/>
                <a:sym typeface="Lustria"/>
              </a:rPr>
            </a:br>
            <a:r>
              <a:rPr lang="en-US" sz="2400" b="0" i="0" u="none" strike="noStrike" cap="none" dirty="0" smtClean="0">
                <a:solidFill>
                  <a:schemeClr val="dk1"/>
                </a:solidFill>
                <a:latin typeface="Lustria"/>
                <a:ea typeface="Lustria"/>
                <a:cs typeface="Lustria"/>
                <a:sym typeface="Lustria"/>
              </a:rPr>
              <a:t/>
            </a:r>
            <a:br>
              <a:rPr lang="en-US" sz="2400" b="0" i="0" u="none" strike="noStrike" cap="none" dirty="0" smtClean="0">
                <a:solidFill>
                  <a:schemeClr val="dk1"/>
                </a:solidFill>
                <a:latin typeface="Lustria"/>
                <a:ea typeface="Lustria"/>
                <a:cs typeface="Lustria"/>
                <a:sym typeface="Lustria"/>
              </a:rPr>
            </a:br>
            <a:endParaRPr lang="en-US" sz="2400" b="0" i="0" u="none" strike="noStrike" cap="none" dirty="0">
              <a:solidFill>
                <a:schemeClr val="dk1"/>
              </a:solidFill>
              <a:latin typeface="Lustria"/>
              <a:ea typeface="Lustria"/>
              <a:cs typeface="Lustria"/>
              <a:sym typeface="Lust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67008" y="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Project Scheduling</a:t>
            </a:r>
            <a:endParaRPr>
              <a:latin typeface="Algerian"/>
              <a:ea typeface="Algerian"/>
              <a:cs typeface="Algerian"/>
              <a:sym typeface="Algerian"/>
            </a:endParaRPr>
          </a:p>
        </p:txBody>
      </p:sp>
      <p:sp>
        <p:nvSpPr>
          <p:cNvPr id="95" name="Google Shape;95;p2"/>
          <p:cNvSpPr txBox="1">
            <a:spLocks noGrp="1"/>
          </p:cNvSpPr>
          <p:nvPr>
            <p:ph sz="quarter" idx="13"/>
          </p:nvPr>
        </p:nvSpPr>
        <p:spPr>
          <a:xfrm>
            <a:off x="263236" y="872562"/>
            <a:ext cx="11817927" cy="5341545"/>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FF0000"/>
              </a:buClr>
              <a:buSzPts val="2000"/>
              <a:buChar char="•"/>
            </a:pPr>
            <a:r>
              <a:rPr lang="en-US" sz="2000" cap="none" dirty="0" smtClean="0">
                <a:solidFill>
                  <a:srgbClr val="FF0000"/>
                </a:solidFill>
                <a:latin typeface="Lustria"/>
                <a:ea typeface="Lustria"/>
                <a:cs typeface="Lustria"/>
                <a:sym typeface="Lustria"/>
              </a:rPr>
              <a:t>Excessive or irrational schedules are probably the single most destructive influence in all of software.</a:t>
            </a:r>
            <a:endParaRPr lang="en-US" cap="none" dirty="0" smtClean="0"/>
          </a:p>
          <a:p>
            <a:pPr marL="228600" lvl="0" indent="-228600" algn="l" rtl="0">
              <a:lnSpc>
                <a:spcPct val="150000"/>
              </a:lnSpc>
              <a:spcBef>
                <a:spcPts val="1000"/>
              </a:spcBef>
              <a:spcAft>
                <a:spcPts val="0"/>
              </a:spcAft>
              <a:buClr>
                <a:schemeClr val="dk1"/>
              </a:buClr>
              <a:buSzPts val="2000"/>
              <a:buChar char="•"/>
            </a:pPr>
            <a:r>
              <a:rPr lang="en-US" sz="2000" cap="none" dirty="0" smtClean="0">
                <a:latin typeface="Lustria"/>
                <a:ea typeface="Lustria"/>
                <a:cs typeface="Lustria"/>
                <a:sym typeface="Lustria"/>
              </a:rPr>
              <a:t>Software project scheduling is an action that distributes estimated effort across the planned project duration by allocating the effort to specific software engineering tasks.</a:t>
            </a:r>
            <a:endParaRPr lang="en-US" cap="none" dirty="0" smtClean="0"/>
          </a:p>
          <a:p>
            <a:pPr marL="228600" lvl="0" indent="-228600" algn="l" rtl="0">
              <a:lnSpc>
                <a:spcPct val="150000"/>
              </a:lnSpc>
              <a:spcBef>
                <a:spcPts val="1000"/>
              </a:spcBef>
              <a:spcAft>
                <a:spcPts val="0"/>
              </a:spcAft>
              <a:buClr>
                <a:schemeClr val="dk1"/>
              </a:buClr>
              <a:buSzPts val="2000"/>
              <a:buChar char="•"/>
            </a:pPr>
            <a:r>
              <a:rPr lang="en-US" sz="2000" cap="none" dirty="0" smtClean="0">
                <a:latin typeface="Lustria"/>
                <a:ea typeface="Lustria"/>
                <a:cs typeface="Lustria"/>
                <a:sym typeface="Lustria"/>
              </a:rPr>
              <a:t>Scheduling for software engineering projects can be viewed from two different perspectives. </a:t>
            </a:r>
            <a:endParaRPr lang="en-US" cap="none" dirty="0" smtClean="0"/>
          </a:p>
          <a:p>
            <a:pPr marL="685800" lvl="1" indent="-228600" algn="l" rtl="0">
              <a:lnSpc>
                <a:spcPct val="150000"/>
              </a:lnSpc>
              <a:spcBef>
                <a:spcPts val="500"/>
              </a:spcBef>
              <a:spcAft>
                <a:spcPts val="0"/>
              </a:spcAft>
              <a:buClr>
                <a:schemeClr val="dk1"/>
              </a:buClr>
              <a:buSzPts val="2000"/>
              <a:buChar char="•"/>
            </a:pPr>
            <a:r>
              <a:rPr lang="en-US" sz="2000" cap="none" dirty="0" smtClean="0">
                <a:latin typeface="Lustria"/>
                <a:ea typeface="Lustria"/>
                <a:cs typeface="Lustria"/>
                <a:sym typeface="Lustria"/>
              </a:rPr>
              <a:t>In the first, an end date for release of a computer-based system has already (and irrevocably) been established. The software organization is constrained to distribute effort within the prescribed time frame. </a:t>
            </a:r>
            <a:endParaRPr lang="en-US" cap="none" dirty="0" smtClean="0"/>
          </a:p>
          <a:p>
            <a:pPr marL="685800" lvl="1" indent="-228600" algn="l" rtl="0">
              <a:lnSpc>
                <a:spcPct val="150000"/>
              </a:lnSpc>
              <a:spcBef>
                <a:spcPts val="500"/>
              </a:spcBef>
              <a:spcAft>
                <a:spcPts val="0"/>
              </a:spcAft>
              <a:buClr>
                <a:schemeClr val="dk1"/>
              </a:buClr>
              <a:buSzPts val="2000"/>
              <a:buChar char="•"/>
            </a:pPr>
            <a:r>
              <a:rPr lang="en-US" sz="2000" cap="none" dirty="0" smtClean="0">
                <a:latin typeface="Lustria"/>
                <a:ea typeface="Lustria"/>
                <a:cs typeface="Lustria"/>
                <a:sym typeface="Lustria"/>
              </a:rPr>
              <a:t>The second view of software scheduling assumes that rough chronological bounds have been discussed but that the end date is set by the software engineering organization. Effort is distributed to make best use of resources, and an end date is defined after careful analysis of the software. </a:t>
            </a:r>
            <a:endParaRPr lang="en-US" sz="2000" cap="none" dirty="0">
              <a:latin typeface="Lustria"/>
              <a:ea typeface="Lustria"/>
              <a:cs typeface="Lustria"/>
              <a:sym typeface="Lust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319135" y="415698"/>
            <a:ext cx="11872865"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00"/>
              <a:buFont typeface="Algerian"/>
              <a:buNone/>
            </a:pPr>
            <a:r>
              <a:rPr lang="en-US" sz="3400" dirty="0">
                <a:latin typeface="Algerian"/>
                <a:ea typeface="Algerian"/>
                <a:cs typeface="Algerian"/>
                <a:sym typeface="Algerian"/>
              </a:rPr>
              <a:t>basic principles of software project scheduling</a:t>
            </a:r>
            <a:endParaRPr sz="3400" dirty="0">
              <a:latin typeface="Algerian"/>
              <a:ea typeface="Algerian"/>
              <a:cs typeface="Algerian"/>
              <a:sym typeface="Algerian"/>
            </a:endParaRPr>
          </a:p>
        </p:txBody>
      </p:sp>
      <p:graphicFrame>
        <p:nvGraphicFramePr>
          <p:cNvPr id="2" name="Diagram 1"/>
          <p:cNvGraphicFramePr/>
          <p:nvPr>
            <p:extLst>
              <p:ext uri="{D42A27DB-BD31-4B8C-83A1-F6EECF244321}">
                <p14:modId xmlns:p14="http://schemas.microsoft.com/office/powerpoint/2010/main" val="2248237614"/>
              </p:ext>
            </p:extLst>
          </p:nvPr>
        </p:nvGraphicFramePr>
        <p:xfrm>
          <a:off x="2063309" y="107848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177297" y="120681"/>
            <a:ext cx="11872865"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00"/>
              <a:buFont typeface="Algerian"/>
              <a:buNone/>
            </a:pPr>
            <a:r>
              <a:rPr lang="en-US" sz="3400">
                <a:latin typeface="Algerian"/>
                <a:ea typeface="Algerian"/>
                <a:cs typeface="Algerian"/>
                <a:sym typeface="Algerian"/>
              </a:rPr>
              <a:t>basic principles of software project scheduling</a:t>
            </a:r>
            <a:endParaRPr sz="3400">
              <a:latin typeface="Algerian"/>
              <a:ea typeface="Algerian"/>
              <a:cs typeface="Algerian"/>
              <a:sym typeface="Algerian"/>
            </a:endParaRPr>
          </a:p>
        </p:txBody>
      </p:sp>
      <p:sp>
        <p:nvSpPr>
          <p:cNvPr id="101" name="Google Shape;101;p3"/>
          <p:cNvSpPr txBox="1">
            <a:spLocks noGrp="1"/>
          </p:cNvSpPr>
          <p:nvPr>
            <p:ph sz="quarter" idx="13"/>
          </p:nvPr>
        </p:nvSpPr>
        <p:spPr>
          <a:xfrm>
            <a:off x="304045" y="1446244"/>
            <a:ext cx="11646529" cy="4683141"/>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1800"/>
              <a:buChar char="•"/>
            </a:pPr>
            <a:r>
              <a:rPr lang="en-US" sz="1800" cap="none" dirty="0" smtClean="0">
                <a:latin typeface="Lustria"/>
                <a:ea typeface="Lustria"/>
                <a:cs typeface="Lustria"/>
                <a:sym typeface="Lustria"/>
              </a:rPr>
              <a:t>Compartmentalization:-&gt; split into number of manageable activities and tasks. </a:t>
            </a:r>
            <a:endParaRPr lang="en-US" cap="none" dirty="0" smtClean="0"/>
          </a:p>
          <a:p>
            <a:pPr marL="685800" lvl="1" indent="-228600" algn="l" rtl="0">
              <a:lnSpc>
                <a:spcPct val="100000"/>
              </a:lnSpc>
              <a:spcBef>
                <a:spcPts val="500"/>
              </a:spcBef>
              <a:spcAft>
                <a:spcPts val="0"/>
              </a:spcAft>
              <a:buClr>
                <a:schemeClr val="dk1"/>
              </a:buClr>
              <a:buSzPts val="1800"/>
              <a:buChar char="•"/>
            </a:pPr>
            <a:r>
              <a:rPr lang="en-US" sz="1800" cap="none" dirty="0" smtClean="0">
                <a:latin typeface="Lustria"/>
                <a:ea typeface="Lustria"/>
                <a:cs typeface="Lustria"/>
                <a:sym typeface="Lustria"/>
              </a:rPr>
              <a:t>Accomplished by refining both the product and the process </a:t>
            </a:r>
            <a:endParaRPr lang="en-US" cap="none" dirty="0" smtClean="0"/>
          </a:p>
          <a:p>
            <a:pPr marL="228600" lvl="0" indent="-228600" algn="l" rtl="0">
              <a:lnSpc>
                <a:spcPct val="100000"/>
              </a:lnSpc>
              <a:spcBef>
                <a:spcPts val="1000"/>
              </a:spcBef>
              <a:spcAft>
                <a:spcPts val="0"/>
              </a:spcAft>
              <a:buClr>
                <a:schemeClr val="dk1"/>
              </a:buClr>
              <a:buSzPts val="1800"/>
              <a:buChar char="•"/>
            </a:pPr>
            <a:r>
              <a:rPr lang="en-US" sz="1800" cap="none" dirty="0" smtClean="0">
                <a:latin typeface="Lustria"/>
                <a:ea typeface="Lustria"/>
                <a:cs typeface="Lustria"/>
                <a:sym typeface="Lustria"/>
              </a:rPr>
              <a:t>Interdependency: -&gt; interdependency of each compartmentalized activity or task must be determined. </a:t>
            </a:r>
            <a:endParaRPr lang="en-US" cap="none" dirty="0" smtClean="0"/>
          </a:p>
          <a:p>
            <a:pPr marL="685800" lvl="1" indent="-228600" algn="l" rtl="0">
              <a:lnSpc>
                <a:spcPct val="100000"/>
              </a:lnSpc>
              <a:spcBef>
                <a:spcPts val="500"/>
              </a:spcBef>
              <a:spcAft>
                <a:spcPts val="0"/>
              </a:spcAft>
              <a:buClr>
                <a:schemeClr val="dk1"/>
              </a:buClr>
              <a:buSzPts val="1800"/>
              <a:buChar char="•"/>
            </a:pPr>
            <a:r>
              <a:rPr lang="en-US" sz="1800" cap="none" dirty="0" smtClean="0">
                <a:latin typeface="Lustria"/>
                <a:ea typeface="Lustria"/>
                <a:cs typeface="Lustria"/>
                <a:sym typeface="Lustria"/>
              </a:rPr>
              <a:t>Tasks  occur in sequence or in parallel. Some activities cannot commence until the work product produced by another is available. Other activities can occur independently.</a:t>
            </a:r>
            <a:endParaRPr lang="en-US" cap="none" dirty="0" smtClean="0"/>
          </a:p>
          <a:p>
            <a:pPr marL="228600" lvl="0" indent="-228600" algn="l" rtl="0">
              <a:lnSpc>
                <a:spcPct val="100000"/>
              </a:lnSpc>
              <a:spcBef>
                <a:spcPts val="1000"/>
              </a:spcBef>
              <a:spcAft>
                <a:spcPts val="0"/>
              </a:spcAft>
              <a:buClr>
                <a:schemeClr val="dk1"/>
              </a:buClr>
              <a:buSzPts val="1800"/>
              <a:buChar char="•"/>
            </a:pPr>
            <a:r>
              <a:rPr lang="en-US" sz="1800" cap="none" dirty="0" smtClean="0">
                <a:latin typeface="Lustria"/>
                <a:ea typeface="Lustria"/>
                <a:cs typeface="Lustria"/>
                <a:sym typeface="Lustria"/>
              </a:rPr>
              <a:t>Time allocation:-&gt; each task to be scheduled must be allocated some number of work units (</a:t>
            </a:r>
            <a:r>
              <a:rPr lang="en-US" sz="1800" cap="none" dirty="0" err="1" smtClean="0">
                <a:latin typeface="Lustria"/>
                <a:ea typeface="Lustria"/>
                <a:cs typeface="Lustria"/>
                <a:sym typeface="Lustria"/>
              </a:rPr>
              <a:t>e.g</a:t>
            </a:r>
            <a:r>
              <a:rPr lang="en-US" sz="1800" cap="none" dirty="0" smtClean="0">
                <a:latin typeface="Lustria"/>
                <a:ea typeface="Lustria"/>
                <a:cs typeface="Lustria"/>
                <a:sym typeface="Lustria"/>
              </a:rPr>
              <a:t>, </a:t>
            </a:r>
            <a:r>
              <a:rPr lang="en-US" sz="1800" cap="none" dirty="0" smtClean="0">
                <a:latin typeface="Lustria"/>
                <a:ea typeface="Lustria"/>
                <a:cs typeface="Lustria"/>
                <a:sym typeface="Lustria"/>
              </a:rPr>
              <a:t>Person-days of effort). </a:t>
            </a:r>
            <a:endParaRPr lang="en-US" cap="none" dirty="0" smtClean="0"/>
          </a:p>
          <a:p>
            <a:pPr marL="685800" lvl="1" indent="-228600" algn="l" rtl="0">
              <a:lnSpc>
                <a:spcPct val="100000"/>
              </a:lnSpc>
              <a:spcBef>
                <a:spcPts val="500"/>
              </a:spcBef>
              <a:spcAft>
                <a:spcPts val="0"/>
              </a:spcAft>
              <a:buClr>
                <a:schemeClr val="dk1"/>
              </a:buClr>
              <a:buSzPts val="1800"/>
              <a:buChar char="•"/>
            </a:pPr>
            <a:r>
              <a:rPr lang="en-US" sz="1800" cap="none" dirty="0" smtClean="0">
                <a:latin typeface="Lustria"/>
                <a:ea typeface="Lustria"/>
                <a:cs typeface="Lustria"/>
                <a:sym typeface="Lustria"/>
              </a:rPr>
              <a:t>Each task must be assigned a start date and a completion date that are a function of the interdependencies and whether work will be conducted on a full-time or part-time basis. </a:t>
            </a:r>
            <a:endParaRPr lang="en-US" cap="none" dirty="0" smtClean="0"/>
          </a:p>
          <a:p>
            <a:pPr marL="228600" lvl="0" indent="-228600" algn="l" rtl="0">
              <a:lnSpc>
                <a:spcPct val="100000"/>
              </a:lnSpc>
              <a:spcBef>
                <a:spcPts val="1000"/>
              </a:spcBef>
              <a:spcAft>
                <a:spcPts val="0"/>
              </a:spcAft>
              <a:buClr>
                <a:schemeClr val="dk1"/>
              </a:buClr>
              <a:buSzPts val="1800"/>
              <a:buChar char="•"/>
            </a:pPr>
            <a:r>
              <a:rPr lang="en-US" sz="1800" cap="none" dirty="0" smtClean="0">
                <a:latin typeface="Lustria"/>
                <a:ea typeface="Lustria"/>
                <a:cs typeface="Lustria"/>
                <a:sym typeface="Lustria"/>
              </a:rPr>
              <a:t>Effort validation: at time allocation-&gt; ensure that no more than the allocated number of people has been scheduled at any given time. </a:t>
            </a:r>
            <a:endParaRPr lang="en-US" cap="none" dirty="0" smtClean="0"/>
          </a:p>
          <a:p>
            <a:pPr marL="228600" lvl="0" indent="-228600" algn="l" rtl="0">
              <a:lnSpc>
                <a:spcPct val="100000"/>
              </a:lnSpc>
              <a:spcBef>
                <a:spcPts val="1000"/>
              </a:spcBef>
              <a:spcAft>
                <a:spcPts val="0"/>
              </a:spcAft>
              <a:buClr>
                <a:schemeClr val="dk1"/>
              </a:buClr>
              <a:buSzPts val="1800"/>
              <a:buChar char="•"/>
            </a:pPr>
            <a:r>
              <a:rPr lang="en-US" sz="1800" cap="none" dirty="0" smtClean="0">
                <a:latin typeface="Lustria"/>
                <a:ea typeface="Lustria"/>
                <a:cs typeface="Lustria"/>
                <a:sym typeface="Lustria"/>
              </a:rPr>
              <a:t>Defined responsibilities -&gt; every task that is scheduled should be assigned to a specific team member.</a:t>
            </a:r>
            <a:endParaRPr lang="en-US" cap="none" dirty="0" smtClean="0"/>
          </a:p>
          <a:p>
            <a:pPr marL="228600" lvl="0" indent="-228600" algn="l" rtl="0">
              <a:lnSpc>
                <a:spcPct val="100000"/>
              </a:lnSpc>
              <a:spcBef>
                <a:spcPts val="1000"/>
              </a:spcBef>
              <a:spcAft>
                <a:spcPts val="0"/>
              </a:spcAft>
              <a:buClr>
                <a:schemeClr val="dk1"/>
              </a:buClr>
              <a:buSzPts val="1800"/>
              <a:buChar char="•"/>
            </a:pPr>
            <a:r>
              <a:rPr lang="en-US" sz="1800" cap="none" dirty="0" smtClean="0">
                <a:latin typeface="Lustria"/>
                <a:ea typeface="Lustria"/>
                <a:cs typeface="Lustria"/>
                <a:sym typeface="Lustria"/>
              </a:rPr>
              <a:t>Defined outcomes:-&gt; every task that is scheduled should have a defined outcome. </a:t>
            </a:r>
            <a:endParaRPr lang="en-US" cap="none" dirty="0" smtClean="0"/>
          </a:p>
          <a:p>
            <a:pPr marL="228600" lvl="0" indent="-228600" algn="l" rtl="0">
              <a:lnSpc>
                <a:spcPct val="100000"/>
              </a:lnSpc>
              <a:spcBef>
                <a:spcPts val="1000"/>
              </a:spcBef>
              <a:spcAft>
                <a:spcPts val="0"/>
              </a:spcAft>
              <a:buClr>
                <a:schemeClr val="dk1"/>
              </a:buClr>
              <a:buSzPts val="1800"/>
              <a:buChar char="•"/>
            </a:pPr>
            <a:r>
              <a:rPr lang="en-US" sz="1800" cap="none" dirty="0" smtClean="0">
                <a:latin typeface="Lustria"/>
                <a:ea typeface="Lustria"/>
                <a:cs typeface="Lustria"/>
                <a:sym typeface="Lustria"/>
              </a:rPr>
              <a:t>Defined milestones:-&gt; every task or group of tasks should be associated with a project milestone. A milestone is accomplished when one or more work products has been reviewed for quality and has been approve</a:t>
            </a:r>
            <a:endParaRPr lang="en-US" sz="1800" cap="none" dirty="0">
              <a:latin typeface="Lustria"/>
              <a:ea typeface="Lustria"/>
              <a:cs typeface="Lustria"/>
              <a:sym typeface="Lustria"/>
            </a:endParaRPr>
          </a:p>
        </p:txBody>
      </p:sp>
    </p:spTree>
    <p:extLst>
      <p:ext uri="{BB962C8B-B14F-4D97-AF65-F5344CB8AC3E}">
        <p14:creationId xmlns:p14="http://schemas.microsoft.com/office/powerpoint/2010/main" val="3038606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2556164" y="198871"/>
            <a:ext cx="5770417"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People and Effort</a:t>
            </a:r>
            <a:endParaRPr>
              <a:latin typeface="Algerian"/>
              <a:ea typeface="Algerian"/>
              <a:cs typeface="Algerian"/>
              <a:sym typeface="Algerian"/>
            </a:endParaRPr>
          </a:p>
        </p:txBody>
      </p:sp>
      <p:pic>
        <p:nvPicPr>
          <p:cNvPr id="107" name="Google Shape;107;p4"/>
          <p:cNvPicPr preferRelativeResize="0">
            <a:picLocks noGrp="1"/>
          </p:cNvPicPr>
          <p:nvPr>
            <p:ph sz="quarter" idx="13"/>
          </p:nvPr>
        </p:nvPicPr>
        <p:blipFill rotWithShape="1">
          <a:blip r:embed="rId3">
            <a:alphaModFix/>
          </a:blip>
          <a:srcRect/>
          <a:stretch/>
        </p:blipFill>
        <p:spPr>
          <a:xfrm>
            <a:off x="1424882" y="1343253"/>
            <a:ext cx="8217881" cy="44618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lgerian"/>
              <a:buNone/>
            </a:pPr>
            <a:r>
              <a:rPr lang="en-US" dirty="0">
                <a:latin typeface="Algerian"/>
                <a:ea typeface="Algerian"/>
                <a:cs typeface="Algerian"/>
                <a:sym typeface="Algerian"/>
              </a:rPr>
              <a:t>Effort </a:t>
            </a:r>
            <a:r>
              <a:rPr lang="en-US" dirty="0" smtClean="0">
                <a:latin typeface="Algerian"/>
                <a:ea typeface="Algerian"/>
                <a:cs typeface="Algerian"/>
                <a:sym typeface="Algerian"/>
              </a:rPr>
              <a:t>distribution </a:t>
            </a:r>
            <a:endParaRPr dirty="0">
              <a:latin typeface="Algerian"/>
              <a:ea typeface="Algerian"/>
              <a:cs typeface="Algerian"/>
              <a:sym typeface="Algerian"/>
            </a:endParaRPr>
          </a:p>
        </p:txBody>
      </p:sp>
      <p:pic>
        <p:nvPicPr>
          <p:cNvPr id="114" name="Google Shape;114;p5"/>
          <p:cNvPicPr preferRelativeResize="0"/>
          <p:nvPr/>
        </p:nvPicPr>
        <p:blipFill rotWithShape="1">
          <a:blip r:embed="rId3">
            <a:alphaModFix/>
          </a:blip>
          <a:srcRect/>
          <a:stretch/>
        </p:blipFill>
        <p:spPr>
          <a:xfrm>
            <a:off x="2495550" y="1868630"/>
            <a:ext cx="6054528" cy="46014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Defining Task Sets </a:t>
            </a:r>
            <a:endParaRPr/>
          </a:p>
        </p:txBody>
      </p:sp>
      <p:sp>
        <p:nvSpPr>
          <p:cNvPr id="120" name="Google Shape;120;p6"/>
          <p:cNvSpPr txBox="1">
            <a:spLocks noGrp="1"/>
          </p:cNvSpPr>
          <p:nvPr>
            <p:ph sz="quarter" idx="13"/>
          </p:nvPr>
        </p:nvSpPr>
        <p:spPr>
          <a:xfrm>
            <a:off x="1080029" y="1937601"/>
            <a:ext cx="10363826" cy="342410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cap="none" dirty="0" smtClean="0">
                <a:latin typeface="Lustria"/>
                <a:ea typeface="Lustria"/>
                <a:cs typeface="Lustria"/>
                <a:sym typeface="Lustria"/>
              </a:rPr>
              <a:t>An adaptable process model (APM) has been developed to assist in defining task sets for various software projects </a:t>
            </a:r>
            <a:endParaRPr lang="en-US" cap="none" dirty="0" smtClean="0"/>
          </a:p>
          <a:p>
            <a:pPr marL="685800" lvl="1" indent="-228600" algn="l" rtl="0">
              <a:lnSpc>
                <a:spcPct val="90000"/>
              </a:lnSpc>
              <a:spcBef>
                <a:spcPts val="500"/>
              </a:spcBef>
              <a:spcAft>
                <a:spcPts val="0"/>
              </a:spcAft>
              <a:buClr>
                <a:schemeClr val="dk1"/>
              </a:buClr>
              <a:buSzPts val="2400"/>
              <a:buChar char="•"/>
            </a:pPr>
            <a:r>
              <a:rPr lang="en-US" cap="none" dirty="0" smtClean="0">
                <a:latin typeface="Lustria"/>
                <a:ea typeface="Lustria"/>
                <a:cs typeface="Lustria"/>
                <a:sym typeface="Lustria"/>
              </a:rPr>
              <a:t>Determine </a:t>
            </a:r>
            <a:r>
              <a:rPr lang="en-US" cap="none" dirty="0" smtClean="0">
                <a:latin typeface="Lustria"/>
                <a:ea typeface="Lustria"/>
                <a:cs typeface="Lustria"/>
                <a:sym typeface="Lustria"/>
              </a:rPr>
              <a:t>the type </a:t>
            </a:r>
            <a:r>
              <a:rPr lang="en-US" cap="none" dirty="0" smtClean="0">
                <a:latin typeface="Lustria"/>
                <a:ea typeface="Lustria"/>
                <a:cs typeface="Lustria"/>
                <a:sym typeface="Lustria"/>
              </a:rPr>
              <a:t>of project</a:t>
            </a:r>
            <a:endParaRPr lang="en-US" cap="none" dirty="0" smtClean="0"/>
          </a:p>
          <a:p>
            <a:pPr marL="685800" lvl="1" indent="-228600" algn="l" rtl="0">
              <a:lnSpc>
                <a:spcPct val="90000"/>
              </a:lnSpc>
              <a:spcBef>
                <a:spcPts val="500"/>
              </a:spcBef>
              <a:spcAft>
                <a:spcPts val="0"/>
              </a:spcAft>
              <a:buClr>
                <a:schemeClr val="dk1"/>
              </a:buClr>
              <a:buSzPts val="2400"/>
              <a:buChar char="•"/>
            </a:pPr>
            <a:r>
              <a:rPr lang="en-US" cap="none" dirty="0" smtClean="0">
                <a:latin typeface="Lustria"/>
                <a:ea typeface="Lustria"/>
                <a:cs typeface="Lustria"/>
                <a:sym typeface="Lustria"/>
              </a:rPr>
              <a:t>Assess the degree of rigor required</a:t>
            </a:r>
            <a:endParaRPr lang="en-US" cap="none" dirty="0" smtClean="0"/>
          </a:p>
          <a:p>
            <a:pPr marL="685800" lvl="1" indent="-228600" algn="l" rtl="0">
              <a:lnSpc>
                <a:spcPct val="90000"/>
              </a:lnSpc>
              <a:spcBef>
                <a:spcPts val="500"/>
              </a:spcBef>
              <a:spcAft>
                <a:spcPts val="0"/>
              </a:spcAft>
              <a:buClr>
                <a:schemeClr val="dk1"/>
              </a:buClr>
              <a:buSzPts val="2400"/>
              <a:buChar char="•"/>
            </a:pPr>
            <a:r>
              <a:rPr lang="en-US" cap="none" dirty="0" smtClean="0">
                <a:latin typeface="Lustria"/>
                <a:ea typeface="Lustria"/>
                <a:cs typeface="Lustria"/>
                <a:sym typeface="Lustria"/>
              </a:rPr>
              <a:t>Identify adaptation criteria</a:t>
            </a:r>
            <a:endParaRPr lang="en-US" cap="none" dirty="0" smtClean="0"/>
          </a:p>
          <a:p>
            <a:pPr marL="685800" lvl="1" indent="-228600" algn="l" rtl="0">
              <a:lnSpc>
                <a:spcPct val="90000"/>
              </a:lnSpc>
              <a:spcBef>
                <a:spcPts val="500"/>
              </a:spcBef>
              <a:spcAft>
                <a:spcPts val="0"/>
              </a:spcAft>
              <a:buClr>
                <a:schemeClr val="dk1"/>
              </a:buClr>
              <a:buSzPts val="2400"/>
              <a:buChar char="•"/>
            </a:pPr>
            <a:r>
              <a:rPr lang="en-US" cap="none" dirty="0" smtClean="0">
                <a:latin typeface="Lustria"/>
                <a:ea typeface="Lustria"/>
                <a:cs typeface="Lustria"/>
                <a:sym typeface="Lustria"/>
              </a:rPr>
              <a:t>Select appropriate software engineering tasks</a:t>
            </a:r>
            <a:endParaRPr lang="en-US" cap="non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txBox="1">
            <a:spLocks noGrp="1"/>
          </p:cNvSpPr>
          <p:nvPr>
            <p:ph type="title"/>
          </p:nvPr>
        </p:nvSpPr>
        <p:spPr>
          <a:xfrm>
            <a:off x="741218" y="129598"/>
            <a:ext cx="10515600" cy="98526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Task set Refinement</a:t>
            </a:r>
            <a:endParaRPr>
              <a:latin typeface="Algerian"/>
              <a:ea typeface="Algerian"/>
              <a:cs typeface="Algerian"/>
              <a:sym typeface="Algerian"/>
            </a:endParaRPr>
          </a:p>
        </p:txBody>
      </p:sp>
      <p:pic>
        <p:nvPicPr>
          <p:cNvPr id="126" name="Google Shape;126;p7"/>
          <p:cNvPicPr preferRelativeResize="0"/>
          <p:nvPr/>
        </p:nvPicPr>
        <p:blipFill rotWithShape="1">
          <a:blip r:embed="rId3">
            <a:alphaModFix/>
          </a:blip>
          <a:srcRect/>
          <a:stretch/>
        </p:blipFill>
        <p:spPr>
          <a:xfrm>
            <a:off x="1150734" y="1224357"/>
            <a:ext cx="9166961" cy="54244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txBox="1">
            <a:spLocks noGrp="1"/>
          </p:cNvSpPr>
          <p:nvPr>
            <p:ph type="title"/>
          </p:nvPr>
        </p:nvSpPr>
        <p:spPr>
          <a:xfrm>
            <a:off x="838200" y="185016"/>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Define a Task Network</a:t>
            </a:r>
            <a:endParaRPr>
              <a:latin typeface="Algerian"/>
              <a:ea typeface="Algerian"/>
              <a:cs typeface="Algerian"/>
              <a:sym typeface="Algerian"/>
            </a:endParaRPr>
          </a:p>
        </p:txBody>
      </p:sp>
      <p:sp>
        <p:nvSpPr>
          <p:cNvPr id="132" name="Google Shape;132;p8"/>
          <p:cNvSpPr txBox="1">
            <a:spLocks noGrp="1"/>
          </p:cNvSpPr>
          <p:nvPr>
            <p:ph sz="quarter" idx="13"/>
          </p:nvPr>
        </p:nvSpPr>
        <p:spPr>
          <a:xfrm>
            <a:off x="784152" y="1160607"/>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cap="none" dirty="0" smtClean="0">
                <a:latin typeface="Lat"/>
              </a:rPr>
              <a:t>A task network, also called an activity network, is a graphic representation of the task flow for a project. </a:t>
            </a:r>
          </a:p>
          <a:p>
            <a:pPr marL="228600" lvl="0" indent="-228600" algn="l" rtl="0">
              <a:lnSpc>
                <a:spcPct val="90000"/>
              </a:lnSpc>
              <a:spcBef>
                <a:spcPts val="1000"/>
              </a:spcBef>
              <a:spcAft>
                <a:spcPts val="0"/>
              </a:spcAft>
              <a:buClr>
                <a:schemeClr val="dk1"/>
              </a:buClr>
              <a:buSzPts val="2800"/>
              <a:buChar char="•"/>
            </a:pPr>
            <a:r>
              <a:rPr lang="en-US" cap="none" dirty="0" smtClean="0">
                <a:latin typeface="Lat"/>
              </a:rPr>
              <a:t>The task network is a useful mechanism for depicting </a:t>
            </a:r>
            <a:r>
              <a:rPr lang="en-US" cap="none" dirty="0" err="1" smtClean="0">
                <a:latin typeface="Lat"/>
              </a:rPr>
              <a:t>intertask</a:t>
            </a:r>
            <a:r>
              <a:rPr lang="en-US" cap="none" dirty="0" smtClean="0">
                <a:latin typeface="Lat"/>
              </a:rPr>
              <a:t> dependencies and determining the critical path </a:t>
            </a:r>
            <a:br>
              <a:rPr lang="en-US" cap="none" dirty="0" smtClean="0">
                <a:latin typeface="Lat"/>
              </a:rPr>
            </a:br>
            <a:r>
              <a:rPr lang="en-US" cap="none" dirty="0" smtClean="0"/>
              <a:t/>
            </a:r>
            <a:br>
              <a:rPr lang="en-US" cap="none" dirty="0" smtClean="0"/>
            </a:br>
            <a:endParaRPr lang="en-US" cap="none" dirty="0"/>
          </a:p>
        </p:txBody>
      </p:sp>
      <p:pic>
        <p:nvPicPr>
          <p:cNvPr id="133" name="Google Shape;133;p8"/>
          <p:cNvPicPr preferRelativeResize="0"/>
          <p:nvPr/>
        </p:nvPicPr>
        <p:blipFill rotWithShape="1">
          <a:blip r:embed="rId3">
            <a:alphaModFix/>
          </a:blip>
          <a:srcRect/>
          <a:stretch/>
        </p:blipFill>
        <p:spPr>
          <a:xfrm>
            <a:off x="1357718" y="2486170"/>
            <a:ext cx="8907523" cy="3726873"/>
          </a:xfrm>
          <a:prstGeom prst="rect">
            <a:avLst/>
          </a:prstGeom>
          <a:noFill/>
          <a:ln>
            <a:noFill/>
          </a:ln>
        </p:spPr>
      </p:pic>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Droplet</Template>
  <TotalTime>20</TotalTime>
  <Words>1127</Words>
  <Application>Microsoft Office PowerPoint</Application>
  <PresentationFormat>Widescreen</PresentationFormat>
  <Paragraphs>89</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Lat</vt:lpstr>
      <vt:lpstr>Algerian</vt:lpstr>
      <vt:lpstr>Calibri</vt:lpstr>
      <vt:lpstr>Tw Cen MT</vt:lpstr>
      <vt:lpstr>Arial</vt:lpstr>
      <vt:lpstr>Lustria</vt:lpstr>
      <vt:lpstr>Droplet</vt:lpstr>
      <vt:lpstr>Project scheduling</vt:lpstr>
      <vt:lpstr>Project Scheduling</vt:lpstr>
      <vt:lpstr>basic principles of software project scheduling</vt:lpstr>
      <vt:lpstr>basic principles of software project scheduling</vt:lpstr>
      <vt:lpstr>People and Effort</vt:lpstr>
      <vt:lpstr>Effort distribution </vt:lpstr>
      <vt:lpstr>Defining Task Sets </vt:lpstr>
      <vt:lpstr>Task set Refinement</vt:lpstr>
      <vt:lpstr>Define a Task Network</vt:lpstr>
      <vt:lpstr>Scheduling</vt:lpstr>
      <vt:lpstr>Timeline Charts – Gantt Chart</vt:lpstr>
      <vt:lpstr>Schedule Tracking </vt:lpstr>
      <vt:lpstr>Earned value Analysis</vt:lpstr>
      <vt:lpstr>Computing Earned Value</vt:lpstr>
      <vt:lpstr>Computing Earned Value</vt:lpstr>
      <vt:lpstr>Computing Earned Value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scheduling</dc:title>
  <dc:creator>user</dc:creator>
  <cp:lastModifiedBy>Administrator</cp:lastModifiedBy>
  <cp:revision>6</cp:revision>
  <dcterms:created xsi:type="dcterms:W3CDTF">2021-05-09T14:49:22Z</dcterms:created>
  <dcterms:modified xsi:type="dcterms:W3CDTF">2023-03-07T03:41:39Z</dcterms:modified>
</cp:coreProperties>
</file>