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17"/>
  </p:notesMasterIdLst>
  <p:sldIdLst>
    <p:sldId id="359" r:id="rId5"/>
    <p:sldId id="353" r:id="rId6"/>
    <p:sldId id="350" r:id="rId7"/>
    <p:sldId id="354" r:id="rId8"/>
    <p:sldId id="355" r:id="rId9"/>
    <p:sldId id="361" r:id="rId10"/>
    <p:sldId id="362" r:id="rId11"/>
    <p:sldId id="356" r:id="rId12"/>
    <p:sldId id="357" r:id="rId13"/>
    <p:sldId id="278" r:id="rId14"/>
    <p:sldId id="360" r:id="rId15"/>
    <p:sldId id="358" r:id="rId1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0E8C"/>
    <a:srgbClr val="BA4C9B"/>
    <a:srgbClr val="554741"/>
    <a:srgbClr val="D30C55"/>
    <a:srgbClr val="B01C87"/>
    <a:srgbClr val="8D1D7E"/>
    <a:srgbClr val="582873"/>
    <a:srgbClr val="57B5E6"/>
    <a:srgbClr val="0098BA"/>
    <a:srgbClr val="1F8A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89189" autoAdjust="0"/>
  </p:normalViewPr>
  <p:slideViewPr>
    <p:cSldViewPr snapToGrid="0">
      <p:cViewPr varScale="1">
        <p:scale>
          <a:sx n="99" d="100"/>
          <a:sy n="99" d="100"/>
        </p:scale>
        <p:origin x="845" y="72"/>
      </p:cViewPr>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Data Fest – Jan</a:t>
            </a:r>
            <a:r>
              <a:rPr lang="en-US" baseline="0" dirty="0" smtClean="0"/>
              <a:t> 9, 2019</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a:t>
            </a:fld>
            <a:endParaRPr lang="en-US"/>
          </a:p>
        </p:txBody>
      </p:sp>
    </p:spTree>
    <p:extLst>
      <p:ext uri="{BB962C8B-B14F-4D97-AF65-F5344CB8AC3E}">
        <p14:creationId xmlns:p14="http://schemas.microsoft.com/office/powerpoint/2010/main" val="192706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12</a:t>
            </a:fld>
            <a:endParaRPr lang="en-US" dirty="0"/>
          </a:p>
        </p:txBody>
      </p:sp>
    </p:spTree>
    <p:extLst>
      <p:ext uri="{BB962C8B-B14F-4D97-AF65-F5344CB8AC3E}">
        <p14:creationId xmlns:p14="http://schemas.microsoft.com/office/powerpoint/2010/main" val="1250904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Google Translate indicated the Spanish work for ‘performance’ was </a:t>
            </a:r>
            <a:r>
              <a:rPr lang="es-ES" dirty="0" smtClean="0"/>
              <a:t>rendimiento</a:t>
            </a:r>
            <a:r>
              <a:rPr lang="en-US" dirty="0" smtClean="0"/>
              <a:t>.</a:t>
            </a:r>
            <a:r>
              <a:rPr lang="en-US" baseline="0" dirty="0" smtClean="0"/>
              <a:t>  My Spanish speaking colleague let me know that was the wrong connotation of performance.  This is another example of how trying to apply the relational database principles to Azure DW may yield a working product, but not the best implementation for that platform.</a:t>
            </a:r>
            <a:endParaRPr lang="en-US" dirty="0" smtClean="0"/>
          </a:p>
        </p:txBody>
      </p:sp>
      <p:sp>
        <p:nvSpPr>
          <p:cNvPr id="4" name="Slide Number Placeholder 3"/>
          <p:cNvSpPr>
            <a:spLocks noGrp="1"/>
          </p:cNvSpPr>
          <p:nvPr>
            <p:ph type="sldNum" sz="quarter" idx="10"/>
          </p:nvPr>
        </p:nvSpPr>
        <p:spPr/>
        <p:txBody>
          <a:bodyPr/>
          <a:lstStyle/>
          <a:p>
            <a:fld id="{EF48CD4C-E5E2-FD4B-A013-4032F684959D}" type="slidenum">
              <a:rPr lang="en-US" smtClean="0"/>
              <a:t>2</a:t>
            </a:fld>
            <a:endParaRPr lang="en-US" dirty="0"/>
          </a:p>
        </p:txBody>
      </p:sp>
    </p:spTree>
    <p:extLst>
      <p:ext uri="{BB962C8B-B14F-4D97-AF65-F5344CB8AC3E}">
        <p14:creationId xmlns:p14="http://schemas.microsoft.com/office/powerpoint/2010/main" val="275532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Distributed</a:t>
            </a:r>
            <a:r>
              <a:rPr lang="en-US" baseline="0" dirty="0" smtClean="0"/>
              <a:t> queries have worked this way for more than 20 years.  Please note that my paper ‘Ode to the Data Warehouse Load’ discussed the method of tuning distributed queries by limiting the data brought across the network.  This paper was written and presented in 1996.</a:t>
            </a: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4</a:t>
            </a:fld>
            <a:endParaRPr lang="en-US" dirty="0"/>
          </a:p>
        </p:txBody>
      </p:sp>
    </p:spTree>
    <p:extLst>
      <p:ext uri="{BB962C8B-B14F-4D97-AF65-F5344CB8AC3E}">
        <p14:creationId xmlns:p14="http://schemas.microsoft.com/office/powerpoint/2010/main" val="132683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5</a:t>
            </a:fld>
            <a:endParaRPr lang="en-US" dirty="0"/>
          </a:p>
        </p:txBody>
      </p:sp>
    </p:spTree>
    <p:extLst>
      <p:ext uri="{BB962C8B-B14F-4D97-AF65-F5344CB8AC3E}">
        <p14:creationId xmlns:p14="http://schemas.microsoft.com/office/powerpoint/2010/main" val="428347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7</a:t>
            </a:fld>
            <a:endParaRPr lang="en-US" dirty="0"/>
          </a:p>
        </p:txBody>
      </p:sp>
    </p:spTree>
    <p:extLst>
      <p:ext uri="{BB962C8B-B14F-4D97-AF65-F5344CB8AC3E}">
        <p14:creationId xmlns:p14="http://schemas.microsoft.com/office/powerpoint/2010/main" val="3009070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Original</a:t>
            </a:r>
            <a:r>
              <a:rPr lang="en-US" baseline="0" dirty="0" smtClean="0"/>
              <a:t> song: Party Rock Anthem (Everyday I’m Shuffling)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Artist: LMFAO</a:t>
            </a: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8</a:t>
            </a:fld>
            <a:endParaRPr lang="en-US" dirty="0"/>
          </a:p>
        </p:txBody>
      </p:sp>
    </p:spTree>
    <p:extLst>
      <p:ext uri="{BB962C8B-B14F-4D97-AF65-F5344CB8AC3E}">
        <p14:creationId xmlns:p14="http://schemas.microsoft.com/office/powerpoint/2010/main" val="59005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Chart</a:t>
            </a:r>
            <a:r>
              <a:rPr lang="en-US" baseline="0" dirty="0" smtClean="0"/>
              <a:t> by Robin Lester </a:t>
            </a:r>
            <a:r>
              <a:rPr lang="en-US" dirty="0" smtClean="0">
                <a:hlinkClick r:id="rId3"/>
              </a:rPr>
              <a:t>https://sqlbits.com/Downloads/595/Robin%20Lester_SQLAzureDataWarehouseSQLBits.pdf</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9</a:t>
            </a:fld>
            <a:endParaRPr lang="en-US" dirty="0"/>
          </a:p>
        </p:txBody>
      </p:sp>
    </p:spTree>
    <p:extLst>
      <p:ext uri="{BB962C8B-B14F-4D97-AF65-F5344CB8AC3E}">
        <p14:creationId xmlns:p14="http://schemas.microsoft.com/office/powerpoint/2010/main" val="46258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Query Improvements</a:t>
            </a:r>
          </a:p>
          <a:p>
            <a:pPr marL="171450" indent="-171450">
              <a:buFont typeface="Arial" panose="020B0604020202020204" pitchFamily="34" charset="0"/>
              <a:buChar char="•"/>
            </a:pPr>
            <a:r>
              <a:rPr lang="en-US" dirty="0" smtClean="0"/>
              <a:t>Including the hash key in the query is like putting a hint </a:t>
            </a:r>
          </a:p>
          <a:p>
            <a:pPr marL="171450" indent="-171450">
              <a:buFont typeface="Arial" panose="020B0604020202020204" pitchFamily="34" charset="0"/>
              <a:buChar char="•"/>
            </a:pPr>
            <a:r>
              <a:rPr lang="en-US" dirty="0" smtClean="0"/>
              <a:t>Views and CTEs do things</a:t>
            </a:r>
            <a:r>
              <a:rPr lang="en-US" baseline="0" dirty="0" smtClean="0"/>
              <a:t> in memory that may cause </a:t>
            </a:r>
            <a:r>
              <a:rPr lang="en-US" baseline="0" dirty="0" err="1" smtClean="0"/>
              <a:t>DataMovement</a:t>
            </a:r>
            <a:r>
              <a:rPr lang="en-US" baseline="0" dirty="0" smtClean="0"/>
              <a:t>.  Try using temporary tables that are hashed instead.</a:t>
            </a:r>
          </a:p>
          <a:p>
            <a:pPr marL="171450" indent="-171450">
              <a:buFont typeface="Arial" panose="020B0604020202020204" pitchFamily="34" charset="0"/>
              <a:buChar char="•"/>
            </a:pPr>
            <a:r>
              <a:rPr lang="en-US" baseline="0" dirty="0" smtClean="0"/>
              <a:t>Functions could cause the system to evaluate data row by row (min, max)</a:t>
            </a:r>
          </a:p>
          <a:p>
            <a:pPr marL="171450" indent="-171450">
              <a:buFont typeface="Arial" panose="020B0604020202020204" pitchFamily="34" charset="0"/>
              <a:buChar char="•"/>
            </a:pPr>
            <a:r>
              <a:rPr lang="en-US" baseline="0" dirty="0" smtClean="0"/>
              <a:t>Aggregations can cause data to be joined across nodes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10</a:t>
            </a:fld>
            <a:endParaRPr lang="en-US"/>
          </a:p>
        </p:txBody>
      </p:sp>
    </p:spTree>
    <p:extLst>
      <p:ext uri="{BB962C8B-B14F-4D97-AF65-F5344CB8AC3E}">
        <p14:creationId xmlns:p14="http://schemas.microsoft.com/office/powerpoint/2010/main" val="1465184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SSMS – be on the latest version</a:t>
            </a:r>
          </a:p>
          <a:p>
            <a:endParaRPr lang="en-US" dirty="0" smtClean="0"/>
          </a:p>
          <a:p>
            <a:r>
              <a:rPr lang="en-US" dirty="0" err="1" smtClean="0"/>
              <a:t>AdventureWorks</a:t>
            </a:r>
            <a:r>
              <a:rPr lang="en-US" dirty="0" smtClean="0"/>
              <a:t> DW</a:t>
            </a:r>
          </a:p>
          <a:p>
            <a:pPr marL="171450" indent="-171450">
              <a:buFont typeface="Arial" panose="020B0604020202020204" pitchFamily="34" charset="0"/>
              <a:buChar char="•"/>
            </a:pPr>
            <a:r>
              <a:rPr lang="en-US" dirty="0" smtClean="0"/>
              <a:t>Product Category, Product Sub Category and Product – can be one table	</a:t>
            </a:r>
          </a:p>
          <a:p>
            <a:pPr marL="171450" indent="-171450">
              <a:buFont typeface="Arial" panose="020B0604020202020204" pitchFamily="34" charset="0"/>
              <a:buChar char="•"/>
            </a:pPr>
            <a:r>
              <a:rPr lang="en-US" dirty="0" smtClean="0"/>
              <a:t>Reseller and Internet Sales in separate tables – should be one table</a:t>
            </a:r>
          </a:p>
          <a:p>
            <a:pPr marL="171450" indent="-171450">
              <a:buFont typeface="Arial" panose="020B0604020202020204" pitchFamily="34" charset="0"/>
              <a:buChar char="•"/>
            </a:pPr>
            <a:r>
              <a:rPr lang="en-US" dirty="0" smtClean="0"/>
              <a:t>Customer – rapidly changing dimension.  Usually can’t be replicated.  How to hash?</a:t>
            </a:r>
          </a:p>
        </p:txBody>
      </p:sp>
      <p:sp>
        <p:nvSpPr>
          <p:cNvPr id="4" name="Slide Number Placeholder 3"/>
          <p:cNvSpPr>
            <a:spLocks noGrp="1"/>
          </p:cNvSpPr>
          <p:nvPr>
            <p:ph type="sldNum" sz="quarter" idx="10"/>
          </p:nvPr>
        </p:nvSpPr>
        <p:spPr/>
        <p:txBody>
          <a:bodyPr/>
          <a:lstStyle/>
          <a:p>
            <a:fld id="{EF48CD4C-E5E2-FD4B-A013-4032F684959D}" type="slidenum">
              <a:rPr lang="en-US" smtClean="0"/>
              <a:t>11</a:t>
            </a:fld>
            <a:endParaRPr lang="en-US"/>
          </a:p>
        </p:txBody>
      </p:sp>
    </p:spTree>
    <p:extLst>
      <p:ext uri="{BB962C8B-B14F-4D97-AF65-F5344CB8AC3E}">
        <p14:creationId xmlns:p14="http://schemas.microsoft.com/office/powerpoint/2010/main" val="950700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1176E1F-E3BC-B644-88D4-4F48AFFD9424}"/>
              </a:ext>
            </a:extLst>
          </p:cNvPr>
          <p:cNvSpPr txBox="1"/>
          <p:nvPr userDrawn="1"/>
        </p:nvSpPr>
        <p:spPr>
          <a:xfrm>
            <a:off x="349113" y="4782973"/>
            <a:ext cx="4815243" cy="276999"/>
          </a:xfrm>
          <a:prstGeom prst="rect">
            <a:avLst/>
          </a:prstGeom>
          <a:noFill/>
        </p:spPr>
        <p:txBody>
          <a:bodyPr wrap="square" rtlCol="0">
            <a:spAutoFit/>
          </a:bodyPr>
          <a:lstStyle/>
          <a:p>
            <a:pPr algn="l"/>
            <a:r>
              <a:rPr lang="en-US" sz="1200" dirty="0">
                <a:solidFill>
                  <a:schemeClr val="bg1"/>
                </a:solidFill>
                <a:latin typeface="Verdana"/>
                <a:cs typeface="Verdana"/>
              </a:rPr>
              <a:t>Insight </a:t>
            </a:r>
            <a:r>
              <a:rPr lang="en-US" sz="1200" baseline="0" dirty="0">
                <a:solidFill>
                  <a:schemeClr val="bg1"/>
                </a:solidFill>
                <a:latin typeface="Verdana"/>
                <a:cs typeface="Verdana"/>
              </a:rPr>
              <a:t>Presentation</a:t>
            </a:r>
            <a:endParaRPr lang="en-US" sz="1200" dirty="0">
              <a:solidFill>
                <a:schemeClr val="bg1"/>
              </a:solidFill>
              <a:latin typeface="Verdana"/>
              <a:cs typeface="Verdana"/>
            </a:endParaRPr>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5624449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8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30987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Insight-logo-W.png"/>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a:extLst>
              <a:ext uri="{FF2B5EF4-FFF2-40B4-BE49-F238E27FC236}">
                <a16:creationId xmlns:a16="http://schemas.microsoft.com/office/drawing/2014/main" id="{54BBAEA6-B3A0-2547-80CE-DB8A65FBE042}"/>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sp>
        <p:nvSpPr>
          <p:cNvPr id="2" name="Rectangle 1"/>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6" r:id="rId3"/>
    <p:sldLayoutId id="2147483698" r:id="rId4"/>
    <p:sldLayoutId id="2147483692" r:id="rId5"/>
    <p:sldLayoutId id="2147483697" r:id="rId6"/>
  </p:sldLayoutIdLst>
  <p:txStyles>
    <p:titleStyle>
      <a:lvl1pPr algn="l" defTabSz="685800" rtl="0" eaLnBrk="1" latinLnBrk="0" hangingPunct="1">
        <a:lnSpc>
          <a:spcPct val="90000"/>
        </a:lnSpc>
        <a:spcBef>
          <a:spcPct val="0"/>
        </a:spcBef>
        <a:buNone/>
        <a:defRPr sz="28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mailto:beth.wolfset@insigh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mailto:bswolfset@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hyperlink" Target="https://sqlbits.com/Sessions/Event15/Advanced_Topics_for_Azure_SQL_Data_Warehouse" TargetMode="External"/><Relationship Id="rId3" Type="http://schemas.openxmlformats.org/officeDocument/2006/relationships/hyperlink" Target="https://docs.microsoft.com/en-us/azure/sql-data-warehouse/sql-data-warehouse-overview-what-is" TargetMode="External"/><Relationship Id="rId7" Type="http://schemas.openxmlformats.org/officeDocument/2006/relationships/hyperlink" Target="https://www.sqlsaturday.com/716/Sessions/Details.aspx?sid=74668" TargetMode="External"/><Relationship Id="rId2" Type="http://schemas.openxmlformats.org/officeDocument/2006/relationships/hyperlink" Target="https://github.com/BSWolfset/PresentationSlidedecks" TargetMode="External"/><Relationship Id="rId1" Type="http://schemas.openxmlformats.org/officeDocument/2006/relationships/slideLayout" Target="../slideLayouts/slideLayout5.xml"/><Relationship Id="rId6" Type="http://schemas.openxmlformats.org/officeDocument/2006/relationships/hyperlink" Target="https://sqlbits.com/Downloads/595/Robin%20Lester_SQLAzureDataWarehouseSQLBits.pdf" TargetMode="External"/><Relationship Id="rId11" Type="http://schemas.openxmlformats.org/officeDocument/2006/relationships/hyperlink" Target="https://azure.microsoft.com/en-us/blog/lightning-fast-query-performance-with-azure-sql-data-warehouse/" TargetMode="External"/><Relationship Id="rId5" Type="http://schemas.openxmlformats.org/officeDocument/2006/relationships/hyperlink" Target="https://www.sqlsaturday.com/716/Sessions/Details.aspx?sid=72535" TargetMode="External"/><Relationship Id="rId10" Type="http://schemas.openxmlformats.org/officeDocument/2006/relationships/hyperlink" Target="https://blobeater.blog/2018/04/12/azure-sql-dw-lets-shuffle/" TargetMode="External"/><Relationship Id="rId4" Type="http://schemas.openxmlformats.org/officeDocument/2006/relationships/hyperlink" Target="https://docs.microsoft.com/en-us/azure/sql-data-warehouse/sql-data-warehouse-migrate-code" TargetMode="External"/><Relationship Id="rId9" Type="http://schemas.openxmlformats.org/officeDocument/2006/relationships/hyperlink" Target="https://myignite.techcommunity.microsoft.com/sessions/6619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y-vdb4rIQo"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sqlbits.com/Downloads/595/Robin%20Lester_SQLAzureDataWarehouseSQLBits.pdf"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862" y="3420696"/>
            <a:ext cx="6971572" cy="701450"/>
          </a:xfrm>
        </p:spPr>
        <p:txBody>
          <a:bodyPr/>
          <a:lstStyle/>
          <a:p>
            <a:r>
              <a:rPr lang="en-US" dirty="0" smtClean="0"/>
              <a:t>Designing for</a:t>
            </a:r>
            <a:br>
              <a:rPr lang="en-US" dirty="0" smtClean="0"/>
            </a:br>
            <a:r>
              <a:rPr lang="en-US" dirty="0" smtClean="0"/>
              <a:t>Azure Data Warehouse Performance</a:t>
            </a:r>
            <a:endParaRPr lang="en-US" dirty="0"/>
          </a:p>
        </p:txBody>
      </p:sp>
      <p:sp>
        <p:nvSpPr>
          <p:cNvPr id="3" name="Subtitle 2"/>
          <p:cNvSpPr>
            <a:spLocks noGrp="1"/>
          </p:cNvSpPr>
          <p:nvPr>
            <p:ph type="subTitle" idx="1"/>
          </p:nvPr>
        </p:nvSpPr>
        <p:spPr/>
        <p:txBody>
          <a:bodyPr/>
          <a:lstStyle/>
          <a:p>
            <a:r>
              <a:rPr lang="en-US" dirty="0" smtClean="0"/>
              <a:t>Beth Wolfset, Senior Data Architect</a:t>
            </a:r>
          </a:p>
        </p:txBody>
      </p:sp>
      <p:sp>
        <p:nvSpPr>
          <p:cNvPr id="4" name="Subtitle 2"/>
          <p:cNvSpPr txBox="1">
            <a:spLocks/>
          </p:cNvSpPr>
          <p:nvPr/>
        </p:nvSpPr>
        <p:spPr>
          <a:xfrm>
            <a:off x="461056" y="4670341"/>
            <a:ext cx="6143277" cy="536622"/>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800" b="0" kern="120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685800" rtl="0" eaLnBrk="1" latinLnBrk="0" hangingPunct="1">
              <a:lnSpc>
                <a:spcPct val="90000"/>
              </a:lnSpc>
              <a:spcBef>
                <a:spcPts val="375"/>
              </a:spcBef>
              <a:buFont typeface="Arial" panose="020B0604020202020204" pitchFamily="34" charset="0"/>
              <a:buNone/>
              <a:defRPr sz="1800" kern="1200">
                <a:solidFill>
                  <a:schemeClr val="tx1">
                    <a:tint val="75000"/>
                  </a:schemeClr>
                </a:solidFill>
                <a:latin typeface="Verdana" charset="0"/>
                <a:ea typeface="Verdana" charset="0"/>
                <a:cs typeface="Verdana" charset="0"/>
              </a:defRPr>
            </a:lvl2pPr>
            <a:lvl3pPr marL="914400" indent="0" algn="ctr" defTabSz="685800" rtl="0" eaLnBrk="1" latinLnBrk="0" hangingPunct="1">
              <a:lnSpc>
                <a:spcPct val="90000"/>
              </a:lnSpc>
              <a:spcBef>
                <a:spcPts val="375"/>
              </a:spcBef>
              <a:buFont typeface="Arial" panose="020B0604020202020204" pitchFamily="34" charset="0"/>
              <a:buNone/>
              <a:defRPr sz="1500" kern="1200">
                <a:solidFill>
                  <a:schemeClr val="tx1">
                    <a:tint val="75000"/>
                  </a:schemeClr>
                </a:solidFill>
                <a:latin typeface="Verdana" charset="0"/>
                <a:ea typeface="Verdana" charset="0"/>
                <a:cs typeface="Verdana" charset="0"/>
              </a:defRPr>
            </a:lvl3pPr>
            <a:lvl4pPr marL="1371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4pPr>
            <a:lvl5pPr marL="18288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Verdana" charset="0"/>
                <a:ea typeface="Verdana" charset="0"/>
                <a:cs typeface="Verdana" charset="0"/>
              </a:defRPr>
            </a:lvl5pPr>
            <a:lvl6pPr marL="22860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6pPr>
            <a:lvl7pPr marL="27432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7pPr>
            <a:lvl8pPr marL="32004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8pPr>
            <a:lvl9pPr marL="3657600" indent="0" algn="ctr" defTabSz="685800" rtl="0" eaLnBrk="1" latinLnBrk="0" hangingPunct="1">
              <a:lnSpc>
                <a:spcPct val="90000"/>
              </a:lnSpc>
              <a:spcBef>
                <a:spcPts val="375"/>
              </a:spcBef>
              <a:buFont typeface="Arial" panose="020B0604020202020204" pitchFamily="34" charset="0"/>
              <a:buNone/>
              <a:defRPr sz="1350" kern="1200">
                <a:solidFill>
                  <a:schemeClr val="tx1">
                    <a:tint val="75000"/>
                  </a:schemeClr>
                </a:solidFill>
                <a:latin typeface="+mn-lt"/>
                <a:ea typeface="+mn-ea"/>
                <a:cs typeface="+mn-cs"/>
              </a:defRPr>
            </a:lvl9pPr>
          </a:lstStyle>
          <a:p>
            <a:pPr>
              <a:lnSpc>
                <a:spcPct val="100000"/>
              </a:lnSpc>
              <a:spcBef>
                <a:spcPts val="0"/>
              </a:spcBef>
            </a:pPr>
            <a:r>
              <a:rPr lang="en-US" sz="1200" dirty="0" smtClean="0"/>
              <a:t>Email:	</a:t>
            </a:r>
            <a:r>
              <a:rPr lang="en-US" sz="1200" dirty="0" smtClean="0"/>
              <a:t>Beth.Wolfset@insight.com</a:t>
            </a:r>
            <a:endParaRPr lang="en-US" sz="1200" dirty="0" smtClean="0"/>
          </a:p>
          <a:p>
            <a:pPr>
              <a:lnSpc>
                <a:spcPct val="100000"/>
              </a:lnSpc>
              <a:spcBef>
                <a:spcPts val="0"/>
              </a:spcBef>
            </a:pPr>
            <a:r>
              <a:rPr lang="en-US" sz="1200" dirty="0"/>
              <a:t>	</a:t>
            </a:r>
            <a:r>
              <a:rPr lang="en-US" sz="1200" dirty="0" smtClean="0"/>
              <a:t>bswolfset@gmail.com </a:t>
            </a:r>
            <a:endParaRPr lang="en-US" sz="1200" dirty="0" smtClean="0"/>
          </a:p>
        </p:txBody>
      </p:sp>
    </p:spTree>
    <p:extLst>
      <p:ext uri="{BB962C8B-B14F-4D97-AF65-F5344CB8AC3E}">
        <p14:creationId xmlns:p14="http://schemas.microsoft.com/office/powerpoint/2010/main" val="15730556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FD0CE70-5751-6941-BB29-C8CD16CB2F66}"/>
              </a:ext>
            </a:extLst>
          </p:cNvPr>
          <p:cNvSpPr>
            <a:spLocks noGrp="1"/>
          </p:cNvSpPr>
          <p:nvPr>
            <p:ph type="title"/>
          </p:nvPr>
        </p:nvSpPr>
        <p:spPr/>
        <p:txBody>
          <a:bodyPr>
            <a:noAutofit/>
          </a:bodyPr>
          <a:lstStyle/>
          <a:p>
            <a:r>
              <a:rPr lang="en-US" dirty="0" smtClean="0"/>
              <a:t>Considerations</a:t>
            </a:r>
            <a:endParaRPr lang="en-US" dirty="0"/>
          </a:p>
        </p:txBody>
      </p:sp>
      <p:sp>
        <p:nvSpPr>
          <p:cNvPr id="2" name="TextBox 1">
            <a:extLst>
              <a:ext uri="{FF2B5EF4-FFF2-40B4-BE49-F238E27FC236}">
                <a16:creationId xmlns:a16="http://schemas.microsoft.com/office/drawing/2014/main" id="{87EFE2B1-DE8C-413C-B070-AE3B4CA65237}"/>
              </a:ext>
            </a:extLst>
          </p:cNvPr>
          <p:cNvSpPr txBox="1"/>
          <p:nvPr/>
        </p:nvSpPr>
        <p:spPr>
          <a:xfrm>
            <a:off x="242236" y="837009"/>
            <a:ext cx="8199620" cy="35855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D30C55"/>
                </a:solidFill>
                <a:latin typeface="Verdana" panose="020B0604030504040204" pitchFamily="34" charset="0"/>
                <a:ea typeface="Verdana" panose="020B0604030504040204" pitchFamily="34" charset="0"/>
              </a:rPr>
              <a:t>Design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Table Type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Distribution</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Storage</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Partitioning</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Skew</a:t>
            </a:r>
            <a:r>
              <a:rPr lang="en-US" sz="1100" dirty="0" smtClean="0">
                <a:latin typeface="Verdana" panose="020B0604030504040204" pitchFamily="34" charset="0"/>
                <a:ea typeface="Verdana" panose="020B0604030504040204" pitchFamily="34" charset="0"/>
              </a:rPr>
              <a:t/>
            </a:r>
            <a:br>
              <a:rPr lang="en-US" sz="1100" dirty="0" smtClean="0">
                <a:latin typeface="Verdana" panose="020B0604030504040204" pitchFamily="34" charset="0"/>
                <a:ea typeface="Verdana" panose="020B0604030504040204" pitchFamily="34" charset="0"/>
              </a:rPr>
            </a:br>
            <a:endParaRPr lang="en-US" sz="1100" dirty="0" smtClean="0">
              <a:solidFill>
                <a:srgbClr val="D30C55"/>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2400" dirty="0" smtClean="0">
                <a:solidFill>
                  <a:srgbClr val="D40E8C"/>
                </a:solidFill>
                <a:latin typeface="Verdana" panose="020B0604030504040204" pitchFamily="34" charset="0"/>
                <a:ea typeface="Verdana" panose="020B0604030504040204" pitchFamily="34" charset="0"/>
              </a:rPr>
              <a:t>Performance</a:t>
            </a:r>
            <a:endParaRPr lang="en-US" sz="2400" dirty="0" smtClean="0">
              <a:solidFill>
                <a:srgbClr val="D30C55"/>
              </a:solidFill>
              <a:latin typeface="Verdana" panose="020B0604030504040204" pitchFamily="34" charset="0"/>
              <a:ea typeface="Verdana" panose="020B0604030504040204" pitchFamily="34" charset="0"/>
            </a:endParaRP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Statistics Level and Quality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Index Quality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Data Movement</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Concurrency and Resource Group</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Include </a:t>
            </a:r>
            <a:r>
              <a:rPr lang="en-US" sz="1400" dirty="0" err="1" smtClean="0">
                <a:solidFill>
                  <a:srgbClr val="554741"/>
                </a:solidFill>
                <a:latin typeface="Verdana" panose="020B0604030504040204" pitchFamily="34" charset="0"/>
                <a:ea typeface="Verdana" panose="020B0604030504040204" pitchFamily="34" charset="0"/>
              </a:rPr>
              <a:t>HashKey</a:t>
            </a:r>
            <a:r>
              <a:rPr lang="en-US" sz="1400" dirty="0" smtClean="0">
                <a:solidFill>
                  <a:srgbClr val="554741"/>
                </a:solidFill>
                <a:latin typeface="Verdana" panose="020B0604030504040204" pitchFamily="34" charset="0"/>
                <a:ea typeface="Verdana" panose="020B0604030504040204" pitchFamily="34" charset="0"/>
              </a:rPr>
              <a:t> in Query</a:t>
            </a:r>
          </a:p>
          <a:p>
            <a:pPr marL="628650" lvl="1" indent="-285750">
              <a:buFont typeface="Arial" panose="020B0604020202020204" pitchFamily="34" charset="0"/>
              <a:buChar char="•"/>
            </a:pPr>
            <a:r>
              <a:rPr lang="en-US" sz="1400" dirty="0" smtClean="0">
                <a:solidFill>
                  <a:srgbClr val="554741"/>
                </a:solidFill>
                <a:latin typeface="Verdana" panose="020B0604030504040204" pitchFamily="34" charset="0"/>
                <a:ea typeface="Verdana" panose="020B0604030504040204" pitchFamily="34" charset="0"/>
              </a:rPr>
              <a:t>Stored Procedures (careful of views, CTEs, functions)</a:t>
            </a:r>
          </a:p>
        </p:txBody>
      </p:sp>
    </p:spTree>
    <p:extLst>
      <p:ext uri="{BB962C8B-B14F-4D97-AF65-F5344CB8AC3E}">
        <p14:creationId xmlns:p14="http://schemas.microsoft.com/office/powerpoint/2010/main" val="392047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Let’s Look at the Tables</a:t>
            </a:r>
            <a:endParaRPr lang="en-US" dirty="0"/>
          </a:p>
        </p:txBody>
      </p:sp>
    </p:spTree>
    <p:extLst>
      <p:ext uri="{BB962C8B-B14F-4D97-AF65-F5344CB8AC3E}">
        <p14:creationId xmlns:p14="http://schemas.microsoft.com/office/powerpoint/2010/main" val="2071903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FD621-7D28-644D-A00A-943FC40754C8}"/>
              </a:ext>
            </a:extLst>
          </p:cNvPr>
          <p:cNvSpPr>
            <a:spLocks noGrp="1"/>
          </p:cNvSpPr>
          <p:nvPr>
            <p:ph type="ctrTitle"/>
          </p:nvPr>
        </p:nvSpPr>
        <p:spPr>
          <a:xfrm>
            <a:off x="463252" y="3615198"/>
            <a:ext cx="6143277" cy="701450"/>
          </a:xfrm>
        </p:spPr>
        <p:txBody>
          <a:bodyPr/>
          <a:lstStyle/>
          <a:p>
            <a:r>
              <a:rPr lang="en-US" dirty="0"/>
              <a:t>Thank You</a:t>
            </a:r>
          </a:p>
        </p:txBody>
      </p:sp>
      <p:sp>
        <p:nvSpPr>
          <p:cNvPr id="6" name="Text Placeholder 37"/>
          <p:cNvSpPr txBox="1">
            <a:spLocks/>
          </p:cNvSpPr>
          <p:nvPr/>
        </p:nvSpPr>
        <p:spPr>
          <a:xfrm>
            <a:off x="4564116" y="3326524"/>
            <a:ext cx="4579883" cy="1593838"/>
          </a:xfrm>
          <a:prstGeom prst="rect">
            <a:avLst/>
          </a:prstGeom>
          <a:noFill/>
          <a:effectLst/>
        </p:spPr>
        <p:txBody>
          <a:bodyPr>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Segoe UI" charset="0"/>
                <a:ea typeface="Segoe UI" charset="0"/>
                <a:cs typeface="Segoe UI" charset="0"/>
              </a:defRPr>
            </a:lvl1pPr>
            <a:lvl2pPr marL="685800" indent="-228600" algn="l" defTabSz="914400" rtl="0" eaLnBrk="1" latinLnBrk="0" hangingPunct="1">
              <a:lnSpc>
                <a:spcPct val="90000"/>
              </a:lnSpc>
              <a:spcBef>
                <a:spcPts val="500"/>
              </a:spcBef>
              <a:buFont typeface="Arial"/>
              <a:buChar char="•"/>
              <a:defRPr sz="2400" b="0" i="0" kern="1200">
                <a:solidFill>
                  <a:schemeClr val="tx1"/>
                </a:solidFill>
                <a:latin typeface="Segoe UI" charset="0"/>
                <a:ea typeface="Segoe UI" charset="0"/>
                <a:cs typeface="Segoe UI" charset="0"/>
              </a:defRPr>
            </a:lvl2pPr>
            <a:lvl3pPr marL="1143000" indent="-228600" algn="l" defTabSz="914400" rtl="0" eaLnBrk="1" latinLnBrk="0" hangingPunct="1">
              <a:lnSpc>
                <a:spcPct val="90000"/>
              </a:lnSpc>
              <a:spcBef>
                <a:spcPts val="500"/>
              </a:spcBef>
              <a:buFont typeface="Arial"/>
              <a:buChar char="•"/>
              <a:defRPr sz="2000" b="0" i="0" kern="1200">
                <a:solidFill>
                  <a:schemeClr val="tx1"/>
                </a:solidFill>
                <a:latin typeface="Segoe UI" charset="0"/>
                <a:ea typeface="Segoe UI" charset="0"/>
                <a:cs typeface="Segoe UI" charset="0"/>
              </a:defRPr>
            </a:lvl3pPr>
            <a:lvl4pPr marL="16002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4pPr>
            <a:lvl5pPr marL="2057400" indent="-228600" algn="l" defTabSz="914400" rtl="0" eaLnBrk="1" latinLnBrk="0" hangingPunct="1">
              <a:lnSpc>
                <a:spcPct val="90000"/>
              </a:lnSpc>
              <a:spcBef>
                <a:spcPts val="500"/>
              </a:spcBef>
              <a:buFont typeface="Arial"/>
              <a:buChar char="•"/>
              <a:defRPr sz="1800" b="0" i="0" kern="1200">
                <a:solidFill>
                  <a:schemeClr val="tx1"/>
                </a:solidFill>
                <a:latin typeface="Segoe UI" charset="0"/>
                <a:ea typeface="Segoe UI" charset="0"/>
                <a:cs typeface="Segoe UI"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defTabSz="969963">
              <a:spcBef>
                <a:spcPct val="0"/>
              </a:spcBef>
              <a:buNone/>
            </a:pPr>
            <a:r>
              <a:rPr lang="en-US" dirty="0">
                <a:solidFill>
                  <a:srgbClr val="C0167A"/>
                </a:solidFill>
                <a:latin typeface="Verdana" panose="020B0604030504040204" pitchFamily="34" charset="0"/>
                <a:ea typeface="Verdana" panose="020B0604030504040204" pitchFamily="34" charset="0"/>
                <a:cs typeface="Verdana" panose="020B0604030504040204" pitchFamily="34" charset="0"/>
              </a:rPr>
              <a:t>Beth Wolfset</a:t>
            </a:r>
          </a:p>
          <a:p>
            <a:pPr marL="0" indent="0" defTabSz="969963">
              <a:spcBef>
                <a:spcPct val="0"/>
              </a:spcBef>
              <a:buNone/>
            </a:pP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Email: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3"/>
              </a:rPr>
              <a:t>beth.wolfset@insight.com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	</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hlinkClick r:id="rId4"/>
              </a:rPr>
              <a:t>bswolfset@gmail.com</a:t>
            </a:r>
            <a:r>
              <a:rPr lang="en-US" sz="2000" dirty="0" smtClean="0">
                <a:solidFill>
                  <a:srgbClr val="C0167A"/>
                </a:solidFill>
                <a:latin typeface="Verdana" panose="020B0604030504040204" pitchFamily="34" charset="0"/>
                <a:ea typeface="Verdana" panose="020B0604030504040204" pitchFamily="34" charset="0"/>
                <a:cs typeface="Verdana" panose="020B0604030504040204" pitchFamily="34" charset="0"/>
              </a:rPr>
              <a:t>  </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a:p>
            <a:pPr marL="0" indent="0" defTabSz="969963">
              <a:spcBef>
                <a:spcPct val="0"/>
              </a:spcBef>
              <a:buNone/>
            </a:pPr>
            <a:r>
              <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rPr>
              <a:t>Twitter: @</a:t>
            </a:r>
            <a:r>
              <a:rPr lang="en-US" sz="2000" dirty="0" err="1" smtClean="0">
                <a:solidFill>
                  <a:srgbClr val="C0167A"/>
                </a:solidFill>
                <a:latin typeface="Verdana" panose="020B0604030504040204" pitchFamily="34" charset="0"/>
                <a:ea typeface="Verdana" panose="020B0604030504040204" pitchFamily="34" charset="0"/>
                <a:cs typeface="Verdana" panose="020B0604030504040204" pitchFamily="34" charset="0"/>
              </a:rPr>
              <a:t>beth_Wolfset</a:t>
            </a:r>
            <a:endParaRPr lang="en-US" sz="2000" dirty="0">
              <a:solidFill>
                <a:srgbClr val="C0167A"/>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185835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 vs Language</a:t>
            </a:r>
            <a:endParaRPr lang="en-US" dirty="0"/>
          </a:p>
        </p:txBody>
      </p:sp>
      <p:sp>
        <p:nvSpPr>
          <p:cNvPr id="3" name="TextBox 2"/>
          <p:cNvSpPr txBox="1"/>
          <p:nvPr/>
        </p:nvSpPr>
        <p:spPr>
          <a:xfrm>
            <a:off x="3200398" y="1050032"/>
            <a:ext cx="2650210" cy="507831"/>
          </a:xfrm>
          <a:prstGeom prst="rect">
            <a:avLst/>
          </a:prstGeom>
          <a:noFill/>
        </p:spPr>
        <p:txBody>
          <a:bodyPr wrap="square" rtlCol="0">
            <a:spAutoFit/>
          </a:bodyPr>
          <a:lstStyle/>
          <a:p>
            <a:pPr algn="ctr"/>
            <a:r>
              <a:rPr lang="en-US" dirty="0" smtClean="0"/>
              <a:t>ABCDEFGHIJKLMNOPQRSTUVWXYZ</a:t>
            </a:r>
          </a:p>
          <a:p>
            <a:pPr algn="ctr"/>
            <a:r>
              <a:rPr lang="en-US" dirty="0" smtClean="0"/>
              <a:t>Latin Alphabet</a:t>
            </a:r>
          </a:p>
        </p:txBody>
      </p:sp>
      <p:sp>
        <p:nvSpPr>
          <p:cNvPr id="4" name="Can 3"/>
          <p:cNvSpPr/>
          <p:nvPr/>
        </p:nvSpPr>
        <p:spPr>
          <a:xfrm>
            <a:off x="787831" y="1739946"/>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Spanish</a:t>
            </a:r>
            <a:endParaRPr lang="en-US" dirty="0"/>
          </a:p>
        </p:txBody>
      </p:sp>
      <p:sp>
        <p:nvSpPr>
          <p:cNvPr id="5" name="Can 4"/>
          <p:cNvSpPr/>
          <p:nvPr/>
        </p:nvSpPr>
        <p:spPr>
          <a:xfrm>
            <a:off x="333214"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err="1" smtClean="0"/>
              <a:t>Portugese</a:t>
            </a:r>
            <a:endParaRPr lang="en-US" dirty="0"/>
          </a:p>
        </p:txBody>
      </p:sp>
      <p:sp>
        <p:nvSpPr>
          <p:cNvPr id="6" name="TextBox 5"/>
          <p:cNvSpPr txBox="1"/>
          <p:nvPr/>
        </p:nvSpPr>
        <p:spPr>
          <a:xfrm>
            <a:off x="242236" y="2251633"/>
            <a:ext cx="3058903" cy="507831"/>
          </a:xfrm>
          <a:prstGeom prst="rect">
            <a:avLst/>
          </a:prstGeom>
          <a:noFill/>
        </p:spPr>
        <p:txBody>
          <a:bodyPr wrap="square" rtlCol="0">
            <a:spAutoFit/>
          </a:bodyPr>
          <a:lstStyle/>
          <a:p>
            <a:r>
              <a:rPr lang="es-ES" dirty="0" smtClean="0"/>
              <a:t>El </a:t>
            </a:r>
            <a:r>
              <a:rPr lang="es-ES" dirty="0"/>
              <a:t>diseño de la tabla de la base de datos tiene un impacto en </a:t>
            </a:r>
            <a:r>
              <a:rPr lang="es-ES" dirty="0" smtClean="0"/>
              <a:t>su desempeño</a:t>
            </a:r>
            <a:endParaRPr lang="es-ES" dirty="0"/>
          </a:p>
        </p:txBody>
      </p:sp>
      <p:sp>
        <p:nvSpPr>
          <p:cNvPr id="8" name="Can 7"/>
          <p:cNvSpPr/>
          <p:nvPr/>
        </p:nvSpPr>
        <p:spPr>
          <a:xfrm>
            <a:off x="1407763"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Italian</a:t>
            </a:r>
            <a:endParaRPr lang="en-US" dirty="0"/>
          </a:p>
        </p:txBody>
      </p:sp>
      <p:sp>
        <p:nvSpPr>
          <p:cNvPr id="9" name="Can 8"/>
          <p:cNvSpPr/>
          <p:nvPr/>
        </p:nvSpPr>
        <p:spPr>
          <a:xfrm>
            <a:off x="6940655" y="1228259"/>
            <a:ext cx="914400" cy="4572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dirty="0" smtClean="0"/>
              <a:t>English</a:t>
            </a:r>
            <a:endParaRPr lang="en-US" dirty="0"/>
          </a:p>
        </p:txBody>
      </p:sp>
      <p:sp>
        <p:nvSpPr>
          <p:cNvPr id="10" name="TextBox 9"/>
          <p:cNvSpPr txBox="1"/>
          <p:nvPr/>
        </p:nvSpPr>
        <p:spPr>
          <a:xfrm>
            <a:off x="5178726" y="2053805"/>
            <a:ext cx="3058903" cy="507831"/>
          </a:xfrm>
          <a:prstGeom prst="rect">
            <a:avLst/>
          </a:prstGeom>
          <a:noFill/>
        </p:spPr>
        <p:txBody>
          <a:bodyPr wrap="square" rtlCol="0">
            <a:spAutoFit/>
          </a:bodyPr>
          <a:lstStyle/>
          <a:p>
            <a:r>
              <a:rPr lang="es-ES" dirty="0" smtClean="0"/>
              <a:t>The </a:t>
            </a:r>
            <a:r>
              <a:rPr lang="es-ES" dirty="0" err="1" smtClean="0"/>
              <a:t>design</a:t>
            </a:r>
            <a:r>
              <a:rPr lang="es-ES" dirty="0" smtClean="0"/>
              <a:t> of </a:t>
            </a:r>
            <a:r>
              <a:rPr lang="es-ES" dirty="0" err="1" smtClean="0"/>
              <a:t>the</a:t>
            </a:r>
            <a:r>
              <a:rPr lang="es-ES" dirty="0" smtClean="0"/>
              <a:t> </a:t>
            </a:r>
            <a:r>
              <a:rPr lang="es-ES" dirty="0" err="1" smtClean="0"/>
              <a:t>table</a:t>
            </a:r>
            <a:r>
              <a:rPr lang="es-ES" dirty="0" smtClean="0"/>
              <a:t> of </a:t>
            </a:r>
            <a:r>
              <a:rPr lang="es-ES" dirty="0" err="1" smtClean="0"/>
              <a:t>the</a:t>
            </a:r>
            <a:r>
              <a:rPr lang="es-ES" dirty="0" smtClean="0"/>
              <a:t> base of data has </a:t>
            </a:r>
            <a:r>
              <a:rPr lang="es-ES" dirty="0" err="1" smtClean="0"/>
              <a:t>an</a:t>
            </a:r>
            <a:r>
              <a:rPr lang="es-ES" dirty="0" smtClean="0"/>
              <a:t> </a:t>
            </a:r>
            <a:r>
              <a:rPr lang="es-ES" dirty="0" err="1" smtClean="0"/>
              <a:t>impact</a:t>
            </a:r>
            <a:r>
              <a:rPr lang="es-ES" dirty="0" smtClean="0"/>
              <a:t> </a:t>
            </a:r>
            <a:r>
              <a:rPr lang="es-ES" dirty="0" err="1" smtClean="0"/>
              <a:t>on</a:t>
            </a:r>
            <a:r>
              <a:rPr lang="es-ES" dirty="0" smtClean="0"/>
              <a:t> </a:t>
            </a:r>
            <a:r>
              <a:rPr lang="es-ES" dirty="0" err="1" smtClean="0"/>
              <a:t>the</a:t>
            </a:r>
            <a:r>
              <a:rPr lang="es-ES" dirty="0" smtClean="0"/>
              <a:t> performance</a:t>
            </a:r>
            <a:endParaRPr lang="en-US" dirty="0"/>
          </a:p>
        </p:txBody>
      </p:sp>
      <p:sp>
        <p:nvSpPr>
          <p:cNvPr id="11" name="TextBox 10"/>
          <p:cNvSpPr txBox="1"/>
          <p:nvPr/>
        </p:nvSpPr>
        <p:spPr>
          <a:xfrm>
            <a:off x="4205786" y="2713298"/>
            <a:ext cx="4184287" cy="300082"/>
          </a:xfrm>
          <a:prstGeom prst="rect">
            <a:avLst/>
          </a:prstGeom>
          <a:noFill/>
        </p:spPr>
        <p:txBody>
          <a:bodyPr wrap="none" rtlCol="0">
            <a:spAutoFit/>
          </a:bodyPr>
          <a:lstStyle/>
          <a:p>
            <a:r>
              <a:rPr lang="en-US" dirty="0" smtClean="0"/>
              <a:t>The database </a:t>
            </a:r>
            <a:r>
              <a:rPr lang="en-US" dirty="0"/>
              <a:t>table design has an impact on performance</a:t>
            </a:r>
          </a:p>
        </p:txBody>
      </p:sp>
      <p:sp>
        <p:nvSpPr>
          <p:cNvPr id="12" name="TextBox 11"/>
          <p:cNvSpPr txBox="1"/>
          <p:nvPr/>
        </p:nvSpPr>
        <p:spPr>
          <a:xfrm>
            <a:off x="3214141" y="3589166"/>
            <a:ext cx="2650210" cy="300082"/>
          </a:xfrm>
          <a:prstGeom prst="rect">
            <a:avLst/>
          </a:prstGeom>
          <a:noFill/>
        </p:spPr>
        <p:txBody>
          <a:bodyPr wrap="square" rtlCol="0">
            <a:spAutoFit/>
          </a:bodyPr>
          <a:lstStyle/>
          <a:p>
            <a:pPr algn="ctr"/>
            <a:r>
              <a:rPr lang="en-US" dirty="0" smtClean="0"/>
              <a:t>SQL</a:t>
            </a:r>
          </a:p>
        </p:txBody>
      </p:sp>
      <p:sp>
        <p:nvSpPr>
          <p:cNvPr id="13" name="Can 12"/>
          <p:cNvSpPr/>
          <p:nvPr/>
        </p:nvSpPr>
        <p:spPr>
          <a:xfrm>
            <a:off x="956559" y="3984618"/>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Azure SQL Database</a:t>
            </a:r>
            <a:endParaRPr lang="en-US" dirty="0"/>
          </a:p>
        </p:txBody>
      </p:sp>
      <p:sp>
        <p:nvSpPr>
          <p:cNvPr id="14" name="Can 13"/>
          <p:cNvSpPr/>
          <p:nvPr/>
        </p:nvSpPr>
        <p:spPr>
          <a:xfrm>
            <a:off x="501942"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SQL Server</a:t>
            </a:r>
            <a:endParaRPr lang="en-US" dirty="0"/>
          </a:p>
        </p:txBody>
      </p:sp>
      <p:sp>
        <p:nvSpPr>
          <p:cNvPr id="15" name="Can 14"/>
          <p:cNvSpPr/>
          <p:nvPr/>
        </p:nvSpPr>
        <p:spPr>
          <a:xfrm>
            <a:off x="1576491"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MS Access</a:t>
            </a:r>
            <a:endParaRPr lang="en-US" dirty="0"/>
          </a:p>
        </p:txBody>
      </p:sp>
      <p:sp>
        <p:nvSpPr>
          <p:cNvPr id="16" name="Can 15"/>
          <p:cNvSpPr/>
          <p:nvPr/>
        </p:nvSpPr>
        <p:spPr>
          <a:xfrm>
            <a:off x="7031893" y="3472931"/>
            <a:ext cx="914400" cy="457200"/>
          </a:xfrm>
          <a:prstGeom prst="can">
            <a:avLst/>
          </a:prstGeom>
        </p:spPr>
        <p:style>
          <a:lnRef idx="2">
            <a:schemeClr val="accent6">
              <a:shade val="50000"/>
            </a:schemeClr>
          </a:lnRef>
          <a:fillRef idx="1">
            <a:schemeClr val="accent6"/>
          </a:fillRef>
          <a:effectRef idx="0">
            <a:schemeClr val="accent6"/>
          </a:effectRef>
          <a:fontRef idx="minor">
            <a:schemeClr val="lt1"/>
          </a:fontRef>
        </p:style>
        <p:txBody>
          <a:bodyPr lIns="45720" rIns="45720" rtlCol="0" anchor="ctr"/>
          <a:lstStyle/>
          <a:p>
            <a:pPr algn="ctr"/>
            <a:r>
              <a:rPr lang="en-US" dirty="0" smtClean="0"/>
              <a:t>Azure </a:t>
            </a:r>
            <a:r>
              <a:rPr lang="en-US" dirty="0" smtClean="0"/>
              <a:t>Data Warehouse</a:t>
            </a:r>
            <a:endParaRPr lang="en-US" dirty="0"/>
          </a:p>
        </p:txBody>
      </p:sp>
      <p:sp>
        <p:nvSpPr>
          <p:cNvPr id="17" name="Rectangle 16"/>
          <p:cNvSpPr/>
          <p:nvPr/>
        </p:nvSpPr>
        <p:spPr>
          <a:xfrm>
            <a:off x="242236" y="1022888"/>
            <a:ext cx="8158169" cy="21077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5400000">
            <a:off x="317124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rot="16200000">
            <a:off x="5411825" y="1004572"/>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5400000">
            <a:off x="317724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 name="Down Arrow 20"/>
          <p:cNvSpPr/>
          <p:nvPr/>
        </p:nvSpPr>
        <p:spPr>
          <a:xfrm rot="16200000">
            <a:off x="5417824" y="3264742"/>
            <a:ext cx="484632" cy="97840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Rectangle 21"/>
          <p:cNvSpPr/>
          <p:nvPr/>
        </p:nvSpPr>
        <p:spPr>
          <a:xfrm>
            <a:off x="248232" y="3128070"/>
            <a:ext cx="8158169" cy="1592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800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TextBox 2"/>
          <p:cNvSpPr txBox="1"/>
          <p:nvPr/>
        </p:nvSpPr>
        <p:spPr>
          <a:xfrm>
            <a:off x="339318" y="743918"/>
            <a:ext cx="8520778" cy="3831818"/>
          </a:xfrm>
          <a:prstGeom prst="rect">
            <a:avLst/>
          </a:prstGeom>
          <a:noFill/>
        </p:spPr>
        <p:txBody>
          <a:bodyPr wrap="square" rtlCol="0">
            <a:spAutoFit/>
          </a:bodyPr>
          <a:lstStyle/>
          <a:p>
            <a:r>
              <a:rPr lang="en-US" b="1" dirty="0" smtClean="0"/>
              <a:t>Designing for Azure Data Warehouse Performance </a:t>
            </a:r>
            <a:r>
              <a:rPr lang="en-US" dirty="0" smtClean="0">
                <a:hlinkClick r:id="rId2"/>
              </a:rPr>
              <a:t>–</a:t>
            </a:r>
            <a:r>
              <a:rPr lang="en-US" dirty="0" smtClean="0"/>
              <a:t> Beth Wolfset (other papers and slide decks)</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2"/>
              </a:rPr>
              <a:t>://github.com/BSWolfset/PresentationSlidedecks</a:t>
            </a:r>
            <a:endParaRPr lang="en-US" dirty="0"/>
          </a:p>
          <a:p>
            <a:r>
              <a:rPr lang="en-US" b="1" dirty="0" smtClean="0"/>
              <a:t>Azure </a:t>
            </a:r>
            <a:r>
              <a:rPr lang="en-US" b="1" dirty="0"/>
              <a:t>Data Warehouse </a:t>
            </a:r>
            <a:r>
              <a:rPr lang="en-US" b="1" dirty="0" smtClean="0"/>
              <a:t>Microsoft Documentation</a:t>
            </a:r>
            <a:endParaRPr lang="en-US" dirty="0" smtClean="0">
              <a:hlinkClick r:id=""/>
            </a:endParaRPr>
          </a:p>
          <a:p>
            <a:pPr marL="285750" indent="-285750">
              <a:buFont typeface="Arial" panose="020B0604020202020204" pitchFamily="34" charset="0"/>
              <a:buChar char="•"/>
            </a:pPr>
            <a:r>
              <a:rPr lang="en-US" dirty="0" smtClean="0">
                <a:hlinkClick r:id=""/>
              </a:rPr>
              <a:t>https</a:t>
            </a:r>
            <a:r>
              <a:rPr lang="en-US" dirty="0">
                <a:hlinkClick r:id="rId3"/>
              </a:rPr>
              <a:t>://</a:t>
            </a:r>
            <a:r>
              <a:rPr lang="en-US" dirty="0" smtClean="0">
                <a:hlinkClick r:id="rId3"/>
              </a:rPr>
              <a:t>docs.microsoft.com/en-us/azure/sql-data-warehouse/sql-data-warehouse-overview-what-is</a:t>
            </a:r>
            <a:endParaRPr lang="en-US" dirty="0" smtClean="0"/>
          </a:p>
          <a:p>
            <a:r>
              <a:rPr lang="en-US" b="1" dirty="0" smtClean="0"/>
              <a:t>What </a:t>
            </a:r>
            <a:r>
              <a:rPr lang="en-US" b="1" dirty="0"/>
              <a:t>is </a:t>
            </a:r>
            <a:r>
              <a:rPr lang="en-US" b="1" dirty="0" smtClean="0"/>
              <a:t>supported</a:t>
            </a:r>
            <a:r>
              <a:rPr lang="en-US" dirty="0" smtClean="0"/>
              <a:t> - Migrate </a:t>
            </a:r>
            <a:r>
              <a:rPr lang="en-US" dirty="0"/>
              <a:t>your SQL code to SQL Data </a:t>
            </a:r>
            <a:r>
              <a:rPr lang="en-US" dirty="0" smtClean="0"/>
              <a:t>Warehouse</a:t>
            </a:r>
          </a:p>
          <a:p>
            <a:pPr marL="285750" indent="-285750">
              <a:buFont typeface="Arial" panose="020B0604020202020204" pitchFamily="34" charset="0"/>
              <a:buChar char="•"/>
            </a:pPr>
            <a:r>
              <a:rPr lang="en-US" dirty="0" smtClean="0">
                <a:hlinkClick r:id="rId4"/>
              </a:rPr>
              <a:t>https</a:t>
            </a:r>
            <a:r>
              <a:rPr lang="en-US" dirty="0">
                <a:hlinkClick r:id="rId4"/>
              </a:rPr>
              <a:t>://docs.microsoft.com/en-us/azure/sql-data-warehouse/sql-data-warehouse-migrate-code</a:t>
            </a:r>
            <a:endParaRPr lang="en-US" dirty="0"/>
          </a:p>
          <a:p>
            <a:r>
              <a:rPr lang="en-US" b="1" dirty="0" smtClean="0"/>
              <a:t>Introduction to Azure SQL Data Warehouse</a:t>
            </a:r>
            <a:endParaRPr lang="en-US" dirty="0" smtClean="0"/>
          </a:p>
          <a:p>
            <a:pPr marL="285750" indent="-285750">
              <a:buFont typeface="Arial" panose="020B0604020202020204" pitchFamily="34" charset="0"/>
              <a:buChar char="•"/>
            </a:pPr>
            <a:r>
              <a:rPr lang="en-US" dirty="0">
                <a:hlinkClick r:id="rId5"/>
              </a:rPr>
              <a:t>https://</a:t>
            </a:r>
            <a:r>
              <a:rPr lang="en-US" dirty="0" smtClean="0">
                <a:hlinkClick r:id="rId5"/>
              </a:rPr>
              <a:t>www.sqlsaturday.com/716/Sessions/Details.aspx?sid=72535</a:t>
            </a:r>
            <a:r>
              <a:rPr lang="en-US" dirty="0" smtClean="0"/>
              <a:t> </a:t>
            </a:r>
            <a:r>
              <a:rPr lang="en-US" dirty="0"/>
              <a:t>– Derik Hammer</a:t>
            </a:r>
            <a:endParaRPr lang="en-US" dirty="0" smtClean="0"/>
          </a:p>
          <a:p>
            <a:pPr marL="285750" indent="-285750">
              <a:buFont typeface="Arial" panose="020B0604020202020204" pitchFamily="34" charset="0"/>
              <a:buChar char="•"/>
            </a:pPr>
            <a:r>
              <a:rPr lang="en-US" dirty="0">
                <a:hlinkClick r:id="rId6"/>
              </a:rPr>
              <a:t>https://</a:t>
            </a:r>
            <a:r>
              <a:rPr lang="en-US" dirty="0" smtClean="0">
                <a:hlinkClick r:id="rId6"/>
              </a:rPr>
              <a:t>sqlbits.com/Downloads/595/Robin%20Lester_SQLAzureDataWarehouseSQLBits.pdf</a:t>
            </a:r>
            <a:r>
              <a:rPr lang="en-US" dirty="0" smtClean="0"/>
              <a:t> </a:t>
            </a:r>
            <a:r>
              <a:rPr lang="en-US" dirty="0"/>
              <a:t>– </a:t>
            </a:r>
            <a:r>
              <a:rPr lang="en-US" dirty="0" smtClean="0"/>
              <a:t>Robin Lester</a:t>
            </a:r>
          </a:p>
          <a:p>
            <a:r>
              <a:rPr lang="en-US" b="1" dirty="0" smtClean="0"/>
              <a:t>Azure </a:t>
            </a:r>
            <a:r>
              <a:rPr lang="en-US" b="1" dirty="0"/>
              <a:t>Data Warehouse Performance Tuning </a:t>
            </a:r>
            <a:r>
              <a:rPr lang="en-US" b="1" dirty="0" smtClean="0"/>
              <a:t>-- </a:t>
            </a:r>
            <a:r>
              <a:rPr lang="en-US" dirty="0" smtClean="0"/>
              <a:t>Simon </a:t>
            </a:r>
            <a:r>
              <a:rPr lang="en-US" dirty="0"/>
              <a:t>Facer</a:t>
            </a:r>
          </a:p>
          <a:p>
            <a:pPr marL="285750" indent="-285750">
              <a:buFont typeface="Arial" panose="020B0604020202020204" pitchFamily="34" charset="0"/>
              <a:buChar char="•"/>
            </a:pPr>
            <a:r>
              <a:rPr lang="en-US" dirty="0">
                <a:hlinkClick r:id="rId7"/>
              </a:rPr>
              <a:t>https://</a:t>
            </a:r>
            <a:r>
              <a:rPr lang="en-US" dirty="0" smtClean="0">
                <a:hlinkClick r:id="rId7"/>
              </a:rPr>
              <a:t>www.sqlsaturday.com/716/Sessions/Details.aspx?sid=74668</a:t>
            </a:r>
            <a:r>
              <a:rPr lang="en-US" dirty="0" smtClean="0"/>
              <a:t> </a:t>
            </a:r>
          </a:p>
          <a:p>
            <a:r>
              <a:rPr lang="en-US" b="1" dirty="0" smtClean="0"/>
              <a:t>Azure </a:t>
            </a:r>
            <a:r>
              <a:rPr lang="en-US" b="1" dirty="0"/>
              <a:t>Data Warehouse Query Tuning</a:t>
            </a:r>
            <a:r>
              <a:rPr lang="en-US" dirty="0"/>
              <a:t> </a:t>
            </a:r>
            <a:r>
              <a:rPr lang="en-US" dirty="0" smtClean="0"/>
              <a:t>-- James Rowland-Jones</a:t>
            </a:r>
            <a:endParaRPr lang="en-US" dirty="0"/>
          </a:p>
          <a:p>
            <a:pPr marL="285750" indent="-285750">
              <a:buFont typeface="Arial" panose="020B0604020202020204" pitchFamily="34" charset="0"/>
              <a:buChar char="•"/>
            </a:pPr>
            <a:r>
              <a:rPr lang="en-US" dirty="0">
                <a:hlinkClick r:id="rId8"/>
              </a:rPr>
              <a:t>https://</a:t>
            </a:r>
            <a:r>
              <a:rPr lang="en-US" dirty="0" smtClean="0">
                <a:hlinkClick r:id="rId8"/>
              </a:rPr>
              <a:t>sqlbits.com/Sessions/Event15/Advanced_Topics_for_Azure_SQL_Data_Warehouse</a:t>
            </a:r>
            <a:endParaRPr lang="en-US" dirty="0"/>
          </a:p>
          <a:p>
            <a:r>
              <a:rPr lang="en-US" b="1" dirty="0" smtClean="0"/>
              <a:t>How </a:t>
            </a:r>
            <a:r>
              <a:rPr lang="en-US" b="1" dirty="0"/>
              <a:t>to shoot yourself in the foot with Azure SQL Data </a:t>
            </a:r>
            <a:r>
              <a:rPr lang="en-US" b="1" dirty="0" smtClean="0"/>
              <a:t>Warehouse</a:t>
            </a:r>
            <a:r>
              <a:rPr lang="en-US" dirty="0" smtClean="0"/>
              <a:t> – Greg Galloway</a:t>
            </a:r>
            <a:endParaRPr lang="en-US" dirty="0"/>
          </a:p>
          <a:p>
            <a:pPr marL="285750" indent="-285750">
              <a:buFont typeface="Arial" panose="020B0604020202020204" pitchFamily="34" charset="0"/>
              <a:buChar char="•"/>
            </a:pPr>
            <a:r>
              <a:rPr lang="en-US" dirty="0">
                <a:hlinkClick r:id="rId9"/>
              </a:rPr>
              <a:t>https://</a:t>
            </a:r>
            <a:r>
              <a:rPr lang="en-US" dirty="0" smtClean="0">
                <a:hlinkClick r:id="rId9"/>
              </a:rPr>
              <a:t>myignite.techcommunity.microsoft.com/sessions/66194</a:t>
            </a:r>
            <a:endParaRPr lang="en-US" dirty="0" smtClean="0"/>
          </a:p>
          <a:p>
            <a:r>
              <a:rPr lang="en-US" b="1" dirty="0" smtClean="0"/>
              <a:t>Data Movement/Shuffling</a:t>
            </a:r>
            <a:endParaRPr lang="en-US" b="1" dirty="0"/>
          </a:p>
          <a:p>
            <a:pPr marL="285750" indent="-285750">
              <a:buFont typeface="Arial" panose="020B0604020202020204" pitchFamily="34" charset="0"/>
              <a:buChar char="•"/>
            </a:pPr>
            <a:r>
              <a:rPr lang="en-US" dirty="0">
                <a:hlinkClick r:id="rId10"/>
              </a:rPr>
              <a:t>https://blobeater.blog/2018/04/12/azure-sql-dw-lets-shuffle</a:t>
            </a:r>
            <a:r>
              <a:rPr lang="en-US" dirty="0" smtClean="0">
                <a:hlinkClick r:id="rId10"/>
              </a:rPr>
              <a:t>/</a:t>
            </a:r>
            <a:r>
              <a:rPr lang="en-US" dirty="0" smtClean="0"/>
              <a:t> </a:t>
            </a:r>
          </a:p>
          <a:p>
            <a:pPr marL="285750" indent="-285750">
              <a:buFont typeface="Arial" panose="020B0604020202020204" pitchFamily="34" charset="0"/>
              <a:buChar char="•"/>
            </a:pPr>
            <a:r>
              <a:rPr lang="en-US" dirty="0">
                <a:hlinkClick r:id="rId11"/>
              </a:rPr>
              <a:t>https://azure.microsoft.com/en-us/blog/lightning-fast-query-performance-with-azure-sql-data-warehouse</a:t>
            </a:r>
            <a:r>
              <a:rPr lang="en-US" dirty="0" smtClean="0">
                <a:hlinkClick r:id="rId11"/>
              </a:rPr>
              <a:t>/</a:t>
            </a:r>
            <a:r>
              <a:rPr lang="en-US" dirty="0" smtClean="0"/>
              <a:t> </a:t>
            </a:r>
            <a:endParaRPr lang="en-US" dirty="0"/>
          </a:p>
        </p:txBody>
      </p:sp>
    </p:spTree>
    <p:extLst>
      <p:ext uri="{BB962C8B-B14F-4D97-AF65-F5344CB8AC3E}">
        <p14:creationId xmlns:p14="http://schemas.microsoft.com/office/powerpoint/2010/main" val="41856176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Queries - Who Loves Them?</a:t>
            </a:r>
            <a:endParaRPr lang="en-US" dirty="0"/>
          </a:p>
        </p:txBody>
      </p:sp>
      <p:pic>
        <p:nvPicPr>
          <p:cNvPr id="1026" name="Picture 2" descr="Client tier, server tier, and database server ti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36" y="1105165"/>
            <a:ext cx="4086225" cy="34004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6154" y="4774168"/>
            <a:ext cx="8801025" cy="369332"/>
          </a:xfrm>
          <a:prstGeom prst="rect">
            <a:avLst/>
          </a:prstGeom>
        </p:spPr>
        <p:txBody>
          <a:bodyPr wrap="square">
            <a:spAutoFit/>
          </a:bodyPr>
          <a:lstStyle/>
          <a:p>
            <a:r>
              <a:rPr lang="en-US" sz="900" dirty="0" smtClean="0"/>
              <a:t>Linked Server - https</a:t>
            </a:r>
            <a:r>
              <a:rPr lang="en-US" sz="900" dirty="0"/>
              <a:t>://</a:t>
            </a:r>
            <a:r>
              <a:rPr lang="en-US" sz="900" dirty="0" smtClean="0"/>
              <a:t>docs.microsoft.com/en-us/sql/relational-databases/linked-servers/linked-servers-database-engine?view=sql-server-20177</a:t>
            </a:r>
          </a:p>
          <a:p>
            <a:r>
              <a:rPr lang="en-US" sz="900" dirty="0"/>
              <a:t>Azure DW - https://</a:t>
            </a:r>
            <a:r>
              <a:rPr lang="en-US" sz="900" dirty="0" smtClean="0"/>
              <a:t>docs.microsoft.com/en-us/azure/sql-data-warehouse/massively-parallel-processing-mpp-architecture </a:t>
            </a:r>
            <a:endParaRPr lang="en-US" sz="900" dirty="0"/>
          </a:p>
        </p:txBody>
      </p:sp>
      <p:pic>
        <p:nvPicPr>
          <p:cNvPr id="1028" name="Picture 4" descr="SQL Data Warehouse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179" y="1105165"/>
            <a:ext cx="4191000" cy="3228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86958" y="724248"/>
            <a:ext cx="2642455" cy="369332"/>
          </a:xfrm>
          <a:prstGeom prst="rect">
            <a:avLst/>
          </a:prstGeom>
          <a:noFill/>
        </p:spPr>
        <p:txBody>
          <a:bodyPr wrap="none" rtlCol="0">
            <a:spAutoFit/>
          </a:bodyPr>
          <a:lstStyle/>
          <a:p>
            <a:r>
              <a:rPr lang="en-US" sz="1800" b="1" dirty="0" smtClean="0">
                <a:solidFill>
                  <a:schemeClr val="accent1">
                    <a:lumMod val="50000"/>
                  </a:schemeClr>
                </a:solidFill>
              </a:rPr>
              <a:t>SQL Server Linked Servers</a:t>
            </a:r>
            <a:endParaRPr lang="en-US" sz="1800" b="1" dirty="0">
              <a:solidFill>
                <a:schemeClr val="accent1">
                  <a:lumMod val="50000"/>
                </a:schemeClr>
              </a:solidFill>
            </a:endParaRPr>
          </a:p>
        </p:txBody>
      </p:sp>
      <p:sp>
        <p:nvSpPr>
          <p:cNvPr id="8" name="TextBox 7"/>
          <p:cNvSpPr txBox="1"/>
          <p:nvPr/>
        </p:nvSpPr>
        <p:spPr>
          <a:xfrm>
            <a:off x="5080861" y="735833"/>
            <a:ext cx="3677417" cy="369332"/>
          </a:xfrm>
          <a:prstGeom prst="rect">
            <a:avLst/>
          </a:prstGeom>
          <a:noFill/>
        </p:spPr>
        <p:txBody>
          <a:bodyPr wrap="none" rtlCol="0">
            <a:spAutoFit/>
          </a:bodyPr>
          <a:lstStyle/>
          <a:p>
            <a:r>
              <a:rPr lang="en-US" sz="1800" b="1" dirty="0" smtClean="0">
                <a:solidFill>
                  <a:schemeClr val="accent1">
                    <a:lumMod val="50000"/>
                  </a:schemeClr>
                </a:solidFill>
              </a:rPr>
              <a:t>ADW MPP Architecture Components</a:t>
            </a:r>
            <a:endParaRPr lang="en-US" sz="1800" b="1" dirty="0">
              <a:solidFill>
                <a:schemeClr val="accent1">
                  <a:lumMod val="50000"/>
                </a:schemeClr>
              </a:solidFill>
            </a:endParaRPr>
          </a:p>
        </p:txBody>
      </p:sp>
      <p:sp>
        <p:nvSpPr>
          <p:cNvPr id="9" name="TextBox 8"/>
          <p:cNvSpPr txBox="1"/>
          <p:nvPr/>
        </p:nvSpPr>
        <p:spPr>
          <a:xfrm>
            <a:off x="237794" y="3412647"/>
            <a:ext cx="1430263" cy="369332"/>
          </a:xfrm>
          <a:prstGeom prst="rect">
            <a:avLst/>
          </a:prstGeom>
          <a:noFill/>
        </p:spPr>
        <p:txBody>
          <a:bodyPr wrap="none" rtlCol="0">
            <a:spAutoFit/>
          </a:bodyPr>
          <a:lstStyle/>
          <a:p>
            <a:r>
              <a:rPr lang="en-US" sz="1800" b="1" dirty="0" smtClean="0">
                <a:solidFill>
                  <a:srgbClr val="D40E8C"/>
                </a:solidFill>
              </a:rPr>
              <a:t>Elastic Query</a:t>
            </a:r>
            <a:endParaRPr lang="en-US" sz="1800" b="1" dirty="0">
              <a:solidFill>
                <a:srgbClr val="D40E8C"/>
              </a:solidFill>
            </a:endParaRPr>
          </a:p>
        </p:txBody>
      </p:sp>
    </p:spTree>
    <p:extLst>
      <p:ext uri="{BB962C8B-B14F-4D97-AF65-F5344CB8AC3E}">
        <p14:creationId xmlns:p14="http://schemas.microsoft.com/office/powerpoint/2010/main" val="390525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smtClean="0"/>
              <a:t>ADW Tables: Distribution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209378052"/>
              </p:ext>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smtClean="0"/>
                        <a:t>Distributed</a:t>
                      </a:r>
                      <a:endParaRPr lang="en-US" sz="1400" dirty="0"/>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smtClean="0"/>
                        <a:t>Replicated</a:t>
                      </a:r>
                      <a:endParaRPr lang="en-US" sz="1400"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solidFill>
                            <a:schemeClr val="bg1"/>
                          </a:solidFill>
                        </a:rPr>
                        <a:t>Hash</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Round Robin</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Replicated</a:t>
                      </a:r>
                      <a:endParaRPr lang="en-US" sz="1400" dirty="0">
                        <a:solidFill>
                          <a:schemeClr val="bg1"/>
                        </a:solidFill>
                      </a:endParaRP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Distributed on Hash Key across the 60 nodes</a:t>
                      </a:r>
                      <a:endParaRPr lang="en-US" sz="1400" dirty="0"/>
                    </a:p>
                  </a:txBody>
                  <a:tcPr>
                    <a:solidFill>
                      <a:srgbClr val="F1C5E0"/>
                    </a:solidFill>
                  </a:tcPr>
                </a:tc>
                <a:tc>
                  <a:txBody>
                    <a:bodyPr/>
                    <a:lstStyle/>
                    <a:p>
                      <a:r>
                        <a:rPr lang="en-US" sz="1400" dirty="0" smtClean="0"/>
                        <a:t>Randomly distributed across the 60 nodes</a:t>
                      </a:r>
                      <a:endParaRPr lang="en-US" sz="1400" dirty="0"/>
                    </a:p>
                  </a:txBody>
                  <a:tcPr>
                    <a:solidFill>
                      <a:srgbClr val="F1C5E0"/>
                    </a:solidFill>
                  </a:tcPr>
                </a:tc>
                <a:tc>
                  <a:txBody>
                    <a:bodyPr/>
                    <a:lstStyle/>
                    <a:p>
                      <a:r>
                        <a:rPr lang="en-US" sz="1400" dirty="0" smtClean="0"/>
                        <a:t>Each</a:t>
                      </a:r>
                      <a:r>
                        <a:rPr lang="en-US" sz="1400" baseline="0" dirty="0" smtClean="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smtClean="0"/>
                        <a:t>Fact Tables</a:t>
                      </a:r>
                    </a:p>
                    <a:p>
                      <a:r>
                        <a:rPr lang="en-US" sz="1400" dirty="0" smtClean="0"/>
                        <a:t>RCD</a:t>
                      </a:r>
                    </a:p>
                  </a:txBody>
                  <a:tcPr>
                    <a:solidFill>
                      <a:srgbClr val="E490C4"/>
                    </a:solidFill>
                  </a:tcPr>
                </a:tc>
                <a:tc>
                  <a:txBody>
                    <a:bodyPr/>
                    <a:lstStyle/>
                    <a:p>
                      <a:r>
                        <a:rPr lang="en-US" sz="1400" dirty="0" smtClean="0"/>
                        <a:t>External Tables</a:t>
                      </a:r>
                      <a:endParaRPr lang="en-US" sz="1400" dirty="0"/>
                    </a:p>
                  </a:txBody>
                  <a:tcPr>
                    <a:solidFill>
                      <a:srgbClr val="E490C4"/>
                    </a:solidFill>
                  </a:tcPr>
                </a:tc>
                <a:tc>
                  <a:txBody>
                    <a:bodyPr/>
                    <a:lstStyle/>
                    <a:p>
                      <a:r>
                        <a:rPr lang="en-US" sz="1400" dirty="0" smtClean="0"/>
                        <a:t>Dimensions &lt; 2G</a:t>
                      </a:r>
                      <a:endParaRPr lang="en-US" sz="1400"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smtClean="0">
                <a:solidFill>
                  <a:schemeClr val="accent5">
                    <a:lumMod val="50000"/>
                  </a:schemeClr>
                </a:solidFill>
              </a:rPr>
              <a:t>Table Types</a:t>
            </a:r>
          </a:p>
          <a:p>
            <a:r>
              <a:rPr lang="en-US" dirty="0" smtClean="0">
                <a:solidFill>
                  <a:schemeClr val="accent5">
                    <a:lumMod val="75000"/>
                  </a:schemeClr>
                </a:solidFill>
              </a:rPr>
              <a:t>Fact</a:t>
            </a:r>
          </a:p>
          <a:p>
            <a:r>
              <a:rPr lang="en-US" dirty="0" smtClean="0">
                <a:solidFill>
                  <a:schemeClr val="accent5">
                    <a:lumMod val="75000"/>
                  </a:schemeClr>
                </a:solidFill>
              </a:rPr>
              <a:t>Dimension</a:t>
            </a:r>
          </a:p>
          <a:p>
            <a:r>
              <a:rPr lang="en-US" dirty="0" smtClean="0">
                <a:solidFill>
                  <a:schemeClr val="accent5">
                    <a:lumMod val="75000"/>
                  </a:schemeClr>
                </a:solidFill>
              </a:rPr>
              <a:t>RCD</a:t>
            </a:r>
          </a:p>
          <a:p>
            <a:r>
              <a:rPr lang="en-US" dirty="0" smtClean="0">
                <a:solidFill>
                  <a:schemeClr val="accent5">
                    <a:lumMod val="75000"/>
                  </a:schemeClr>
                </a:solidFill>
              </a:rPr>
              <a:t>Bridge</a:t>
            </a:r>
          </a:p>
          <a:p>
            <a:endParaRPr lang="en-US" dirty="0" smtClean="0">
              <a:solidFill>
                <a:schemeClr val="accent5">
                  <a:lumMod val="75000"/>
                </a:schemeClr>
              </a:solidFill>
            </a:endParaRPr>
          </a:p>
          <a:p>
            <a:r>
              <a:rPr lang="en-US" dirty="0" smtClean="0">
                <a:solidFill>
                  <a:schemeClr val="accent5">
                    <a:lumMod val="75000"/>
                  </a:schemeClr>
                </a:solidFill>
              </a:rPr>
              <a:t>Stage</a:t>
            </a:r>
          </a:p>
          <a:p>
            <a:r>
              <a:rPr lang="en-US" dirty="0" smtClean="0">
                <a:solidFill>
                  <a:schemeClr val="accent5">
                    <a:lumMod val="75000"/>
                  </a:schemeClr>
                </a:solidFill>
              </a:rPr>
              <a:t>External</a:t>
            </a:r>
          </a:p>
          <a:p>
            <a:r>
              <a:rPr lang="en-US" dirty="0" smtClean="0">
                <a:solidFill>
                  <a:schemeClr val="accent5">
                    <a:lumMod val="75000"/>
                  </a:schemeClr>
                </a:solidFill>
              </a:rPr>
              <a:t>Temporary</a:t>
            </a:r>
            <a:endParaRPr lang="en-US" dirty="0">
              <a:solidFill>
                <a:schemeClr val="accent5">
                  <a:lumMod val="75000"/>
                </a:schemeClr>
              </a:solidFill>
            </a:endParaRPr>
          </a:p>
        </p:txBody>
      </p:sp>
      <p:sp>
        <p:nvSpPr>
          <p:cNvPr id="7" name="Title 1"/>
          <p:cNvSpPr txBox="1">
            <a:spLocks/>
          </p:cNvSpPr>
          <p:nvPr/>
        </p:nvSpPr>
        <p:spPr>
          <a:xfrm>
            <a:off x="59898" y="3764"/>
            <a:ext cx="8714943" cy="68240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800" b="0" kern="120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						</a:t>
            </a:r>
            <a:endParaRPr lang="en-US" dirty="0"/>
          </a:p>
        </p:txBody>
      </p:sp>
    </p:spTree>
    <p:extLst>
      <p:ext uri="{BB962C8B-B14F-4D97-AF65-F5344CB8AC3E}">
        <p14:creationId xmlns:p14="http://schemas.microsoft.com/office/powerpoint/2010/main" val="24029161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Distribution vs Partitioning</a:t>
            </a:r>
            <a:endParaRPr lang="en-US" dirty="0"/>
          </a:p>
        </p:txBody>
      </p:sp>
      <p:grpSp>
        <p:nvGrpSpPr>
          <p:cNvPr id="43" name="Group 42"/>
          <p:cNvGrpSpPr/>
          <p:nvPr/>
        </p:nvGrpSpPr>
        <p:grpSpPr>
          <a:xfrm>
            <a:off x="3128543" y="1136254"/>
            <a:ext cx="5992600" cy="3077155"/>
            <a:chOff x="3128543" y="1136254"/>
            <a:chExt cx="5992600" cy="3077155"/>
          </a:xfrm>
        </p:grpSpPr>
        <p:sp>
          <p:nvSpPr>
            <p:cNvPr id="4" name="Rectangle 3"/>
            <p:cNvSpPr/>
            <p:nvPr/>
          </p:nvSpPr>
          <p:spPr>
            <a:xfrm>
              <a:off x="3128543" y="1136254"/>
              <a:ext cx="5992600"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6998516" y="145145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B</a:t>
              </a:r>
              <a:endParaRPr lang="en-US" dirty="0"/>
            </a:p>
          </p:txBody>
        </p:sp>
        <p:sp>
          <p:nvSpPr>
            <p:cNvPr id="6" name="Rounded Rectangle 5"/>
            <p:cNvSpPr/>
            <p:nvPr/>
          </p:nvSpPr>
          <p:spPr>
            <a:xfrm>
              <a:off x="3221275"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1</a:t>
              </a:r>
              <a:endParaRPr lang="en-US" dirty="0">
                <a:solidFill>
                  <a:srgbClr val="C13089"/>
                </a:solidFill>
              </a:endParaRPr>
            </a:p>
          </p:txBody>
        </p:sp>
        <p:sp>
          <p:nvSpPr>
            <p:cNvPr id="7" name="Rounded Rectangle 6"/>
            <p:cNvSpPr/>
            <p:nvPr/>
          </p:nvSpPr>
          <p:spPr>
            <a:xfrm>
              <a:off x="4903982"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2</a:t>
              </a:r>
              <a:endParaRPr lang="en-US" dirty="0">
                <a:solidFill>
                  <a:srgbClr val="C13089"/>
                </a:solidFill>
              </a:endParaRPr>
            </a:p>
          </p:txBody>
        </p:sp>
        <p:sp>
          <p:nvSpPr>
            <p:cNvPr id="8" name="Rounded Rectangle 7"/>
            <p:cNvSpPr/>
            <p:nvPr/>
          </p:nvSpPr>
          <p:spPr>
            <a:xfrm>
              <a:off x="6276759" y="2535593"/>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3</a:t>
              </a:r>
              <a:endParaRPr lang="en-US" dirty="0">
                <a:solidFill>
                  <a:srgbClr val="C13089"/>
                </a:solidFill>
              </a:endParaRPr>
            </a:p>
          </p:txBody>
        </p:sp>
        <p:sp>
          <p:nvSpPr>
            <p:cNvPr id="9" name="Rounded Rectangle 8"/>
            <p:cNvSpPr/>
            <p:nvPr/>
          </p:nvSpPr>
          <p:spPr>
            <a:xfrm>
              <a:off x="40801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5</a:t>
              </a:r>
              <a:endParaRPr lang="en-US" dirty="0">
                <a:solidFill>
                  <a:srgbClr val="C13089"/>
                </a:solidFill>
              </a:endParaRPr>
            </a:p>
          </p:txBody>
        </p:sp>
        <p:sp>
          <p:nvSpPr>
            <p:cNvPr id="10" name="Rounded Rectangle 9"/>
            <p:cNvSpPr/>
            <p:nvPr/>
          </p:nvSpPr>
          <p:spPr>
            <a:xfrm>
              <a:off x="7702376" y="2535593"/>
              <a:ext cx="126683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4</a:t>
              </a:r>
              <a:endParaRPr lang="en-US" dirty="0">
                <a:solidFill>
                  <a:srgbClr val="C13089"/>
                </a:solidFill>
              </a:endParaRPr>
            </a:p>
          </p:txBody>
        </p:sp>
        <p:sp>
          <p:nvSpPr>
            <p:cNvPr id="11" name="Rounded Rectangle 10"/>
            <p:cNvSpPr/>
            <p:nvPr/>
          </p:nvSpPr>
          <p:spPr>
            <a:xfrm>
              <a:off x="7016543" y="3357794"/>
              <a:ext cx="1271016"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6</a:t>
              </a:r>
              <a:endParaRPr lang="en-US" dirty="0">
                <a:solidFill>
                  <a:srgbClr val="C13089"/>
                </a:solidFill>
              </a:endParaRPr>
            </a:p>
          </p:txBody>
        </p:sp>
        <p:cxnSp>
          <p:nvCxnSpPr>
            <p:cNvPr id="12" name="Straight Connector 11"/>
            <p:cNvCxnSpPr>
              <a:stCxn id="6" idx="0"/>
              <a:endCxn id="18" idx="2"/>
            </p:cNvCxnSpPr>
            <p:nvPr/>
          </p:nvCxnSpPr>
          <p:spPr>
            <a:xfrm flipV="1">
              <a:off x="3856783" y="2017139"/>
              <a:ext cx="89364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6899862" y="201713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9" idx="0"/>
              <a:endCxn id="18" idx="2"/>
            </p:cNvCxnSpPr>
            <p:nvPr/>
          </p:nvCxnSpPr>
          <p:spPr>
            <a:xfrm flipV="1">
              <a:off x="4715651" y="2017139"/>
              <a:ext cx="34774" cy="134065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0"/>
              <a:endCxn id="18" idx="2"/>
            </p:cNvCxnSpPr>
            <p:nvPr/>
          </p:nvCxnSpPr>
          <p:spPr>
            <a:xfrm flipH="1" flipV="1">
              <a:off x="4750425" y="2017139"/>
              <a:ext cx="789065"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7559285" y="1991870"/>
              <a:ext cx="92766" cy="136592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0"/>
            </p:cNvCxnSpPr>
            <p:nvPr/>
          </p:nvCxnSpPr>
          <p:spPr>
            <a:xfrm flipH="1" flipV="1">
              <a:off x="7572699" y="2028947"/>
              <a:ext cx="763095"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4250604" y="145145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A</a:t>
              </a:r>
              <a:endParaRPr lang="en-US" dirty="0"/>
            </a:p>
          </p:txBody>
        </p:sp>
      </p:grpSp>
      <p:sp>
        <p:nvSpPr>
          <p:cNvPr id="29" name="TextBox 28"/>
          <p:cNvSpPr txBox="1"/>
          <p:nvPr/>
        </p:nvSpPr>
        <p:spPr>
          <a:xfrm>
            <a:off x="301812" y="1193301"/>
            <a:ext cx="1759286" cy="3000821"/>
          </a:xfrm>
          <a:prstGeom prst="rect">
            <a:avLst/>
          </a:prstGeom>
          <a:noFill/>
        </p:spPr>
        <p:txBody>
          <a:bodyPr wrap="square" rtlCol="0">
            <a:spAutoFit/>
          </a:bodyPr>
          <a:lstStyle/>
          <a:p>
            <a:r>
              <a:rPr lang="en-US" dirty="0" err="1" smtClean="0"/>
              <a:t>OrderId</a:t>
            </a:r>
            <a:r>
              <a:rPr lang="en-US" dirty="0" smtClean="0"/>
              <a:t>	</a:t>
            </a:r>
            <a:r>
              <a:rPr lang="en-US" dirty="0" err="1" smtClean="0"/>
              <a:t>MonthYear</a:t>
            </a:r>
            <a:endParaRPr lang="en-US" dirty="0" smtClean="0"/>
          </a:p>
          <a:p>
            <a:r>
              <a:rPr lang="en-US" dirty="0" smtClean="0"/>
              <a:t>11011</a:t>
            </a:r>
            <a:r>
              <a:rPr lang="en-US" dirty="0"/>
              <a:t>	</a:t>
            </a:r>
            <a:r>
              <a:rPr lang="en-US" dirty="0" smtClean="0"/>
              <a:t>032018</a:t>
            </a:r>
          </a:p>
          <a:p>
            <a:r>
              <a:rPr lang="en-US" dirty="0" smtClean="0"/>
              <a:t>11012	032018</a:t>
            </a:r>
          </a:p>
          <a:p>
            <a:r>
              <a:rPr lang="en-US" dirty="0" smtClean="0"/>
              <a:t>11013</a:t>
            </a:r>
            <a:r>
              <a:rPr lang="en-US" dirty="0"/>
              <a:t>	032018</a:t>
            </a:r>
            <a:endParaRPr lang="en-US" dirty="0" smtClean="0"/>
          </a:p>
          <a:p>
            <a:r>
              <a:rPr lang="en-US" dirty="0" smtClean="0"/>
              <a:t>11014</a:t>
            </a:r>
            <a:r>
              <a:rPr lang="en-US" dirty="0"/>
              <a:t>	032018</a:t>
            </a:r>
            <a:endParaRPr lang="en-US" dirty="0" smtClean="0"/>
          </a:p>
          <a:p>
            <a:r>
              <a:rPr lang="en-US" dirty="0" smtClean="0"/>
              <a:t>11015</a:t>
            </a:r>
            <a:r>
              <a:rPr lang="en-US" dirty="0"/>
              <a:t>	032018</a:t>
            </a:r>
            <a:endParaRPr lang="en-US" dirty="0" smtClean="0"/>
          </a:p>
          <a:p>
            <a:r>
              <a:rPr lang="en-US" dirty="0" smtClean="0"/>
              <a:t>11016</a:t>
            </a:r>
            <a:r>
              <a:rPr lang="en-US" dirty="0"/>
              <a:t>	032018</a:t>
            </a:r>
            <a:endParaRPr lang="en-US" dirty="0" smtClean="0"/>
          </a:p>
          <a:p>
            <a:r>
              <a:rPr lang="en-US" dirty="0" smtClean="0"/>
              <a:t>22101</a:t>
            </a:r>
            <a:r>
              <a:rPr lang="en-US" dirty="0"/>
              <a:t>	</a:t>
            </a:r>
            <a:r>
              <a:rPr lang="en-US" dirty="0" smtClean="0"/>
              <a:t>042018</a:t>
            </a:r>
          </a:p>
          <a:p>
            <a:r>
              <a:rPr lang="en-US" dirty="0" smtClean="0"/>
              <a:t>22102</a:t>
            </a:r>
            <a:r>
              <a:rPr lang="en-US" dirty="0"/>
              <a:t>	</a:t>
            </a:r>
            <a:r>
              <a:rPr lang="en-US" dirty="0" smtClean="0"/>
              <a:t>042018</a:t>
            </a:r>
          </a:p>
          <a:p>
            <a:r>
              <a:rPr lang="en-US" dirty="0" smtClean="0"/>
              <a:t>22103</a:t>
            </a:r>
            <a:r>
              <a:rPr lang="en-US" dirty="0"/>
              <a:t>	042018</a:t>
            </a:r>
            <a:endParaRPr lang="en-US" dirty="0" smtClean="0"/>
          </a:p>
          <a:p>
            <a:r>
              <a:rPr lang="en-US" dirty="0" smtClean="0"/>
              <a:t>22104</a:t>
            </a:r>
            <a:r>
              <a:rPr lang="en-US" dirty="0"/>
              <a:t>	042018</a:t>
            </a:r>
            <a:endParaRPr lang="en-US" dirty="0" smtClean="0"/>
          </a:p>
          <a:p>
            <a:r>
              <a:rPr lang="en-US" dirty="0" smtClean="0"/>
              <a:t>22105</a:t>
            </a:r>
            <a:r>
              <a:rPr lang="en-US" dirty="0"/>
              <a:t>	042018</a:t>
            </a:r>
            <a:endParaRPr lang="en-US" dirty="0" smtClean="0"/>
          </a:p>
          <a:p>
            <a:pPr marL="342900" indent="-342900">
              <a:buAutoNum type="arabicPlain" startAt="22106"/>
            </a:pPr>
            <a:r>
              <a:rPr lang="en-US" dirty="0"/>
              <a:t> </a:t>
            </a:r>
            <a:r>
              <a:rPr lang="en-US" dirty="0" smtClean="0"/>
              <a:t>	042018</a:t>
            </a:r>
          </a:p>
          <a:p>
            <a:pPr marL="342900" indent="-342900">
              <a:buAutoNum type="arabicPlain" startAt="22106"/>
            </a:pPr>
            <a:r>
              <a:rPr lang="en-US" dirty="0"/>
              <a:t> </a:t>
            </a:r>
            <a:r>
              <a:rPr lang="en-US" dirty="0" smtClean="0"/>
              <a:t>	042018</a:t>
            </a:r>
          </a:p>
        </p:txBody>
      </p:sp>
      <p:grpSp>
        <p:nvGrpSpPr>
          <p:cNvPr id="44" name="Group 43"/>
          <p:cNvGrpSpPr/>
          <p:nvPr/>
        </p:nvGrpSpPr>
        <p:grpSpPr>
          <a:xfrm>
            <a:off x="3202987" y="2589837"/>
            <a:ext cx="5786603" cy="1413798"/>
            <a:chOff x="3202987" y="2589837"/>
            <a:chExt cx="5786603" cy="1413798"/>
          </a:xfrm>
        </p:grpSpPr>
        <p:sp>
          <p:nvSpPr>
            <p:cNvPr id="30" name="TextBox 29"/>
            <p:cNvSpPr txBox="1"/>
            <p:nvPr/>
          </p:nvSpPr>
          <p:spPr>
            <a:xfrm>
              <a:off x="3202987" y="2589837"/>
              <a:ext cx="1307592" cy="457200"/>
            </a:xfrm>
            <a:prstGeom prst="rect">
              <a:avLst/>
            </a:prstGeom>
            <a:noFill/>
          </p:spPr>
          <p:txBody>
            <a:bodyPr wrap="square" lIns="45720" rIns="45720" rtlCol="0">
              <a:spAutoFit/>
            </a:bodyPr>
            <a:lstStyle/>
            <a:p>
              <a:r>
                <a:rPr lang="en-US" dirty="0" smtClean="0"/>
                <a:t>11011</a:t>
              </a:r>
              <a:r>
                <a:rPr lang="en-US" dirty="0"/>
                <a:t>	</a:t>
              </a:r>
              <a:r>
                <a:rPr lang="en-US" dirty="0" smtClean="0"/>
                <a:t>032018</a:t>
              </a:r>
            </a:p>
            <a:p>
              <a:r>
                <a:rPr lang="en-US" dirty="0" smtClean="0"/>
                <a:t>22101</a:t>
              </a:r>
              <a:r>
                <a:rPr lang="en-US" dirty="0"/>
                <a:t>	</a:t>
              </a:r>
              <a:r>
                <a:rPr lang="en-US" dirty="0" smtClean="0"/>
                <a:t>042018</a:t>
              </a:r>
            </a:p>
          </p:txBody>
        </p:sp>
        <p:sp>
          <p:nvSpPr>
            <p:cNvPr id="31" name="TextBox 30"/>
            <p:cNvSpPr txBox="1"/>
            <p:nvPr/>
          </p:nvSpPr>
          <p:spPr>
            <a:xfrm>
              <a:off x="4885694" y="2589837"/>
              <a:ext cx="1307592" cy="457200"/>
            </a:xfrm>
            <a:prstGeom prst="rect">
              <a:avLst/>
            </a:prstGeom>
            <a:noFill/>
          </p:spPr>
          <p:txBody>
            <a:bodyPr wrap="square" lIns="45720" rIns="45720" rtlCol="0">
              <a:spAutoFit/>
            </a:bodyPr>
            <a:lstStyle/>
            <a:p>
              <a:r>
                <a:rPr lang="en-US" dirty="0"/>
                <a:t>11012</a:t>
              </a:r>
              <a:r>
                <a:rPr lang="en-US" dirty="0"/>
                <a:t>	</a:t>
              </a:r>
              <a:r>
                <a:rPr lang="en-US" dirty="0" smtClean="0"/>
                <a:t>032018</a:t>
              </a:r>
            </a:p>
            <a:p>
              <a:r>
                <a:rPr lang="en-US" dirty="0" smtClean="0"/>
                <a:t>22102</a:t>
              </a:r>
              <a:r>
                <a:rPr lang="en-US" dirty="0"/>
                <a:t>	</a:t>
              </a:r>
              <a:r>
                <a:rPr lang="en-US" dirty="0" smtClean="0"/>
                <a:t>042018</a:t>
              </a:r>
            </a:p>
          </p:txBody>
        </p:sp>
        <p:sp>
          <p:nvSpPr>
            <p:cNvPr id="32" name="TextBox 31"/>
            <p:cNvSpPr txBox="1"/>
            <p:nvPr/>
          </p:nvSpPr>
          <p:spPr>
            <a:xfrm>
              <a:off x="4061855" y="3288054"/>
              <a:ext cx="1307592" cy="715581"/>
            </a:xfrm>
            <a:prstGeom prst="rect">
              <a:avLst/>
            </a:prstGeom>
            <a:noFill/>
          </p:spPr>
          <p:txBody>
            <a:bodyPr wrap="square" lIns="45720" rIns="45720" rtlCol="0">
              <a:spAutoFit/>
            </a:bodyPr>
            <a:lstStyle/>
            <a:p>
              <a:r>
                <a:rPr lang="en-US" dirty="0" smtClean="0"/>
                <a:t>11013</a:t>
              </a:r>
              <a:r>
                <a:rPr lang="en-US" dirty="0"/>
                <a:t>	</a:t>
              </a:r>
              <a:r>
                <a:rPr lang="en-US" dirty="0" smtClean="0"/>
                <a:t>032018</a:t>
              </a:r>
            </a:p>
            <a:p>
              <a:pPr marL="342900" indent="-342900">
                <a:buAutoNum type="arabicPlain" startAt="22103"/>
              </a:pPr>
              <a:r>
                <a:rPr lang="en-US" dirty="0" smtClean="0"/>
                <a:t> 	042018</a:t>
              </a:r>
            </a:p>
            <a:p>
              <a:r>
                <a:rPr lang="en-US" dirty="0" smtClean="0"/>
                <a:t>22107 	042018</a:t>
              </a:r>
            </a:p>
          </p:txBody>
        </p:sp>
        <p:sp>
          <p:nvSpPr>
            <p:cNvPr id="33" name="TextBox 32"/>
            <p:cNvSpPr txBox="1"/>
            <p:nvPr/>
          </p:nvSpPr>
          <p:spPr>
            <a:xfrm>
              <a:off x="6998255" y="3412038"/>
              <a:ext cx="1307592" cy="457200"/>
            </a:xfrm>
            <a:prstGeom prst="rect">
              <a:avLst/>
            </a:prstGeom>
            <a:noFill/>
          </p:spPr>
          <p:txBody>
            <a:bodyPr wrap="square" lIns="45720" rIns="45720" rtlCol="0">
              <a:spAutoFit/>
            </a:bodyPr>
            <a:lstStyle>
              <a:defPPr>
                <a:defRPr lang="en-US"/>
              </a:defPPr>
            </a:lstStyle>
            <a:p>
              <a:r>
                <a:rPr lang="en-US" dirty="0"/>
                <a:t>11014	032018</a:t>
              </a:r>
            </a:p>
            <a:p>
              <a:r>
                <a:rPr lang="en-US" dirty="0"/>
                <a:t>22104	042018</a:t>
              </a:r>
            </a:p>
          </p:txBody>
        </p:sp>
        <p:sp>
          <p:nvSpPr>
            <p:cNvPr id="34" name="TextBox 33"/>
            <p:cNvSpPr txBox="1"/>
            <p:nvPr/>
          </p:nvSpPr>
          <p:spPr>
            <a:xfrm>
              <a:off x="6258471" y="2589837"/>
              <a:ext cx="1307592" cy="457200"/>
            </a:xfrm>
            <a:prstGeom prst="rect">
              <a:avLst/>
            </a:prstGeom>
            <a:noFill/>
          </p:spPr>
          <p:txBody>
            <a:bodyPr wrap="square" lIns="45720" rIns="45720" rtlCol="0">
              <a:spAutoFit/>
            </a:bodyPr>
            <a:lstStyle>
              <a:defPPr>
                <a:defRPr lang="en-US"/>
              </a:defPPr>
            </a:lstStyle>
            <a:p>
              <a:r>
                <a:rPr lang="en-US" dirty="0"/>
                <a:t>11015	032018</a:t>
              </a:r>
            </a:p>
            <a:p>
              <a:r>
                <a:rPr lang="en-US" dirty="0"/>
                <a:t>22105	042018</a:t>
              </a:r>
            </a:p>
          </p:txBody>
        </p:sp>
        <p:sp>
          <p:nvSpPr>
            <p:cNvPr id="35" name="TextBox 34"/>
            <p:cNvSpPr txBox="1"/>
            <p:nvPr/>
          </p:nvSpPr>
          <p:spPr>
            <a:xfrm>
              <a:off x="7681998" y="2589837"/>
              <a:ext cx="1307592" cy="457200"/>
            </a:xfrm>
            <a:prstGeom prst="rect">
              <a:avLst/>
            </a:prstGeom>
            <a:noFill/>
          </p:spPr>
          <p:txBody>
            <a:bodyPr wrap="square" lIns="45720" rIns="45720" rtlCol="0">
              <a:spAutoFit/>
            </a:bodyPr>
            <a:lstStyle>
              <a:defPPr>
                <a:defRPr lang="en-US"/>
              </a:defPPr>
            </a:lstStyle>
            <a:p>
              <a:r>
                <a:rPr lang="en-US" dirty="0"/>
                <a:t>11016	032018</a:t>
              </a:r>
            </a:p>
            <a:p>
              <a:r>
                <a:rPr lang="en-US" dirty="0"/>
                <a:t>22106	042018</a:t>
              </a:r>
            </a:p>
          </p:txBody>
        </p:sp>
      </p:grpSp>
      <p:grpSp>
        <p:nvGrpSpPr>
          <p:cNvPr id="53" name="Group 52"/>
          <p:cNvGrpSpPr/>
          <p:nvPr/>
        </p:nvGrpSpPr>
        <p:grpSpPr>
          <a:xfrm>
            <a:off x="3212112" y="2832019"/>
            <a:ext cx="5757486" cy="824198"/>
            <a:chOff x="3212112" y="2832019"/>
            <a:chExt cx="5757486" cy="824198"/>
          </a:xfrm>
        </p:grpSpPr>
        <p:cxnSp>
          <p:nvCxnSpPr>
            <p:cNvPr id="46" name="Straight Connector 45"/>
            <p:cNvCxnSpPr/>
            <p:nvPr/>
          </p:nvCxnSpPr>
          <p:spPr>
            <a:xfrm>
              <a:off x="3212112" y="2839430"/>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892472" y="283652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267891" y="2834274"/>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7698582" y="2832019"/>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79626" y="3547651"/>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98255" y="3653962"/>
              <a:ext cx="1271016" cy="2255"/>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498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6" y="6480"/>
            <a:ext cx="8714943" cy="682400"/>
          </a:xfrm>
        </p:spPr>
        <p:txBody>
          <a:bodyPr/>
          <a:lstStyle/>
          <a:p>
            <a:r>
              <a:rPr lang="en-US" dirty="0" smtClean="0"/>
              <a:t>ADW Tables: </a:t>
            </a:r>
            <a:r>
              <a:rPr lang="en-US" dirty="0" smtClean="0"/>
              <a:t>Distribution &amp; Storage</a:t>
            </a:r>
            <a:endParaRPr lang="en-US" dirty="0"/>
          </a:p>
        </p:txBody>
      </p:sp>
      <p:graphicFrame>
        <p:nvGraphicFramePr>
          <p:cNvPr id="3" name="Table 2"/>
          <p:cNvGraphicFramePr>
            <a:graphicFrameLocks noGrp="1"/>
          </p:cNvGraphicFramePr>
          <p:nvPr>
            <p:extLst/>
          </p:nvPr>
        </p:nvGraphicFramePr>
        <p:xfrm>
          <a:off x="237225" y="679276"/>
          <a:ext cx="7643245" cy="1825611"/>
        </p:xfrm>
        <a:graphic>
          <a:graphicData uri="http://schemas.openxmlformats.org/drawingml/2006/table">
            <a:tbl>
              <a:tblPr firstRow="1" bandRow="1">
                <a:tableStyleId>{5C22544A-7EE6-4342-B048-85BDC9FD1C3A}</a:tableStyleId>
              </a:tblPr>
              <a:tblGrid>
                <a:gridCol w="2547748">
                  <a:extLst>
                    <a:ext uri="{9D8B030D-6E8A-4147-A177-3AD203B41FA5}">
                      <a16:colId xmlns:a16="http://schemas.microsoft.com/office/drawing/2014/main" val="1043162021"/>
                    </a:ext>
                  </a:extLst>
                </a:gridCol>
                <a:gridCol w="2424140">
                  <a:extLst>
                    <a:ext uri="{9D8B030D-6E8A-4147-A177-3AD203B41FA5}">
                      <a16:colId xmlns:a16="http://schemas.microsoft.com/office/drawing/2014/main" val="2377056014"/>
                    </a:ext>
                  </a:extLst>
                </a:gridCol>
                <a:gridCol w="2671357">
                  <a:extLst>
                    <a:ext uri="{9D8B030D-6E8A-4147-A177-3AD203B41FA5}">
                      <a16:colId xmlns:a16="http://schemas.microsoft.com/office/drawing/2014/main" val="2756769494"/>
                    </a:ext>
                  </a:extLst>
                </a:gridCol>
              </a:tblGrid>
              <a:tr h="418451">
                <a:tc gridSpan="2">
                  <a:txBody>
                    <a:bodyPr/>
                    <a:lstStyle/>
                    <a:p>
                      <a:pPr algn="ctr"/>
                      <a:r>
                        <a:rPr lang="en-US" sz="1400" dirty="0" smtClean="0"/>
                        <a:t>Distributed</a:t>
                      </a:r>
                      <a:endParaRPr lang="en-US" sz="1400" dirty="0"/>
                    </a:p>
                  </a:txBody>
                  <a:tcPr>
                    <a:solidFill>
                      <a:srgbClr val="802A7A"/>
                    </a:solidFill>
                  </a:tcPr>
                </a:tc>
                <a:tc hMerge="1">
                  <a:txBody>
                    <a:bodyPr/>
                    <a:lstStyle/>
                    <a:p>
                      <a:endParaRPr lang="en-US" dirty="0"/>
                    </a:p>
                  </a:txBody>
                  <a:tcPr>
                    <a:solidFill>
                      <a:srgbClr val="802A7A"/>
                    </a:solidFill>
                  </a:tcPr>
                </a:tc>
                <a:tc>
                  <a:txBody>
                    <a:bodyPr/>
                    <a:lstStyle/>
                    <a:p>
                      <a:pPr algn="ctr"/>
                      <a:r>
                        <a:rPr lang="en-US" sz="1400" dirty="0" smtClean="0"/>
                        <a:t>Replicated</a:t>
                      </a:r>
                      <a:endParaRPr lang="en-US" sz="1400"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solidFill>
                            <a:schemeClr val="bg1"/>
                          </a:solidFill>
                        </a:rPr>
                        <a:t>Hash</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Round Robin</a:t>
                      </a:r>
                      <a:endParaRPr lang="en-US" sz="1400" dirty="0">
                        <a:solidFill>
                          <a:schemeClr val="bg1"/>
                        </a:solidFill>
                      </a:endParaRPr>
                    </a:p>
                  </a:txBody>
                  <a:tcPr>
                    <a:solidFill>
                      <a:srgbClr val="C13089"/>
                    </a:solidFill>
                  </a:tcPr>
                </a:tc>
                <a:tc>
                  <a:txBody>
                    <a:bodyPr/>
                    <a:lstStyle/>
                    <a:p>
                      <a:pPr algn="ctr"/>
                      <a:r>
                        <a:rPr lang="en-US" sz="1400" dirty="0" smtClean="0">
                          <a:solidFill>
                            <a:schemeClr val="bg1"/>
                          </a:solidFill>
                        </a:rPr>
                        <a:t>Replicated</a:t>
                      </a:r>
                      <a:endParaRPr lang="en-US" sz="1400" dirty="0">
                        <a:solidFill>
                          <a:schemeClr val="bg1"/>
                        </a:solidFill>
                      </a:endParaRPr>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Distributed on Hash Key across the 60 nodes</a:t>
                      </a:r>
                      <a:endParaRPr lang="en-US" sz="1400" dirty="0"/>
                    </a:p>
                  </a:txBody>
                  <a:tcPr>
                    <a:solidFill>
                      <a:srgbClr val="F1C5E0"/>
                    </a:solidFill>
                  </a:tcPr>
                </a:tc>
                <a:tc>
                  <a:txBody>
                    <a:bodyPr/>
                    <a:lstStyle/>
                    <a:p>
                      <a:r>
                        <a:rPr lang="en-US" sz="1400" dirty="0" smtClean="0"/>
                        <a:t>Randomly distributed across the 60 nodes</a:t>
                      </a:r>
                      <a:endParaRPr lang="en-US" sz="1400" dirty="0"/>
                    </a:p>
                  </a:txBody>
                  <a:tcPr>
                    <a:solidFill>
                      <a:srgbClr val="F1C5E0"/>
                    </a:solidFill>
                  </a:tcPr>
                </a:tc>
                <a:tc>
                  <a:txBody>
                    <a:bodyPr/>
                    <a:lstStyle/>
                    <a:p>
                      <a:r>
                        <a:rPr lang="en-US" sz="1400" dirty="0" smtClean="0"/>
                        <a:t>Each</a:t>
                      </a:r>
                      <a:r>
                        <a:rPr lang="en-US" sz="1400" baseline="0" dirty="0" smtClean="0"/>
                        <a:t> compute node has a copy of the entire table</a:t>
                      </a:r>
                      <a:endParaRPr lang="en-US" sz="1400" dirty="0"/>
                    </a:p>
                  </a:txBody>
                  <a:tcPr>
                    <a:solidFill>
                      <a:srgbClr val="F1C5E0"/>
                    </a:solidFill>
                  </a:tcPr>
                </a:tc>
                <a:extLst>
                  <a:ext uri="{0D108BD9-81ED-4DB2-BD59-A6C34878D82A}">
                    <a16:rowId xmlns:a16="http://schemas.microsoft.com/office/drawing/2014/main" val="2724479515"/>
                  </a:ext>
                </a:extLst>
              </a:tr>
              <a:tr h="370840">
                <a:tc>
                  <a:txBody>
                    <a:bodyPr/>
                    <a:lstStyle/>
                    <a:p>
                      <a:r>
                        <a:rPr lang="en-US" sz="1400" dirty="0" smtClean="0"/>
                        <a:t>Fact Tables</a:t>
                      </a:r>
                    </a:p>
                    <a:p>
                      <a:r>
                        <a:rPr lang="en-US" sz="1400" dirty="0" smtClean="0"/>
                        <a:t>RCD</a:t>
                      </a:r>
                    </a:p>
                  </a:txBody>
                  <a:tcPr>
                    <a:solidFill>
                      <a:srgbClr val="E490C4"/>
                    </a:solidFill>
                  </a:tcPr>
                </a:tc>
                <a:tc>
                  <a:txBody>
                    <a:bodyPr/>
                    <a:lstStyle/>
                    <a:p>
                      <a:r>
                        <a:rPr lang="en-US" sz="1400" dirty="0" smtClean="0"/>
                        <a:t>External Tables</a:t>
                      </a:r>
                      <a:endParaRPr lang="en-US" sz="1400" dirty="0"/>
                    </a:p>
                  </a:txBody>
                  <a:tcPr>
                    <a:solidFill>
                      <a:srgbClr val="E490C4"/>
                    </a:solidFill>
                  </a:tcPr>
                </a:tc>
                <a:tc>
                  <a:txBody>
                    <a:bodyPr/>
                    <a:lstStyle/>
                    <a:p>
                      <a:r>
                        <a:rPr lang="en-US" sz="1400" dirty="0" smtClean="0"/>
                        <a:t>Dimensions &lt; 2G</a:t>
                      </a:r>
                      <a:endParaRPr lang="en-US" sz="1400" dirty="0"/>
                    </a:p>
                  </a:txBody>
                  <a:tcPr>
                    <a:solidFill>
                      <a:srgbClr val="E490C4"/>
                    </a:solidFill>
                  </a:tcPr>
                </a:tc>
                <a:extLst>
                  <a:ext uri="{0D108BD9-81ED-4DB2-BD59-A6C34878D82A}">
                    <a16:rowId xmlns:a16="http://schemas.microsoft.com/office/drawing/2014/main" val="308182616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80722611"/>
              </p:ext>
            </p:extLst>
          </p:nvPr>
        </p:nvGraphicFramePr>
        <p:xfrm>
          <a:off x="461949" y="2683799"/>
          <a:ext cx="7193796" cy="1991360"/>
        </p:xfrm>
        <a:graphic>
          <a:graphicData uri="http://schemas.openxmlformats.org/drawingml/2006/table">
            <a:tbl>
              <a:tblPr firstRow="1" bandRow="1">
                <a:tableStyleId>{5C22544A-7EE6-4342-B048-85BDC9FD1C3A}</a:tableStyleId>
              </a:tblPr>
              <a:tblGrid>
                <a:gridCol w="2397932">
                  <a:extLst>
                    <a:ext uri="{9D8B030D-6E8A-4147-A177-3AD203B41FA5}">
                      <a16:colId xmlns:a16="http://schemas.microsoft.com/office/drawing/2014/main" val="1043162021"/>
                    </a:ext>
                  </a:extLst>
                </a:gridCol>
                <a:gridCol w="2397932">
                  <a:extLst>
                    <a:ext uri="{9D8B030D-6E8A-4147-A177-3AD203B41FA5}">
                      <a16:colId xmlns:a16="http://schemas.microsoft.com/office/drawing/2014/main" val="2377056014"/>
                    </a:ext>
                  </a:extLst>
                </a:gridCol>
                <a:gridCol w="2397932">
                  <a:extLst>
                    <a:ext uri="{9D8B030D-6E8A-4147-A177-3AD203B41FA5}">
                      <a16:colId xmlns:a16="http://schemas.microsoft.com/office/drawing/2014/main" val="2756769494"/>
                    </a:ext>
                  </a:extLst>
                </a:gridCol>
              </a:tblGrid>
              <a:tr h="370840">
                <a:tc>
                  <a:txBody>
                    <a:bodyPr/>
                    <a:lstStyle/>
                    <a:p>
                      <a:pPr algn="ctr"/>
                      <a:r>
                        <a:rPr lang="en-US" sz="1400" dirty="0" smtClean="0"/>
                        <a:t>Clustered </a:t>
                      </a:r>
                      <a:r>
                        <a:rPr lang="en-US" sz="1400" dirty="0" err="1" smtClean="0"/>
                        <a:t>ColumnStore</a:t>
                      </a:r>
                      <a:r>
                        <a:rPr lang="en-US" sz="1400" baseline="0" dirty="0" smtClean="0"/>
                        <a:t> Index</a:t>
                      </a:r>
                      <a:endParaRPr lang="en-US" sz="1400" dirty="0"/>
                    </a:p>
                  </a:txBody>
                  <a:tcPr>
                    <a:solidFill>
                      <a:srgbClr val="802A7A"/>
                    </a:solidFill>
                  </a:tcPr>
                </a:tc>
                <a:tc gridSpan="2">
                  <a:txBody>
                    <a:bodyPr/>
                    <a:lstStyle/>
                    <a:p>
                      <a:pPr algn="ctr"/>
                      <a:r>
                        <a:rPr lang="en-US" sz="1400" dirty="0" smtClean="0"/>
                        <a:t>Row</a:t>
                      </a:r>
                      <a:r>
                        <a:rPr lang="en-US" sz="1400" baseline="0" dirty="0" smtClean="0"/>
                        <a:t> Store</a:t>
                      </a:r>
                      <a:endParaRPr lang="en-US" sz="1400" dirty="0"/>
                    </a:p>
                  </a:txBody>
                  <a:tcPr>
                    <a:solidFill>
                      <a:srgbClr val="802A7A"/>
                    </a:solidFill>
                  </a:tcPr>
                </a:tc>
                <a:tc hMerge="1">
                  <a:txBody>
                    <a:bodyPr/>
                    <a:lstStyle/>
                    <a:p>
                      <a:endParaRPr lang="en-US" dirty="0"/>
                    </a:p>
                  </a:txBody>
                  <a:tcPr>
                    <a:solidFill>
                      <a:srgbClr val="802A7A"/>
                    </a:solidFill>
                  </a:tcPr>
                </a:tc>
                <a:extLst>
                  <a:ext uri="{0D108BD9-81ED-4DB2-BD59-A6C34878D82A}">
                    <a16:rowId xmlns:a16="http://schemas.microsoft.com/office/drawing/2014/main" val="692749374"/>
                  </a:ext>
                </a:extLst>
              </a:tr>
              <a:tr h="370840">
                <a:tc>
                  <a:txBody>
                    <a:bodyPr/>
                    <a:lstStyle/>
                    <a:p>
                      <a:pPr algn="ctr"/>
                      <a:r>
                        <a:rPr lang="en-US" sz="1400" dirty="0" smtClean="0"/>
                        <a:t>Clustered </a:t>
                      </a:r>
                      <a:r>
                        <a:rPr lang="en-US" sz="1400" dirty="0" err="1" smtClean="0"/>
                        <a:t>ColumnStore</a:t>
                      </a:r>
                      <a:r>
                        <a:rPr lang="en-US" sz="1400" baseline="0" dirty="0" smtClean="0"/>
                        <a:t> </a:t>
                      </a:r>
                      <a:r>
                        <a:rPr lang="en-US" sz="1400" dirty="0" smtClean="0"/>
                        <a:t>Index</a:t>
                      </a:r>
                      <a:endParaRPr lang="en-US" sz="1400" dirty="0"/>
                    </a:p>
                  </a:txBody>
                  <a:tcPr>
                    <a:solidFill>
                      <a:srgbClr val="C13089"/>
                    </a:solidFill>
                  </a:tcPr>
                </a:tc>
                <a:tc>
                  <a:txBody>
                    <a:bodyPr/>
                    <a:lstStyle/>
                    <a:p>
                      <a:pPr algn="ctr"/>
                      <a:r>
                        <a:rPr lang="en-US" sz="1400" dirty="0" smtClean="0"/>
                        <a:t>Heap</a:t>
                      </a:r>
                      <a:endParaRPr lang="en-US" sz="1400" dirty="0"/>
                    </a:p>
                  </a:txBody>
                  <a:tcPr>
                    <a:solidFill>
                      <a:srgbClr val="C13089"/>
                    </a:solidFill>
                  </a:tcPr>
                </a:tc>
                <a:tc>
                  <a:txBody>
                    <a:bodyPr/>
                    <a:lstStyle/>
                    <a:p>
                      <a:pPr algn="ctr"/>
                      <a:r>
                        <a:rPr lang="en-US" sz="1400" dirty="0" smtClean="0"/>
                        <a:t>Clustered</a:t>
                      </a:r>
                      <a:r>
                        <a:rPr lang="en-US" sz="1400" baseline="0" dirty="0" smtClean="0"/>
                        <a:t> Index</a:t>
                      </a:r>
                      <a:endParaRPr lang="en-US" sz="1400" dirty="0"/>
                    </a:p>
                  </a:txBody>
                  <a:tcPr>
                    <a:solidFill>
                      <a:srgbClr val="C13089"/>
                    </a:solidFill>
                  </a:tcPr>
                </a:tc>
                <a:extLst>
                  <a:ext uri="{0D108BD9-81ED-4DB2-BD59-A6C34878D82A}">
                    <a16:rowId xmlns:a16="http://schemas.microsoft.com/office/drawing/2014/main" val="2544754972"/>
                  </a:ext>
                </a:extLst>
              </a:tr>
              <a:tr h="370840">
                <a:tc>
                  <a:txBody>
                    <a:bodyPr/>
                    <a:lstStyle/>
                    <a:p>
                      <a:r>
                        <a:rPr lang="en-US" sz="1400" dirty="0" smtClean="0"/>
                        <a:t>Stores data in columns</a:t>
                      </a:r>
                    </a:p>
                    <a:p>
                      <a:r>
                        <a:rPr lang="en-US" sz="1400" dirty="0" smtClean="0"/>
                        <a:t>Highly compressed</a:t>
                      </a:r>
                    </a:p>
                    <a:p>
                      <a:r>
                        <a:rPr lang="en-US" sz="1400" dirty="0" smtClean="0"/>
                        <a:t>&gt;</a:t>
                      </a:r>
                      <a:r>
                        <a:rPr lang="en-US" sz="1400" baseline="0" dirty="0" smtClean="0"/>
                        <a:t> 600k rows, 60m preferred</a:t>
                      </a:r>
                      <a:endParaRPr lang="en-US" sz="1400" dirty="0"/>
                    </a:p>
                  </a:txBody>
                  <a:tcPr>
                    <a:solidFill>
                      <a:srgbClr val="F1C5E0"/>
                    </a:solidFill>
                  </a:tcPr>
                </a:tc>
                <a:tc>
                  <a:txBody>
                    <a:bodyPr/>
                    <a:lstStyle/>
                    <a:p>
                      <a:r>
                        <a:rPr lang="en-US" sz="1400" dirty="0" smtClean="0"/>
                        <a:t>Unordered data</a:t>
                      </a:r>
                      <a:endParaRPr lang="en-US" sz="1400" dirty="0"/>
                    </a:p>
                  </a:txBody>
                  <a:tcPr>
                    <a:solidFill>
                      <a:srgbClr val="F1C5E0"/>
                    </a:solidFill>
                  </a:tcPr>
                </a:tc>
                <a:tc>
                  <a:txBody>
                    <a:bodyPr/>
                    <a:lstStyle/>
                    <a:p>
                      <a:r>
                        <a:rPr lang="en-US" sz="1400" dirty="0" smtClean="0"/>
                        <a:t>Index ordered data</a:t>
                      </a:r>
                      <a:endParaRPr lang="en-US" sz="1400" dirty="0"/>
                    </a:p>
                  </a:txBody>
                  <a:tcPr>
                    <a:solidFill>
                      <a:srgbClr val="F1C5E0"/>
                    </a:solidFill>
                  </a:tcPr>
                </a:tc>
                <a:extLst>
                  <a:ext uri="{0D108BD9-81ED-4DB2-BD59-A6C34878D82A}">
                    <a16:rowId xmlns:a16="http://schemas.microsoft.com/office/drawing/2014/main" val="2724479515"/>
                  </a:ext>
                </a:extLst>
              </a:tr>
              <a:tr h="370840">
                <a:tc gridSpan="3">
                  <a:txBody>
                    <a:bodyPr/>
                    <a:lstStyle/>
                    <a:p>
                      <a:r>
                        <a:rPr lang="en-US" sz="1400" dirty="0" smtClean="0"/>
                        <a:t>All index efficiency</a:t>
                      </a:r>
                      <a:r>
                        <a:rPr lang="en-US" sz="1400" baseline="0" dirty="0" smtClean="0"/>
                        <a:t> based on quality and health.  Rebuild CCI </a:t>
                      </a:r>
                      <a:r>
                        <a:rPr lang="en-US" sz="1400" baseline="0" dirty="0" smtClean="0"/>
                        <a:t>with extra </a:t>
                      </a:r>
                      <a:r>
                        <a:rPr lang="en-US" sz="1400" baseline="0" dirty="0" smtClean="0"/>
                        <a:t>large resource class</a:t>
                      </a:r>
                    </a:p>
                    <a:p>
                      <a:r>
                        <a:rPr lang="en-US" sz="1400" baseline="0" dirty="0" smtClean="0"/>
                        <a:t>Updating statistics a MUST</a:t>
                      </a:r>
                      <a:endParaRPr lang="en-US" sz="1400" dirty="0"/>
                    </a:p>
                  </a:txBody>
                  <a:tcPr>
                    <a:solidFill>
                      <a:srgbClr val="E490C4"/>
                    </a:solidFill>
                  </a:tcPr>
                </a:tc>
                <a:tc hMerge="1">
                  <a:txBody>
                    <a:bodyPr/>
                    <a:lstStyle/>
                    <a:p>
                      <a:endParaRPr lang="en-US" dirty="0"/>
                    </a:p>
                  </a:txBody>
                  <a:tcPr>
                    <a:solidFill>
                      <a:srgbClr val="E490C4"/>
                    </a:solidFill>
                  </a:tcPr>
                </a:tc>
                <a:tc hMerge="1">
                  <a:txBody>
                    <a:bodyPr/>
                    <a:lstStyle/>
                    <a:p>
                      <a:endParaRPr lang="en-US" dirty="0"/>
                    </a:p>
                  </a:txBody>
                  <a:tcPr>
                    <a:solidFill>
                      <a:srgbClr val="E490C4"/>
                    </a:solidFill>
                  </a:tcPr>
                </a:tc>
                <a:extLst>
                  <a:ext uri="{0D108BD9-81ED-4DB2-BD59-A6C34878D82A}">
                    <a16:rowId xmlns:a16="http://schemas.microsoft.com/office/drawing/2014/main" val="3081826168"/>
                  </a:ext>
                </a:extLst>
              </a:tr>
            </a:tbl>
          </a:graphicData>
        </a:graphic>
      </p:graphicFrame>
      <p:sp>
        <p:nvSpPr>
          <p:cNvPr id="6" name="TextBox 5"/>
          <p:cNvSpPr txBox="1"/>
          <p:nvPr/>
        </p:nvSpPr>
        <p:spPr>
          <a:xfrm>
            <a:off x="7880470" y="1779119"/>
            <a:ext cx="1146873" cy="1962076"/>
          </a:xfrm>
          <a:prstGeom prst="rect">
            <a:avLst/>
          </a:prstGeom>
          <a:noFill/>
        </p:spPr>
        <p:txBody>
          <a:bodyPr wrap="square" rtlCol="0">
            <a:spAutoFit/>
          </a:bodyPr>
          <a:lstStyle/>
          <a:p>
            <a:r>
              <a:rPr lang="en-US" b="1" u="sng" dirty="0" smtClean="0">
                <a:solidFill>
                  <a:schemeClr val="accent5">
                    <a:lumMod val="50000"/>
                  </a:schemeClr>
                </a:solidFill>
              </a:rPr>
              <a:t>Table Types</a:t>
            </a:r>
          </a:p>
          <a:p>
            <a:r>
              <a:rPr lang="en-US" dirty="0" smtClean="0">
                <a:solidFill>
                  <a:schemeClr val="accent5">
                    <a:lumMod val="75000"/>
                  </a:schemeClr>
                </a:solidFill>
              </a:rPr>
              <a:t>Fact</a:t>
            </a:r>
          </a:p>
          <a:p>
            <a:r>
              <a:rPr lang="en-US" dirty="0" smtClean="0">
                <a:solidFill>
                  <a:schemeClr val="accent5">
                    <a:lumMod val="75000"/>
                  </a:schemeClr>
                </a:solidFill>
              </a:rPr>
              <a:t>Dimension</a:t>
            </a:r>
          </a:p>
          <a:p>
            <a:r>
              <a:rPr lang="en-US" dirty="0" smtClean="0">
                <a:solidFill>
                  <a:schemeClr val="accent5">
                    <a:lumMod val="75000"/>
                  </a:schemeClr>
                </a:solidFill>
              </a:rPr>
              <a:t>RCD</a:t>
            </a:r>
          </a:p>
          <a:p>
            <a:r>
              <a:rPr lang="en-US" dirty="0" smtClean="0">
                <a:solidFill>
                  <a:schemeClr val="accent5">
                    <a:lumMod val="75000"/>
                  </a:schemeClr>
                </a:solidFill>
              </a:rPr>
              <a:t>Bridge</a:t>
            </a:r>
          </a:p>
          <a:p>
            <a:endParaRPr lang="en-US" dirty="0" smtClean="0">
              <a:solidFill>
                <a:schemeClr val="accent5">
                  <a:lumMod val="75000"/>
                </a:schemeClr>
              </a:solidFill>
            </a:endParaRPr>
          </a:p>
          <a:p>
            <a:r>
              <a:rPr lang="en-US" dirty="0" smtClean="0">
                <a:solidFill>
                  <a:schemeClr val="accent5">
                    <a:lumMod val="75000"/>
                  </a:schemeClr>
                </a:solidFill>
              </a:rPr>
              <a:t>Stage</a:t>
            </a:r>
          </a:p>
          <a:p>
            <a:r>
              <a:rPr lang="en-US" dirty="0" smtClean="0">
                <a:solidFill>
                  <a:schemeClr val="accent5">
                    <a:lumMod val="75000"/>
                  </a:schemeClr>
                </a:solidFill>
              </a:rPr>
              <a:t>External</a:t>
            </a:r>
          </a:p>
          <a:p>
            <a:r>
              <a:rPr lang="en-US" dirty="0" smtClean="0">
                <a:solidFill>
                  <a:schemeClr val="accent5">
                    <a:lumMod val="75000"/>
                  </a:schemeClr>
                </a:solidFill>
              </a:rPr>
              <a:t>Temporary</a:t>
            </a:r>
            <a:endParaRPr lang="en-US" dirty="0">
              <a:solidFill>
                <a:schemeClr val="accent5">
                  <a:lumMod val="75000"/>
                </a:schemeClr>
              </a:solidFill>
            </a:endParaRPr>
          </a:p>
        </p:txBody>
      </p:sp>
    </p:spTree>
    <p:extLst>
      <p:ext uri="{BB962C8B-B14F-4D97-AF65-F5344CB8AC3E}">
        <p14:creationId xmlns:p14="http://schemas.microsoft.com/office/powerpoint/2010/main" val="2280870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Every day I’m </a:t>
            </a:r>
            <a:r>
              <a:rPr lang="en-US" dirty="0" err="1" smtClean="0"/>
              <a:t>shufflin</a:t>
            </a:r>
            <a:r>
              <a:rPr lang="en-US" dirty="0" smtClean="0"/>
              <a:t>’</a:t>
            </a:r>
            <a:endParaRPr lang="en-US" dirty="0"/>
          </a:p>
        </p:txBody>
      </p:sp>
      <p:sp>
        <p:nvSpPr>
          <p:cNvPr id="3" name="TextBox 2"/>
          <p:cNvSpPr txBox="1"/>
          <p:nvPr/>
        </p:nvSpPr>
        <p:spPr>
          <a:xfrm>
            <a:off x="2301499" y="1174755"/>
            <a:ext cx="4807598" cy="1169551"/>
          </a:xfrm>
          <a:prstGeom prst="rect">
            <a:avLst/>
          </a:prstGeom>
          <a:noFill/>
        </p:spPr>
        <p:txBody>
          <a:bodyPr wrap="none" rtlCol="0">
            <a:spAutoFit/>
          </a:bodyPr>
          <a:lstStyle/>
          <a:p>
            <a:r>
              <a:rPr lang="en-US" sz="1400" dirty="0"/>
              <a:t>Every day I’m </a:t>
            </a:r>
            <a:r>
              <a:rPr lang="en-US" sz="1400" dirty="0" err="1" smtClean="0"/>
              <a:t>shufflin</a:t>
            </a:r>
            <a:r>
              <a:rPr lang="en-US" sz="1400" dirty="0" smtClean="0"/>
              <a:t>‘, </a:t>
            </a:r>
          </a:p>
          <a:p>
            <a:r>
              <a:rPr lang="en-US" sz="1400" dirty="0" err="1" smtClean="0"/>
              <a:t>Shufflin</a:t>
            </a:r>
            <a:r>
              <a:rPr lang="en-US" sz="1400" dirty="0"/>
              <a:t>', </a:t>
            </a:r>
            <a:r>
              <a:rPr lang="en-US" sz="1400" dirty="0" err="1"/>
              <a:t>shufflin</a:t>
            </a:r>
            <a:r>
              <a:rPr lang="en-US" sz="1400" dirty="0"/>
              <a:t>'</a:t>
            </a:r>
          </a:p>
          <a:p>
            <a:r>
              <a:rPr lang="en-US" sz="1400" dirty="0"/>
              <a:t>Step up fast and be the first </a:t>
            </a:r>
            <a:r>
              <a:rPr lang="en-US" sz="1400" dirty="0" smtClean="0"/>
              <a:t>query </a:t>
            </a:r>
            <a:r>
              <a:rPr lang="en-US" sz="1400" dirty="0"/>
              <a:t>to make me throw this </a:t>
            </a:r>
            <a:r>
              <a:rPr lang="en-US" sz="1400" dirty="0" smtClean="0"/>
              <a:t>cache</a:t>
            </a:r>
            <a:r>
              <a:rPr lang="en-US" sz="1400" dirty="0"/>
              <a:t/>
            </a:r>
            <a:br>
              <a:rPr lang="en-US" sz="1400" dirty="0"/>
            </a:br>
            <a:r>
              <a:rPr lang="en-US" sz="1400" dirty="0"/>
              <a:t>We get </a:t>
            </a:r>
            <a:r>
              <a:rPr lang="en-US" sz="1400" dirty="0" smtClean="0"/>
              <a:t>memory </a:t>
            </a:r>
            <a:r>
              <a:rPr lang="en-US" sz="1400" dirty="0"/>
              <a:t>don’t be mad, now stop</a:t>
            </a:r>
            <a:br>
              <a:rPr lang="en-US" sz="1400" dirty="0"/>
            </a:br>
            <a:r>
              <a:rPr lang="en-US" sz="1400" dirty="0" smtClean="0"/>
              <a:t>Data Movement </a:t>
            </a:r>
            <a:r>
              <a:rPr lang="en-US" sz="1400" dirty="0"/>
              <a:t>is </a:t>
            </a:r>
            <a:r>
              <a:rPr lang="en-US" sz="1400" dirty="0" smtClean="0"/>
              <a:t>bad</a:t>
            </a:r>
            <a:endParaRPr lang="en-US" sz="1400" dirty="0"/>
          </a:p>
        </p:txBody>
      </p:sp>
      <p:sp>
        <p:nvSpPr>
          <p:cNvPr id="4" name="TextBox 3"/>
          <p:cNvSpPr txBox="1"/>
          <p:nvPr/>
        </p:nvSpPr>
        <p:spPr>
          <a:xfrm>
            <a:off x="644977" y="4335235"/>
            <a:ext cx="4490357" cy="300082"/>
          </a:xfrm>
          <a:prstGeom prst="rect">
            <a:avLst/>
          </a:prstGeom>
          <a:noFill/>
        </p:spPr>
        <p:txBody>
          <a:bodyPr wrap="square" rtlCol="0">
            <a:spAutoFit/>
          </a:bodyPr>
          <a:lstStyle/>
          <a:p>
            <a:r>
              <a:rPr lang="en-US" dirty="0">
                <a:hlinkClick r:id="rId3"/>
              </a:rPr>
              <a:t>https://</a:t>
            </a:r>
            <a:r>
              <a:rPr lang="en-US" dirty="0" smtClean="0">
                <a:hlinkClick r:id="rId3"/>
              </a:rPr>
              <a:t>www.youtube.com/watch?v=sy-vdb4rIQo</a:t>
            </a:r>
            <a:r>
              <a:rPr lang="en-US" dirty="0" smtClean="0"/>
              <a:t>  2:13-2:30</a:t>
            </a:r>
            <a:endParaRPr lang="en-US" dirty="0"/>
          </a:p>
        </p:txBody>
      </p:sp>
    </p:spTree>
    <p:extLst>
      <p:ext uri="{BB962C8B-B14F-4D97-AF65-F5344CB8AC3E}">
        <p14:creationId xmlns:p14="http://schemas.microsoft.com/office/powerpoint/2010/main" val="3889815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1985961502"/>
              </p:ext>
            </p:extLst>
          </p:nvPr>
        </p:nvGraphicFramePr>
        <p:xfrm>
          <a:off x="591765" y="733325"/>
          <a:ext cx="5972096" cy="3119120"/>
        </p:xfrm>
        <a:graphic>
          <a:graphicData uri="http://schemas.openxmlformats.org/drawingml/2006/table">
            <a:tbl>
              <a:tblPr firstRow="1" bandRow="1">
                <a:tableStyleId>{21E4AEA4-8DFA-4A89-87EB-49C32662AFE0}</a:tableStyleId>
              </a:tblPr>
              <a:tblGrid>
                <a:gridCol w="1245113">
                  <a:extLst>
                    <a:ext uri="{9D8B030D-6E8A-4147-A177-3AD203B41FA5}">
                      <a16:colId xmlns:a16="http://schemas.microsoft.com/office/drawing/2014/main" val="1087393754"/>
                    </a:ext>
                  </a:extLst>
                </a:gridCol>
                <a:gridCol w="4726983">
                  <a:extLst>
                    <a:ext uri="{9D8B030D-6E8A-4147-A177-3AD203B41FA5}">
                      <a16:colId xmlns:a16="http://schemas.microsoft.com/office/drawing/2014/main" val="3408631934"/>
                    </a:ext>
                  </a:extLst>
                </a:gridCol>
              </a:tblGrid>
              <a:tr h="0">
                <a:tc>
                  <a:txBody>
                    <a:bodyPr/>
                    <a:lstStyle/>
                    <a:p>
                      <a:r>
                        <a:rPr lang="en-US" sz="1400" dirty="0" smtClean="0"/>
                        <a:t>Operation</a:t>
                      </a:r>
                      <a:endParaRPr lang="en-US" sz="1400" dirty="0"/>
                    </a:p>
                  </a:txBody>
                  <a:tcPr>
                    <a:solidFill>
                      <a:srgbClr val="C13089"/>
                    </a:solidFill>
                  </a:tcPr>
                </a:tc>
                <a:tc>
                  <a:txBody>
                    <a:bodyPr/>
                    <a:lstStyle/>
                    <a:p>
                      <a:r>
                        <a:rPr lang="en-US" sz="1400" dirty="0" smtClean="0"/>
                        <a:t>Description</a:t>
                      </a:r>
                      <a:endParaRPr lang="en-US" sz="1400" dirty="0"/>
                    </a:p>
                  </a:txBody>
                  <a:tcPr>
                    <a:solidFill>
                      <a:srgbClr val="C13089"/>
                    </a:solidFill>
                  </a:tcPr>
                </a:tc>
                <a:extLst>
                  <a:ext uri="{0D108BD9-81ED-4DB2-BD59-A6C34878D82A}">
                    <a16:rowId xmlns:a16="http://schemas.microsoft.com/office/drawing/2014/main" val="528060297"/>
                  </a:ext>
                </a:extLst>
              </a:tr>
              <a:tr h="370840">
                <a:tc>
                  <a:txBody>
                    <a:bodyPr/>
                    <a:lstStyle/>
                    <a:p>
                      <a:r>
                        <a:rPr lang="en-US" sz="1400" dirty="0" smtClean="0"/>
                        <a:t>Shuffle</a:t>
                      </a:r>
                      <a:endParaRPr lang="en-US" sz="1400" dirty="0"/>
                    </a:p>
                  </a:txBody>
                  <a:tcPr>
                    <a:solidFill>
                      <a:srgbClr val="E490C4"/>
                    </a:solidFill>
                  </a:tcPr>
                </a:tc>
                <a:tc>
                  <a:txBody>
                    <a:bodyPr/>
                    <a:lstStyle/>
                    <a:p>
                      <a:r>
                        <a:rPr lang="en-US" sz="1400" dirty="0" smtClean="0"/>
                        <a:t>Distribution</a:t>
                      </a:r>
                      <a:r>
                        <a:rPr lang="en-US" sz="1400" baseline="0" dirty="0" smtClean="0"/>
                        <a:t> </a:t>
                      </a:r>
                      <a:r>
                        <a:rPr lang="en-US" sz="1400" baseline="0" dirty="0" smtClean="0">
                          <a:sym typeface="Wingdings" panose="05000000000000000000" pitchFamily="2" charset="2"/>
                        </a:rPr>
                        <a:t></a:t>
                      </a:r>
                      <a:r>
                        <a:rPr lang="en-US" sz="1400" baseline="0" dirty="0" smtClean="0"/>
                        <a:t> </a:t>
                      </a:r>
                      <a:r>
                        <a:rPr lang="en-US" sz="1400" baseline="0" dirty="0" smtClean="0"/>
                        <a:t>Hash Algorithm </a:t>
                      </a:r>
                      <a:r>
                        <a:rPr lang="en-US" sz="1400" baseline="0" dirty="0" smtClean="0">
                          <a:sym typeface="Wingdings" panose="05000000000000000000" pitchFamily="2" charset="2"/>
                        </a:rPr>
                        <a:t></a:t>
                      </a:r>
                      <a:r>
                        <a:rPr lang="en-US" sz="1400" baseline="0" dirty="0" smtClean="0"/>
                        <a:t> </a:t>
                      </a:r>
                      <a:r>
                        <a:rPr lang="en-US" sz="1400" baseline="0" dirty="0" smtClean="0"/>
                        <a:t>New Distribution</a:t>
                      </a:r>
                    </a:p>
                    <a:p>
                      <a:r>
                        <a:rPr lang="en-US" sz="1400" baseline="0" dirty="0" smtClean="0"/>
                        <a:t>Changing the distribution column in preparation for joins</a:t>
                      </a:r>
                      <a:endParaRPr lang="en-US" sz="1400" dirty="0"/>
                    </a:p>
                  </a:txBody>
                  <a:tcPr>
                    <a:solidFill>
                      <a:srgbClr val="E490C4"/>
                    </a:solidFill>
                  </a:tcPr>
                </a:tc>
                <a:extLst>
                  <a:ext uri="{0D108BD9-81ED-4DB2-BD59-A6C34878D82A}">
                    <a16:rowId xmlns:a16="http://schemas.microsoft.com/office/drawing/2014/main" val="1281959080"/>
                  </a:ext>
                </a:extLst>
              </a:tr>
              <a:tr h="370840">
                <a:tc>
                  <a:txBody>
                    <a:bodyPr/>
                    <a:lstStyle/>
                    <a:p>
                      <a:r>
                        <a:rPr lang="en-US" sz="1400" dirty="0" smtClean="0"/>
                        <a:t>Broadcast</a:t>
                      </a:r>
                      <a:endParaRPr lang="en-US" sz="1400" dirty="0"/>
                    </a:p>
                  </a:txBody>
                  <a:tcPr>
                    <a:solidFill>
                      <a:srgbClr val="F1C5E0"/>
                    </a:solidFill>
                  </a:tcPr>
                </a:tc>
                <a:tc>
                  <a:txBody>
                    <a:bodyPr/>
                    <a:lstStyle/>
                    <a:p>
                      <a:r>
                        <a:rPr lang="en-US" sz="1400" dirty="0" smtClean="0"/>
                        <a:t>Distribution</a:t>
                      </a:r>
                      <a:r>
                        <a:rPr lang="en-US" sz="1400" baseline="0" dirty="0" smtClean="0"/>
                        <a:t> </a:t>
                      </a:r>
                      <a:r>
                        <a:rPr lang="en-US" sz="1400" baseline="0" dirty="0" smtClean="0">
                          <a:sym typeface="Wingdings" panose="05000000000000000000" pitchFamily="2" charset="2"/>
                        </a:rPr>
                        <a:t></a:t>
                      </a:r>
                      <a:r>
                        <a:rPr lang="en-US" sz="1400" baseline="0" dirty="0" smtClean="0"/>
                        <a:t> </a:t>
                      </a:r>
                      <a:r>
                        <a:rPr lang="en-US" sz="1400" baseline="0" dirty="0" smtClean="0"/>
                        <a:t>Replicated (copy to all compute nodes)</a:t>
                      </a:r>
                      <a:endParaRPr lang="en-US" sz="1400" dirty="0"/>
                    </a:p>
                  </a:txBody>
                  <a:tcPr>
                    <a:solidFill>
                      <a:srgbClr val="F1C5E0"/>
                    </a:solidFill>
                  </a:tcPr>
                </a:tc>
                <a:extLst>
                  <a:ext uri="{0D108BD9-81ED-4DB2-BD59-A6C34878D82A}">
                    <a16:rowId xmlns:a16="http://schemas.microsoft.com/office/drawing/2014/main" val="2351611010"/>
                  </a:ext>
                </a:extLst>
              </a:tr>
              <a:tr h="370840">
                <a:tc>
                  <a:txBody>
                    <a:bodyPr/>
                    <a:lstStyle/>
                    <a:p>
                      <a:r>
                        <a:rPr lang="en-US" sz="1400" dirty="0" smtClean="0"/>
                        <a:t>Partition</a:t>
                      </a:r>
                      <a:endParaRPr lang="en-US" sz="1400" dirty="0"/>
                    </a:p>
                  </a:txBody>
                  <a:tcPr>
                    <a:solidFill>
                      <a:srgbClr val="E490C4"/>
                    </a:solidFill>
                  </a:tcPr>
                </a:tc>
                <a:tc>
                  <a:txBody>
                    <a:bodyPr/>
                    <a:lstStyle/>
                    <a:p>
                      <a:r>
                        <a:rPr lang="en-US" sz="1400" dirty="0" smtClean="0"/>
                        <a:t>Distribution </a:t>
                      </a:r>
                      <a:r>
                        <a:rPr lang="en-US" sz="1400" dirty="0" smtClean="0">
                          <a:sym typeface="Wingdings" panose="05000000000000000000" pitchFamily="2" charset="2"/>
                        </a:rPr>
                        <a:t></a:t>
                      </a:r>
                      <a:r>
                        <a:rPr lang="en-US" sz="1400" dirty="0" smtClean="0"/>
                        <a:t> </a:t>
                      </a:r>
                      <a:r>
                        <a:rPr lang="en-US" sz="1400" dirty="0" smtClean="0"/>
                        <a:t>Control Node</a:t>
                      </a:r>
                    </a:p>
                    <a:p>
                      <a:r>
                        <a:rPr lang="en-US" sz="1400" dirty="0" smtClean="0"/>
                        <a:t>Aggregations</a:t>
                      </a:r>
                      <a:r>
                        <a:rPr lang="en-US" sz="1400" baseline="0" dirty="0" smtClean="0"/>
                        <a:t> – count(*) is count on nodes, sum of count</a:t>
                      </a:r>
                      <a:endParaRPr lang="en-US" sz="1400" dirty="0"/>
                    </a:p>
                  </a:txBody>
                  <a:tcPr>
                    <a:solidFill>
                      <a:srgbClr val="E490C4"/>
                    </a:solidFill>
                  </a:tcPr>
                </a:tc>
                <a:extLst>
                  <a:ext uri="{0D108BD9-81ED-4DB2-BD59-A6C34878D82A}">
                    <a16:rowId xmlns:a16="http://schemas.microsoft.com/office/drawing/2014/main" val="3387149812"/>
                  </a:ext>
                </a:extLst>
              </a:tr>
              <a:tr h="370840">
                <a:tc>
                  <a:txBody>
                    <a:bodyPr/>
                    <a:lstStyle/>
                    <a:p>
                      <a:r>
                        <a:rPr lang="en-US" sz="1400" dirty="0" smtClean="0"/>
                        <a:t>Trim</a:t>
                      </a:r>
                      <a:endParaRPr lang="en-US" sz="1400" dirty="0"/>
                    </a:p>
                  </a:txBody>
                  <a:tcPr>
                    <a:solidFill>
                      <a:srgbClr val="F1C5E0"/>
                    </a:solidFill>
                  </a:tcPr>
                </a:tc>
                <a:tc>
                  <a:txBody>
                    <a:bodyPr/>
                    <a:lstStyle/>
                    <a:p>
                      <a:r>
                        <a:rPr lang="en-US" sz="1400" dirty="0" smtClean="0"/>
                        <a:t>Replicated</a:t>
                      </a:r>
                      <a:r>
                        <a:rPr lang="en-US" sz="1400" baseline="0" dirty="0" smtClean="0"/>
                        <a:t> </a:t>
                      </a:r>
                      <a:r>
                        <a:rPr lang="en-US" sz="1400" baseline="0" dirty="0" smtClean="0">
                          <a:sym typeface="Wingdings" panose="05000000000000000000" pitchFamily="2" charset="2"/>
                        </a:rPr>
                        <a:t></a:t>
                      </a:r>
                      <a:r>
                        <a:rPr lang="en-US" sz="1400" baseline="0" dirty="0" smtClean="0"/>
                        <a:t> </a:t>
                      </a:r>
                      <a:r>
                        <a:rPr lang="en-US" sz="1400" baseline="0" dirty="0" smtClean="0"/>
                        <a:t>Hash Algorithm </a:t>
                      </a:r>
                      <a:r>
                        <a:rPr lang="en-US" sz="1400" baseline="0" dirty="0" smtClean="0">
                          <a:sym typeface="Wingdings" panose="05000000000000000000" pitchFamily="2" charset="2"/>
                        </a:rPr>
                        <a:t></a:t>
                      </a:r>
                      <a:r>
                        <a:rPr lang="en-US" sz="1400" baseline="0" dirty="0" smtClean="0"/>
                        <a:t> </a:t>
                      </a:r>
                      <a:r>
                        <a:rPr lang="en-US" sz="1400" baseline="0" dirty="0" smtClean="0"/>
                        <a:t>New Distribution</a:t>
                      </a:r>
                    </a:p>
                    <a:p>
                      <a:r>
                        <a:rPr lang="en-US" sz="1400" baseline="0" dirty="0" smtClean="0"/>
                        <a:t>A replicated may be converted to distributed for outer joins</a:t>
                      </a:r>
                    </a:p>
                  </a:txBody>
                  <a:tcPr>
                    <a:solidFill>
                      <a:srgbClr val="F1C5E0"/>
                    </a:solidFill>
                  </a:tcPr>
                </a:tc>
                <a:extLst>
                  <a:ext uri="{0D108BD9-81ED-4DB2-BD59-A6C34878D82A}">
                    <a16:rowId xmlns:a16="http://schemas.microsoft.com/office/drawing/2014/main" val="2522885538"/>
                  </a:ext>
                </a:extLst>
              </a:tr>
              <a:tr h="370840">
                <a:tc>
                  <a:txBody>
                    <a:bodyPr/>
                    <a:lstStyle/>
                    <a:p>
                      <a:r>
                        <a:rPr lang="en-US" sz="1400" dirty="0" smtClean="0"/>
                        <a:t>Round Robin</a:t>
                      </a:r>
                      <a:endParaRPr lang="en-US" sz="1400" dirty="0"/>
                    </a:p>
                  </a:txBody>
                  <a:tcPr>
                    <a:solidFill>
                      <a:srgbClr val="E490C4"/>
                    </a:solidFill>
                  </a:tcPr>
                </a:tc>
                <a:tc>
                  <a:txBody>
                    <a:bodyPr/>
                    <a:lstStyle/>
                    <a:p>
                      <a:r>
                        <a:rPr lang="en-US" sz="1400" dirty="0" smtClean="0"/>
                        <a:t>Source </a:t>
                      </a:r>
                      <a:r>
                        <a:rPr lang="en-US" sz="1400" dirty="0" smtClean="0">
                          <a:sym typeface="Wingdings" panose="05000000000000000000" pitchFamily="2" charset="2"/>
                        </a:rPr>
                        <a:t></a:t>
                      </a:r>
                      <a:r>
                        <a:rPr lang="en-US" sz="1400" dirty="0" smtClean="0"/>
                        <a:t> </a:t>
                      </a:r>
                      <a:r>
                        <a:rPr lang="en-US" sz="1400" dirty="0" smtClean="0"/>
                        <a:t>Round Robin Algorithm </a:t>
                      </a:r>
                      <a:r>
                        <a:rPr lang="en-US" sz="1400" dirty="0" smtClean="0">
                          <a:sym typeface="Wingdings" panose="05000000000000000000" pitchFamily="2" charset="2"/>
                        </a:rPr>
                        <a:t></a:t>
                      </a:r>
                      <a:r>
                        <a:rPr lang="en-US" sz="1400" dirty="0" smtClean="0"/>
                        <a:t> </a:t>
                      </a:r>
                      <a:r>
                        <a:rPr lang="en-US" sz="1400" dirty="0" smtClean="0"/>
                        <a:t>Round Robin</a:t>
                      </a:r>
                      <a:r>
                        <a:rPr lang="en-US" sz="1400" baseline="0" dirty="0" smtClean="0"/>
                        <a:t> Distribution</a:t>
                      </a:r>
                      <a:endParaRPr lang="en-US" sz="1400" dirty="0"/>
                    </a:p>
                  </a:txBody>
                  <a:tcPr>
                    <a:solidFill>
                      <a:srgbClr val="E490C4"/>
                    </a:solidFill>
                  </a:tcPr>
                </a:tc>
                <a:extLst>
                  <a:ext uri="{0D108BD9-81ED-4DB2-BD59-A6C34878D82A}">
                    <a16:rowId xmlns:a16="http://schemas.microsoft.com/office/drawing/2014/main" val="496735201"/>
                  </a:ext>
                </a:extLst>
              </a:tr>
              <a:tr h="370840">
                <a:tc>
                  <a:txBody>
                    <a:bodyPr/>
                    <a:lstStyle/>
                    <a:p>
                      <a:r>
                        <a:rPr lang="en-US" sz="1400" dirty="0" smtClean="0"/>
                        <a:t>Move</a:t>
                      </a:r>
                      <a:endParaRPr lang="en-US" sz="1400" dirty="0"/>
                    </a:p>
                  </a:txBody>
                  <a:tcPr>
                    <a:solidFill>
                      <a:srgbClr val="F1C5E0"/>
                    </a:solidFill>
                  </a:tcPr>
                </a:tc>
                <a:tc>
                  <a:txBody>
                    <a:bodyPr/>
                    <a:lstStyle/>
                    <a:p>
                      <a:r>
                        <a:rPr lang="en-US" sz="1400" dirty="0" smtClean="0"/>
                        <a:t>Control</a:t>
                      </a:r>
                      <a:r>
                        <a:rPr lang="en-US" sz="1400" baseline="0" dirty="0" smtClean="0"/>
                        <a:t> Node </a:t>
                      </a:r>
                      <a:r>
                        <a:rPr lang="en-US" sz="1400" baseline="0" dirty="0" smtClean="0">
                          <a:sym typeface="Wingdings" panose="05000000000000000000" pitchFamily="2" charset="2"/>
                        </a:rPr>
                        <a:t></a:t>
                      </a:r>
                      <a:r>
                        <a:rPr lang="en-US" sz="1400" baseline="0" dirty="0" smtClean="0"/>
                        <a:t> </a:t>
                      </a:r>
                      <a:r>
                        <a:rPr lang="en-US" sz="1400" baseline="0" dirty="0" smtClean="0"/>
                        <a:t>Replicated</a:t>
                      </a:r>
                    </a:p>
                    <a:p>
                      <a:r>
                        <a:rPr lang="en-US" sz="1400" baseline="0" dirty="0" smtClean="0"/>
                        <a:t>Data moved from Control Node to Compute Nodes</a:t>
                      </a:r>
                      <a:endParaRPr lang="en-US" sz="1400" dirty="0"/>
                    </a:p>
                  </a:txBody>
                  <a:tcPr>
                    <a:solidFill>
                      <a:srgbClr val="F1C5E0"/>
                    </a:solidFill>
                  </a:tcPr>
                </a:tc>
                <a:extLst>
                  <a:ext uri="{0D108BD9-81ED-4DB2-BD59-A6C34878D82A}">
                    <a16:rowId xmlns:a16="http://schemas.microsoft.com/office/drawing/2014/main" val="3738297836"/>
                  </a:ext>
                </a:extLst>
              </a:tr>
            </a:tbl>
          </a:graphicData>
        </a:graphic>
      </p:graphicFrame>
      <p:sp>
        <p:nvSpPr>
          <p:cNvPr id="13" name="Title 12"/>
          <p:cNvSpPr>
            <a:spLocks noGrp="1"/>
          </p:cNvSpPr>
          <p:nvPr>
            <p:ph type="title"/>
          </p:nvPr>
        </p:nvSpPr>
        <p:spPr>
          <a:xfrm>
            <a:off x="311102" y="152814"/>
            <a:ext cx="8714943" cy="682400"/>
          </a:xfrm>
        </p:spPr>
        <p:txBody>
          <a:bodyPr/>
          <a:lstStyle/>
          <a:p>
            <a:r>
              <a:rPr lang="en-US" dirty="0" smtClean="0"/>
              <a:t>Data Movement</a:t>
            </a:r>
            <a:endParaRPr lang="en-US" dirty="0"/>
          </a:p>
        </p:txBody>
      </p:sp>
      <p:sp>
        <p:nvSpPr>
          <p:cNvPr id="39" name="Rectangle 38"/>
          <p:cNvSpPr/>
          <p:nvPr/>
        </p:nvSpPr>
        <p:spPr>
          <a:xfrm>
            <a:off x="231973" y="4242919"/>
            <a:ext cx="7025637" cy="507831"/>
          </a:xfrm>
          <a:prstGeom prst="rect">
            <a:avLst/>
          </a:prstGeom>
        </p:spPr>
        <p:txBody>
          <a:bodyPr wrap="square">
            <a:spAutoFit/>
          </a:bodyPr>
          <a:lstStyle/>
          <a:p>
            <a:pPr lvl="0" defTabSz="914400">
              <a:defRPr/>
            </a:pPr>
            <a:r>
              <a:rPr lang="en-US" dirty="0"/>
              <a:t>Chart by Robin Lester </a:t>
            </a:r>
            <a:r>
              <a:rPr lang="en-US" dirty="0">
                <a:hlinkClick r:id="rId3"/>
              </a:rPr>
              <a:t>https://sqlbits.com/Downloads/595/Robin%20Lester_SQLAzureDataWarehouseSQLBits.pdf</a:t>
            </a:r>
            <a:endParaRPr lang="en-US" dirty="0"/>
          </a:p>
        </p:txBody>
      </p:sp>
      <p:grpSp>
        <p:nvGrpSpPr>
          <p:cNvPr id="26" name="Group 25"/>
          <p:cNvGrpSpPr/>
          <p:nvPr/>
        </p:nvGrpSpPr>
        <p:grpSpPr>
          <a:xfrm>
            <a:off x="3937211" y="1610177"/>
            <a:ext cx="5088834" cy="3077155"/>
            <a:chOff x="3868345" y="1825430"/>
            <a:chExt cx="5088834" cy="3077155"/>
          </a:xfrm>
        </p:grpSpPr>
        <p:sp>
          <p:nvSpPr>
            <p:cNvPr id="17" name="Rectangle 16"/>
            <p:cNvSpPr/>
            <p:nvPr/>
          </p:nvSpPr>
          <p:spPr>
            <a:xfrm>
              <a:off x="3868345" y="1825430"/>
              <a:ext cx="5088834" cy="3077155"/>
            </a:xfrm>
            <a:prstGeom prst="rect">
              <a:avLst/>
            </a:prstGeom>
            <a:solidFill>
              <a:schemeClr val="bg1">
                <a:lumMod val="95000"/>
              </a:schemeClr>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7257611" y="2165431"/>
              <a:ext cx="999641" cy="565688"/>
            </a:xfrm>
            <a:prstGeom prst="roundRect">
              <a:avLst/>
            </a:prstGeom>
            <a:solidFill>
              <a:srgbClr val="E490C4"/>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B</a:t>
              </a:r>
              <a:endParaRPr lang="en-US" dirty="0"/>
            </a:p>
          </p:txBody>
        </p:sp>
        <p:sp>
          <p:nvSpPr>
            <p:cNvPr id="7" name="Rounded Rectangle 6"/>
            <p:cNvSpPr/>
            <p:nvPr/>
          </p:nvSpPr>
          <p:spPr>
            <a:xfrm>
              <a:off x="433917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1</a:t>
              </a:r>
              <a:endParaRPr lang="en-US" dirty="0">
                <a:solidFill>
                  <a:srgbClr val="C13089"/>
                </a:solidFill>
              </a:endParaRPr>
            </a:p>
          </p:txBody>
        </p:sp>
        <p:sp>
          <p:nvSpPr>
            <p:cNvPr id="8" name="Rounded Rectangle 7"/>
            <p:cNvSpPr/>
            <p:nvPr/>
          </p:nvSpPr>
          <p:spPr>
            <a:xfrm>
              <a:off x="554501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2</a:t>
              </a:r>
              <a:endParaRPr lang="en-US" dirty="0">
                <a:solidFill>
                  <a:srgbClr val="C13089"/>
                </a:solidFill>
              </a:endParaRPr>
            </a:p>
          </p:txBody>
        </p:sp>
        <p:sp>
          <p:nvSpPr>
            <p:cNvPr id="9" name="Rounded Rectangle 8"/>
            <p:cNvSpPr/>
            <p:nvPr/>
          </p:nvSpPr>
          <p:spPr>
            <a:xfrm>
              <a:off x="6750856"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3</a:t>
              </a:r>
              <a:endParaRPr lang="en-US" dirty="0">
                <a:solidFill>
                  <a:srgbClr val="C13089"/>
                </a:solidFill>
              </a:endParaRPr>
            </a:p>
          </p:txBody>
        </p:sp>
        <p:sp>
          <p:nvSpPr>
            <p:cNvPr id="10" name="Rounded Rectangle 9"/>
            <p:cNvSpPr/>
            <p:nvPr/>
          </p:nvSpPr>
          <p:spPr>
            <a:xfrm>
              <a:off x="4942096" y="4097365"/>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5</a:t>
              </a:r>
              <a:endParaRPr lang="en-US" dirty="0">
                <a:solidFill>
                  <a:srgbClr val="C13089"/>
                </a:solidFill>
              </a:endParaRPr>
            </a:p>
          </p:txBody>
        </p:sp>
        <p:sp>
          <p:nvSpPr>
            <p:cNvPr id="11" name="Rounded Rectangle 10"/>
            <p:cNvSpPr/>
            <p:nvPr/>
          </p:nvSpPr>
          <p:spPr>
            <a:xfrm>
              <a:off x="7956694" y="3249573"/>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4</a:t>
              </a:r>
              <a:endParaRPr lang="en-US" dirty="0">
                <a:solidFill>
                  <a:srgbClr val="C13089"/>
                </a:solidFill>
              </a:endParaRPr>
            </a:p>
          </p:txBody>
        </p:sp>
        <p:sp>
          <p:nvSpPr>
            <p:cNvPr id="12" name="Rounded Rectangle 11"/>
            <p:cNvSpPr/>
            <p:nvPr/>
          </p:nvSpPr>
          <p:spPr>
            <a:xfrm>
              <a:off x="7284434" y="4079930"/>
              <a:ext cx="822960" cy="565688"/>
            </a:xfrm>
            <a:prstGeom prst="roundRect">
              <a:avLst/>
            </a:prstGeom>
            <a:solidFill>
              <a:srgbClr val="F1C5E0"/>
            </a:solidFill>
            <a:ln>
              <a:solidFill>
                <a:srgbClr val="C130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13089"/>
                  </a:solidFill>
                </a:rPr>
                <a:t>6</a:t>
              </a:r>
              <a:endParaRPr lang="en-US" dirty="0">
                <a:solidFill>
                  <a:srgbClr val="C13089"/>
                </a:solidFill>
              </a:endParaRPr>
            </a:p>
          </p:txBody>
        </p:sp>
        <p:cxnSp>
          <p:nvCxnSpPr>
            <p:cNvPr id="19" name="Straight Connector 18"/>
            <p:cNvCxnSpPr>
              <a:endCxn id="5" idx="2"/>
            </p:cNvCxnSpPr>
            <p:nvPr/>
          </p:nvCxnSpPr>
          <p:spPr>
            <a:xfrm flipV="1">
              <a:off x="4758891"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7158957" y="2731119"/>
              <a:ext cx="632292" cy="51845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0" idx="0"/>
            </p:cNvCxnSpPr>
            <p:nvPr/>
          </p:nvCxnSpPr>
          <p:spPr>
            <a:xfrm flipV="1">
              <a:off x="5353576" y="2742927"/>
              <a:ext cx="34412" cy="135443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0"/>
            </p:cNvCxnSpPr>
            <p:nvPr/>
          </p:nvCxnSpPr>
          <p:spPr>
            <a:xfrm flipH="1" flipV="1">
              <a:off x="5394841" y="2742928"/>
              <a:ext cx="561655" cy="50664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V="1">
              <a:off x="7695914" y="2705849"/>
              <a:ext cx="122465" cy="137408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0"/>
            </p:cNvCxnSpPr>
            <p:nvPr/>
          </p:nvCxnSpPr>
          <p:spPr>
            <a:xfrm flipH="1" flipV="1">
              <a:off x="7831791" y="2742927"/>
              <a:ext cx="536383" cy="50664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4891362" y="2165431"/>
              <a:ext cx="999641" cy="565688"/>
            </a:xfrm>
            <a:prstGeom prst="roundRect">
              <a:avLst/>
            </a:prstGeom>
            <a:solidFill>
              <a:srgbClr val="E490C4"/>
            </a:solidFill>
            <a:ln>
              <a:solidFill>
                <a:srgbClr val="C130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Compute Node A</a:t>
              </a:r>
              <a:endParaRPr lang="en-US" dirty="0"/>
            </a:p>
          </p:txBody>
        </p:sp>
      </p:grpSp>
      <p:grpSp>
        <p:nvGrpSpPr>
          <p:cNvPr id="28" name="Group 27"/>
          <p:cNvGrpSpPr/>
          <p:nvPr/>
        </p:nvGrpSpPr>
        <p:grpSpPr>
          <a:xfrm>
            <a:off x="4819522" y="2515866"/>
            <a:ext cx="3006776" cy="518454"/>
            <a:chOff x="4827405" y="2689292"/>
            <a:chExt cx="3006776" cy="518454"/>
          </a:xfrm>
        </p:grpSpPr>
        <p:cxnSp>
          <p:nvCxnSpPr>
            <p:cNvPr id="21" name="Straight Connector 20"/>
            <p:cNvCxnSpPr>
              <a:stCxn id="7" idx="0"/>
              <a:endCxn id="6" idx="2"/>
            </p:cNvCxnSpPr>
            <p:nvPr/>
          </p:nvCxnSpPr>
          <p:spPr>
            <a:xfrm flipV="1">
              <a:off x="4827405" y="2689292"/>
              <a:ext cx="3006776" cy="51845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0"/>
            </p:cNvCxnSpPr>
            <p:nvPr/>
          </p:nvCxnSpPr>
          <p:spPr>
            <a:xfrm flipH="1" flipV="1">
              <a:off x="5526166" y="2699212"/>
              <a:ext cx="1755934" cy="5066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553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14266F-2521-4BD1-B40E-70FEF353EEC2}">
  <ds:schemaRefs>
    <ds:schemaRef ds:uri="http://purl.org/dc/elements/1.1/"/>
    <ds:schemaRef ds:uri="http://schemas.microsoft.com/office/2006/metadata/properties"/>
    <ds:schemaRef ds:uri="68201248-332f-4b19-a564-5b53df1aa7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7055-2425-4510-9a7f-db214c51849b"/>
    <ds:schemaRef ds:uri="http://www.w3.org/XML/1998/namespace"/>
    <ds:schemaRef ds:uri="http://purl.org/dc/dcmitype/"/>
  </ds:schemaRefs>
</ds:datastoreItem>
</file>

<file path=customXml/itemProps2.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A734002-4F6D-49CF-AA2C-43521C1FC7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735</Words>
  <Application>Microsoft Office PowerPoint</Application>
  <PresentationFormat>On-screen Show (16:9)</PresentationFormat>
  <Paragraphs>218</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Verdana</vt:lpstr>
      <vt:lpstr>Wingdings</vt:lpstr>
      <vt:lpstr>1_Office Theme</vt:lpstr>
      <vt:lpstr>Designing for Azure Data Warehouse Performance</vt:lpstr>
      <vt:lpstr>Alphabet vs Language</vt:lpstr>
      <vt:lpstr>Resources</vt:lpstr>
      <vt:lpstr>Distributed Queries - Who Loves Them?</vt:lpstr>
      <vt:lpstr>ADW Tables: Distribution</vt:lpstr>
      <vt:lpstr>Hash Distribution vs Partitioning</vt:lpstr>
      <vt:lpstr>ADW Tables: Distribution &amp; Storage</vt:lpstr>
      <vt:lpstr>Every day I’m shufflin’</vt:lpstr>
      <vt:lpstr>Data Movement</vt:lpstr>
      <vt:lpstr>Considerations</vt:lpstr>
      <vt:lpstr>Let’s Look at the Tables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Wolfset, Beth</cp:lastModifiedBy>
  <cp:revision>218</cp:revision>
  <dcterms:modified xsi:type="dcterms:W3CDTF">2019-01-09T11:26:16Z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