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8"/>
  </p:notesMasterIdLst>
  <p:sldIdLst>
    <p:sldId id="359" r:id="rId5"/>
    <p:sldId id="353" r:id="rId6"/>
    <p:sldId id="350" r:id="rId7"/>
    <p:sldId id="363" r:id="rId8"/>
    <p:sldId id="354" r:id="rId9"/>
    <p:sldId id="355" r:id="rId10"/>
    <p:sldId id="361" r:id="rId11"/>
    <p:sldId id="362" r:id="rId12"/>
    <p:sldId id="356" r:id="rId13"/>
    <p:sldId id="357" r:id="rId14"/>
    <p:sldId id="278" r:id="rId15"/>
    <p:sldId id="360" r:id="rId16"/>
    <p:sldId id="358"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4" autoAdjust="0"/>
    <p:restoredTop sz="95042" autoAdjust="0"/>
  </p:normalViewPr>
  <p:slideViewPr>
    <p:cSldViewPr snapToGrid="0">
      <p:cViewPr varScale="1">
        <p:scale>
          <a:sx n="107" d="100"/>
          <a:sy n="107" d="100"/>
        </p:scale>
        <p:origin x="1092" y="43"/>
      </p:cViewPr>
      <p:guideLst/>
    </p:cSldViewPr>
  </p:slideViewPr>
  <p:notesTextViewPr>
    <p:cViewPr>
      <p:scale>
        <a:sx n="3" d="2"/>
        <a:sy n="3" d="2"/>
      </p:scale>
      <p:origin x="0" y="-43"/>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Fest – </a:t>
            </a:r>
            <a:r>
              <a:rPr lang="en-US" i="1" dirty="0"/>
              <a:t>Designing</a:t>
            </a:r>
            <a:r>
              <a:rPr lang="en-US" i="1" baseline="0" dirty="0"/>
              <a:t> for Azure Data Warehouse Performance </a:t>
            </a:r>
            <a:r>
              <a:rPr lang="en-US" baseline="0" dirty="0"/>
              <a:t>- </a:t>
            </a:r>
            <a:r>
              <a:rPr lang="en-US" dirty="0"/>
              <a:t>Jan</a:t>
            </a:r>
            <a:r>
              <a:rPr lang="en-US" baseline="0" dirty="0"/>
              <a:t> 9, 2019</a:t>
            </a:r>
          </a:p>
          <a:p>
            <a:r>
              <a:rPr lang="en-US" baseline="0" dirty="0"/>
              <a:t>SQL Saturday #813 – Boston BI Edition – </a:t>
            </a:r>
            <a:r>
              <a:rPr lang="en-US" i="1" dirty="0"/>
              <a:t>Designing</a:t>
            </a:r>
            <a:r>
              <a:rPr lang="en-US" i="1" baseline="0" dirty="0"/>
              <a:t> for Azure Data Warehouse Performance - </a:t>
            </a:r>
            <a:r>
              <a:rPr lang="en-US" baseline="0" dirty="0"/>
              <a:t>March 30, 2019</a:t>
            </a:r>
          </a:p>
          <a:p>
            <a:r>
              <a:rPr lang="en-US" baseline="0" dirty="0"/>
              <a:t>Azure Global Bootcamp – Burlington – </a:t>
            </a:r>
            <a:r>
              <a:rPr lang="en-US" i="1" baseline="0" dirty="0"/>
              <a:t>Azure Data Warehouse Primer </a:t>
            </a:r>
            <a:r>
              <a:rPr lang="en-US" baseline="0" dirty="0"/>
              <a:t>– April 27, 2019</a:t>
            </a:r>
          </a:p>
          <a:p>
            <a:r>
              <a:rPr lang="en-US" baseline="0" dirty="0"/>
              <a:t>PASS Cloud Virtual Group – August 1,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SSMS – be on the latest version</a:t>
            </a:r>
          </a:p>
          <a:p>
            <a:endParaRPr lang="en-US" dirty="0"/>
          </a:p>
          <a:p>
            <a:r>
              <a:rPr lang="en-US" dirty="0" err="1"/>
              <a:t>AdventureWorks</a:t>
            </a:r>
            <a:r>
              <a:rPr lang="en-US" dirty="0"/>
              <a:t> DW</a:t>
            </a:r>
          </a:p>
          <a:p>
            <a:pPr marL="171450" indent="-171450">
              <a:buFont typeface="Arial" panose="020B0604020202020204" pitchFamily="34" charset="0"/>
              <a:buChar char="•"/>
            </a:pPr>
            <a:r>
              <a:rPr lang="en-US" dirty="0"/>
              <a:t>Product Category, Product Sub Category and Product – can be one table	</a:t>
            </a:r>
          </a:p>
          <a:p>
            <a:pPr marL="171450" indent="-171450">
              <a:buFont typeface="Arial" panose="020B0604020202020204" pitchFamily="34" charset="0"/>
              <a:buChar char="•"/>
            </a:pPr>
            <a:r>
              <a:rPr lang="en-US" dirty="0"/>
              <a:t>Reseller and Internet Sales in separate tables – should be one table</a:t>
            </a:r>
          </a:p>
          <a:p>
            <a:pPr marL="171450" indent="-171450">
              <a:buFont typeface="Arial" panose="020B0604020202020204" pitchFamily="34" charset="0"/>
              <a:buChar char="•"/>
            </a:pPr>
            <a:r>
              <a:rPr lang="en-US" dirty="0"/>
              <a:t>Customer – rapidly changing dimension.  Usually can’t be replicated.  How to hash?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Some Queries</a:t>
            </a:r>
          </a:p>
          <a:p>
            <a:r>
              <a:rPr lang="en-US" sz="1200" kern="1200" dirty="0">
                <a:solidFill>
                  <a:schemeClr val="tx1"/>
                </a:solidFill>
                <a:latin typeface="Courier New" panose="02070309020205020404" pitchFamily="49" charset="0"/>
                <a:ea typeface="+mn-ea"/>
                <a:cs typeface="Courier New" panose="02070309020205020404" pitchFamily="49" charset="0"/>
              </a:rPr>
              <a:t>-- Getting lists of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AdventureWorks2014.sys.tables</a:t>
            </a:r>
          </a:p>
          <a:p>
            <a:r>
              <a:rPr lang="en-US" sz="1200" kern="1200" dirty="0">
                <a:solidFill>
                  <a:schemeClr val="tx1"/>
                </a:solidFill>
                <a:latin typeface="Courier New" panose="02070309020205020404" pitchFamily="49" charset="0"/>
                <a:ea typeface="+mn-ea"/>
                <a:cs typeface="Courier New" panose="02070309020205020404" pitchFamily="49" charset="0"/>
              </a:rPr>
              <a:t>  join AdventureWorks2014.sys.schemas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where </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r>
              <a:rPr lang="en-US" sz="1200" kern="1200" dirty="0">
                <a:solidFill>
                  <a:schemeClr val="tx1"/>
                </a:solidFill>
                <a:latin typeface="Courier New" panose="02070309020205020404" pitchFamily="49" charset="0"/>
                <a:ea typeface="+mn-ea"/>
                <a:cs typeface="Courier New" panose="02070309020205020404" pitchFamily="49" charset="0"/>
              </a:rPr>
              <a:t> &gt; 1</a:t>
            </a: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schemas.name, tables.name</a:t>
            </a:r>
          </a:p>
          <a:p>
            <a:r>
              <a:rPr lang="en-US" sz="1200" kern="1200" dirty="0">
                <a:solidFill>
                  <a:schemeClr val="tx1"/>
                </a:solidFill>
                <a:latin typeface="Courier New" panose="02070309020205020404" pitchFamily="49" charset="0"/>
                <a:ea typeface="+mn-ea"/>
                <a:cs typeface="Courier New" panose="02070309020205020404" pitchFamily="49" charset="0"/>
              </a:rPr>
              <a:t>  from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AdventureWorksDW.sys.tables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join </a:t>
            </a:r>
            <a:r>
              <a:rPr lang="en-US" sz="1200" kern="1200" dirty="0" err="1">
                <a:solidFill>
                  <a:schemeClr val="tx1"/>
                </a:solidFill>
                <a:latin typeface="Courier New" panose="02070309020205020404" pitchFamily="49" charset="0"/>
                <a:ea typeface="+mn-ea"/>
                <a:cs typeface="Courier New" panose="02070309020205020404" pitchFamily="49" charset="0"/>
              </a:rPr>
              <a:t>AdventureWorksDW.sys.schemas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schemas.schema_id</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tables.schema_id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order by schemas.name, tables.name</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Analyze table designs - start with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ProductSubCategory</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DimProduct</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Product')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ResellerSales</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WHERE </a:t>
            </a:r>
            <a:r>
              <a:rPr lang="en-US" sz="1200" kern="1200" dirty="0" err="1">
                <a:solidFill>
                  <a:schemeClr val="tx1"/>
                </a:solidFill>
                <a:latin typeface="Courier New" panose="02070309020205020404" pitchFamily="49" charset="0"/>
                <a:ea typeface="+mn-ea"/>
                <a:cs typeface="Courier New" panose="02070309020205020404" pitchFamily="49" charset="0"/>
              </a:rPr>
              <a:t>SalesOrderNumber</a:t>
            </a:r>
            <a:r>
              <a:rPr lang="en-US" sz="1200" kern="1200" dirty="0">
                <a:solidFill>
                  <a:schemeClr val="tx1"/>
                </a:solidFill>
                <a:latin typeface="Courier New" panose="02070309020205020404" pitchFamily="49" charset="0"/>
                <a:ea typeface="+mn-ea"/>
                <a:cs typeface="Courier New" panose="02070309020205020404" pitchFamily="49" charset="0"/>
              </a:rPr>
              <a:t> IN ('SO43662','SO51212')</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InternetSalesReason</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SalesQuota</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FactSurveyResponse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What about Large or Rapidly Changing Dim tables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Store_Reseller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DimCustomer</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OPTION (LABEL = 'BSW </a:t>
            </a:r>
            <a:r>
              <a:rPr lang="en-US" sz="1200" kern="1200" dirty="0" err="1">
                <a:solidFill>
                  <a:schemeClr val="tx1"/>
                </a:solidFill>
                <a:latin typeface="Courier New" panose="02070309020205020404" pitchFamily="49" charset="0"/>
                <a:ea typeface="+mn-ea"/>
                <a:cs typeface="Courier New" panose="02070309020205020404" pitchFamily="49" charset="0"/>
              </a:rPr>
              <a:t>Qry</a:t>
            </a:r>
            <a:r>
              <a:rPr lang="en-US" sz="1200" kern="1200" dirty="0">
                <a:solidFill>
                  <a:schemeClr val="tx1"/>
                </a:solidFill>
                <a:latin typeface="Courier New" panose="02070309020205020404" pitchFamily="49" charset="0"/>
                <a:ea typeface="+mn-ea"/>
                <a:cs typeface="Courier New" panose="02070309020205020404" pitchFamily="49" charset="0"/>
              </a:rPr>
              <a:t> Customer')</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Fact Tables where hash may not be obvious or may need to push down hash key from parent table</a:t>
            </a: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FactCallCenter</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SELECT TOP 100 *</a:t>
            </a: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dbo</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FactCurrencyRate</a:t>
            </a:r>
            <a:r>
              <a:rPr lang="en-US" sz="1200" kern="1200" dirty="0">
                <a:solidFill>
                  <a:schemeClr val="tx1"/>
                </a:solidFill>
                <a:latin typeface="Courier New" panose="02070309020205020404" pitchFamily="49" charset="0"/>
                <a:ea typeface="+mn-ea"/>
                <a:cs typeface="Courier New" panose="02070309020205020404" pitchFamily="49" charset="0"/>
              </a:rPr>
              <a:t>]</a:t>
            </a:r>
          </a:p>
          <a:p>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Monitor active requests</a:t>
            </a:r>
          </a:p>
          <a:p>
            <a:r>
              <a:rPr lang="en-US" sz="1200" kern="1200" dirty="0">
                <a:solidFill>
                  <a:schemeClr val="tx1"/>
                </a:solidFill>
                <a:latin typeface="Courier New" panose="02070309020205020404" pitchFamily="49" charset="0"/>
                <a:ea typeface="+mn-ea"/>
                <a:cs typeface="Courier New" panose="02070309020205020404" pitchFamily="49" charset="0"/>
              </a:rPr>
              <a:t>SELECT </a:t>
            </a:r>
            <a:r>
              <a:rPr lang="en-US" sz="1200" kern="1200" dirty="0" err="1">
                <a:solidFill>
                  <a:schemeClr val="tx1"/>
                </a:solidFill>
                <a:latin typeface="Courier New" panose="02070309020205020404" pitchFamily="49" charset="0"/>
                <a:ea typeface="+mn-ea"/>
                <a:cs typeface="Courier New" panose="02070309020205020404" pitchFamily="49" charset="0"/>
              </a:rPr>
              <a:t>requests.request_id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sess_request_id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requests.[status] </a:t>
            </a:r>
            <a:r>
              <a:rPr lang="en-US" sz="1200" kern="1200" dirty="0" err="1">
                <a:solidFill>
                  <a:schemeClr val="tx1"/>
                </a:solidFill>
                <a:latin typeface="Courier New" panose="02070309020205020404" pitchFamily="49" charset="0"/>
                <a:ea typeface="+mn-ea"/>
                <a:cs typeface="Courier New" panose="02070309020205020404" pitchFamily="49" charset="0"/>
              </a:rPr>
              <a:t>req_status</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start_time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end_compile_time</a:t>
            </a:r>
            <a:r>
              <a:rPr lang="en-US" sz="1200" kern="1200" dirty="0">
                <a:solidFill>
                  <a:schemeClr val="tx1"/>
                </a:solidFill>
                <a:latin typeface="Courier New" panose="02070309020205020404" pitchFamily="49" charset="0"/>
                <a:ea typeface="+mn-ea"/>
                <a:cs typeface="Courier New" panose="02070309020205020404" pitchFamily="49" charset="0"/>
              </a:rPr>
              <a:t>], requests.[</a:t>
            </a:r>
            <a:r>
              <a:rPr lang="en-US" sz="1200" kern="1200" dirty="0" err="1">
                <a:solidFill>
                  <a:schemeClr val="tx1"/>
                </a:solidFill>
                <a:latin typeface="Courier New" panose="02070309020205020404" pitchFamily="49" charset="0"/>
                <a:ea typeface="+mn-ea"/>
                <a:cs typeface="Courier New" panose="02070309020205020404" pitchFamily="49" charset="0"/>
              </a:rPr>
              <a:t>end_time</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 as [Seconds]</a:t>
            </a: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total_elapsed_time</a:t>
            </a:r>
            <a:r>
              <a:rPr lang="en-US" sz="1200" kern="1200" dirty="0">
                <a:solidFill>
                  <a:schemeClr val="tx1"/>
                </a:solidFill>
                <a:latin typeface="Courier New" panose="02070309020205020404" pitchFamily="49" charset="0"/>
                <a:ea typeface="+mn-ea"/>
                <a:cs typeface="Courier New" panose="02070309020205020404" pitchFamily="49" charset="0"/>
              </a:rPr>
              <a:t>]/1000/60 as [Minutes]</a:t>
            </a:r>
          </a:p>
          <a:p>
            <a:r>
              <a:rPr lang="en-US" sz="1200" kern="1200" dirty="0">
                <a:solidFill>
                  <a:schemeClr val="tx1"/>
                </a:solidFill>
                <a:latin typeface="Courier New" panose="02070309020205020404" pitchFamily="49" charset="0"/>
                <a:ea typeface="+mn-ea"/>
                <a:cs typeface="Courier New" panose="02070309020205020404" pitchFamily="49" charset="0"/>
              </a:rPr>
              <a:t>      ,[label], [</a:t>
            </a:r>
            <a:r>
              <a:rPr lang="en-US" sz="1200" kern="1200" dirty="0" err="1">
                <a:solidFill>
                  <a:schemeClr val="tx1"/>
                </a:solidFill>
                <a:latin typeface="Courier New" panose="02070309020205020404" pitchFamily="49" charset="0"/>
                <a:ea typeface="+mn-ea"/>
                <a:cs typeface="Courier New" panose="02070309020205020404" pitchFamily="49" charset="0"/>
              </a:rPr>
              <a:t>error_id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database_id</a:t>
            </a:r>
            <a:r>
              <a:rPr lang="en-US" sz="1200" kern="1200" dirty="0">
                <a:solidFill>
                  <a:schemeClr val="tx1"/>
                </a:solidFill>
                <a:latin typeface="Courier New" panose="02070309020205020404" pitchFamily="49" charset="0"/>
                <a:ea typeface="+mn-ea"/>
                <a:cs typeface="Courier New" panose="02070309020205020404" pitchFamily="49" charset="0"/>
              </a:rPr>
              <a:t>], [command], [</a:t>
            </a:r>
            <a:r>
              <a:rPr lang="en-US" sz="1200" kern="1200" dirty="0" err="1">
                <a:solidFill>
                  <a:schemeClr val="tx1"/>
                </a:solidFill>
                <a:latin typeface="Courier New" panose="02070309020205020404" pitchFamily="49" charset="0"/>
                <a:ea typeface="+mn-ea"/>
                <a:cs typeface="Courier New" panose="02070309020205020404" pitchFamily="49" charset="0"/>
              </a:rPr>
              <a:t>resource_class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sess_status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jsessions.login_name</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jsessions.login_time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jsessions.Query_count</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jsessions.client_id</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a:t>
            </a:r>
            <a:r>
              <a:rPr lang="en-US" sz="1200" kern="1200" dirty="0" err="1">
                <a:solidFill>
                  <a:schemeClr val="tx1"/>
                </a:solidFill>
                <a:latin typeface="Courier New" panose="02070309020205020404" pitchFamily="49" charset="0"/>
                <a:ea typeface="+mn-ea"/>
                <a:cs typeface="Courier New" panose="02070309020205020404" pitchFamily="49" charset="0"/>
              </a:rPr>
              <a:t>app_name</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FROM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sys.dm_pdw_exec_requests</a:t>
            </a:r>
            <a:r>
              <a:rPr lang="en-US" sz="1200" kern="1200" dirty="0">
                <a:solidFill>
                  <a:schemeClr val="tx1"/>
                </a:solidFill>
                <a:latin typeface="Courier New" panose="02070309020205020404" pitchFamily="49" charset="0"/>
                <a:ea typeface="+mn-ea"/>
                <a:cs typeface="Courier New" panose="02070309020205020404" pitchFamily="49" charset="0"/>
              </a:rPr>
              <a:t> requests</a:t>
            </a:r>
          </a:p>
          <a:p>
            <a:r>
              <a:rPr lang="en-US" sz="1200" kern="1200" dirty="0">
                <a:solidFill>
                  <a:schemeClr val="tx1"/>
                </a:solidFill>
                <a:latin typeface="Courier New" panose="02070309020205020404" pitchFamily="49" charset="0"/>
                <a:ea typeface="+mn-ea"/>
                <a:cs typeface="Courier New" panose="02070309020205020404" pitchFamily="49" charset="0"/>
              </a:rPr>
              <a:t>Join </a:t>
            </a:r>
            <a:r>
              <a:rPr lang="en-US" sz="1200" kern="1200" dirty="0" err="1">
                <a:solidFill>
                  <a:schemeClr val="tx1"/>
                </a:solidFill>
                <a:latin typeface="Courier New" panose="02070309020205020404" pitchFamily="49" charset="0"/>
                <a:ea typeface="+mn-ea"/>
                <a:cs typeface="Courier New" panose="02070309020205020404" pitchFamily="49" charset="0"/>
              </a:rPr>
              <a:t>sys.dm_pdw_exec_sessions</a:t>
            </a:r>
            <a:r>
              <a:rPr lang="en-US" sz="1200" kern="1200" dirty="0">
                <a:solidFill>
                  <a:schemeClr val="tx1"/>
                </a:solidFill>
                <a:latin typeface="Courier New" panose="02070309020205020404" pitchFamily="49" charset="0"/>
                <a:ea typeface="+mn-ea"/>
                <a:cs typeface="Courier New" panose="02070309020205020404" pitchFamily="49" charset="0"/>
              </a:rPr>
              <a:t> </a:t>
            </a:r>
            <a:r>
              <a:rPr lang="en-US" sz="1200" kern="1200" dirty="0" err="1">
                <a:solidFill>
                  <a:schemeClr val="tx1"/>
                </a:solidFill>
                <a:latin typeface="Courier New" panose="02070309020205020404" pitchFamily="49" charset="0"/>
                <a:ea typeface="+mn-ea"/>
                <a:cs typeface="Courier New" panose="02070309020205020404" pitchFamily="49" charset="0"/>
              </a:rPr>
              <a:t>jsessions</a:t>
            </a:r>
            <a:r>
              <a:rPr lang="en-US" sz="1200" kern="1200" dirty="0">
                <a:solidFill>
                  <a:schemeClr val="tx1"/>
                </a:solidFill>
                <a:latin typeface="Courier New" panose="02070309020205020404" pitchFamily="49" charset="0"/>
                <a:ea typeface="+mn-ea"/>
                <a:cs typeface="Courier New" panose="02070309020205020404" pitchFamily="49" charset="0"/>
              </a:rPr>
              <a:t> on </a:t>
            </a:r>
            <a:r>
              <a:rPr lang="en-US" sz="1200" kern="1200" dirty="0" err="1">
                <a:solidFill>
                  <a:schemeClr val="tx1"/>
                </a:solidFill>
                <a:latin typeface="Courier New" panose="02070309020205020404" pitchFamily="49" charset="0"/>
                <a:ea typeface="+mn-ea"/>
                <a:cs typeface="Courier New" panose="02070309020205020404" pitchFamily="49" charset="0"/>
              </a:rPr>
              <a:t>jsessions.session_id</a:t>
            </a:r>
            <a:r>
              <a:rPr lang="en-US" sz="1200" kern="1200" dirty="0">
                <a:solidFill>
                  <a:schemeClr val="tx1"/>
                </a:solidFill>
                <a:latin typeface="Courier New" panose="02070309020205020404" pitchFamily="49" charset="0"/>
                <a:ea typeface="+mn-ea"/>
                <a:cs typeface="Courier New" panose="02070309020205020404" pitchFamily="49" charset="0"/>
              </a:rPr>
              <a:t> =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endParaRPr lang="en-US" sz="1200" kern="1200" dirty="0">
              <a:solidFill>
                <a:schemeClr val="tx1"/>
              </a:solidFill>
              <a:latin typeface="Courier New" panose="02070309020205020404" pitchFamily="49" charset="0"/>
              <a:ea typeface="+mn-ea"/>
              <a:cs typeface="Courier New" panose="02070309020205020404" pitchFamily="49" charset="0"/>
            </a:endParaRPr>
          </a:p>
          <a:p>
            <a:r>
              <a:rPr lang="en-US" sz="1200" kern="1200" dirty="0">
                <a:solidFill>
                  <a:schemeClr val="tx1"/>
                </a:solidFill>
                <a:latin typeface="Courier New" panose="02070309020205020404" pitchFamily="49" charset="0"/>
                <a:ea typeface="+mn-ea"/>
                <a:cs typeface="Courier New" panose="02070309020205020404" pitchFamily="49" charset="0"/>
              </a:rPr>
              <a:t>WHERE 1=1 --</a:t>
            </a:r>
            <a:r>
              <a:rPr lang="en-US" sz="1200" kern="1200" dirty="0" err="1">
                <a:solidFill>
                  <a:schemeClr val="tx1"/>
                </a:solidFill>
                <a:latin typeface="Courier New" panose="02070309020205020404" pitchFamily="49" charset="0"/>
                <a:ea typeface="+mn-ea"/>
                <a:cs typeface="Courier New" panose="02070309020205020404" pitchFamily="49" charset="0"/>
              </a:rPr>
              <a:t>requests.status</a:t>
            </a:r>
            <a:r>
              <a:rPr lang="en-US" sz="1200" kern="1200" dirty="0">
                <a:solidFill>
                  <a:schemeClr val="tx1"/>
                </a:solidFill>
                <a:latin typeface="Courier New" panose="02070309020205020404" pitchFamily="49" charset="0"/>
                <a:ea typeface="+mn-ea"/>
                <a:cs typeface="Courier New" panose="02070309020205020404" pitchFamily="49" charset="0"/>
              </a:rPr>
              <a:t> not in ('</a:t>
            </a:r>
            <a:r>
              <a:rPr lang="en-US" sz="1200" kern="1200" dirty="0" err="1">
                <a:solidFill>
                  <a:schemeClr val="tx1"/>
                </a:solidFill>
                <a:latin typeface="Courier New" panose="02070309020205020404" pitchFamily="49" charset="0"/>
                <a:ea typeface="+mn-ea"/>
                <a:cs typeface="Courier New" panose="02070309020205020404" pitchFamily="49" charset="0"/>
              </a:rPr>
              <a:t>Completed','Failed','Cancelled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requests.session_id</a:t>
            </a:r>
            <a:r>
              <a:rPr lang="en-US" sz="1200" kern="1200" dirty="0">
                <a:solidFill>
                  <a:schemeClr val="tx1"/>
                </a:solidFill>
                <a:latin typeface="Courier New" panose="02070309020205020404" pitchFamily="49" charset="0"/>
                <a:ea typeface="+mn-ea"/>
                <a:cs typeface="Courier New" panose="02070309020205020404" pitchFamily="49" charset="0"/>
              </a:rPr>
              <a:t> &lt;&gt; </a:t>
            </a:r>
            <a:r>
              <a:rPr lang="en-US" sz="1200" kern="1200" dirty="0" err="1">
                <a:solidFill>
                  <a:schemeClr val="tx1"/>
                </a:solidFill>
                <a:latin typeface="Courier New" panose="02070309020205020404" pitchFamily="49" charset="0"/>
                <a:ea typeface="+mn-ea"/>
                <a:cs typeface="Courier New" panose="02070309020205020404" pitchFamily="49" charset="0"/>
              </a:rPr>
              <a:t>session_id</a:t>
            </a:r>
            <a:r>
              <a:rPr lang="en-US" sz="1200" kern="1200" dirty="0">
                <a:solidFill>
                  <a:schemeClr val="tx1"/>
                </a:solidFill>
                <a:latin typeface="Courier New" panose="02070309020205020404" pitchFamily="49" charset="0"/>
                <a:ea typeface="+mn-ea"/>
                <a:cs typeface="Courier New" panose="02070309020205020404" pitchFamily="49" charset="0"/>
              </a:rPr>
              <a:t>()</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jsessions.sql_spid</a:t>
            </a:r>
            <a:r>
              <a:rPr lang="en-US" sz="1200" kern="1200" dirty="0">
                <a:solidFill>
                  <a:schemeClr val="tx1"/>
                </a:solidFill>
                <a:latin typeface="Courier New" panose="02070309020205020404" pitchFamily="49" charset="0"/>
                <a:ea typeface="+mn-ea"/>
                <a:cs typeface="Courier New" panose="02070309020205020404" pitchFamily="49" charset="0"/>
              </a:rPr>
              <a:t>=237</a:t>
            </a:r>
          </a:p>
          <a:p>
            <a:r>
              <a:rPr lang="en-US" sz="1200" kern="1200" dirty="0">
                <a:solidFill>
                  <a:schemeClr val="tx1"/>
                </a:solidFill>
                <a:latin typeface="Courier New" panose="02070309020205020404" pitchFamily="49" charset="0"/>
                <a:ea typeface="+mn-ea"/>
                <a:cs typeface="Courier New" panose="02070309020205020404" pitchFamily="49" charset="0"/>
              </a:rPr>
              <a:t>  and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&gt; </a:t>
            </a:r>
            <a:r>
              <a:rPr lang="en-US" sz="1200" kern="1200" dirty="0" err="1">
                <a:solidFill>
                  <a:schemeClr val="tx1"/>
                </a:solidFill>
                <a:latin typeface="Courier New" panose="02070309020205020404" pitchFamily="49" charset="0"/>
                <a:ea typeface="+mn-ea"/>
                <a:cs typeface="Courier New" panose="02070309020205020404" pitchFamily="49" charset="0"/>
              </a:rPr>
              <a:t>getdate</a:t>
            </a:r>
            <a:r>
              <a:rPr lang="en-US" sz="1200" kern="1200" dirty="0">
                <a:solidFill>
                  <a:schemeClr val="tx1"/>
                </a:solidFill>
                <a:latin typeface="Courier New" panose="02070309020205020404" pitchFamily="49" charset="0"/>
                <a:ea typeface="+mn-ea"/>
                <a:cs typeface="Courier New" panose="02070309020205020404" pitchFamily="49" charset="0"/>
              </a:rPr>
              <a:t>() -.25</a:t>
            </a:r>
          </a:p>
          <a:p>
            <a:r>
              <a:rPr lang="en-US" sz="1200" kern="1200" dirty="0">
                <a:solidFill>
                  <a:schemeClr val="tx1"/>
                </a:solidFill>
                <a:latin typeface="Courier New" panose="02070309020205020404" pitchFamily="49" charset="0"/>
                <a:ea typeface="+mn-ea"/>
                <a:cs typeface="Courier New" panose="02070309020205020404" pitchFamily="49" charset="0"/>
              </a:rPr>
              <a:t>ORDER BY </a:t>
            </a:r>
            <a:r>
              <a:rPr lang="en-US" sz="1200" kern="1200" dirty="0" err="1">
                <a:solidFill>
                  <a:schemeClr val="tx1"/>
                </a:solidFill>
                <a:latin typeface="Courier New" panose="02070309020205020404" pitchFamily="49" charset="0"/>
                <a:ea typeface="+mn-ea"/>
                <a:cs typeface="Courier New" panose="02070309020205020404" pitchFamily="49" charset="0"/>
              </a:rPr>
              <a:t>submit_time</a:t>
            </a:r>
            <a:r>
              <a:rPr lang="en-US" sz="1200" kern="1200" dirty="0">
                <a:solidFill>
                  <a:schemeClr val="tx1"/>
                </a:solidFill>
                <a:latin typeface="Courier New" panose="02070309020205020404" pitchFamily="49" charset="0"/>
                <a:ea typeface="+mn-ea"/>
                <a:cs typeface="Courier New" panose="02070309020205020404" pitchFamily="49" charset="0"/>
              </a:rPr>
              <a:t> DESC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a:p>
        </p:txBody>
      </p:sp>
    </p:spTree>
    <p:extLst>
      <p:ext uri="{BB962C8B-B14F-4D97-AF65-F5344CB8AC3E}">
        <p14:creationId xmlns:p14="http://schemas.microsoft.com/office/powerpoint/2010/main" val="950700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13</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Originally,</a:t>
            </a:r>
            <a:r>
              <a:rPr lang="en-US" baseline="0" dirty="0"/>
              <a:t> Google Translate indicated the Spanish work for ‘performance’ was </a:t>
            </a:r>
            <a:r>
              <a:rPr lang="es-ES" dirty="0"/>
              <a:t>rendimiento</a:t>
            </a:r>
            <a:r>
              <a:rPr lang="en-US" dirty="0"/>
              <a:t>.</a:t>
            </a:r>
            <a:r>
              <a:rPr lang="en-US" baseline="0" dirty="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a:p>
        </p:txBody>
      </p:sp>
    </p:spTree>
    <p:extLst>
      <p:ext uri="{BB962C8B-B14F-4D97-AF65-F5344CB8AC3E}">
        <p14:creationId xmlns:p14="http://schemas.microsoft.com/office/powerpoint/2010/main" val="15034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a:t>
            </a:r>
            <a:r>
              <a:rPr lang="en-US" baseline="0" dirty="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6</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a:t>
            </a:r>
            <a:r>
              <a:rPr lang="en-US" baseline="0" dirty="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Artist: LMFAO</a:t>
            </a: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Chart</a:t>
            </a:r>
            <a:r>
              <a:rPr lang="en-US" baseline="0" dirty="0"/>
              <a:t> by Robin Lester </a:t>
            </a:r>
            <a:r>
              <a:rPr lang="en-US" dirty="0">
                <a:hlinkClick r:id="rId3"/>
              </a:rPr>
              <a:t>https://sqlbits.com/Downloads/595/Robin%20Lester_SQLAzureDataWarehouseSQLBits.pdf</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Query Improvements</a:t>
            </a:r>
          </a:p>
          <a:p>
            <a:pPr marL="171450" indent="-171450">
              <a:buFont typeface="Arial" panose="020B0604020202020204" pitchFamily="34" charset="0"/>
              <a:buChar char="•"/>
            </a:pPr>
            <a:r>
              <a:rPr lang="en-US" dirty="0"/>
              <a:t>Including the hash key in the query is like putting a hint </a:t>
            </a:r>
          </a:p>
          <a:p>
            <a:pPr marL="171450" indent="-171450">
              <a:buFont typeface="Arial" panose="020B0604020202020204" pitchFamily="34" charset="0"/>
              <a:buChar char="•"/>
            </a:pPr>
            <a:r>
              <a:rPr lang="en-US" dirty="0"/>
              <a:t>Views and CTEs do things</a:t>
            </a:r>
            <a:r>
              <a:rPr lang="en-US" baseline="0" dirty="0"/>
              <a:t> in memory that may cause </a:t>
            </a:r>
            <a:r>
              <a:rPr lang="en-US" baseline="0" dirty="0" err="1"/>
              <a:t>DataMovement</a:t>
            </a:r>
            <a:r>
              <a:rPr lang="en-US" baseline="0" dirty="0"/>
              <a:t>.  Try using temporary tables that are hashed instead.</a:t>
            </a:r>
          </a:p>
          <a:p>
            <a:pPr marL="171450" indent="-171450">
              <a:buFont typeface="Arial" panose="020B0604020202020204" pitchFamily="34" charset="0"/>
              <a:buChar char="•"/>
            </a:pPr>
            <a:r>
              <a:rPr lang="en-US" baseline="0" dirty="0"/>
              <a:t>Functions could cause the system to evaluate data row by row (min, max)</a:t>
            </a:r>
          </a:p>
          <a:p>
            <a:pPr marL="171450" indent="-171450">
              <a:buFont typeface="Arial" panose="020B0604020202020204" pitchFamily="34" charset="0"/>
              <a:buChar char="•"/>
            </a:pPr>
            <a:r>
              <a:rPr lang="en-US" baseline="0" dirty="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1465184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SWolfset/PresentationSlidedeck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BSWolfset/PresentationSlidedecks" TargetMode="Externa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sqlbits.com/Sessions/Event15/Advanced_Topics_for_Azure_SQL_Data_Warehouse"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www.sqlsaturday.com/716/Sessions/Details.aspx?sid=74668"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sqlbits.com/Downloads/595/Robin%20Lester_SQLAzureDataWarehouseSQLBits.pdf" TargetMode="External"/><Relationship Id="rId11" Type="http://schemas.openxmlformats.org/officeDocument/2006/relationships/hyperlink" Target="https://azure.microsoft.com/en-us/blog/lightning-fast-query-performance-with-azure-sql-data-warehouse/" TargetMode="External"/><Relationship Id="rId5" Type="http://schemas.openxmlformats.org/officeDocument/2006/relationships/hyperlink" Target="https://www.sqlsaturday.com/716/Sessions/Details.aspx?sid=72535" TargetMode="External"/><Relationship Id="rId10" Type="http://schemas.openxmlformats.org/officeDocument/2006/relationships/hyperlink" Target="https://blobeater.blog/2018/04/12/azure-sql-dw-lets-shuffle/"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myignite.techcommunity.microsoft.com/sessions/6619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Design"/>
          <p:cNvSpPr>
            <a:spLocks noGrp="1"/>
          </p:cNvSpPr>
          <p:nvPr>
            <p:ph type="ctrTitle"/>
          </p:nvPr>
        </p:nvSpPr>
        <p:spPr>
          <a:xfrm>
            <a:off x="46908" y="3425673"/>
            <a:ext cx="6971572" cy="701450"/>
          </a:xfrm>
        </p:spPr>
        <p:txBody>
          <a:bodyPr/>
          <a:lstStyle/>
          <a:p>
            <a:r>
              <a:rPr lang="en-US" dirty="0"/>
              <a:t>Designing for</a:t>
            </a:r>
            <a:br>
              <a:rPr lang="en-US" dirty="0"/>
            </a:br>
            <a:r>
              <a:rPr lang="en-US" dirty="0"/>
              <a:t>Azure Data Warehouse Performance</a:t>
            </a:r>
          </a:p>
        </p:txBody>
      </p:sp>
      <p:sp>
        <p:nvSpPr>
          <p:cNvPr id="3" name="Subtitle 2"/>
          <p:cNvSpPr>
            <a:spLocks noGrp="1"/>
          </p:cNvSpPr>
          <p:nvPr>
            <p:ph type="subTitle" idx="1"/>
          </p:nvPr>
        </p:nvSpPr>
        <p:spPr>
          <a:xfrm>
            <a:off x="461056" y="4332053"/>
            <a:ext cx="6143277" cy="536622"/>
          </a:xfrm>
        </p:spPr>
        <p:txBody>
          <a:bodyPr/>
          <a:lstStyle/>
          <a:p>
            <a:r>
              <a:rPr lang="en-US" dirty="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a:t>Email:	Beth.Wolfset@insight.com</a:t>
            </a:r>
          </a:p>
          <a:p>
            <a:pPr>
              <a:lnSpc>
                <a:spcPct val="100000"/>
              </a:lnSpc>
              <a:spcBef>
                <a:spcPts val="0"/>
              </a:spcBef>
            </a:pPr>
            <a:r>
              <a:rPr lang="en-US" sz="1200" dirty="0"/>
              <a:t>	bswolfset@gmail.com </a:t>
            </a:r>
          </a:p>
        </p:txBody>
      </p:sp>
      <p:sp>
        <p:nvSpPr>
          <p:cNvPr id="5" name="Rectangle 4"/>
          <p:cNvSpPr/>
          <p:nvPr/>
        </p:nvSpPr>
        <p:spPr>
          <a:xfrm>
            <a:off x="5172954" y="4788611"/>
            <a:ext cx="4060920" cy="300082"/>
          </a:xfrm>
          <a:prstGeom prst="rect">
            <a:avLst/>
          </a:prstGeom>
        </p:spPr>
        <p:txBody>
          <a:bodyPr wrap="none">
            <a:spAutoFit/>
          </a:bodyPr>
          <a:lstStyle/>
          <a:p>
            <a:r>
              <a:rPr lang="en-US" dirty="0">
                <a:hlinkClick r:id="" action="ppaction://noaction"/>
              </a:rPr>
              <a:t>https</a:t>
            </a:r>
            <a:r>
              <a:rPr lang="en-US" dirty="0">
                <a:hlinkClick r:id="rId3"/>
              </a:rPr>
              <a:t>://github.com/BSWolfset/PresentationSlidedecks</a:t>
            </a:r>
            <a:endParaRPr lang="en-US" dirty="0"/>
          </a:p>
        </p:txBody>
      </p:sp>
      <p:sp>
        <p:nvSpPr>
          <p:cNvPr id="6" name="Title Primer"/>
          <p:cNvSpPr txBox="1">
            <a:spLocks/>
          </p:cNvSpPr>
          <p:nvPr/>
        </p:nvSpPr>
        <p:spPr>
          <a:xfrm>
            <a:off x="46908" y="3740612"/>
            <a:ext cx="9010186" cy="701450"/>
          </a:xfrm>
          <a:prstGeom prst="rect">
            <a:avLst/>
          </a:prstGeom>
        </p:spPr>
        <p:txBody>
          <a:bodyPr vert="horz" lIns="91440" tIns="45720" rIns="91440" bIns="45720" rtlCol="0" anchor="b" anchorCtr="0">
            <a:noAutofit/>
          </a:bodyPr>
          <a:lstStyle>
            <a:lvl1pPr algn="l" defTabSz="685800" rtl="0" eaLnBrk="1" latinLnBrk="0" hangingPunct="1">
              <a:lnSpc>
                <a:spcPct val="90000"/>
              </a:lnSpc>
              <a:spcBef>
                <a:spcPct val="0"/>
              </a:spcBef>
              <a:buNone/>
              <a:defRPr sz="280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br>
              <a:rPr lang="en-US" dirty="0"/>
            </a:br>
            <a:r>
              <a:rPr lang="en-US" sz="2400" dirty="0">
                <a:solidFill>
                  <a:schemeClr val="tx1"/>
                </a:solidFill>
              </a:rPr>
              <a:t>Alternate: </a:t>
            </a:r>
            <a:r>
              <a:rPr lang="en-US" sz="2400" dirty="0"/>
              <a:t>Azure Data Warehouse Primer</a:t>
            </a:r>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a:t>Operation</a:t>
                      </a:r>
                    </a:p>
                  </a:txBody>
                  <a:tcPr>
                    <a:solidFill>
                      <a:srgbClr val="C13089"/>
                    </a:solidFill>
                  </a:tcPr>
                </a:tc>
                <a:tc>
                  <a:txBody>
                    <a:bodyPr/>
                    <a:lstStyle/>
                    <a:p>
                      <a:r>
                        <a:rPr lang="en-US" sz="1400" dirty="0"/>
                        <a:t>Description</a:t>
                      </a:r>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a:t>Shuffle</a:t>
                      </a:r>
                    </a:p>
                  </a:txBody>
                  <a:tcPr>
                    <a:solidFill>
                      <a:srgbClr val="E490C4"/>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a:t>Broadcast</a:t>
                      </a:r>
                    </a:p>
                  </a:txBody>
                  <a:tcPr>
                    <a:solidFill>
                      <a:srgbClr val="F1C5E0"/>
                    </a:solidFill>
                  </a:tcPr>
                </a:tc>
                <a:tc>
                  <a:txBody>
                    <a:bodyPr/>
                    <a:lstStyle/>
                    <a:p>
                      <a:r>
                        <a:rPr lang="en-US" sz="1400" dirty="0"/>
                        <a:t>Distribution</a:t>
                      </a:r>
                      <a:r>
                        <a:rPr lang="en-US" sz="1400" baseline="0" dirty="0"/>
                        <a:t> </a:t>
                      </a:r>
                      <a:r>
                        <a:rPr lang="en-US" sz="1400" baseline="0" dirty="0">
                          <a:sym typeface="Wingdings" panose="05000000000000000000" pitchFamily="2" charset="2"/>
                        </a:rPr>
                        <a:t></a:t>
                      </a:r>
                      <a:r>
                        <a:rPr lang="en-US" sz="1400" baseline="0" dirty="0"/>
                        <a:t> 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a:t>Partition</a:t>
                      </a:r>
                    </a:p>
                  </a:txBody>
                  <a:tcPr>
                    <a:solidFill>
                      <a:srgbClr val="E490C4"/>
                    </a:solidFill>
                  </a:tcPr>
                </a:tc>
                <a:tc>
                  <a:txBody>
                    <a:bodyPr/>
                    <a:lstStyle/>
                    <a:p>
                      <a:r>
                        <a:rPr lang="en-US" sz="1400" dirty="0"/>
                        <a:t>Distribution </a:t>
                      </a:r>
                      <a:r>
                        <a:rPr lang="en-US" sz="1400" dirty="0">
                          <a:sym typeface="Wingdings" panose="05000000000000000000" pitchFamily="2" charset="2"/>
                        </a:rPr>
                        <a:t></a:t>
                      </a:r>
                      <a:r>
                        <a:rPr lang="en-US" sz="1400" dirty="0"/>
                        <a:t> Control Node</a:t>
                      </a:r>
                    </a:p>
                    <a:p>
                      <a:r>
                        <a:rPr lang="en-US" sz="1400" dirty="0"/>
                        <a:t>Aggregations</a:t>
                      </a:r>
                      <a:r>
                        <a:rPr lang="en-US" sz="1400" baseline="0" dirty="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a:t>Trim</a:t>
                      </a:r>
                    </a:p>
                  </a:txBody>
                  <a:tcPr>
                    <a:solidFill>
                      <a:srgbClr val="F1C5E0"/>
                    </a:solidFill>
                  </a:tcPr>
                </a:tc>
                <a:tc>
                  <a:txBody>
                    <a:bodyPr/>
                    <a:lstStyle/>
                    <a:p>
                      <a:r>
                        <a:rPr lang="en-US" sz="1400" dirty="0"/>
                        <a:t>Replicated</a:t>
                      </a:r>
                      <a:r>
                        <a:rPr lang="en-US" sz="1400" baseline="0" dirty="0"/>
                        <a:t> </a:t>
                      </a:r>
                      <a:r>
                        <a:rPr lang="en-US" sz="1400" baseline="0" dirty="0">
                          <a:sym typeface="Wingdings" panose="05000000000000000000" pitchFamily="2" charset="2"/>
                        </a:rPr>
                        <a:t></a:t>
                      </a:r>
                      <a:r>
                        <a:rPr lang="en-US" sz="1400" baseline="0" dirty="0"/>
                        <a:t> Hash Algorithm </a:t>
                      </a:r>
                      <a:r>
                        <a:rPr lang="en-US" sz="1400" baseline="0" dirty="0">
                          <a:sym typeface="Wingdings" panose="05000000000000000000" pitchFamily="2" charset="2"/>
                        </a:rPr>
                        <a:t></a:t>
                      </a:r>
                      <a:r>
                        <a:rPr lang="en-US" sz="1400" baseline="0" dirty="0"/>
                        <a:t> New Distribution</a:t>
                      </a:r>
                    </a:p>
                    <a:p>
                      <a:r>
                        <a:rPr lang="en-US" sz="1400" baseline="0" dirty="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a:t>Round Robin</a:t>
                      </a:r>
                    </a:p>
                  </a:txBody>
                  <a:tcPr>
                    <a:solidFill>
                      <a:srgbClr val="E490C4"/>
                    </a:solidFill>
                  </a:tcPr>
                </a:tc>
                <a:tc>
                  <a:txBody>
                    <a:bodyPr/>
                    <a:lstStyle/>
                    <a:p>
                      <a:r>
                        <a:rPr lang="en-US" sz="1400" dirty="0"/>
                        <a:t>Source </a:t>
                      </a:r>
                      <a:r>
                        <a:rPr lang="en-US" sz="1400" dirty="0">
                          <a:sym typeface="Wingdings" panose="05000000000000000000" pitchFamily="2" charset="2"/>
                        </a:rPr>
                        <a:t></a:t>
                      </a:r>
                      <a:r>
                        <a:rPr lang="en-US" sz="1400" dirty="0"/>
                        <a:t> Round Robin Algorithm </a:t>
                      </a:r>
                      <a:r>
                        <a:rPr lang="en-US" sz="1400" dirty="0">
                          <a:sym typeface="Wingdings" panose="05000000000000000000" pitchFamily="2" charset="2"/>
                        </a:rPr>
                        <a:t></a:t>
                      </a:r>
                      <a:r>
                        <a:rPr lang="en-US" sz="1400" dirty="0"/>
                        <a:t> Round Robin</a:t>
                      </a:r>
                      <a:r>
                        <a:rPr lang="en-US" sz="1400" baseline="0" dirty="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a:t>Move</a:t>
                      </a:r>
                    </a:p>
                  </a:txBody>
                  <a:tcPr>
                    <a:solidFill>
                      <a:srgbClr val="F1C5E0"/>
                    </a:solidFill>
                  </a:tcPr>
                </a:tc>
                <a:tc>
                  <a:txBody>
                    <a:bodyPr/>
                    <a:lstStyle/>
                    <a:p>
                      <a:r>
                        <a:rPr lang="en-US" sz="1400" dirty="0"/>
                        <a:t>Control</a:t>
                      </a:r>
                      <a:r>
                        <a:rPr lang="en-US" sz="1400" baseline="0" dirty="0"/>
                        <a:t> Node </a:t>
                      </a:r>
                      <a:r>
                        <a:rPr lang="en-US" sz="1400" baseline="0" dirty="0">
                          <a:sym typeface="Wingdings" panose="05000000000000000000" pitchFamily="2" charset="2"/>
                        </a:rPr>
                        <a:t></a:t>
                      </a:r>
                      <a:r>
                        <a:rPr lang="en-US" sz="1400" baseline="0" dirty="0"/>
                        <a:t> Replicated</a:t>
                      </a:r>
                    </a:p>
                    <a:p>
                      <a:r>
                        <a:rPr lang="en-US" sz="1400" baseline="0" dirty="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a:t>Data Movement</a:t>
            </a:r>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a:t>Considerations</a:t>
            </a:r>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Skew</a:t>
            </a:r>
            <a:br>
              <a:rPr lang="en-US" sz="1100" dirty="0">
                <a:latin typeface="Verdana" panose="020B0604030504040204" pitchFamily="34" charset="0"/>
                <a:ea typeface="Verdana" panose="020B0604030504040204" pitchFamily="34" charset="0"/>
              </a:rPr>
            </a:br>
            <a:endParaRPr lang="en-US" sz="1100" dirty="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a:solidFill>
                  <a:srgbClr val="D40E8C"/>
                </a:solidFill>
                <a:latin typeface="Verdana" panose="020B0604030504040204" pitchFamily="34" charset="0"/>
                <a:ea typeface="Verdana" panose="020B0604030504040204" pitchFamily="34" charset="0"/>
              </a:rPr>
              <a:t>Performance</a:t>
            </a:r>
            <a:endParaRPr lang="en-US" sz="2400" dirty="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Include </a:t>
            </a:r>
            <a:r>
              <a:rPr lang="en-US" sz="1400" dirty="0" err="1">
                <a:solidFill>
                  <a:srgbClr val="554741"/>
                </a:solidFill>
                <a:latin typeface="Verdana" panose="020B0604030504040204" pitchFamily="34" charset="0"/>
                <a:ea typeface="Verdana" panose="020B0604030504040204" pitchFamily="34" charset="0"/>
              </a:rPr>
              <a:t>HashKey</a:t>
            </a:r>
            <a:r>
              <a:rPr lang="en-US" sz="1400" dirty="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a:solidFill>
                  <a:srgbClr val="554741"/>
                </a:solidFill>
                <a:latin typeface="Verdana" panose="020B0604030504040204" pitchFamily="34" charset="0"/>
                <a:ea typeface="Verdana" panose="020B0604030504040204" pitchFamily="34" charset="0"/>
              </a:rPr>
              <a:t>Stored Procedures (careful of views, CTEs, functions)</a:t>
            </a:r>
          </a:p>
        </p:txBody>
      </p:sp>
      <p:sp>
        <p:nvSpPr>
          <p:cNvPr id="4" name="Subtitle 2"/>
          <p:cNvSpPr txBox="1">
            <a:spLocks/>
          </p:cNvSpPr>
          <p:nvPr/>
        </p:nvSpPr>
        <p:spPr>
          <a:xfrm>
            <a:off x="4006563" y="300387"/>
            <a:ext cx="6143277" cy="536622"/>
          </a:xfrm>
          <a:prstGeom prst="rect">
            <a:avLst/>
          </a:prstGeom>
        </p:spPr>
        <p:txBody>
          <a:bodyPr vert="horz" lIns="91440" tIns="45720" rIns="91440" bIns="45720" rtlCol="0">
            <a:noAutofit/>
          </a:bodyPr>
          <a:lstStyle>
            <a:lvl1pPr marL="0" indent="0" algn="l" defTabSz="685800" rtl="0" eaLnBrk="1" latinLnBrk="0" hangingPunct="1">
              <a:lnSpc>
                <a:spcPct val="90000"/>
              </a:lnSpc>
              <a:spcBef>
                <a:spcPts val="750"/>
              </a:spcBef>
              <a:buFont typeface="Arial" panose="020B0604020202020204" pitchFamily="34" charset="0"/>
              <a:buNone/>
              <a:defRPr sz="1600" b="0" kern="1200">
                <a:solidFill>
                  <a:srgbClr val="C0167A"/>
                </a:solidFill>
                <a:latin typeface="Verdana"/>
                <a:ea typeface="Verdana" charset="0"/>
                <a:cs typeface="Verdana"/>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r>
              <a:rPr lang="en-US" sz="2800" dirty="0"/>
              <a:t>Paralyzed or Parallelized?</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Let’s Look at the Tables</a:t>
            </a:r>
          </a:p>
        </p:txBody>
      </p:sp>
    </p:spTree>
    <p:extLst>
      <p:ext uri="{BB962C8B-B14F-4D97-AF65-F5344CB8AC3E}">
        <p14:creationId xmlns:p14="http://schemas.microsoft.com/office/powerpoint/2010/main" val="207190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a:extLst>
              <a:ext uri="{FF2B5EF4-FFF2-40B4-BE49-F238E27FC236}">
                <a16:creationId xmlns:a16="http://schemas.microsoft.com/office/drawing/2014/main" id="{0F7E07DD-8976-43EE-8F84-B0A8864692AD}"/>
              </a:ext>
            </a:extLst>
          </p:cNvPr>
          <p:cNvSpPr/>
          <p:nvPr/>
        </p:nvSpPr>
        <p:spPr>
          <a:xfrm>
            <a:off x="2006557" y="4705485"/>
            <a:ext cx="7131504" cy="400110"/>
          </a:xfrm>
          <a:prstGeom prst="rect">
            <a:avLst/>
          </a:prstGeom>
        </p:spPr>
        <p:txBody>
          <a:bodyPr wrap="none">
            <a:spAutoFit/>
          </a:bodyPr>
          <a:lstStyle/>
          <a:p>
            <a:r>
              <a:rPr lang="en-US" sz="2000" dirty="0">
                <a:latin typeface="Verdana" panose="020B0604030504040204" pitchFamily="34" charset="0"/>
                <a:ea typeface="Verdana" panose="020B0604030504040204" pitchFamily="34" charset="0"/>
                <a:hlinkClick r:id="" action="ppaction://noaction"/>
              </a:rPr>
              <a:t>https</a:t>
            </a:r>
            <a:r>
              <a:rPr lang="en-US" sz="2000" dirty="0">
                <a:latin typeface="Verdana" panose="020B0604030504040204" pitchFamily="34" charset="0"/>
                <a:ea typeface="Verdana" panose="020B0604030504040204" pitchFamily="34" charset="0"/>
                <a:hlinkClick r:id="rId5"/>
              </a:rPr>
              <a:t>://github.com/BSWolfset/PresentationSlidedecks</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Alphabet vs Language</a:t>
            </a:r>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a:t>ABCDEFGHIJKLMNOPQRSTUVWXYZ</a:t>
            </a:r>
          </a:p>
          <a:p>
            <a:pPr algn="ctr"/>
            <a:r>
              <a:rPr lang="en-US" dirty="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Spanish</a:t>
            </a:r>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Portuguese</a:t>
            </a:r>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a:t>El diseño de la tabla de la base de datos tiene un impacto en su desempeño</a:t>
            </a:r>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Italian</a:t>
            </a:r>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a:t>English</a:t>
            </a:r>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a:t>The </a:t>
            </a:r>
            <a:r>
              <a:rPr lang="es-ES" dirty="0" err="1"/>
              <a:t>design</a:t>
            </a:r>
            <a:r>
              <a:rPr lang="es-ES" dirty="0"/>
              <a:t> of </a:t>
            </a:r>
            <a:r>
              <a:rPr lang="es-ES" dirty="0" err="1"/>
              <a:t>the</a:t>
            </a:r>
            <a:r>
              <a:rPr lang="es-ES" dirty="0"/>
              <a:t> </a:t>
            </a:r>
            <a:r>
              <a:rPr lang="es-ES" dirty="0" err="1"/>
              <a:t>table</a:t>
            </a:r>
            <a:r>
              <a:rPr lang="es-ES" dirty="0"/>
              <a:t> of </a:t>
            </a:r>
            <a:r>
              <a:rPr lang="es-ES" dirty="0" err="1"/>
              <a:t>the</a:t>
            </a:r>
            <a:r>
              <a:rPr lang="es-ES" dirty="0"/>
              <a:t> base of data has </a:t>
            </a:r>
            <a:r>
              <a:rPr lang="es-ES" dirty="0" err="1"/>
              <a:t>an</a:t>
            </a:r>
            <a:r>
              <a:rPr lang="es-ES" dirty="0"/>
              <a:t> </a:t>
            </a:r>
            <a:r>
              <a:rPr lang="es-ES" dirty="0" err="1"/>
              <a:t>impact</a:t>
            </a:r>
            <a:r>
              <a:rPr lang="es-ES" dirty="0"/>
              <a:t> </a:t>
            </a:r>
            <a:r>
              <a:rPr lang="es-ES" dirty="0" err="1"/>
              <a:t>on</a:t>
            </a:r>
            <a:r>
              <a:rPr lang="es-ES" dirty="0"/>
              <a:t> </a:t>
            </a:r>
            <a:r>
              <a:rPr lang="es-ES" dirty="0" err="1"/>
              <a:t>the</a:t>
            </a:r>
            <a:r>
              <a:rPr lang="es-ES" dirty="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a:t>The database 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SQL Database</a:t>
            </a:r>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SQL Server</a:t>
            </a:r>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MS Access</a:t>
            </a:r>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a:t>Azure Data Warehouse</a:t>
            </a:r>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TextBox 2"/>
          <p:cNvSpPr txBox="1"/>
          <p:nvPr/>
        </p:nvSpPr>
        <p:spPr>
          <a:xfrm>
            <a:off x="339318" y="743918"/>
            <a:ext cx="8520778" cy="3831818"/>
          </a:xfrm>
          <a:prstGeom prst="rect">
            <a:avLst/>
          </a:prstGeom>
          <a:noFill/>
        </p:spPr>
        <p:txBody>
          <a:bodyPr wrap="square" rtlCol="0">
            <a:spAutoFit/>
          </a:bodyPr>
          <a:lstStyle/>
          <a:p>
            <a:r>
              <a:rPr lang="en-US" b="1" dirty="0"/>
              <a:t>Designing for Azure Data Warehouse Performance </a:t>
            </a:r>
            <a:r>
              <a:rPr lang="en-US" dirty="0">
                <a:hlinkClick r:id="rId2"/>
              </a:rPr>
              <a:t>–</a:t>
            </a:r>
            <a:r>
              <a:rPr lang="en-US" dirty="0"/>
              <a:t> Beth Wolfset (other papers and slide decks)</a:t>
            </a:r>
            <a:endParaRPr lang="en-US" dirty="0">
              <a:hlinkClick r:id="" action="ppaction://noaction"/>
            </a:endParaRPr>
          </a:p>
          <a:p>
            <a:pPr marL="285750" indent="-285750">
              <a:buFont typeface="Arial" panose="020B0604020202020204" pitchFamily="34" charset="0"/>
              <a:buChar char="•"/>
            </a:pPr>
            <a:r>
              <a:rPr lang="en-US" dirty="0">
                <a:hlinkClick r:id="" action="ppaction://noaction"/>
              </a:rPr>
              <a:t>https</a:t>
            </a:r>
            <a:r>
              <a:rPr lang="en-US" dirty="0">
                <a:hlinkClick r:id="rId2"/>
              </a:rPr>
              <a:t>://github.com/BSWolfset/PresentationSlidedecks</a:t>
            </a:r>
            <a:endParaRPr lang="en-US" dirty="0"/>
          </a:p>
          <a:p>
            <a:r>
              <a:rPr lang="en-US" b="1" dirty="0"/>
              <a:t>Azure Data Warehouse Microsoft Documentation</a:t>
            </a:r>
            <a:endParaRPr lang="en-US" dirty="0">
              <a:hlinkClick r:id="" action="ppaction://noaction"/>
            </a:endParaRPr>
          </a:p>
          <a:p>
            <a:pPr marL="285750" indent="-285750">
              <a:buFont typeface="Arial" panose="020B0604020202020204" pitchFamily="34" charset="0"/>
              <a:buChar char="•"/>
            </a:pPr>
            <a:r>
              <a:rPr lang="en-US" dirty="0">
                <a:hlinkClick r:id="" action="ppaction://noaction"/>
              </a:rPr>
              <a:t>https</a:t>
            </a:r>
            <a:r>
              <a:rPr lang="en-US" dirty="0">
                <a:hlinkClick r:id="rId3"/>
              </a:rPr>
              <a:t>://docs.microsoft.com/en-us/azure/sql-data-warehouse/sql-data-warehouse-overview-what-is</a:t>
            </a:r>
            <a:endParaRPr lang="en-US" dirty="0"/>
          </a:p>
          <a:p>
            <a:r>
              <a:rPr lang="en-US" b="1" dirty="0"/>
              <a:t>What is supported</a:t>
            </a:r>
            <a:r>
              <a:rPr lang="en-US" dirty="0"/>
              <a:t> - Migrate your SQL code to SQL Data Warehouse</a:t>
            </a:r>
          </a:p>
          <a:p>
            <a:pPr marL="285750" indent="-285750">
              <a:buFont typeface="Arial" panose="020B0604020202020204" pitchFamily="34" charset="0"/>
              <a:buChar char="•"/>
            </a:pPr>
            <a:r>
              <a:rPr lang="en-US" dirty="0">
                <a:hlinkClick r:id="rId4"/>
              </a:rPr>
              <a:t>https://docs.microsoft.com/en-us/azure/sql-data-warehouse/sql-data-warehouse-migrate-code</a:t>
            </a:r>
            <a:endParaRPr lang="en-US" dirty="0"/>
          </a:p>
          <a:p>
            <a:r>
              <a:rPr lang="en-US" b="1" dirty="0"/>
              <a:t>Introduction to Azure SQL Data Warehouse</a:t>
            </a:r>
            <a:endParaRPr lang="en-US" dirty="0"/>
          </a:p>
          <a:p>
            <a:pPr marL="285750" indent="-285750">
              <a:buFont typeface="Arial" panose="020B0604020202020204" pitchFamily="34" charset="0"/>
              <a:buChar char="•"/>
            </a:pPr>
            <a:r>
              <a:rPr lang="en-US" dirty="0">
                <a:hlinkClick r:id="rId5"/>
              </a:rPr>
              <a:t>https://www.sqlsaturday.com/716/Sessions/Details.aspx?sid=72535</a:t>
            </a:r>
            <a:r>
              <a:rPr lang="en-US" dirty="0"/>
              <a:t> – Derik Hammer</a:t>
            </a:r>
          </a:p>
          <a:p>
            <a:pPr marL="285750" indent="-285750">
              <a:buFont typeface="Arial" panose="020B0604020202020204" pitchFamily="34" charset="0"/>
              <a:buChar char="•"/>
            </a:pPr>
            <a:r>
              <a:rPr lang="en-US" dirty="0">
                <a:hlinkClick r:id="rId6"/>
              </a:rPr>
              <a:t>https://sqlbits.com/Downloads/595/Robin%20Lester_SQLAzureDataWarehouseSQLBits.pdf</a:t>
            </a:r>
            <a:r>
              <a:rPr lang="en-US" dirty="0"/>
              <a:t> – Robin Lester</a:t>
            </a:r>
          </a:p>
          <a:p>
            <a:r>
              <a:rPr lang="en-US" b="1" dirty="0"/>
              <a:t>Azure Data Warehouse Performance Tuning -- </a:t>
            </a:r>
            <a:r>
              <a:rPr lang="en-US" dirty="0"/>
              <a:t>Simon Facer</a:t>
            </a:r>
          </a:p>
          <a:p>
            <a:pPr marL="285750" indent="-285750">
              <a:buFont typeface="Arial" panose="020B0604020202020204" pitchFamily="34" charset="0"/>
              <a:buChar char="•"/>
            </a:pPr>
            <a:r>
              <a:rPr lang="en-US" dirty="0">
                <a:hlinkClick r:id="rId7"/>
              </a:rPr>
              <a:t>https://www.sqlsaturday.com/716/Sessions/Details.aspx?sid=74668</a:t>
            </a:r>
            <a:r>
              <a:rPr lang="en-US" dirty="0"/>
              <a:t> </a:t>
            </a:r>
          </a:p>
          <a:p>
            <a:r>
              <a:rPr lang="en-US" b="1" dirty="0"/>
              <a:t>Azure Data Warehouse Query Tuning</a:t>
            </a:r>
            <a:r>
              <a:rPr lang="en-US" dirty="0"/>
              <a:t> -- James Rowland-Jones</a:t>
            </a:r>
          </a:p>
          <a:p>
            <a:pPr marL="285750" indent="-285750">
              <a:buFont typeface="Arial" panose="020B0604020202020204" pitchFamily="34" charset="0"/>
              <a:buChar char="•"/>
            </a:pPr>
            <a:r>
              <a:rPr lang="en-US" dirty="0">
                <a:hlinkClick r:id="rId8"/>
              </a:rPr>
              <a:t>https://sqlbits.com/Sessions/Event15/Advanced_Topics_for_Azure_SQL_Data_Warehouse</a:t>
            </a:r>
            <a:endParaRPr lang="en-US" dirty="0"/>
          </a:p>
          <a:p>
            <a:r>
              <a:rPr lang="en-US" b="1" dirty="0"/>
              <a:t>How to shoot yourself in the foot with Azure SQL Data Warehouse</a:t>
            </a:r>
            <a:r>
              <a:rPr lang="en-US" dirty="0"/>
              <a:t> – Greg Galloway</a:t>
            </a:r>
          </a:p>
          <a:p>
            <a:pPr marL="285750" indent="-285750">
              <a:buFont typeface="Arial" panose="020B0604020202020204" pitchFamily="34" charset="0"/>
              <a:buChar char="•"/>
            </a:pPr>
            <a:r>
              <a:rPr lang="en-US" dirty="0">
                <a:hlinkClick r:id="rId9"/>
              </a:rPr>
              <a:t>https://myignite.techcommunity.microsoft.com/sessions/66194</a:t>
            </a:r>
            <a:endParaRPr lang="en-US" dirty="0"/>
          </a:p>
          <a:p>
            <a:r>
              <a:rPr lang="en-US" b="1" dirty="0"/>
              <a:t>Data Movement/Shuffling</a:t>
            </a:r>
          </a:p>
          <a:p>
            <a:pPr marL="285750" indent="-285750">
              <a:buFont typeface="Arial" panose="020B0604020202020204" pitchFamily="34" charset="0"/>
              <a:buChar char="•"/>
            </a:pPr>
            <a:r>
              <a:rPr lang="en-US" dirty="0">
                <a:hlinkClick r:id="rId10"/>
              </a:rPr>
              <a:t>https://blobeater.blog/2018/04/12/azure-sql-dw-lets-shuffle/</a:t>
            </a:r>
            <a:r>
              <a:rPr lang="en-US" dirty="0"/>
              <a:t> </a:t>
            </a:r>
          </a:p>
          <a:p>
            <a:pPr marL="285750" indent="-285750">
              <a:buFont typeface="Arial" panose="020B0604020202020204" pitchFamily="34" charset="0"/>
              <a:buChar char="•"/>
            </a:pPr>
            <a:r>
              <a:rPr lang="en-US" dirty="0">
                <a:hlinkClick r:id="rId11"/>
              </a:rPr>
              <a:t>https://azure.microsoft.com/en-us/blog/lightning-fast-query-performance-with-azure-sql-data-warehouse/</a:t>
            </a:r>
            <a:r>
              <a:rPr lang="en-US" dirty="0"/>
              <a:t> </a:t>
            </a:r>
          </a:p>
        </p:txBody>
      </p:sp>
    </p:spTree>
    <p:extLst>
      <p:ext uri="{BB962C8B-B14F-4D97-AF65-F5344CB8AC3E}">
        <p14:creationId xmlns:p14="http://schemas.microsoft.com/office/powerpoint/2010/main" val="418561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 Architecture</a:t>
            </a:r>
          </a:p>
        </p:txBody>
      </p:sp>
      <p:sp>
        <p:nvSpPr>
          <p:cNvPr id="8" name="Can 7"/>
          <p:cNvSpPr/>
          <p:nvPr/>
        </p:nvSpPr>
        <p:spPr>
          <a:xfrm>
            <a:off x="3707476" y="671403"/>
            <a:ext cx="1005840" cy="1005840"/>
          </a:xfrm>
          <a:prstGeom prst="ca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Control Node</a:t>
            </a:r>
          </a:p>
        </p:txBody>
      </p:sp>
      <p:sp>
        <p:nvSpPr>
          <p:cNvPr id="10" name="Can 9"/>
          <p:cNvSpPr/>
          <p:nvPr/>
        </p:nvSpPr>
        <p:spPr>
          <a:xfrm>
            <a:off x="2360816"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11" name="Can 10"/>
          <p:cNvSpPr/>
          <p:nvPr/>
        </p:nvSpPr>
        <p:spPr>
          <a:xfrm>
            <a:off x="5207924" y="1961800"/>
            <a:ext cx="731520" cy="8229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Compute Node</a:t>
            </a:r>
          </a:p>
        </p:txBody>
      </p:sp>
      <p:sp>
        <p:nvSpPr>
          <p:cNvPr id="4" name="Can 3"/>
          <p:cNvSpPr/>
          <p:nvPr/>
        </p:nvSpPr>
        <p:spPr>
          <a:xfrm>
            <a:off x="7714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 name="Can 12"/>
          <p:cNvSpPr/>
          <p:nvPr/>
        </p:nvSpPr>
        <p:spPr>
          <a:xfrm>
            <a:off x="22837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 name="Can 13"/>
          <p:cNvSpPr/>
          <p:nvPr/>
        </p:nvSpPr>
        <p:spPr>
          <a:xfrm>
            <a:off x="38077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 name="Can 14"/>
          <p:cNvSpPr/>
          <p:nvPr/>
        </p:nvSpPr>
        <p:spPr>
          <a:xfrm>
            <a:off x="53317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 name="Can 15"/>
          <p:cNvSpPr/>
          <p:nvPr/>
        </p:nvSpPr>
        <p:spPr>
          <a:xfrm>
            <a:off x="707301"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8" name="Can 97"/>
          <p:cNvSpPr/>
          <p:nvPr/>
        </p:nvSpPr>
        <p:spPr>
          <a:xfrm>
            <a:off x="1120611"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9" name="Can 98"/>
          <p:cNvSpPr/>
          <p:nvPr/>
        </p:nvSpPr>
        <p:spPr>
          <a:xfrm>
            <a:off x="1273011"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0" name="Can 99"/>
          <p:cNvSpPr/>
          <p:nvPr/>
        </p:nvSpPr>
        <p:spPr>
          <a:xfrm>
            <a:off x="1425411"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1" name="Can 100"/>
          <p:cNvSpPr/>
          <p:nvPr/>
        </p:nvSpPr>
        <p:spPr>
          <a:xfrm>
            <a:off x="1577811"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2" name="Can 101"/>
          <p:cNvSpPr/>
          <p:nvPr/>
        </p:nvSpPr>
        <p:spPr>
          <a:xfrm>
            <a:off x="1751934"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9" name="Can 108"/>
          <p:cNvSpPr/>
          <p:nvPr/>
        </p:nvSpPr>
        <p:spPr>
          <a:xfrm>
            <a:off x="3209877"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0" name="Can 109"/>
          <p:cNvSpPr/>
          <p:nvPr/>
        </p:nvSpPr>
        <p:spPr>
          <a:xfrm>
            <a:off x="3362277"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1" name="Can 110"/>
          <p:cNvSpPr/>
          <p:nvPr/>
        </p:nvSpPr>
        <p:spPr>
          <a:xfrm>
            <a:off x="3514677"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2" name="Can 111"/>
          <p:cNvSpPr/>
          <p:nvPr/>
        </p:nvSpPr>
        <p:spPr>
          <a:xfrm>
            <a:off x="3667077"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3" name="Can 112"/>
          <p:cNvSpPr/>
          <p:nvPr/>
        </p:nvSpPr>
        <p:spPr>
          <a:xfrm>
            <a:off x="381947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1" name="Can 130"/>
          <p:cNvSpPr/>
          <p:nvPr/>
        </p:nvSpPr>
        <p:spPr>
          <a:xfrm>
            <a:off x="4254510"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32" name="Can 131"/>
          <p:cNvSpPr/>
          <p:nvPr/>
        </p:nvSpPr>
        <p:spPr>
          <a:xfrm>
            <a:off x="4406910"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3" name="Can 132"/>
          <p:cNvSpPr/>
          <p:nvPr/>
        </p:nvSpPr>
        <p:spPr>
          <a:xfrm>
            <a:off x="4559310"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4" name="Can 133"/>
          <p:cNvSpPr/>
          <p:nvPr/>
        </p:nvSpPr>
        <p:spPr>
          <a:xfrm>
            <a:off x="4711710"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35" name="Can 134"/>
          <p:cNvSpPr/>
          <p:nvPr/>
        </p:nvSpPr>
        <p:spPr>
          <a:xfrm>
            <a:off x="4864110"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2" name="Can 141"/>
          <p:cNvSpPr/>
          <p:nvPr/>
        </p:nvSpPr>
        <p:spPr>
          <a:xfrm>
            <a:off x="2165244"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43" name="Can 142"/>
          <p:cNvSpPr/>
          <p:nvPr/>
        </p:nvSpPr>
        <p:spPr>
          <a:xfrm>
            <a:off x="2317644"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4" name="Can 143"/>
          <p:cNvSpPr/>
          <p:nvPr/>
        </p:nvSpPr>
        <p:spPr>
          <a:xfrm>
            <a:off x="2470044"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5" name="Can 144"/>
          <p:cNvSpPr/>
          <p:nvPr/>
        </p:nvSpPr>
        <p:spPr>
          <a:xfrm>
            <a:off x="2622444"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46" name="Can 145"/>
          <p:cNvSpPr/>
          <p:nvPr/>
        </p:nvSpPr>
        <p:spPr>
          <a:xfrm>
            <a:off x="2796567"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3" name="Can 152"/>
          <p:cNvSpPr/>
          <p:nvPr/>
        </p:nvSpPr>
        <p:spPr>
          <a:xfrm>
            <a:off x="5299143"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54" name="Can 153"/>
          <p:cNvSpPr/>
          <p:nvPr/>
        </p:nvSpPr>
        <p:spPr>
          <a:xfrm>
            <a:off x="5451543"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5" name="Can 154"/>
          <p:cNvSpPr/>
          <p:nvPr/>
        </p:nvSpPr>
        <p:spPr>
          <a:xfrm>
            <a:off x="5603943"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6" name="Can 155"/>
          <p:cNvSpPr/>
          <p:nvPr/>
        </p:nvSpPr>
        <p:spPr>
          <a:xfrm>
            <a:off x="5756343"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57" name="Can 156"/>
          <p:cNvSpPr/>
          <p:nvPr/>
        </p:nvSpPr>
        <p:spPr>
          <a:xfrm>
            <a:off x="5908743"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4" name="Can 163"/>
          <p:cNvSpPr/>
          <p:nvPr/>
        </p:nvSpPr>
        <p:spPr>
          <a:xfrm>
            <a:off x="6343776"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65" name="Can 164"/>
          <p:cNvSpPr/>
          <p:nvPr/>
        </p:nvSpPr>
        <p:spPr>
          <a:xfrm>
            <a:off x="6496176"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6" name="Can 165"/>
          <p:cNvSpPr/>
          <p:nvPr/>
        </p:nvSpPr>
        <p:spPr>
          <a:xfrm>
            <a:off x="6648576"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7" name="Can 166"/>
          <p:cNvSpPr/>
          <p:nvPr/>
        </p:nvSpPr>
        <p:spPr>
          <a:xfrm>
            <a:off x="6800976"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68" name="Can 167"/>
          <p:cNvSpPr/>
          <p:nvPr/>
        </p:nvSpPr>
        <p:spPr>
          <a:xfrm>
            <a:off x="6953376"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5" name="Can 174"/>
          <p:cNvSpPr/>
          <p:nvPr/>
        </p:nvSpPr>
        <p:spPr>
          <a:xfrm>
            <a:off x="7388408" y="3194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76" name="Can 175"/>
          <p:cNvSpPr/>
          <p:nvPr/>
        </p:nvSpPr>
        <p:spPr>
          <a:xfrm>
            <a:off x="7540808" y="3347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7" name="Can 176"/>
          <p:cNvSpPr/>
          <p:nvPr/>
        </p:nvSpPr>
        <p:spPr>
          <a:xfrm>
            <a:off x="7693208" y="3499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8" name="Can 177"/>
          <p:cNvSpPr/>
          <p:nvPr/>
        </p:nvSpPr>
        <p:spPr>
          <a:xfrm>
            <a:off x="7845608" y="36520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79" name="Can 178"/>
          <p:cNvSpPr/>
          <p:nvPr/>
        </p:nvSpPr>
        <p:spPr>
          <a:xfrm>
            <a:off x="7998008" y="38044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3" name="Can 82"/>
          <p:cNvSpPr/>
          <p:nvPr/>
        </p:nvSpPr>
        <p:spPr>
          <a:xfrm>
            <a:off x="859701"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4" name="Can 83"/>
          <p:cNvSpPr/>
          <p:nvPr/>
        </p:nvSpPr>
        <p:spPr>
          <a:xfrm>
            <a:off x="1012101"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5" name="Can 84"/>
          <p:cNvSpPr/>
          <p:nvPr/>
        </p:nvSpPr>
        <p:spPr>
          <a:xfrm>
            <a:off x="1164501"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6" name="Can 85"/>
          <p:cNvSpPr/>
          <p:nvPr/>
        </p:nvSpPr>
        <p:spPr>
          <a:xfrm>
            <a:off x="1904334"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7" name="Can 86"/>
          <p:cNvSpPr/>
          <p:nvPr/>
        </p:nvSpPr>
        <p:spPr>
          <a:xfrm>
            <a:off x="2056734"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88" name="Can 87"/>
          <p:cNvSpPr/>
          <p:nvPr/>
        </p:nvSpPr>
        <p:spPr>
          <a:xfrm>
            <a:off x="294896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89" name="Can 88"/>
          <p:cNvSpPr/>
          <p:nvPr/>
        </p:nvSpPr>
        <p:spPr>
          <a:xfrm>
            <a:off x="310136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2" name="Can 91"/>
          <p:cNvSpPr/>
          <p:nvPr/>
        </p:nvSpPr>
        <p:spPr>
          <a:xfrm>
            <a:off x="3253767"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3" name="Can 92"/>
          <p:cNvSpPr/>
          <p:nvPr/>
        </p:nvSpPr>
        <p:spPr>
          <a:xfrm>
            <a:off x="3971877"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96" name="Can 95"/>
          <p:cNvSpPr/>
          <p:nvPr/>
        </p:nvSpPr>
        <p:spPr>
          <a:xfrm>
            <a:off x="4124277"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97" name="Can 96"/>
          <p:cNvSpPr/>
          <p:nvPr/>
        </p:nvSpPr>
        <p:spPr>
          <a:xfrm>
            <a:off x="5016510"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7" name="Can 106"/>
          <p:cNvSpPr/>
          <p:nvPr/>
        </p:nvSpPr>
        <p:spPr>
          <a:xfrm>
            <a:off x="5168910"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08" name="Can 107"/>
          <p:cNvSpPr/>
          <p:nvPr/>
        </p:nvSpPr>
        <p:spPr>
          <a:xfrm>
            <a:off x="5321310"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18" name="Can 117"/>
          <p:cNvSpPr/>
          <p:nvPr/>
        </p:nvSpPr>
        <p:spPr>
          <a:xfrm>
            <a:off x="6061143"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19" name="Can 118"/>
          <p:cNvSpPr/>
          <p:nvPr/>
        </p:nvSpPr>
        <p:spPr>
          <a:xfrm>
            <a:off x="6213543"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0" name="Can 119"/>
          <p:cNvSpPr/>
          <p:nvPr/>
        </p:nvSpPr>
        <p:spPr>
          <a:xfrm>
            <a:off x="7105776"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1" name="Can 120"/>
          <p:cNvSpPr/>
          <p:nvPr/>
        </p:nvSpPr>
        <p:spPr>
          <a:xfrm>
            <a:off x="7258176"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2" name="Can 121"/>
          <p:cNvSpPr/>
          <p:nvPr/>
        </p:nvSpPr>
        <p:spPr>
          <a:xfrm>
            <a:off x="7410576" y="42616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
        <p:nvSpPr>
          <p:cNvPr id="123" name="Can 122"/>
          <p:cNvSpPr/>
          <p:nvPr/>
        </p:nvSpPr>
        <p:spPr>
          <a:xfrm>
            <a:off x="8150408" y="39568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a:p>
        </p:txBody>
      </p:sp>
      <p:sp>
        <p:nvSpPr>
          <p:cNvPr id="124" name="Can 123"/>
          <p:cNvSpPr/>
          <p:nvPr/>
        </p:nvSpPr>
        <p:spPr>
          <a:xfrm>
            <a:off x="8302808" y="4109266"/>
            <a:ext cx="640080" cy="4572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dirty="0"/>
              <a:t>Storage</a:t>
            </a:r>
          </a:p>
        </p:txBody>
      </p:sp>
    </p:spTree>
    <p:extLst>
      <p:ext uri="{BB962C8B-B14F-4D97-AF65-F5344CB8AC3E}">
        <p14:creationId xmlns:p14="http://schemas.microsoft.com/office/powerpoint/2010/main" val="416396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42"/>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0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3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53"/>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64"/>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7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99"/>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3"/>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110"/>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3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54"/>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16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176"/>
                                        </p:tgtEl>
                                        <p:attrNameLst>
                                          <p:attrName>style.visibility</p:attrName>
                                        </p:attrNameLst>
                                      </p:cBhvr>
                                      <p:to>
                                        <p:strVal val="visible"/>
                                      </p:to>
                                    </p:set>
                                  </p:childTnLst>
                                </p:cTn>
                              </p:par>
                            </p:childTnLst>
                          </p:cTn>
                        </p:par>
                        <p:par>
                          <p:cTn id="61" fill="hold">
                            <p:stCondLst>
                              <p:cond delay="9000"/>
                            </p:stCondLst>
                            <p:childTnLst>
                              <p:par>
                                <p:cTn id="62" presetID="1" presetClass="entr" presetSubtype="0" fill="hold" grpId="0" nodeType="afterEffect">
                                  <p:stCondLst>
                                    <p:cond delay="500"/>
                                  </p:stCondLst>
                                  <p:childTnLst>
                                    <p:set>
                                      <p:cBhvr>
                                        <p:cTn id="63" dur="1" fill="hold">
                                          <p:stCondLst>
                                            <p:cond delay="0"/>
                                          </p:stCondLst>
                                        </p:cTn>
                                        <p:tgtEl>
                                          <p:spTgt spid="14"/>
                                        </p:tgtEl>
                                        <p:attrNameLst>
                                          <p:attrName>style.visibility</p:attrName>
                                        </p:attrNameLst>
                                      </p:cBhvr>
                                      <p:to>
                                        <p:strVal val="visible"/>
                                      </p:to>
                                    </p:set>
                                  </p:childTnLst>
                                </p:cTn>
                              </p:par>
                            </p:childTnLst>
                          </p:cTn>
                        </p:par>
                        <p:par>
                          <p:cTn id="64" fill="hold">
                            <p:stCondLst>
                              <p:cond delay="9500"/>
                            </p:stCondLst>
                            <p:childTnLst>
                              <p:par>
                                <p:cTn id="65" presetID="1" presetClass="entr" presetSubtype="0" fill="hold" grpId="0" nodeType="afterEffect">
                                  <p:stCondLst>
                                    <p:cond delay="500"/>
                                  </p:stCondLst>
                                  <p:childTnLst>
                                    <p:set>
                                      <p:cBhvr>
                                        <p:cTn id="66" dur="1" fill="hold">
                                          <p:stCondLst>
                                            <p:cond delay="0"/>
                                          </p:stCondLst>
                                        </p:cTn>
                                        <p:tgtEl>
                                          <p:spTgt spid="100"/>
                                        </p:tgtEl>
                                        <p:attrNameLst>
                                          <p:attrName>style.visibility</p:attrName>
                                        </p:attrNameLst>
                                      </p:cBhvr>
                                      <p:to>
                                        <p:strVal val="visible"/>
                                      </p:to>
                                    </p:set>
                                  </p:childTnLst>
                                </p:cTn>
                              </p:par>
                            </p:childTnLst>
                          </p:cTn>
                        </p:par>
                        <p:par>
                          <p:cTn id="67" fill="hold">
                            <p:stCondLst>
                              <p:cond delay="10000"/>
                            </p:stCondLst>
                            <p:childTnLst>
                              <p:par>
                                <p:cTn id="68" presetID="1" presetClass="entr" presetSubtype="0" fill="hold" grpId="0" nodeType="afterEffect">
                                  <p:stCondLst>
                                    <p:cond delay="500"/>
                                  </p:stCondLst>
                                  <p:childTnLst>
                                    <p:set>
                                      <p:cBhvr>
                                        <p:cTn id="69" dur="1" fill="hold">
                                          <p:stCondLst>
                                            <p:cond delay="0"/>
                                          </p:stCondLst>
                                        </p:cTn>
                                        <p:tgtEl>
                                          <p:spTgt spid="144"/>
                                        </p:tgtEl>
                                        <p:attrNameLst>
                                          <p:attrName>style.visibility</p:attrName>
                                        </p:attrNameLst>
                                      </p:cBhvr>
                                      <p:to>
                                        <p:strVal val="visible"/>
                                      </p:to>
                                    </p:set>
                                  </p:childTnLst>
                                </p:cTn>
                              </p:par>
                            </p:childTnLst>
                          </p:cTn>
                        </p:par>
                        <p:par>
                          <p:cTn id="70" fill="hold">
                            <p:stCondLst>
                              <p:cond delay="10500"/>
                            </p:stCondLst>
                            <p:childTnLst>
                              <p:par>
                                <p:cTn id="71" presetID="1" presetClass="entr" presetSubtype="0" fill="hold" grpId="0" nodeType="afterEffect">
                                  <p:stCondLst>
                                    <p:cond delay="500"/>
                                  </p:stCondLst>
                                  <p:childTnLst>
                                    <p:set>
                                      <p:cBhvr>
                                        <p:cTn id="72" dur="1" fill="hold">
                                          <p:stCondLst>
                                            <p:cond delay="0"/>
                                          </p:stCondLst>
                                        </p:cTn>
                                        <p:tgtEl>
                                          <p:spTgt spid="111"/>
                                        </p:tgtEl>
                                        <p:attrNameLst>
                                          <p:attrName>style.visibility</p:attrName>
                                        </p:attrNameLst>
                                      </p:cBhvr>
                                      <p:to>
                                        <p:strVal val="visible"/>
                                      </p:to>
                                    </p:set>
                                  </p:childTnLst>
                                </p:cTn>
                              </p:par>
                            </p:childTnLst>
                          </p:cTn>
                        </p:par>
                        <p:par>
                          <p:cTn id="73" fill="hold">
                            <p:stCondLst>
                              <p:cond delay="11000"/>
                            </p:stCondLst>
                            <p:childTnLst>
                              <p:par>
                                <p:cTn id="74" presetID="1" presetClass="entr" presetSubtype="0" fill="hold" grpId="0" nodeType="afterEffect">
                                  <p:stCondLst>
                                    <p:cond delay="500"/>
                                  </p:stCondLst>
                                  <p:childTnLst>
                                    <p:set>
                                      <p:cBhvr>
                                        <p:cTn id="75" dur="1" fill="hold">
                                          <p:stCondLst>
                                            <p:cond delay="0"/>
                                          </p:stCondLst>
                                        </p:cTn>
                                        <p:tgtEl>
                                          <p:spTgt spid="133"/>
                                        </p:tgtEl>
                                        <p:attrNameLst>
                                          <p:attrName>style.visibility</p:attrName>
                                        </p:attrNameLst>
                                      </p:cBhvr>
                                      <p:to>
                                        <p:strVal val="visible"/>
                                      </p:to>
                                    </p:set>
                                  </p:childTnLst>
                                </p:cTn>
                              </p:par>
                            </p:childTnLst>
                          </p:cTn>
                        </p:par>
                        <p:par>
                          <p:cTn id="76" fill="hold">
                            <p:stCondLst>
                              <p:cond delay="11500"/>
                            </p:stCondLst>
                            <p:childTnLst>
                              <p:par>
                                <p:cTn id="77" presetID="1" presetClass="entr" presetSubtype="0" fill="hold" grpId="0" nodeType="afterEffect">
                                  <p:stCondLst>
                                    <p:cond delay="500"/>
                                  </p:stCondLst>
                                  <p:childTnLst>
                                    <p:set>
                                      <p:cBhvr>
                                        <p:cTn id="78" dur="1" fill="hold">
                                          <p:stCondLst>
                                            <p:cond delay="0"/>
                                          </p:stCondLst>
                                        </p:cTn>
                                        <p:tgtEl>
                                          <p:spTgt spid="155"/>
                                        </p:tgtEl>
                                        <p:attrNameLst>
                                          <p:attrName>style.visibility</p:attrName>
                                        </p:attrNameLst>
                                      </p:cBhvr>
                                      <p:to>
                                        <p:strVal val="visible"/>
                                      </p:to>
                                    </p:set>
                                  </p:childTnLst>
                                </p:cTn>
                              </p:par>
                            </p:childTnLst>
                          </p:cTn>
                        </p:par>
                        <p:par>
                          <p:cTn id="79" fill="hold">
                            <p:stCondLst>
                              <p:cond delay="12000"/>
                            </p:stCondLst>
                            <p:childTnLst>
                              <p:par>
                                <p:cTn id="80" presetID="1" presetClass="entr" presetSubtype="0" fill="hold" grpId="0" nodeType="afterEffect">
                                  <p:stCondLst>
                                    <p:cond delay="500"/>
                                  </p:stCondLst>
                                  <p:childTnLst>
                                    <p:set>
                                      <p:cBhvr>
                                        <p:cTn id="81" dur="1" fill="hold">
                                          <p:stCondLst>
                                            <p:cond delay="0"/>
                                          </p:stCondLst>
                                        </p:cTn>
                                        <p:tgtEl>
                                          <p:spTgt spid="166"/>
                                        </p:tgtEl>
                                        <p:attrNameLst>
                                          <p:attrName>style.visibility</p:attrName>
                                        </p:attrNameLst>
                                      </p:cBhvr>
                                      <p:to>
                                        <p:strVal val="visible"/>
                                      </p:to>
                                    </p:set>
                                  </p:childTnLst>
                                </p:cTn>
                              </p:par>
                            </p:childTnLst>
                          </p:cTn>
                        </p:par>
                        <p:par>
                          <p:cTn id="82" fill="hold">
                            <p:stCondLst>
                              <p:cond delay="12500"/>
                            </p:stCondLst>
                            <p:childTnLst>
                              <p:par>
                                <p:cTn id="83" presetID="1" presetClass="entr" presetSubtype="0" fill="hold" grpId="0" nodeType="afterEffect">
                                  <p:stCondLst>
                                    <p:cond delay="500"/>
                                  </p:stCondLst>
                                  <p:childTnLst>
                                    <p:set>
                                      <p:cBhvr>
                                        <p:cTn id="84" dur="1" fill="hold">
                                          <p:stCondLst>
                                            <p:cond delay="0"/>
                                          </p:stCondLst>
                                        </p:cTn>
                                        <p:tgtEl>
                                          <p:spTgt spid="177"/>
                                        </p:tgtEl>
                                        <p:attrNameLst>
                                          <p:attrName>style.visibility</p:attrName>
                                        </p:attrNameLst>
                                      </p:cBhvr>
                                      <p:to>
                                        <p:strVal val="visible"/>
                                      </p:to>
                                    </p:set>
                                  </p:childTnLst>
                                </p:cTn>
                              </p:par>
                            </p:childTnLst>
                          </p:cTn>
                        </p:par>
                        <p:par>
                          <p:cTn id="85" fill="hold">
                            <p:stCondLst>
                              <p:cond delay="13000"/>
                            </p:stCondLst>
                            <p:childTnLst>
                              <p:par>
                                <p:cTn id="86" presetID="1" presetClass="entr" presetSubtype="0" fill="hold" grpId="0" nodeType="afterEffect">
                                  <p:stCondLst>
                                    <p:cond delay="500"/>
                                  </p:stCondLst>
                                  <p:childTnLst>
                                    <p:set>
                                      <p:cBhvr>
                                        <p:cTn id="87" dur="1" fill="hold">
                                          <p:stCondLst>
                                            <p:cond delay="0"/>
                                          </p:stCondLst>
                                        </p:cTn>
                                        <p:tgtEl>
                                          <p:spTgt spid="15"/>
                                        </p:tgtEl>
                                        <p:attrNameLst>
                                          <p:attrName>style.visibility</p:attrName>
                                        </p:attrNameLst>
                                      </p:cBhvr>
                                      <p:to>
                                        <p:strVal val="visible"/>
                                      </p:to>
                                    </p:set>
                                  </p:childTnLst>
                                </p:cTn>
                              </p:par>
                            </p:childTnLst>
                          </p:cTn>
                        </p:par>
                        <p:par>
                          <p:cTn id="88" fill="hold">
                            <p:stCondLst>
                              <p:cond delay="13500"/>
                            </p:stCondLst>
                            <p:childTnLst>
                              <p:par>
                                <p:cTn id="89" presetID="1" presetClass="entr" presetSubtype="0" fill="hold" grpId="0" nodeType="afterEffect">
                                  <p:stCondLst>
                                    <p:cond delay="500"/>
                                  </p:stCondLst>
                                  <p:childTnLst>
                                    <p:set>
                                      <p:cBhvr>
                                        <p:cTn id="90" dur="1" fill="hold">
                                          <p:stCondLst>
                                            <p:cond delay="0"/>
                                          </p:stCondLst>
                                        </p:cTn>
                                        <p:tgtEl>
                                          <p:spTgt spid="101"/>
                                        </p:tgtEl>
                                        <p:attrNameLst>
                                          <p:attrName>style.visibility</p:attrName>
                                        </p:attrNameLst>
                                      </p:cBhvr>
                                      <p:to>
                                        <p:strVal val="visible"/>
                                      </p:to>
                                    </p:set>
                                  </p:childTnLst>
                                </p:cTn>
                              </p:par>
                            </p:childTnLst>
                          </p:cTn>
                        </p:par>
                        <p:par>
                          <p:cTn id="91" fill="hold">
                            <p:stCondLst>
                              <p:cond delay="14000"/>
                            </p:stCondLst>
                            <p:childTnLst>
                              <p:par>
                                <p:cTn id="92" presetID="1" presetClass="entr" presetSubtype="0" fill="hold" grpId="0" nodeType="afterEffect">
                                  <p:stCondLst>
                                    <p:cond delay="500"/>
                                  </p:stCondLst>
                                  <p:childTnLst>
                                    <p:set>
                                      <p:cBhvr>
                                        <p:cTn id="93" dur="1" fill="hold">
                                          <p:stCondLst>
                                            <p:cond delay="0"/>
                                          </p:stCondLst>
                                        </p:cTn>
                                        <p:tgtEl>
                                          <p:spTgt spid="145"/>
                                        </p:tgtEl>
                                        <p:attrNameLst>
                                          <p:attrName>style.visibility</p:attrName>
                                        </p:attrNameLst>
                                      </p:cBhvr>
                                      <p:to>
                                        <p:strVal val="visible"/>
                                      </p:to>
                                    </p:set>
                                  </p:childTnLst>
                                </p:cTn>
                              </p:par>
                            </p:childTnLst>
                          </p:cTn>
                        </p:par>
                        <p:par>
                          <p:cTn id="94" fill="hold">
                            <p:stCondLst>
                              <p:cond delay="14500"/>
                            </p:stCondLst>
                            <p:childTnLst>
                              <p:par>
                                <p:cTn id="95" presetID="1" presetClass="entr" presetSubtype="0" fill="hold" grpId="0" nodeType="afterEffect">
                                  <p:stCondLst>
                                    <p:cond delay="500"/>
                                  </p:stCondLst>
                                  <p:childTnLst>
                                    <p:set>
                                      <p:cBhvr>
                                        <p:cTn id="96" dur="1" fill="hold">
                                          <p:stCondLst>
                                            <p:cond delay="0"/>
                                          </p:stCondLst>
                                        </p:cTn>
                                        <p:tgtEl>
                                          <p:spTgt spid="112"/>
                                        </p:tgtEl>
                                        <p:attrNameLst>
                                          <p:attrName>style.visibility</p:attrName>
                                        </p:attrNameLst>
                                      </p:cBhvr>
                                      <p:to>
                                        <p:strVal val="visible"/>
                                      </p:to>
                                    </p:set>
                                  </p:childTnLst>
                                </p:cTn>
                              </p:par>
                            </p:childTnLst>
                          </p:cTn>
                        </p:par>
                        <p:par>
                          <p:cTn id="97" fill="hold">
                            <p:stCondLst>
                              <p:cond delay="15000"/>
                            </p:stCondLst>
                            <p:childTnLst>
                              <p:par>
                                <p:cTn id="98" presetID="1" presetClass="entr" presetSubtype="0" fill="hold" grpId="0" nodeType="afterEffect">
                                  <p:stCondLst>
                                    <p:cond delay="500"/>
                                  </p:stCondLst>
                                  <p:childTnLst>
                                    <p:set>
                                      <p:cBhvr>
                                        <p:cTn id="99" dur="1" fill="hold">
                                          <p:stCondLst>
                                            <p:cond delay="0"/>
                                          </p:stCondLst>
                                        </p:cTn>
                                        <p:tgtEl>
                                          <p:spTgt spid="134"/>
                                        </p:tgtEl>
                                        <p:attrNameLst>
                                          <p:attrName>style.visibility</p:attrName>
                                        </p:attrNameLst>
                                      </p:cBhvr>
                                      <p:to>
                                        <p:strVal val="visible"/>
                                      </p:to>
                                    </p:set>
                                  </p:childTnLst>
                                </p:cTn>
                              </p:par>
                            </p:childTnLst>
                          </p:cTn>
                        </p:par>
                        <p:par>
                          <p:cTn id="100" fill="hold">
                            <p:stCondLst>
                              <p:cond delay="15500"/>
                            </p:stCondLst>
                            <p:childTnLst>
                              <p:par>
                                <p:cTn id="101" presetID="1" presetClass="entr" presetSubtype="0" fill="hold" grpId="0" nodeType="afterEffect">
                                  <p:stCondLst>
                                    <p:cond delay="500"/>
                                  </p:stCondLst>
                                  <p:childTnLst>
                                    <p:set>
                                      <p:cBhvr>
                                        <p:cTn id="102" dur="1" fill="hold">
                                          <p:stCondLst>
                                            <p:cond delay="0"/>
                                          </p:stCondLst>
                                        </p:cTn>
                                        <p:tgtEl>
                                          <p:spTgt spid="156"/>
                                        </p:tgtEl>
                                        <p:attrNameLst>
                                          <p:attrName>style.visibility</p:attrName>
                                        </p:attrNameLst>
                                      </p:cBhvr>
                                      <p:to>
                                        <p:strVal val="visible"/>
                                      </p:to>
                                    </p:set>
                                  </p:childTnLst>
                                </p:cTn>
                              </p:par>
                            </p:childTnLst>
                          </p:cTn>
                        </p:par>
                        <p:par>
                          <p:cTn id="103" fill="hold">
                            <p:stCondLst>
                              <p:cond delay="16000"/>
                            </p:stCondLst>
                            <p:childTnLst>
                              <p:par>
                                <p:cTn id="104" presetID="1" presetClass="entr" presetSubtype="0" fill="hold" grpId="0" nodeType="afterEffect">
                                  <p:stCondLst>
                                    <p:cond delay="500"/>
                                  </p:stCondLst>
                                  <p:childTnLst>
                                    <p:set>
                                      <p:cBhvr>
                                        <p:cTn id="105" dur="1" fill="hold">
                                          <p:stCondLst>
                                            <p:cond delay="0"/>
                                          </p:stCondLst>
                                        </p:cTn>
                                        <p:tgtEl>
                                          <p:spTgt spid="167"/>
                                        </p:tgtEl>
                                        <p:attrNameLst>
                                          <p:attrName>style.visibility</p:attrName>
                                        </p:attrNameLst>
                                      </p:cBhvr>
                                      <p:to>
                                        <p:strVal val="visible"/>
                                      </p:to>
                                    </p:set>
                                  </p:childTnLst>
                                </p:cTn>
                              </p:par>
                            </p:childTnLst>
                          </p:cTn>
                        </p:par>
                        <p:par>
                          <p:cTn id="106" fill="hold">
                            <p:stCondLst>
                              <p:cond delay="16500"/>
                            </p:stCondLst>
                            <p:childTnLst>
                              <p:par>
                                <p:cTn id="107" presetID="1" presetClass="entr" presetSubtype="0" fill="hold" grpId="0" nodeType="afterEffect">
                                  <p:stCondLst>
                                    <p:cond delay="500"/>
                                  </p:stCondLst>
                                  <p:childTnLst>
                                    <p:set>
                                      <p:cBhvr>
                                        <p:cTn id="108" dur="1" fill="hold">
                                          <p:stCondLst>
                                            <p:cond delay="0"/>
                                          </p:stCondLst>
                                        </p:cTn>
                                        <p:tgtEl>
                                          <p:spTgt spid="178"/>
                                        </p:tgtEl>
                                        <p:attrNameLst>
                                          <p:attrName>style.visibility</p:attrName>
                                        </p:attrNameLst>
                                      </p:cBhvr>
                                      <p:to>
                                        <p:strVal val="visible"/>
                                      </p:to>
                                    </p:set>
                                  </p:childTnLst>
                                </p:cTn>
                              </p:par>
                            </p:childTnLst>
                          </p:cTn>
                        </p:par>
                        <p:par>
                          <p:cTn id="109" fill="hold">
                            <p:stCondLst>
                              <p:cond delay="17000"/>
                            </p:stCondLst>
                            <p:childTnLst>
                              <p:par>
                                <p:cTn id="110" presetID="1" presetClass="entr" presetSubtype="0" fill="hold" grpId="0" nodeType="afterEffect">
                                  <p:stCondLst>
                                    <p:cond delay="500"/>
                                  </p:stCondLst>
                                  <p:childTnLst>
                                    <p:set>
                                      <p:cBhvr>
                                        <p:cTn id="111" dur="1" fill="hold">
                                          <p:stCondLst>
                                            <p:cond delay="0"/>
                                          </p:stCondLst>
                                        </p:cTn>
                                        <p:tgtEl>
                                          <p:spTgt spid="16"/>
                                        </p:tgtEl>
                                        <p:attrNameLst>
                                          <p:attrName>style.visibility</p:attrName>
                                        </p:attrNameLst>
                                      </p:cBhvr>
                                      <p:to>
                                        <p:strVal val="visible"/>
                                      </p:to>
                                    </p:set>
                                  </p:childTnLst>
                                </p:cTn>
                              </p:par>
                            </p:childTnLst>
                          </p:cTn>
                        </p:par>
                        <p:par>
                          <p:cTn id="112" fill="hold">
                            <p:stCondLst>
                              <p:cond delay="17500"/>
                            </p:stCondLst>
                            <p:childTnLst>
                              <p:par>
                                <p:cTn id="113" presetID="1" presetClass="entr" presetSubtype="0" fill="hold" grpId="0" nodeType="afterEffect">
                                  <p:stCondLst>
                                    <p:cond delay="500"/>
                                  </p:stCondLst>
                                  <p:childTnLst>
                                    <p:set>
                                      <p:cBhvr>
                                        <p:cTn id="114" dur="1" fill="hold">
                                          <p:stCondLst>
                                            <p:cond delay="0"/>
                                          </p:stCondLst>
                                        </p:cTn>
                                        <p:tgtEl>
                                          <p:spTgt spid="102"/>
                                        </p:tgtEl>
                                        <p:attrNameLst>
                                          <p:attrName>style.visibility</p:attrName>
                                        </p:attrNameLst>
                                      </p:cBhvr>
                                      <p:to>
                                        <p:strVal val="visible"/>
                                      </p:to>
                                    </p:set>
                                  </p:childTnLst>
                                </p:cTn>
                              </p:par>
                            </p:childTnLst>
                          </p:cTn>
                        </p:par>
                        <p:par>
                          <p:cTn id="115" fill="hold">
                            <p:stCondLst>
                              <p:cond delay="18000"/>
                            </p:stCondLst>
                            <p:childTnLst>
                              <p:par>
                                <p:cTn id="116" presetID="1" presetClass="entr" presetSubtype="0" fill="hold" grpId="0" nodeType="afterEffect">
                                  <p:stCondLst>
                                    <p:cond delay="500"/>
                                  </p:stCondLst>
                                  <p:childTnLst>
                                    <p:set>
                                      <p:cBhvr>
                                        <p:cTn id="117" dur="1" fill="hold">
                                          <p:stCondLst>
                                            <p:cond delay="0"/>
                                          </p:stCondLst>
                                        </p:cTn>
                                        <p:tgtEl>
                                          <p:spTgt spid="146"/>
                                        </p:tgtEl>
                                        <p:attrNameLst>
                                          <p:attrName>style.visibility</p:attrName>
                                        </p:attrNameLst>
                                      </p:cBhvr>
                                      <p:to>
                                        <p:strVal val="visible"/>
                                      </p:to>
                                    </p:set>
                                  </p:childTnLst>
                                </p:cTn>
                              </p:par>
                            </p:childTnLst>
                          </p:cTn>
                        </p:par>
                        <p:par>
                          <p:cTn id="118" fill="hold">
                            <p:stCondLst>
                              <p:cond delay="18500"/>
                            </p:stCondLst>
                            <p:childTnLst>
                              <p:par>
                                <p:cTn id="119" presetID="1" presetClass="entr" presetSubtype="0" fill="hold" grpId="0" nodeType="afterEffect">
                                  <p:stCondLst>
                                    <p:cond delay="500"/>
                                  </p:stCondLst>
                                  <p:childTnLst>
                                    <p:set>
                                      <p:cBhvr>
                                        <p:cTn id="120" dur="1" fill="hold">
                                          <p:stCondLst>
                                            <p:cond delay="0"/>
                                          </p:stCondLst>
                                        </p:cTn>
                                        <p:tgtEl>
                                          <p:spTgt spid="113"/>
                                        </p:tgtEl>
                                        <p:attrNameLst>
                                          <p:attrName>style.visibility</p:attrName>
                                        </p:attrNameLst>
                                      </p:cBhvr>
                                      <p:to>
                                        <p:strVal val="visible"/>
                                      </p:to>
                                    </p:set>
                                  </p:childTnLst>
                                </p:cTn>
                              </p:par>
                            </p:childTnLst>
                          </p:cTn>
                        </p:par>
                        <p:par>
                          <p:cTn id="121" fill="hold">
                            <p:stCondLst>
                              <p:cond delay="19000"/>
                            </p:stCondLst>
                            <p:childTnLst>
                              <p:par>
                                <p:cTn id="122" presetID="1" presetClass="entr" presetSubtype="0" fill="hold" grpId="0" nodeType="afterEffect">
                                  <p:stCondLst>
                                    <p:cond delay="500"/>
                                  </p:stCondLst>
                                  <p:childTnLst>
                                    <p:set>
                                      <p:cBhvr>
                                        <p:cTn id="123" dur="1" fill="hold">
                                          <p:stCondLst>
                                            <p:cond delay="0"/>
                                          </p:stCondLst>
                                        </p:cTn>
                                        <p:tgtEl>
                                          <p:spTgt spid="135"/>
                                        </p:tgtEl>
                                        <p:attrNameLst>
                                          <p:attrName>style.visibility</p:attrName>
                                        </p:attrNameLst>
                                      </p:cBhvr>
                                      <p:to>
                                        <p:strVal val="visible"/>
                                      </p:to>
                                    </p:set>
                                  </p:childTnLst>
                                </p:cTn>
                              </p:par>
                            </p:childTnLst>
                          </p:cTn>
                        </p:par>
                        <p:par>
                          <p:cTn id="124" fill="hold">
                            <p:stCondLst>
                              <p:cond delay="19500"/>
                            </p:stCondLst>
                            <p:childTnLst>
                              <p:par>
                                <p:cTn id="125" presetID="1" presetClass="entr" presetSubtype="0" fill="hold" grpId="0" nodeType="afterEffect">
                                  <p:stCondLst>
                                    <p:cond delay="500"/>
                                  </p:stCondLst>
                                  <p:childTnLst>
                                    <p:set>
                                      <p:cBhvr>
                                        <p:cTn id="126" dur="1" fill="hold">
                                          <p:stCondLst>
                                            <p:cond delay="0"/>
                                          </p:stCondLst>
                                        </p:cTn>
                                        <p:tgtEl>
                                          <p:spTgt spid="157"/>
                                        </p:tgtEl>
                                        <p:attrNameLst>
                                          <p:attrName>style.visibility</p:attrName>
                                        </p:attrNameLst>
                                      </p:cBhvr>
                                      <p:to>
                                        <p:strVal val="visible"/>
                                      </p:to>
                                    </p:set>
                                  </p:childTnLst>
                                </p:cTn>
                              </p:par>
                            </p:childTnLst>
                          </p:cTn>
                        </p:par>
                        <p:par>
                          <p:cTn id="127" fill="hold">
                            <p:stCondLst>
                              <p:cond delay="20000"/>
                            </p:stCondLst>
                            <p:childTnLst>
                              <p:par>
                                <p:cTn id="128" presetID="1" presetClass="entr" presetSubtype="0" fill="hold" grpId="0" nodeType="afterEffect">
                                  <p:stCondLst>
                                    <p:cond delay="500"/>
                                  </p:stCondLst>
                                  <p:childTnLst>
                                    <p:set>
                                      <p:cBhvr>
                                        <p:cTn id="129" dur="1" fill="hold">
                                          <p:stCondLst>
                                            <p:cond delay="0"/>
                                          </p:stCondLst>
                                        </p:cTn>
                                        <p:tgtEl>
                                          <p:spTgt spid="168"/>
                                        </p:tgtEl>
                                        <p:attrNameLst>
                                          <p:attrName>style.visibility</p:attrName>
                                        </p:attrNameLst>
                                      </p:cBhvr>
                                      <p:to>
                                        <p:strVal val="visible"/>
                                      </p:to>
                                    </p:set>
                                  </p:childTnLst>
                                </p:cTn>
                              </p:par>
                            </p:childTnLst>
                          </p:cTn>
                        </p:par>
                        <p:par>
                          <p:cTn id="130" fill="hold">
                            <p:stCondLst>
                              <p:cond delay="20500"/>
                            </p:stCondLst>
                            <p:childTnLst>
                              <p:par>
                                <p:cTn id="131" presetID="1" presetClass="entr" presetSubtype="0" fill="hold" grpId="0" nodeType="afterEffect">
                                  <p:stCondLst>
                                    <p:cond delay="500"/>
                                  </p:stCondLst>
                                  <p:childTnLst>
                                    <p:set>
                                      <p:cBhvr>
                                        <p:cTn id="132" dur="1" fill="hold">
                                          <p:stCondLst>
                                            <p:cond delay="0"/>
                                          </p:stCondLst>
                                        </p:cTn>
                                        <p:tgtEl>
                                          <p:spTgt spid="179"/>
                                        </p:tgtEl>
                                        <p:attrNameLst>
                                          <p:attrName>style.visibility</p:attrName>
                                        </p:attrNameLst>
                                      </p:cBhvr>
                                      <p:to>
                                        <p:strVal val="visible"/>
                                      </p:to>
                                    </p:set>
                                  </p:childTnLst>
                                </p:cTn>
                              </p:par>
                            </p:childTnLst>
                          </p:cTn>
                        </p:par>
                        <p:par>
                          <p:cTn id="133" fill="hold">
                            <p:stCondLst>
                              <p:cond delay="21000"/>
                            </p:stCondLst>
                            <p:childTnLst>
                              <p:par>
                                <p:cTn id="134" presetID="1" presetClass="entr" presetSubtype="0" fill="hold" grpId="0" nodeType="afterEffect">
                                  <p:stCondLst>
                                    <p:cond delay="500"/>
                                  </p:stCondLst>
                                  <p:childTnLst>
                                    <p:set>
                                      <p:cBhvr>
                                        <p:cTn id="135" dur="1" fill="hold">
                                          <p:stCondLst>
                                            <p:cond delay="0"/>
                                          </p:stCondLst>
                                        </p:cTn>
                                        <p:tgtEl>
                                          <p:spTgt spid="83"/>
                                        </p:tgtEl>
                                        <p:attrNameLst>
                                          <p:attrName>style.visibility</p:attrName>
                                        </p:attrNameLst>
                                      </p:cBhvr>
                                      <p:to>
                                        <p:strVal val="visible"/>
                                      </p:to>
                                    </p:set>
                                  </p:childTnLst>
                                </p:cTn>
                              </p:par>
                            </p:childTnLst>
                          </p:cTn>
                        </p:par>
                        <p:par>
                          <p:cTn id="136" fill="hold">
                            <p:stCondLst>
                              <p:cond delay="21500"/>
                            </p:stCondLst>
                            <p:childTnLst>
                              <p:par>
                                <p:cTn id="137" presetID="1" presetClass="entr" presetSubtype="0" fill="hold" grpId="0" nodeType="afterEffect">
                                  <p:stCondLst>
                                    <p:cond delay="500"/>
                                  </p:stCondLst>
                                  <p:childTnLst>
                                    <p:set>
                                      <p:cBhvr>
                                        <p:cTn id="138" dur="1" fill="hold">
                                          <p:stCondLst>
                                            <p:cond delay="0"/>
                                          </p:stCondLst>
                                        </p:cTn>
                                        <p:tgtEl>
                                          <p:spTgt spid="86"/>
                                        </p:tgtEl>
                                        <p:attrNameLst>
                                          <p:attrName>style.visibility</p:attrName>
                                        </p:attrNameLst>
                                      </p:cBhvr>
                                      <p:to>
                                        <p:strVal val="visible"/>
                                      </p:to>
                                    </p:set>
                                  </p:childTnLst>
                                </p:cTn>
                              </p:par>
                            </p:childTnLst>
                          </p:cTn>
                        </p:par>
                        <p:par>
                          <p:cTn id="139" fill="hold">
                            <p:stCondLst>
                              <p:cond delay="22000"/>
                            </p:stCondLst>
                            <p:childTnLst>
                              <p:par>
                                <p:cTn id="140" presetID="1" presetClass="entr" presetSubtype="0" fill="hold" grpId="0" nodeType="afterEffect">
                                  <p:stCondLst>
                                    <p:cond delay="500"/>
                                  </p:stCondLst>
                                  <p:childTnLst>
                                    <p:set>
                                      <p:cBhvr>
                                        <p:cTn id="141" dur="1" fill="hold">
                                          <p:stCondLst>
                                            <p:cond delay="0"/>
                                          </p:stCondLst>
                                        </p:cTn>
                                        <p:tgtEl>
                                          <p:spTgt spid="88"/>
                                        </p:tgtEl>
                                        <p:attrNameLst>
                                          <p:attrName>style.visibility</p:attrName>
                                        </p:attrNameLst>
                                      </p:cBhvr>
                                      <p:to>
                                        <p:strVal val="visible"/>
                                      </p:to>
                                    </p:set>
                                  </p:childTnLst>
                                </p:cTn>
                              </p:par>
                            </p:childTnLst>
                          </p:cTn>
                        </p:par>
                        <p:par>
                          <p:cTn id="142" fill="hold">
                            <p:stCondLst>
                              <p:cond delay="22500"/>
                            </p:stCondLst>
                            <p:childTnLst>
                              <p:par>
                                <p:cTn id="143" presetID="1" presetClass="entr" presetSubtype="0" fill="hold" grpId="0" nodeType="afterEffect">
                                  <p:stCondLst>
                                    <p:cond delay="500"/>
                                  </p:stCondLst>
                                  <p:childTnLst>
                                    <p:set>
                                      <p:cBhvr>
                                        <p:cTn id="144" dur="1" fill="hold">
                                          <p:stCondLst>
                                            <p:cond delay="0"/>
                                          </p:stCondLst>
                                        </p:cTn>
                                        <p:tgtEl>
                                          <p:spTgt spid="93"/>
                                        </p:tgtEl>
                                        <p:attrNameLst>
                                          <p:attrName>style.visibility</p:attrName>
                                        </p:attrNameLst>
                                      </p:cBhvr>
                                      <p:to>
                                        <p:strVal val="visible"/>
                                      </p:to>
                                    </p:set>
                                  </p:childTnLst>
                                </p:cTn>
                              </p:par>
                            </p:childTnLst>
                          </p:cTn>
                        </p:par>
                        <p:par>
                          <p:cTn id="145" fill="hold">
                            <p:stCondLst>
                              <p:cond delay="23000"/>
                            </p:stCondLst>
                            <p:childTnLst>
                              <p:par>
                                <p:cTn id="146" presetID="1" presetClass="entr" presetSubtype="0" fill="hold" grpId="0" nodeType="afterEffect">
                                  <p:stCondLst>
                                    <p:cond delay="500"/>
                                  </p:stCondLst>
                                  <p:childTnLst>
                                    <p:set>
                                      <p:cBhvr>
                                        <p:cTn id="147" dur="1" fill="hold">
                                          <p:stCondLst>
                                            <p:cond delay="0"/>
                                          </p:stCondLst>
                                        </p:cTn>
                                        <p:tgtEl>
                                          <p:spTgt spid="97"/>
                                        </p:tgtEl>
                                        <p:attrNameLst>
                                          <p:attrName>style.visibility</p:attrName>
                                        </p:attrNameLst>
                                      </p:cBhvr>
                                      <p:to>
                                        <p:strVal val="visible"/>
                                      </p:to>
                                    </p:set>
                                  </p:childTnLst>
                                </p:cTn>
                              </p:par>
                            </p:childTnLst>
                          </p:cTn>
                        </p:par>
                        <p:par>
                          <p:cTn id="148" fill="hold">
                            <p:stCondLst>
                              <p:cond delay="23500"/>
                            </p:stCondLst>
                            <p:childTnLst>
                              <p:par>
                                <p:cTn id="149" presetID="1" presetClass="entr" presetSubtype="0" fill="hold" grpId="0" nodeType="afterEffect">
                                  <p:stCondLst>
                                    <p:cond delay="500"/>
                                  </p:stCondLst>
                                  <p:childTnLst>
                                    <p:set>
                                      <p:cBhvr>
                                        <p:cTn id="150" dur="1" fill="hold">
                                          <p:stCondLst>
                                            <p:cond delay="0"/>
                                          </p:stCondLst>
                                        </p:cTn>
                                        <p:tgtEl>
                                          <p:spTgt spid="118"/>
                                        </p:tgtEl>
                                        <p:attrNameLst>
                                          <p:attrName>style.visibility</p:attrName>
                                        </p:attrNameLst>
                                      </p:cBhvr>
                                      <p:to>
                                        <p:strVal val="visible"/>
                                      </p:to>
                                    </p:set>
                                  </p:childTnLst>
                                </p:cTn>
                              </p:par>
                            </p:childTnLst>
                          </p:cTn>
                        </p:par>
                        <p:par>
                          <p:cTn id="151" fill="hold">
                            <p:stCondLst>
                              <p:cond delay="24000"/>
                            </p:stCondLst>
                            <p:childTnLst>
                              <p:par>
                                <p:cTn id="152" presetID="1" presetClass="entr" presetSubtype="0" fill="hold" grpId="0" nodeType="afterEffect">
                                  <p:stCondLst>
                                    <p:cond delay="500"/>
                                  </p:stCondLst>
                                  <p:childTnLst>
                                    <p:set>
                                      <p:cBhvr>
                                        <p:cTn id="153" dur="1" fill="hold">
                                          <p:stCondLst>
                                            <p:cond delay="0"/>
                                          </p:stCondLst>
                                        </p:cTn>
                                        <p:tgtEl>
                                          <p:spTgt spid="120"/>
                                        </p:tgtEl>
                                        <p:attrNameLst>
                                          <p:attrName>style.visibility</p:attrName>
                                        </p:attrNameLst>
                                      </p:cBhvr>
                                      <p:to>
                                        <p:strVal val="visible"/>
                                      </p:to>
                                    </p:set>
                                  </p:childTnLst>
                                </p:cTn>
                              </p:par>
                            </p:childTnLst>
                          </p:cTn>
                        </p:par>
                        <p:par>
                          <p:cTn id="154" fill="hold">
                            <p:stCondLst>
                              <p:cond delay="24500"/>
                            </p:stCondLst>
                            <p:childTnLst>
                              <p:par>
                                <p:cTn id="155" presetID="1" presetClass="entr" presetSubtype="0" fill="hold" grpId="0" nodeType="afterEffect">
                                  <p:stCondLst>
                                    <p:cond delay="500"/>
                                  </p:stCondLst>
                                  <p:childTnLst>
                                    <p:set>
                                      <p:cBhvr>
                                        <p:cTn id="156" dur="1" fill="hold">
                                          <p:stCondLst>
                                            <p:cond delay="0"/>
                                          </p:stCondLst>
                                        </p:cTn>
                                        <p:tgtEl>
                                          <p:spTgt spid="123"/>
                                        </p:tgtEl>
                                        <p:attrNameLst>
                                          <p:attrName>style.visibility</p:attrName>
                                        </p:attrNameLst>
                                      </p:cBhvr>
                                      <p:to>
                                        <p:strVal val="visible"/>
                                      </p:to>
                                    </p:set>
                                  </p:childTnLst>
                                </p:cTn>
                              </p:par>
                            </p:childTnLst>
                          </p:cTn>
                        </p:par>
                        <p:par>
                          <p:cTn id="157" fill="hold">
                            <p:stCondLst>
                              <p:cond delay="25000"/>
                            </p:stCondLst>
                            <p:childTnLst>
                              <p:par>
                                <p:cTn id="158" presetID="1" presetClass="entr" presetSubtype="0" fill="hold" grpId="0" nodeType="afterEffect">
                                  <p:stCondLst>
                                    <p:cond delay="500"/>
                                  </p:stCondLst>
                                  <p:childTnLst>
                                    <p:set>
                                      <p:cBhvr>
                                        <p:cTn id="159" dur="1" fill="hold">
                                          <p:stCondLst>
                                            <p:cond delay="0"/>
                                          </p:stCondLst>
                                        </p:cTn>
                                        <p:tgtEl>
                                          <p:spTgt spid="84"/>
                                        </p:tgtEl>
                                        <p:attrNameLst>
                                          <p:attrName>style.visibility</p:attrName>
                                        </p:attrNameLst>
                                      </p:cBhvr>
                                      <p:to>
                                        <p:strVal val="visible"/>
                                      </p:to>
                                    </p:set>
                                  </p:childTnLst>
                                </p:cTn>
                              </p:par>
                            </p:childTnLst>
                          </p:cTn>
                        </p:par>
                        <p:par>
                          <p:cTn id="160" fill="hold">
                            <p:stCondLst>
                              <p:cond delay="25500"/>
                            </p:stCondLst>
                            <p:childTnLst>
                              <p:par>
                                <p:cTn id="161" presetID="1" presetClass="entr" presetSubtype="0" fill="hold" grpId="0" nodeType="afterEffect">
                                  <p:stCondLst>
                                    <p:cond delay="500"/>
                                  </p:stCondLst>
                                  <p:childTnLst>
                                    <p:set>
                                      <p:cBhvr>
                                        <p:cTn id="162" dur="1" fill="hold">
                                          <p:stCondLst>
                                            <p:cond delay="0"/>
                                          </p:stCondLst>
                                        </p:cTn>
                                        <p:tgtEl>
                                          <p:spTgt spid="87"/>
                                        </p:tgtEl>
                                        <p:attrNameLst>
                                          <p:attrName>style.visibility</p:attrName>
                                        </p:attrNameLst>
                                      </p:cBhvr>
                                      <p:to>
                                        <p:strVal val="visible"/>
                                      </p:to>
                                    </p:set>
                                  </p:childTnLst>
                                </p:cTn>
                              </p:par>
                            </p:childTnLst>
                          </p:cTn>
                        </p:par>
                        <p:par>
                          <p:cTn id="163" fill="hold">
                            <p:stCondLst>
                              <p:cond delay="26000"/>
                            </p:stCondLst>
                            <p:childTnLst>
                              <p:par>
                                <p:cTn id="164" presetID="1" presetClass="entr" presetSubtype="0" fill="hold" grpId="0" nodeType="afterEffect">
                                  <p:stCondLst>
                                    <p:cond delay="500"/>
                                  </p:stCondLst>
                                  <p:childTnLst>
                                    <p:set>
                                      <p:cBhvr>
                                        <p:cTn id="165" dur="1" fill="hold">
                                          <p:stCondLst>
                                            <p:cond delay="0"/>
                                          </p:stCondLst>
                                        </p:cTn>
                                        <p:tgtEl>
                                          <p:spTgt spid="89"/>
                                        </p:tgtEl>
                                        <p:attrNameLst>
                                          <p:attrName>style.visibility</p:attrName>
                                        </p:attrNameLst>
                                      </p:cBhvr>
                                      <p:to>
                                        <p:strVal val="visible"/>
                                      </p:to>
                                    </p:set>
                                  </p:childTnLst>
                                </p:cTn>
                              </p:par>
                            </p:childTnLst>
                          </p:cTn>
                        </p:par>
                        <p:par>
                          <p:cTn id="166" fill="hold">
                            <p:stCondLst>
                              <p:cond delay="26500"/>
                            </p:stCondLst>
                            <p:childTnLst>
                              <p:par>
                                <p:cTn id="167" presetID="1" presetClass="entr" presetSubtype="0" fill="hold" grpId="0" nodeType="afterEffect">
                                  <p:stCondLst>
                                    <p:cond delay="500"/>
                                  </p:stCondLst>
                                  <p:childTnLst>
                                    <p:set>
                                      <p:cBhvr>
                                        <p:cTn id="168" dur="1" fill="hold">
                                          <p:stCondLst>
                                            <p:cond delay="0"/>
                                          </p:stCondLst>
                                        </p:cTn>
                                        <p:tgtEl>
                                          <p:spTgt spid="96"/>
                                        </p:tgtEl>
                                        <p:attrNameLst>
                                          <p:attrName>style.visibility</p:attrName>
                                        </p:attrNameLst>
                                      </p:cBhvr>
                                      <p:to>
                                        <p:strVal val="visible"/>
                                      </p:to>
                                    </p:set>
                                  </p:childTnLst>
                                </p:cTn>
                              </p:par>
                            </p:childTnLst>
                          </p:cTn>
                        </p:par>
                        <p:par>
                          <p:cTn id="169" fill="hold">
                            <p:stCondLst>
                              <p:cond delay="27000"/>
                            </p:stCondLst>
                            <p:childTnLst>
                              <p:par>
                                <p:cTn id="170" presetID="1" presetClass="entr" presetSubtype="0" fill="hold" grpId="0" nodeType="afterEffect">
                                  <p:stCondLst>
                                    <p:cond delay="500"/>
                                  </p:stCondLst>
                                  <p:childTnLst>
                                    <p:set>
                                      <p:cBhvr>
                                        <p:cTn id="171" dur="1" fill="hold">
                                          <p:stCondLst>
                                            <p:cond delay="0"/>
                                          </p:stCondLst>
                                        </p:cTn>
                                        <p:tgtEl>
                                          <p:spTgt spid="107"/>
                                        </p:tgtEl>
                                        <p:attrNameLst>
                                          <p:attrName>style.visibility</p:attrName>
                                        </p:attrNameLst>
                                      </p:cBhvr>
                                      <p:to>
                                        <p:strVal val="visible"/>
                                      </p:to>
                                    </p:set>
                                  </p:childTnLst>
                                </p:cTn>
                              </p:par>
                            </p:childTnLst>
                          </p:cTn>
                        </p:par>
                        <p:par>
                          <p:cTn id="172" fill="hold">
                            <p:stCondLst>
                              <p:cond delay="27500"/>
                            </p:stCondLst>
                            <p:childTnLst>
                              <p:par>
                                <p:cTn id="173" presetID="1" presetClass="entr" presetSubtype="0" fill="hold" grpId="0" nodeType="afterEffect">
                                  <p:stCondLst>
                                    <p:cond delay="500"/>
                                  </p:stCondLst>
                                  <p:childTnLst>
                                    <p:set>
                                      <p:cBhvr>
                                        <p:cTn id="174" dur="1" fill="hold">
                                          <p:stCondLst>
                                            <p:cond delay="0"/>
                                          </p:stCondLst>
                                        </p:cTn>
                                        <p:tgtEl>
                                          <p:spTgt spid="119"/>
                                        </p:tgtEl>
                                        <p:attrNameLst>
                                          <p:attrName>style.visibility</p:attrName>
                                        </p:attrNameLst>
                                      </p:cBhvr>
                                      <p:to>
                                        <p:strVal val="visible"/>
                                      </p:to>
                                    </p:set>
                                  </p:childTnLst>
                                </p:cTn>
                              </p:par>
                            </p:childTnLst>
                          </p:cTn>
                        </p:par>
                        <p:par>
                          <p:cTn id="175" fill="hold">
                            <p:stCondLst>
                              <p:cond delay="28000"/>
                            </p:stCondLst>
                            <p:childTnLst>
                              <p:par>
                                <p:cTn id="176" presetID="1" presetClass="entr" presetSubtype="0" fill="hold" grpId="0" nodeType="afterEffect">
                                  <p:stCondLst>
                                    <p:cond delay="500"/>
                                  </p:stCondLst>
                                  <p:childTnLst>
                                    <p:set>
                                      <p:cBhvr>
                                        <p:cTn id="177" dur="1" fill="hold">
                                          <p:stCondLst>
                                            <p:cond delay="0"/>
                                          </p:stCondLst>
                                        </p:cTn>
                                        <p:tgtEl>
                                          <p:spTgt spid="121"/>
                                        </p:tgtEl>
                                        <p:attrNameLst>
                                          <p:attrName>style.visibility</p:attrName>
                                        </p:attrNameLst>
                                      </p:cBhvr>
                                      <p:to>
                                        <p:strVal val="visible"/>
                                      </p:to>
                                    </p:set>
                                  </p:childTnLst>
                                </p:cTn>
                              </p:par>
                            </p:childTnLst>
                          </p:cTn>
                        </p:par>
                        <p:par>
                          <p:cTn id="178" fill="hold">
                            <p:stCondLst>
                              <p:cond delay="28500"/>
                            </p:stCondLst>
                            <p:childTnLst>
                              <p:par>
                                <p:cTn id="179" presetID="1" presetClass="entr" presetSubtype="0" fill="hold" grpId="0" nodeType="afterEffect">
                                  <p:stCondLst>
                                    <p:cond delay="500"/>
                                  </p:stCondLst>
                                  <p:childTnLst>
                                    <p:set>
                                      <p:cBhvr>
                                        <p:cTn id="180" dur="1" fill="hold">
                                          <p:stCondLst>
                                            <p:cond delay="0"/>
                                          </p:stCondLst>
                                        </p:cTn>
                                        <p:tgtEl>
                                          <p:spTgt spid="124"/>
                                        </p:tgtEl>
                                        <p:attrNameLst>
                                          <p:attrName>style.visibility</p:attrName>
                                        </p:attrNameLst>
                                      </p:cBhvr>
                                      <p:to>
                                        <p:strVal val="visible"/>
                                      </p:to>
                                    </p:set>
                                  </p:childTnLst>
                                </p:cTn>
                              </p:par>
                            </p:childTnLst>
                          </p:cTn>
                        </p:par>
                        <p:par>
                          <p:cTn id="181" fill="hold">
                            <p:stCondLst>
                              <p:cond delay="29000"/>
                            </p:stCondLst>
                            <p:childTnLst>
                              <p:par>
                                <p:cTn id="182" presetID="1" presetClass="entr" presetSubtype="0" fill="hold" grpId="0" nodeType="afterEffect">
                                  <p:stCondLst>
                                    <p:cond delay="500"/>
                                  </p:stCondLst>
                                  <p:childTnLst>
                                    <p:set>
                                      <p:cBhvr>
                                        <p:cTn id="183" dur="1" fill="hold">
                                          <p:stCondLst>
                                            <p:cond delay="0"/>
                                          </p:stCondLst>
                                        </p:cTn>
                                        <p:tgtEl>
                                          <p:spTgt spid="85"/>
                                        </p:tgtEl>
                                        <p:attrNameLst>
                                          <p:attrName>style.visibility</p:attrName>
                                        </p:attrNameLst>
                                      </p:cBhvr>
                                      <p:to>
                                        <p:strVal val="visible"/>
                                      </p:to>
                                    </p:set>
                                  </p:childTnLst>
                                </p:cTn>
                              </p:par>
                            </p:childTnLst>
                          </p:cTn>
                        </p:par>
                        <p:par>
                          <p:cTn id="184" fill="hold">
                            <p:stCondLst>
                              <p:cond delay="29500"/>
                            </p:stCondLst>
                            <p:childTnLst>
                              <p:par>
                                <p:cTn id="185" presetID="1" presetClass="entr" presetSubtype="0" fill="hold" grpId="0" nodeType="afterEffect">
                                  <p:stCondLst>
                                    <p:cond delay="500"/>
                                  </p:stCondLst>
                                  <p:childTnLst>
                                    <p:set>
                                      <p:cBhvr>
                                        <p:cTn id="186" dur="1" fill="hold">
                                          <p:stCondLst>
                                            <p:cond delay="0"/>
                                          </p:stCondLst>
                                        </p:cTn>
                                        <p:tgtEl>
                                          <p:spTgt spid="92"/>
                                        </p:tgtEl>
                                        <p:attrNameLst>
                                          <p:attrName>style.visibility</p:attrName>
                                        </p:attrNameLst>
                                      </p:cBhvr>
                                      <p:to>
                                        <p:strVal val="visible"/>
                                      </p:to>
                                    </p:set>
                                  </p:childTnLst>
                                </p:cTn>
                              </p:par>
                            </p:childTnLst>
                          </p:cTn>
                        </p:par>
                        <p:par>
                          <p:cTn id="187" fill="hold">
                            <p:stCondLst>
                              <p:cond delay="30000"/>
                            </p:stCondLst>
                            <p:childTnLst>
                              <p:par>
                                <p:cTn id="188" presetID="1" presetClass="entr" presetSubtype="0" fill="hold" grpId="0" nodeType="afterEffect">
                                  <p:stCondLst>
                                    <p:cond delay="500"/>
                                  </p:stCondLst>
                                  <p:childTnLst>
                                    <p:set>
                                      <p:cBhvr>
                                        <p:cTn id="189" dur="1" fill="hold">
                                          <p:stCondLst>
                                            <p:cond delay="0"/>
                                          </p:stCondLst>
                                        </p:cTn>
                                        <p:tgtEl>
                                          <p:spTgt spid="108"/>
                                        </p:tgtEl>
                                        <p:attrNameLst>
                                          <p:attrName>style.visibility</p:attrName>
                                        </p:attrNameLst>
                                      </p:cBhvr>
                                      <p:to>
                                        <p:strVal val="visible"/>
                                      </p:to>
                                    </p:set>
                                  </p:childTnLst>
                                </p:cTn>
                              </p:par>
                            </p:childTnLst>
                          </p:cTn>
                        </p:par>
                        <p:par>
                          <p:cTn id="190" fill="hold">
                            <p:stCondLst>
                              <p:cond delay="30500"/>
                            </p:stCondLst>
                            <p:childTnLst>
                              <p:par>
                                <p:cTn id="191" presetID="1" presetClass="entr" presetSubtype="0" fill="hold" grpId="0" nodeType="afterEffect">
                                  <p:stCondLst>
                                    <p:cond delay="500"/>
                                  </p:stCondLst>
                                  <p:childTnLst>
                                    <p:set>
                                      <p:cBhvr>
                                        <p:cTn id="192"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animBg="1"/>
      <p:bldP spid="13" grpId="0" animBg="1"/>
      <p:bldP spid="14" grpId="0" animBg="1"/>
      <p:bldP spid="15" grpId="0" animBg="1"/>
      <p:bldP spid="16" grpId="0" animBg="1"/>
      <p:bldP spid="98" grpId="0" animBg="1"/>
      <p:bldP spid="99" grpId="0" animBg="1"/>
      <p:bldP spid="100" grpId="0" animBg="1"/>
      <p:bldP spid="101" grpId="0" animBg="1"/>
      <p:bldP spid="102" grpId="0" animBg="1"/>
      <p:bldP spid="109" grpId="0" animBg="1"/>
      <p:bldP spid="110" grpId="0" animBg="1"/>
      <p:bldP spid="111" grpId="0" animBg="1"/>
      <p:bldP spid="112" grpId="0" animBg="1"/>
      <p:bldP spid="113" grpId="0" animBg="1"/>
      <p:bldP spid="131" grpId="0" animBg="1"/>
      <p:bldP spid="132" grpId="0" animBg="1"/>
      <p:bldP spid="133" grpId="0" animBg="1"/>
      <p:bldP spid="134" grpId="0" animBg="1"/>
      <p:bldP spid="135" grpId="0" animBg="1"/>
      <p:bldP spid="142" grpId="0" animBg="1"/>
      <p:bldP spid="143" grpId="0" animBg="1"/>
      <p:bldP spid="144" grpId="0" animBg="1"/>
      <p:bldP spid="145" grpId="0" animBg="1"/>
      <p:bldP spid="146" grpId="0" animBg="1"/>
      <p:bldP spid="153" grpId="0" animBg="1"/>
      <p:bldP spid="154" grpId="0" animBg="1"/>
      <p:bldP spid="155" grpId="0" animBg="1"/>
      <p:bldP spid="156" grpId="0" animBg="1"/>
      <p:bldP spid="157" grpId="0" animBg="1"/>
      <p:bldP spid="164" grpId="0" animBg="1"/>
      <p:bldP spid="165" grpId="0" animBg="1"/>
      <p:bldP spid="166" grpId="0" animBg="1"/>
      <p:bldP spid="167" grpId="0" animBg="1"/>
      <p:bldP spid="168" grpId="0" animBg="1"/>
      <p:bldP spid="175" grpId="0" animBg="1"/>
      <p:bldP spid="176" grpId="0" animBg="1"/>
      <p:bldP spid="177" grpId="0" animBg="1"/>
      <p:bldP spid="178" grpId="0" animBg="1"/>
      <p:bldP spid="179" grpId="0" animBg="1"/>
      <p:bldP spid="83" grpId="0" animBg="1"/>
      <p:bldP spid="84" grpId="0" animBg="1"/>
      <p:bldP spid="85" grpId="0" animBg="1"/>
      <p:bldP spid="86" grpId="0" animBg="1"/>
      <p:bldP spid="87" grpId="0" animBg="1"/>
      <p:bldP spid="88" grpId="0" animBg="1"/>
      <p:bldP spid="89" grpId="0" animBg="1"/>
      <p:bldP spid="92" grpId="0" animBg="1"/>
      <p:bldP spid="93" grpId="0" animBg="1"/>
      <p:bldP spid="96" grpId="0" animBg="1"/>
      <p:bldP spid="97" grpId="0" animBg="1"/>
      <p:bldP spid="107" grpId="0" animBg="1"/>
      <p:bldP spid="108" grpId="0" animBg="1"/>
      <p:bldP spid="118" grpId="0" animBg="1"/>
      <p:bldP spid="119" grpId="0" animBg="1"/>
      <p:bldP spid="120" grpId="0" animBg="1"/>
      <p:bldP spid="121" grpId="0" animBg="1"/>
      <p:bldP spid="122" grpId="0" animBg="1"/>
      <p:bldP spid="123"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Queries - Who Loves Them?</a:t>
            </a:r>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a:t>Linked Server - https://docs.microsoft.com/en-us/sql/relational-databases/linked-servers/linked-servers-database-engine?view=sql-server-20177</a:t>
            </a:r>
          </a:p>
          <a:p>
            <a:r>
              <a:rPr lang="en-US" sz="900" dirty="0"/>
              <a:t>Azure DW - https://docs.microsoft.com/en-us/azure/sql-data-warehouse/massively-parallel-processing-mpp-architecture </a:t>
            </a:r>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a:solidFill>
                  <a:schemeClr val="accent1">
                    <a:lumMod val="50000"/>
                  </a:schemeClr>
                </a:solidFill>
              </a:rPr>
              <a:t>SQL Server Linked Servers</a:t>
            </a: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a:solidFill>
                  <a:schemeClr val="accent1">
                    <a:lumMod val="50000"/>
                  </a:schemeClr>
                </a:solidFill>
              </a:rPr>
              <a:t>ADW MPP Architecture Components</a:t>
            </a: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a:solidFill>
                  <a:srgbClr val="D40E8C"/>
                </a:solidFill>
              </a:rPr>
              <a:t>Elastic Query</a:t>
            </a: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a:t>
            </a:r>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						</a:t>
            </a:r>
          </a:p>
        </p:txBody>
      </p:sp>
    </p:spTree>
    <p:extLst>
      <p:ext uri="{BB962C8B-B14F-4D97-AF65-F5344CB8AC3E}">
        <p14:creationId xmlns:p14="http://schemas.microsoft.com/office/powerpoint/2010/main" val="240291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Distribution vs Partitioning</a:t>
            </a:r>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B</a:t>
              </a:r>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1</a:t>
              </a: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2</a:t>
              </a: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3</a:t>
              </a: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5</a:t>
              </a: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4</a:t>
              </a: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13089"/>
                  </a:solidFill>
                </a:rPr>
                <a:t>6</a:t>
              </a: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Node A</a:t>
              </a:r>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a:t>OrderId</a:t>
            </a:r>
            <a:r>
              <a:rPr lang="en-US" dirty="0"/>
              <a:t>	</a:t>
            </a:r>
            <a:r>
              <a:rPr lang="en-US" dirty="0" err="1"/>
              <a:t>MonthYear</a:t>
            </a:r>
            <a:endParaRPr lang="en-US" dirty="0"/>
          </a:p>
          <a:p>
            <a:r>
              <a:rPr lang="en-US" dirty="0"/>
              <a:t>11011	032018</a:t>
            </a:r>
          </a:p>
          <a:p>
            <a:r>
              <a:rPr lang="en-US" dirty="0"/>
              <a:t>11012	032018</a:t>
            </a:r>
          </a:p>
          <a:p>
            <a:r>
              <a:rPr lang="en-US" dirty="0"/>
              <a:t>11013	032018</a:t>
            </a:r>
          </a:p>
          <a:p>
            <a:r>
              <a:rPr lang="en-US" dirty="0"/>
              <a:t>11014	032018</a:t>
            </a:r>
          </a:p>
          <a:p>
            <a:r>
              <a:rPr lang="en-US" dirty="0"/>
              <a:t>11015	032018</a:t>
            </a:r>
          </a:p>
          <a:p>
            <a:r>
              <a:rPr lang="en-US" dirty="0"/>
              <a:t>11016	032018</a:t>
            </a:r>
          </a:p>
          <a:p>
            <a:r>
              <a:rPr lang="en-US" dirty="0"/>
              <a:t>22101	042018</a:t>
            </a:r>
          </a:p>
          <a:p>
            <a:r>
              <a:rPr lang="en-US" dirty="0"/>
              <a:t>22102	042018</a:t>
            </a:r>
          </a:p>
          <a:p>
            <a:r>
              <a:rPr lang="en-US" dirty="0"/>
              <a:t>22103	042018</a:t>
            </a:r>
          </a:p>
          <a:p>
            <a:r>
              <a:rPr lang="en-US" dirty="0"/>
              <a:t>22104	042018</a:t>
            </a:r>
          </a:p>
          <a:p>
            <a:r>
              <a:rPr lang="en-US" dirty="0"/>
              <a:t>22105	042018</a:t>
            </a:r>
          </a:p>
          <a:p>
            <a:pPr marL="342900" indent="-342900">
              <a:buAutoNum type="arabicPlain" startAt="22106"/>
            </a:pPr>
            <a:r>
              <a:rPr lang="en-US" dirty="0"/>
              <a:t> 	042018</a:t>
            </a:r>
          </a:p>
          <a:p>
            <a:pPr marL="342900" indent="-342900">
              <a:buAutoNum type="arabicPlain" startAt="22106"/>
            </a:pPr>
            <a:r>
              <a:rPr lang="en-US" dirty="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a:t>11011	032018</a:t>
              </a:r>
            </a:p>
            <a:p>
              <a:r>
                <a:rPr lang="en-US" dirty="0"/>
                <a:t>22101	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	032018</a:t>
              </a:r>
            </a:p>
            <a:p>
              <a:r>
                <a:rPr lang="en-US" dirty="0"/>
                <a:t>22102	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a:t>11013	032018</a:t>
              </a:r>
            </a:p>
            <a:p>
              <a:pPr marL="342900" indent="-342900">
                <a:buAutoNum type="arabicPlain" startAt="22103"/>
              </a:pPr>
              <a:r>
                <a:rPr lang="en-US" dirty="0"/>
                <a:t> 	042018</a:t>
              </a:r>
            </a:p>
            <a:p>
              <a:r>
                <a:rPr lang="en-US" dirty="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a:t>ADW Tables: Distribution &amp; Storage</a:t>
            </a:r>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a:t>Distributed</a:t>
                      </a:r>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a:t>Replicated</a:t>
                      </a:r>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solidFill>
                            <a:schemeClr val="bg1"/>
                          </a:solidFill>
                        </a:rPr>
                        <a:t>Hash</a:t>
                      </a:r>
                    </a:p>
                  </a:txBody>
                  <a:tcPr>
                    <a:solidFill>
                      <a:srgbClr val="C13089"/>
                    </a:solidFill>
                  </a:tcPr>
                </a:tc>
                <a:tc>
                  <a:txBody>
                    <a:bodyPr/>
                    <a:lstStyle/>
                    <a:p>
                      <a:pPr algn="ctr"/>
                      <a:r>
                        <a:rPr lang="en-US" sz="1400" dirty="0">
                          <a:solidFill>
                            <a:schemeClr val="bg1"/>
                          </a:solidFill>
                        </a:rPr>
                        <a:t>Round Robin</a:t>
                      </a:r>
                    </a:p>
                  </a:txBody>
                  <a:tcPr>
                    <a:solidFill>
                      <a:srgbClr val="C13089"/>
                    </a:solidFill>
                  </a:tcPr>
                </a:tc>
                <a:tc>
                  <a:txBody>
                    <a:bodyPr/>
                    <a:lstStyle/>
                    <a:p>
                      <a:pPr algn="ctr"/>
                      <a:r>
                        <a:rPr lang="en-US" sz="1400" dirty="0">
                          <a:solidFill>
                            <a:schemeClr val="bg1"/>
                          </a:solidFill>
                        </a:rPr>
                        <a:t>Replicated</a:t>
                      </a: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Distributed on Hash Key across the 60 nodes</a:t>
                      </a:r>
                    </a:p>
                  </a:txBody>
                  <a:tcPr>
                    <a:solidFill>
                      <a:srgbClr val="F1C5E0"/>
                    </a:solidFill>
                  </a:tcPr>
                </a:tc>
                <a:tc>
                  <a:txBody>
                    <a:bodyPr/>
                    <a:lstStyle/>
                    <a:p>
                      <a:r>
                        <a:rPr lang="en-US" sz="1400" dirty="0"/>
                        <a:t>Randomly distributed across the 60 nodes</a:t>
                      </a:r>
                    </a:p>
                  </a:txBody>
                  <a:tcPr>
                    <a:solidFill>
                      <a:srgbClr val="F1C5E0"/>
                    </a:solidFill>
                  </a:tcPr>
                </a:tc>
                <a:tc>
                  <a:txBody>
                    <a:bodyPr/>
                    <a:lstStyle/>
                    <a:p>
                      <a:r>
                        <a:rPr lang="en-US" sz="1400" dirty="0"/>
                        <a:t>Each</a:t>
                      </a:r>
                      <a:r>
                        <a:rPr lang="en-US" sz="1400" baseline="0" dirty="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a:t>Fact Tables</a:t>
                      </a:r>
                    </a:p>
                    <a:p>
                      <a:r>
                        <a:rPr lang="en-US" sz="1400" dirty="0"/>
                        <a:t>RCD</a:t>
                      </a:r>
                    </a:p>
                  </a:txBody>
                  <a:tcPr>
                    <a:solidFill>
                      <a:srgbClr val="E490C4"/>
                    </a:solidFill>
                  </a:tcPr>
                </a:tc>
                <a:tc>
                  <a:txBody>
                    <a:bodyPr/>
                    <a:lstStyle/>
                    <a:p>
                      <a:r>
                        <a:rPr lang="en-US" sz="1400" dirty="0"/>
                        <a:t>External Tables</a:t>
                      </a:r>
                    </a:p>
                  </a:txBody>
                  <a:tcPr>
                    <a:solidFill>
                      <a:srgbClr val="E490C4"/>
                    </a:solidFill>
                  </a:tcPr>
                </a:tc>
                <a:tc>
                  <a:txBody>
                    <a:bodyPr/>
                    <a:lstStyle/>
                    <a:p>
                      <a:r>
                        <a:rPr lang="en-US" sz="1400" dirty="0"/>
                        <a:t>Dimensions &lt; 2G</a:t>
                      </a:r>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a:t>Clustered </a:t>
                      </a:r>
                      <a:r>
                        <a:rPr lang="en-US" sz="1400" dirty="0" err="1"/>
                        <a:t>ColumnStore</a:t>
                      </a:r>
                      <a:r>
                        <a:rPr lang="en-US" sz="1400" baseline="0" dirty="0"/>
                        <a:t> Index</a:t>
                      </a:r>
                      <a:endParaRPr lang="en-US" sz="1400" dirty="0"/>
                    </a:p>
                  </a:txBody>
                  <a:tcPr>
                    <a:solidFill>
                      <a:srgbClr val="802A7A"/>
                    </a:solidFill>
                  </a:tcPr>
                </a:tc>
                <a:tc gridSpan="2">
                  <a:txBody>
                    <a:bodyPr/>
                    <a:lstStyle/>
                    <a:p>
                      <a:pPr algn="ctr"/>
                      <a:r>
                        <a:rPr lang="en-US" sz="1400" dirty="0"/>
                        <a:t>Row</a:t>
                      </a:r>
                      <a:r>
                        <a:rPr lang="en-US" sz="1400" baseline="0" dirty="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a:t>Clustered </a:t>
                      </a:r>
                      <a:r>
                        <a:rPr lang="en-US" sz="1400" dirty="0" err="1"/>
                        <a:t>ColumnStore</a:t>
                      </a:r>
                      <a:r>
                        <a:rPr lang="en-US" sz="1400" baseline="0" dirty="0"/>
                        <a:t> </a:t>
                      </a:r>
                      <a:r>
                        <a:rPr lang="en-US" sz="1400" dirty="0"/>
                        <a:t>Index</a:t>
                      </a:r>
                    </a:p>
                  </a:txBody>
                  <a:tcPr>
                    <a:solidFill>
                      <a:srgbClr val="C13089"/>
                    </a:solidFill>
                  </a:tcPr>
                </a:tc>
                <a:tc>
                  <a:txBody>
                    <a:bodyPr/>
                    <a:lstStyle/>
                    <a:p>
                      <a:pPr algn="ctr"/>
                      <a:r>
                        <a:rPr lang="en-US" sz="1400" dirty="0"/>
                        <a:t>Heap</a:t>
                      </a:r>
                    </a:p>
                  </a:txBody>
                  <a:tcPr>
                    <a:solidFill>
                      <a:srgbClr val="C13089"/>
                    </a:solidFill>
                  </a:tcPr>
                </a:tc>
                <a:tc>
                  <a:txBody>
                    <a:bodyPr/>
                    <a:lstStyle/>
                    <a:p>
                      <a:pPr algn="ctr"/>
                      <a:r>
                        <a:rPr lang="en-US" sz="1400" dirty="0"/>
                        <a:t>Clustered</a:t>
                      </a:r>
                      <a:r>
                        <a:rPr lang="en-US" sz="1400" baseline="0" dirty="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a:t>Stores data in columns</a:t>
                      </a:r>
                    </a:p>
                    <a:p>
                      <a:r>
                        <a:rPr lang="en-US" sz="1400" dirty="0"/>
                        <a:t>Highly compressed</a:t>
                      </a:r>
                    </a:p>
                    <a:p>
                      <a:r>
                        <a:rPr lang="en-US" sz="1400" dirty="0"/>
                        <a:t>&gt;</a:t>
                      </a:r>
                      <a:r>
                        <a:rPr lang="en-US" sz="1400" baseline="0" dirty="0"/>
                        <a:t> 600k rows, 60m preferred</a:t>
                      </a:r>
                      <a:endParaRPr lang="en-US" sz="1400" dirty="0"/>
                    </a:p>
                  </a:txBody>
                  <a:tcPr>
                    <a:solidFill>
                      <a:srgbClr val="F1C5E0"/>
                    </a:solidFill>
                  </a:tcPr>
                </a:tc>
                <a:tc>
                  <a:txBody>
                    <a:bodyPr/>
                    <a:lstStyle/>
                    <a:p>
                      <a:r>
                        <a:rPr lang="en-US" sz="1400" dirty="0"/>
                        <a:t>Unordered data</a:t>
                      </a:r>
                    </a:p>
                  </a:txBody>
                  <a:tcPr>
                    <a:solidFill>
                      <a:srgbClr val="F1C5E0"/>
                    </a:solidFill>
                  </a:tcPr>
                </a:tc>
                <a:tc>
                  <a:txBody>
                    <a:bodyPr/>
                    <a:lstStyle/>
                    <a:p>
                      <a:r>
                        <a:rPr lang="en-US" sz="1400" dirty="0"/>
                        <a:t>Index ordered data</a:t>
                      </a:r>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a:t>All index efficiency</a:t>
                      </a:r>
                      <a:r>
                        <a:rPr lang="en-US" sz="1400" baseline="0" dirty="0"/>
                        <a:t> based on quality and health.  Rebuild CCI with extra large resource class</a:t>
                      </a:r>
                    </a:p>
                    <a:p>
                      <a:r>
                        <a:rPr lang="en-US" sz="1400" baseline="0" dirty="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a:solidFill>
                  <a:schemeClr val="accent5">
                    <a:lumMod val="50000"/>
                  </a:schemeClr>
                </a:solidFill>
              </a:rPr>
              <a:t>Table Types</a:t>
            </a:r>
          </a:p>
          <a:p>
            <a:r>
              <a:rPr lang="en-US" dirty="0">
                <a:solidFill>
                  <a:schemeClr val="accent5">
                    <a:lumMod val="75000"/>
                  </a:schemeClr>
                </a:solidFill>
              </a:rPr>
              <a:t>Fact</a:t>
            </a:r>
          </a:p>
          <a:p>
            <a:r>
              <a:rPr lang="en-US" dirty="0">
                <a:solidFill>
                  <a:schemeClr val="accent5">
                    <a:lumMod val="75000"/>
                  </a:schemeClr>
                </a:solidFill>
              </a:rPr>
              <a:t>Dimension</a:t>
            </a:r>
          </a:p>
          <a:p>
            <a:r>
              <a:rPr lang="en-US" dirty="0">
                <a:solidFill>
                  <a:schemeClr val="accent5">
                    <a:lumMod val="75000"/>
                  </a:schemeClr>
                </a:solidFill>
              </a:rPr>
              <a:t>RCD</a:t>
            </a:r>
          </a:p>
          <a:p>
            <a:r>
              <a:rPr lang="en-US" dirty="0">
                <a:solidFill>
                  <a:schemeClr val="accent5">
                    <a:lumMod val="75000"/>
                  </a:schemeClr>
                </a:solidFill>
              </a:rPr>
              <a:t>Bridge</a:t>
            </a:r>
          </a:p>
          <a:p>
            <a:endParaRPr lang="en-US" dirty="0">
              <a:solidFill>
                <a:schemeClr val="accent5">
                  <a:lumMod val="75000"/>
                </a:schemeClr>
              </a:solidFill>
            </a:endParaRPr>
          </a:p>
          <a:p>
            <a:r>
              <a:rPr lang="en-US" dirty="0">
                <a:solidFill>
                  <a:schemeClr val="accent5">
                    <a:lumMod val="75000"/>
                  </a:schemeClr>
                </a:solidFill>
              </a:rPr>
              <a:t>Stage</a:t>
            </a:r>
          </a:p>
          <a:p>
            <a:r>
              <a:rPr lang="en-US" dirty="0">
                <a:solidFill>
                  <a:schemeClr val="accent5">
                    <a:lumMod val="75000"/>
                  </a:schemeClr>
                </a:solidFill>
              </a:rPr>
              <a:t>External</a:t>
            </a:r>
          </a:p>
          <a:p>
            <a:r>
              <a:rPr lang="en-US" dirty="0">
                <a:solidFill>
                  <a:schemeClr val="accent5">
                    <a:lumMod val="75000"/>
                  </a:schemeClr>
                </a:solidFill>
              </a:rPr>
              <a:t>Temporary</a:t>
            </a:r>
          </a:p>
        </p:txBody>
      </p:sp>
    </p:spTree>
    <p:extLst>
      <p:ext uri="{BB962C8B-B14F-4D97-AF65-F5344CB8AC3E}">
        <p14:creationId xmlns:p14="http://schemas.microsoft.com/office/powerpoint/2010/main" val="22808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a:t>shufflin</a:t>
            </a:r>
            <a:r>
              <a:rPr lang="en-US" dirty="0"/>
              <a:t>’</a:t>
            </a:r>
          </a:p>
        </p:txBody>
      </p:sp>
      <p:sp>
        <p:nvSpPr>
          <p:cNvPr id="3" name="TextBox 2"/>
          <p:cNvSpPr txBox="1"/>
          <p:nvPr/>
        </p:nvSpPr>
        <p:spPr>
          <a:xfrm>
            <a:off x="64006" y="1252246"/>
            <a:ext cx="8452314" cy="2677656"/>
          </a:xfrm>
          <a:prstGeom prst="rect">
            <a:avLst/>
          </a:prstGeom>
          <a:noFill/>
        </p:spPr>
        <p:txBody>
          <a:bodyPr wrap="square" rtlCol="0">
            <a:spAutoFit/>
          </a:bodyPr>
          <a:lstStyle/>
          <a:p>
            <a:r>
              <a:rPr lang="en-US" sz="2800" dirty="0"/>
              <a:t>Every day I’m </a:t>
            </a:r>
            <a:r>
              <a:rPr lang="en-US" sz="2800" dirty="0" err="1"/>
              <a:t>shufflin</a:t>
            </a:r>
            <a:r>
              <a:rPr lang="en-US" sz="2800" dirty="0"/>
              <a:t>‘, </a:t>
            </a:r>
          </a:p>
          <a:p>
            <a:r>
              <a:rPr lang="en-US" sz="2800" dirty="0" err="1"/>
              <a:t>Shufflin</a:t>
            </a:r>
            <a:r>
              <a:rPr lang="en-US" sz="2800" dirty="0"/>
              <a:t>', </a:t>
            </a:r>
            <a:r>
              <a:rPr lang="en-US" sz="2800" dirty="0" err="1"/>
              <a:t>shufflin</a:t>
            </a:r>
            <a:r>
              <a:rPr lang="en-US" sz="2800" dirty="0"/>
              <a:t>'</a:t>
            </a:r>
          </a:p>
          <a:p>
            <a:r>
              <a:rPr lang="en-US" sz="2800" dirty="0"/>
              <a:t>Step up fast and be the first query to make me throw this cache</a:t>
            </a:r>
            <a:br>
              <a:rPr lang="en-US" sz="2800" dirty="0"/>
            </a:br>
            <a:r>
              <a:rPr lang="en-US" sz="2800" dirty="0"/>
              <a:t>We get memory don’t be mad, now stop</a:t>
            </a:r>
            <a:br>
              <a:rPr lang="en-US" sz="2800" dirty="0"/>
            </a:br>
            <a:r>
              <a:rPr lang="en-US" sz="2800" dirty="0"/>
              <a:t>Data Movement is bad</a:t>
            </a:r>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https://www.youtube.com/watch?v=sy-vdb4rIQo</a:t>
            </a:r>
            <a:r>
              <a:rPr lang="en-US" dirty="0"/>
              <a:t>  2:13-2:30</a:t>
            </a:r>
          </a:p>
        </p:txBody>
      </p:sp>
    </p:spTree>
    <p:extLst>
      <p:ext uri="{BB962C8B-B14F-4D97-AF65-F5344CB8AC3E}">
        <p14:creationId xmlns:p14="http://schemas.microsoft.com/office/powerpoint/2010/main" val="3889815785"/>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14266F-2521-4BD1-B40E-70FEF353EEC2}">
  <ds:schemaRefs>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schemas.microsoft.com/office/2006/metadata/properties"/>
    <ds:schemaRef ds:uri="68201248-332f-4b19-a564-5b53df1aa731"/>
    <ds:schemaRef ds:uri="2c4b7055-2425-4510-9a7f-db214c51849b"/>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14922</TotalTime>
  <Words>961</Words>
  <Application>Microsoft Office PowerPoint</Application>
  <PresentationFormat>On-screen Show (16:9)</PresentationFormat>
  <Paragraphs>326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Verdana</vt:lpstr>
      <vt:lpstr>Wingdings</vt:lpstr>
      <vt:lpstr>1_Office Theme</vt:lpstr>
      <vt:lpstr>Designing for Azure Data Warehouse Performance</vt:lpstr>
      <vt:lpstr>Alphabet vs Language</vt:lpstr>
      <vt:lpstr>Resources</vt:lpstr>
      <vt:lpstr>ADW Architecture</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245</cp:revision>
  <dcterms:modified xsi:type="dcterms:W3CDTF">2019-08-01T02:02:00Z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