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5"/>
  </p:notesMasterIdLst>
  <p:sldIdLst>
    <p:sldId id="359" r:id="rId5"/>
    <p:sldId id="353" r:id="rId6"/>
    <p:sldId id="350" r:id="rId7"/>
    <p:sldId id="354" r:id="rId8"/>
    <p:sldId id="355" r:id="rId9"/>
    <p:sldId id="356" r:id="rId10"/>
    <p:sldId id="357" r:id="rId11"/>
    <p:sldId id="278" r:id="rId12"/>
    <p:sldId id="360" r:id="rId13"/>
    <p:sldId id="358" r:id="rId1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9189" autoAdjust="0"/>
  </p:normalViewPr>
  <p:slideViewPr>
    <p:cSldViewPr snapToGrid="0">
      <p:cViewPr varScale="1">
        <p:scale>
          <a:sx n="99" d="100"/>
          <a:sy n="99" d="100"/>
        </p:scale>
        <p:origin x="845" y="72"/>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Data Fest – Jan</a:t>
            </a:r>
            <a:r>
              <a:rPr lang="en-US" baseline="0" dirty="0" smtClean="0"/>
              <a:t> 9, 2019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Google Translate indicated the Spanish work for ‘performance’ was </a:t>
            </a:r>
            <a:r>
              <a:rPr lang="es-ES" dirty="0" smtClean="0"/>
              <a:t>rendimiento</a:t>
            </a:r>
            <a:r>
              <a:rPr lang="en-US" dirty="0" smtClean="0"/>
              <a:t>.</a:t>
            </a:r>
            <a:r>
              <a:rPr lang="en-US" baseline="0" dirty="0" smtClean="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smtClean="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a:t>
            </a:r>
            <a:r>
              <a:rPr lang="en-US" baseline="0" dirty="0" smtClean="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a:t>
            </a:r>
            <a:r>
              <a:rPr lang="en-US" baseline="0" dirty="0" smtClean="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Artist: LMFAO</a:t>
            </a: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6</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Chart</a:t>
            </a:r>
            <a:r>
              <a:rPr lang="en-US" baseline="0" dirty="0" smtClean="0"/>
              <a:t> by Robin Lester </a:t>
            </a:r>
            <a:r>
              <a:rPr lang="en-US" dirty="0" smtClean="0">
                <a:hlinkClick r:id="rId3"/>
              </a:rPr>
              <a:t>https://sqlbits.com/Downloads/595/Robin%20Lester_SQLAzureDataWarehouseSQLBits.pdf</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7</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Improvements</a:t>
            </a:r>
          </a:p>
          <a:p>
            <a:pPr marL="171450" indent="-171450">
              <a:buFont typeface="Arial" panose="020B0604020202020204" pitchFamily="34" charset="0"/>
              <a:buChar char="•"/>
            </a:pPr>
            <a:r>
              <a:rPr lang="en-US" dirty="0" smtClean="0"/>
              <a:t>Including the hash key in the query is like putting a hint </a:t>
            </a:r>
          </a:p>
          <a:p>
            <a:pPr marL="171450" indent="-171450">
              <a:buFont typeface="Arial" panose="020B0604020202020204" pitchFamily="34" charset="0"/>
              <a:buChar char="•"/>
            </a:pPr>
            <a:r>
              <a:rPr lang="en-US" dirty="0" smtClean="0"/>
              <a:t>Views and CTEs do things</a:t>
            </a:r>
            <a:r>
              <a:rPr lang="en-US" baseline="0" dirty="0" smtClean="0"/>
              <a:t> in memory that may cause </a:t>
            </a:r>
            <a:r>
              <a:rPr lang="en-US" baseline="0" dirty="0" err="1" smtClean="0"/>
              <a:t>DataMovement</a:t>
            </a:r>
            <a:r>
              <a:rPr lang="en-US" baseline="0" dirty="0" smtClean="0"/>
              <a:t>.  Try using temporary tables that are hashed instead.</a:t>
            </a:r>
          </a:p>
          <a:p>
            <a:pPr marL="171450" indent="-171450">
              <a:buFont typeface="Arial" panose="020B0604020202020204" pitchFamily="34" charset="0"/>
              <a:buChar char="•"/>
            </a:pPr>
            <a:r>
              <a:rPr lang="en-US" baseline="0" dirty="0" smtClean="0"/>
              <a:t>Functions could cause the system to evaluate data row by row (min, max)</a:t>
            </a:r>
          </a:p>
          <a:p>
            <a:pPr marL="171450" indent="-171450">
              <a:buFont typeface="Arial" panose="020B0604020202020204" pitchFamily="34" charset="0"/>
              <a:buChar char="•"/>
            </a:pPr>
            <a:r>
              <a:rPr lang="en-US" baseline="0" dirty="0" smtClean="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a:p>
        </p:txBody>
      </p:sp>
    </p:spTree>
    <p:extLst>
      <p:ext uri="{BB962C8B-B14F-4D97-AF65-F5344CB8AC3E}">
        <p14:creationId xmlns:p14="http://schemas.microsoft.com/office/powerpoint/2010/main" val="1465184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SSMS – be on the latest version</a:t>
            </a:r>
          </a:p>
          <a:p>
            <a:endParaRPr lang="en-US" dirty="0" smtClean="0"/>
          </a:p>
          <a:p>
            <a:r>
              <a:rPr lang="en-US" dirty="0" err="1" smtClean="0"/>
              <a:t>AdventureWorks</a:t>
            </a:r>
            <a:r>
              <a:rPr lang="en-US" dirty="0" smtClean="0"/>
              <a:t> DW</a:t>
            </a:r>
          </a:p>
          <a:p>
            <a:pPr marL="171450" indent="-171450">
              <a:buFont typeface="Arial" panose="020B0604020202020204" pitchFamily="34" charset="0"/>
              <a:buChar char="•"/>
            </a:pPr>
            <a:r>
              <a:rPr lang="en-US" dirty="0" smtClean="0"/>
              <a:t>Product Category, Product Sub Category and Product – can be one table	</a:t>
            </a:r>
          </a:p>
          <a:p>
            <a:pPr marL="171450" indent="-171450">
              <a:buFont typeface="Arial" panose="020B0604020202020204" pitchFamily="34" charset="0"/>
              <a:buChar char="•"/>
            </a:pPr>
            <a:r>
              <a:rPr lang="en-US" dirty="0" smtClean="0"/>
              <a:t>Reseller and Internet Sales in separate tables – should be one table</a:t>
            </a:r>
          </a:p>
          <a:p>
            <a:pPr marL="171450" indent="-171450">
              <a:buFont typeface="Arial" panose="020B0604020202020204" pitchFamily="34" charset="0"/>
              <a:buChar char="•"/>
            </a:pPr>
            <a:r>
              <a:rPr lang="en-US" dirty="0" smtClean="0"/>
              <a:t>Customer – rapidly changing dimension.  Usually can’t be replicated.  How to hash?</a:t>
            </a:r>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a:p>
        </p:txBody>
      </p:sp>
    </p:spTree>
    <p:extLst>
      <p:ext uri="{BB962C8B-B14F-4D97-AF65-F5344CB8AC3E}">
        <p14:creationId xmlns:p14="http://schemas.microsoft.com/office/powerpoint/2010/main" val="950700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dirty="0"/>
          </a:p>
        </p:txBody>
      </p:sp>
    </p:spTree>
    <p:extLst>
      <p:ext uri="{BB962C8B-B14F-4D97-AF65-F5344CB8AC3E}">
        <p14:creationId xmlns:p14="http://schemas.microsoft.com/office/powerpoint/2010/main" val="1250904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mailto:bswolfset@gmail.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BSWolfset/PresentationSlidedecks" TargetMode="External"/><Relationship Id="rId4" Type="http://schemas.openxmlformats.org/officeDocument/2006/relationships/hyperlink" Target="mailto:bswolfse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sqlbits.com/Sessions/Event15/Advanced_Topics_for_Azure_SQL_Data_Warehouse"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www.sqlsaturday.com/716/Sessions/Details.aspx?sid=74668"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sqlbits.com/Downloads/595/Robin%20Lester_SQLAzureDataWarehouseSQLBits.pdf" TargetMode="External"/><Relationship Id="rId11" Type="http://schemas.openxmlformats.org/officeDocument/2006/relationships/hyperlink" Target="https://azure.microsoft.com/en-us/blog/lightning-fast-query-performance-with-azure-sql-data-warehouse/" TargetMode="External"/><Relationship Id="rId5" Type="http://schemas.openxmlformats.org/officeDocument/2006/relationships/hyperlink" Target="https://www.sqlsaturday.com/716/Sessions/Details.aspx?sid=72535" TargetMode="External"/><Relationship Id="rId10" Type="http://schemas.openxmlformats.org/officeDocument/2006/relationships/hyperlink" Target="https://blobeater.blog/2018/04/12/azure-sql-dw-lets-shuffle/"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myignite.techcommunity.microsoft.com/sessions/6619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862" y="3420696"/>
            <a:ext cx="6971572" cy="701450"/>
          </a:xfrm>
        </p:spPr>
        <p:txBody>
          <a:bodyPr/>
          <a:lstStyle/>
          <a:p>
            <a:r>
              <a:rPr lang="en-US" dirty="0" smtClean="0"/>
              <a:t>Designing for</a:t>
            </a:r>
            <a:br>
              <a:rPr lang="en-US" dirty="0" smtClean="0"/>
            </a:br>
            <a:r>
              <a:rPr lang="en-US" dirty="0" smtClean="0"/>
              <a:t>Azure Data Warehouse Performance</a:t>
            </a:r>
            <a:endParaRPr lang="en-US" dirty="0"/>
          </a:p>
        </p:txBody>
      </p:sp>
      <p:sp>
        <p:nvSpPr>
          <p:cNvPr id="3" name="Subtitle 2"/>
          <p:cNvSpPr>
            <a:spLocks noGrp="1"/>
          </p:cNvSpPr>
          <p:nvPr>
            <p:ph type="subTitle" idx="1"/>
          </p:nvPr>
        </p:nvSpPr>
        <p:spPr/>
        <p:txBody>
          <a:bodyPr/>
          <a:lstStyle/>
          <a:p>
            <a:r>
              <a:rPr lang="en-US" dirty="0" smtClean="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r>
              <a:rPr lang="en-US" sz="1200" dirty="0" smtClean="0"/>
              <a:t>Email:	</a:t>
            </a:r>
            <a:r>
              <a:rPr lang="en-US" sz="1200" dirty="0" smtClean="0">
                <a:hlinkClick r:id="rId3"/>
              </a:rPr>
              <a:t>beth.Wolfset@insight.com</a:t>
            </a:r>
            <a:endParaRPr lang="en-US" sz="1200" dirty="0" smtClean="0"/>
          </a:p>
          <a:p>
            <a:r>
              <a:rPr lang="en-US" sz="1200" dirty="0">
                <a:hlinkClick r:id="rId4"/>
              </a:rPr>
              <a:t>	</a:t>
            </a:r>
            <a:r>
              <a:rPr lang="en-US" sz="1200" dirty="0" smtClean="0">
                <a:hlinkClick r:id="rId4"/>
              </a:rPr>
              <a:t>bswolfset@gmail.com</a:t>
            </a:r>
            <a:r>
              <a:rPr lang="en-US" sz="1200" dirty="0" smtClean="0"/>
              <a:t> </a:t>
            </a:r>
            <a:endParaRPr lang="en-US" sz="1200" dirty="0" smtClean="0"/>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smtClean="0">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2013614" y="4697224"/>
            <a:ext cx="7131504" cy="400110"/>
          </a:xfrm>
          <a:prstGeom prst="rect">
            <a:avLst/>
          </a:prstGeom>
        </p:spPr>
        <p:txBody>
          <a:bodyPr wrap="none">
            <a:spAutoFit/>
          </a:bodyPr>
          <a:lstStyle/>
          <a:p>
            <a:pPr algn="ctr"/>
            <a:r>
              <a:rPr lang="en-US" sz="20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hlinkClick r:id="rId5"/>
              </a:rPr>
              <a:t>https://github.com/BSWolfset/PresentationSlidedecks</a:t>
            </a:r>
            <a:endParaRPr lang="en-US" sz="20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 vs Language</a:t>
            </a:r>
            <a:endParaRPr lang="en-US" dirty="0"/>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smtClean="0"/>
              <a:t>ABCDEFGHIJKLMNOPQRSTUVWXYZ</a:t>
            </a:r>
          </a:p>
          <a:p>
            <a:pPr algn="ctr"/>
            <a:r>
              <a:rPr lang="en-US" dirty="0" smtClean="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Spanish</a:t>
            </a:r>
            <a:endParaRPr lang="en-US" dirty="0"/>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err="1" smtClean="0"/>
              <a:t>Portugese</a:t>
            </a:r>
            <a:endParaRPr lang="en-US" dirty="0"/>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smtClean="0"/>
              <a:t>El </a:t>
            </a:r>
            <a:r>
              <a:rPr lang="es-ES" dirty="0"/>
              <a:t>diseño de la tabla de la base de datos tiene un impacto en </a:t>
            </a:r>
            <a:r>
              <a:rPr lang="es-ES" dirty="0" smtClean="0"/>
              <a:t>su desempeño</a:t>
            </a:r>
            <a:endParaRPr lang="es-ES" dirty="0"/>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Italian</a:t>
            </a:r>
            <a:endParaRPr lang="en-US" dirty="0"/>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English</a:t>
            </a:r>
            <a:endParaRPr lang="en-US" dirty="0"/>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smtClean="0"/>
              <a:t>The </a:t>
            </a:r>
            <a:r>
              <a:rPr lang="es-ES" dirty="0" err="1" smtClean="0"/>
              <a:t>design</a:t>
            </a:r>
            <a:r>
              <a:rPr lang="es-ES" dirty="0" smtClean="0"/>
              <a:t> of </a:t>
            </a:r>
            <a:r>
              <a:rPr lang="es-ES" dirty="0" err="1" smtClean="0"/>
              <a:t>the</a:t>
            </a:r>
            <a:r>
              <a:rPr lang="es-ES" dirty="0" smtClean="0"/>
              <a:t> </a:t>
            </a:r>
            <a:r>
              <a:rPr lang="es-ES" dirty="0" err="1" smtClean="0"/>
              <a:t>table</a:t>
            </a:r>
            <a:r>
              <a:rPr lang="es-ES" dirty="0" smtClean="0"/>
              <a:t> of </a:t>
            </a:r>
            <a:r>
              <a:rPr lang="es-ES" dirty="0" err="1" smtClean="0"/>
              <a:t>the</a:t>
            </a:r>
            <a:r>
              <a:rPr lang="es-ES" dirty="0" smtClean="0"/>
              <a:t> base of data has </a:t>
            </a:r>
            <a:r>
              <a:rPr lang="es-ES" dirty="0" err="1" smtClean="0"/>
              <a:t>an</a:t>
            </a:r>
            <a:r>
              <a:rPr lang="es-ES" dirty="0" smtClean="0"/>
              <a:t> </a:t>
            </a:r>
            <a:r>
              <a:rPr lang="es-ES" dirty="0" err="1" smtClean="0"/>
              <a:t>impact</a:t>
            </a:r>
            <a:r>
              <a:rPr lang="es-ES" dirty="0" smtClean="0"/>
              <a:t> </a:t>
            </a:r>
            <a:r>
              <a:rPr lang="es-ES" dirty="0" err="1" smtClean="0"/>
              <a:t>on</a:t>
            </a:r>
            <a:r>
              <a:rPr lang="es-ES" dirty="0" smtClean="0"/>
              <a:t> </a:t>
            </a:r>
            <a:r>
              <a:rPr lang="es-ES" dirty="0" err="1" smtClean="0"/>
              <a:t>the</a:t>
            </a:r>
            <a:r>
              <a:rPr lang="es-ES" dirty="0" smtClean="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smtClean="0"/>
              <a:t>The database </a:t>
            </a:r>
            <a:r>
              <a:rPr lang="en-US" dirty="0"/>
              <a:t>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smtClean="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SQL Database</a:t>
            </a:r>
            <a:endParaRPr lang="en-US" dirty="0"/>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SQL Server</a:t>
            </a:r>
            <a:endParaRPr lang="en-US" dirty="0"/>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MS Access</a:t>
            </a:r>
            <a:endParaRPr lang="en-US" dirty="0"/>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err="1" smtClean="0"/>
              <a:t>Azue</a:t>
            </a:r>
            <a:r>
              <a:rPr lang="en-US" dirty="0" smtClean="0"/>
              <a:t> Data Warehouse</a:t>
            </a:r>
            <a:endParaRPr lang="en-US" dirty="0"/>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Box 2"/>
          <p:cNvSpPr txBox="1"/>
          <p:nvPr/>
        </p:nvSpPr>
        <p:spPr>
          <a:xfrm>
            <a:off x="339318" y="743918"/>
            <a:ext cx="8520778" cy="3831818"/>
          </a:xfrm>
          <a:prstGeom prst="rect">
            <a:avLst/>
          </a:prstGeom>
          <a:noFill/>
        </p:spPr>
        <p:txBody>
          <a:bodyPr wrap="square" rtlCol="0">
            <a:spAutoFit/>
          </a:bodyPr>
          <a:lstStyle/>
          <a:p>
            <a:r>
              <a:rPr lang="en-US" b="1" dirty="0" smtClean="0"/>
              <a:t>Designing for Azure Data Warehouse Performance </a:t>
            </a:r>
            <a:r>
              <a:rPr lang="en-US" dirty="0" smtClean="0">
                <a:hlinkClick r:id="rId2"/>
              </a:rPr>
              <a:t>–</a:t>
            </a:r>
            <a:r>
              <a:rPr lang="en-US" dirty="0" smtClean="0"/>
              <a:t> Beth Wolfset (other papers and slide decks)</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2"/>
              </a:rPr>
              <a:t>://github.com/BSWolfset/PresentationSlidedecks</a:t>
            </a:r>
            <a:endParaRPr lang="en-US" dirty="0"/>
          </a:p>
          <a:p>
            <a:r>
              <a:rPr lang="en-US" b="1" dirty="0" smtClean="0"/>
              <a:t>Azure </a:t>
            </a:r>
            <a:r>
              <a:rPr lang="en-US" b="1" dirty="0"/>
              <a:t>Data Warehouse </a:t>
            </a:r>
            <a:r>
              <a:rPr lang="en-US" b="1" dirty="0" smtClean="0"/>
              <a:t>Microsoft Documentation</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3"/>
              </a:rPr>
              <a:t>://</a:t>
            </a:r>
            <a:r>
              <a:rPr lang="en-US" dirty="0" smtClean="0">
                <a:hlinkClick r:id="rId3"/>
              </a:rPr>
              <a:t>docs.microsoft.com/en-us/azure/sql-data-warehouse/sql-data-warehouse-overview-what-is</a:t>
            </a:r>
            <a:endParaRPr lang="en-US" dirty="0" smtClean="0"/>
          </a:p>
          <a:p>
            <a:r>
              <a:rPr lang="en-US" b="1" dirty="0" smtClean="0"/>
              <a:t>What </a:t>
            </a:r>
            <a:r>
              <a:rPr lang="en-US" b="1" dirty="0"/>
              <a:t>is </a:t>
            </a:r>
            <a:r>
              <a:rPr lang="en-US" b="1" dirty="0" smtClean="0"/>
              <a:t>supported</a:t>
            </a:r>
            <a:r>
              <a:rPr lang="en-US" dirty="0" smtClean="0"/>
              <a:t> - Migrate </a:t>
            </a:r>
            <a:r>
              <a:rPr lang="en-US" dirty="0"/>
              <a:t>your SQL code to SQL Data </a:t>
            </a:r>
            <a:r>
              <a:rPr lang="en-US" dirty="0" smtClean="0"/>
              <a:t>Warehouse</a:t>
            </a:r>
          </a:p>
          <a:p>
            <a:pPr marL="285750" indent="-285750">
              <a:buFont typeface="Arial" panose="020B0604020202020204" pitchFamily="34" charset="0"/>
              <a:buChar char="•"/>
            </a:pPr>
            <a:r>
              <a:rPr lang="en-US" dirty="0" smtClean="0">
                <a:hlinkClick r:id="rId4"/>
              </a:rPr>
              <a:t>https</a:t>
            </a:r>
            <a:r>
              <a:rPr lang="en-US" dirty="0">
                <a:hlinkClick r:id="rId4"/>
              </a:rPr>
              <a:t>://docs.microsoft.com/en-us/azure/sql-data-warehouse/sql-data-warehouse-migrate-code</a:t>
            </a:r>
            <a:endParaRPr lang="en-US" dirty="0"/>
          </a:p>
          <a:p>
            <a:r>
              <a:rPr lang="en-US" b="1" dirty="0" smtClean="0"/>
              <a:t>Introduction to Azure SQL Data Warehouse</a:t>
            </a:r>
            <a:endParaRPr lang="en-US" dirty="0" smtClean="0"/>
          </a:p>
          <a:p>
            <a:pPr marL="285750" indent="-285750">
              <a:buFont typeface="Arial" panose="020B0604020202020204" pitchFamily="34" charset="0"/>
              <a:buChar char="•"/>
            </a:pPr>
            <a:r>
              <a:rPr lang="en-US" dirty="0">
                <a:hlinkClick r:id="rId5"/>
              </a:rPr>
              <a:t>https://</a:t>
            </a:r>
            <a:r>
              <a:rPr lang="en-US" dirty="0" smtClean="0">
                <a:hlinkClick r:id="rId5"/>
              </a:rPr>
              <a:t>www.sqlsaturday.com/716/Sessions/Details.aspx?sid=72535</a:t>
            </a:r>
            <a:r>
              <a:rPr lang="en-US" dirty="0" smtClean="0"/>
              <a:t> </a:t>
            </a:r>
            <a:r>
              <a:rPr lang="en-US" dirty="0"/>
              <a:t>– Derik Hammer</a:t>
            </a:r>
            <a:endParaRPr lang="en-US" dirty="0" smtClean="0"/>
          </a:p>
          <a:p>
            <a:pPr marL="285750" indent="-285750">
              <a:buFont typeface="Arial" panose="020B0604020202020204" pitchFamily="34" charset="0"/>
              <a:buChar char="•"/>
            </a:pPr>
            <a:r>
              <a:rPr lang="en-US" dirty="0">
                <a:hlinkClick r:id="rId6"/>
              </a:rPr>
              <a:t>https://</a:t>
            </a:r>
            <a:r>
              <a:rPr lang="en-US" dirty="0" smtClean="0">
                <a:hlinkClick r:id="rId6"/>
              </a:rPr>
              <a:t>sqlbits.com/Downloads/595/Robin%20Lester_SQLAzureDataWarehouseSQLBits.pdf</a:t>
            </a:r>
            <a:r>
              <a:rPr lang="en-US" dirty="0" smtClean="0"/>
              <a:t> </a:t>
            </a:r>
            <a:r>
              <a:rPr lang="en-US" dirty="0"/>
              <a:t>– </a:t>
            </a:r>
            <a:r>
              <a:rPr lang="en-US" dirty="0" smtClean="0"/>
              <a:t>Robin Lester</a:t>
            </a:r>
          </a:p>
          <a:p>
            <a:r>
              <a:rPr lang="en-US" b="1" dirty="0" smtClean="0"/>
              <a:t>Azure </a:t>
            </a:r>
            <a:r>
              <a:rPr lang="en-US" b="1" dirty="0"/>
              <a:t>Data Warehouse Performance Tuning </a:t>
            </a:r>
            <a:r>
              <a:rPr lang="en-US" b="1" dirty="0" smtClean="0"/>
              <a:t>-- </a:t>
            </a:r>
            <a:r>
              <a:rPr lang="en-US" dirty="0" smtClean="0"/>
              <a:t>Simon </a:t>
            </a:r>
            <a:r>
              <a:rPr lang="en-US" dirty="0"/>
              <a:t>Facer</a:t>
            </a:r>
          </a:p>
          <a:p>
            <a:pPr marL="285750" indent="-285750">
              <a:buFont typeface="Arial" panose="020B0604020202020204" pitchFamily="34" charset="0"/>
              <a:buChar char="•"/>
            </a:pPr>
            <a:r>
              <a:rPr lang="en-US" dirty="0">
                <a:hlinkClick r:id="rId7"/>
              </a:rPr>
              <a:t>https://</a:t>
            </a:r>
            <a:r>
              <a:rPr lang="en-US" dirty="0" smtClean="0">
                <a:hlinkClick r:id="rId7"/>
              </a:rPr>
              <a:t>www.sqlsaturday.com/716/Sessions/Details.aspx?sid=74668</a:t>
            </a:r>
            <a:r>
              <a:rPr lang="en-US" dirty="0" smtClean="0"/>
              <a:t> </a:t>
            </a:r>
          </a:p>
          <a:p>
            <a:r>
              <a:rPr lang="en-US" b="1" dirty="0" smtClean="0"/>
              <a:t>Azure </a:t>
            </a:r>
            <a:r>
              <a:rPr lang="en-US" b="1" dirty="0"/>
              <a:t>Data Warehouse Query Tuning</a:t>
            </a:r>
            <a:r>
              <a:rPr lang="en-US" dirty="0"/>
              <a:t> </a:t>
            </a:r>
            <a:r>
              <a:rPr lang="en-US" dirty="0" smtClean="0"/>
              <a:t>-- James Rowland-Jones</a:t>
            </a:r>
            <a:endParaRPr lang="en-US" dirty="0"/>
          </a:p>
          <a:p>
            <a:pPr marL="285750" indent="-285750">
              <a:buFont typeface="Arial" panose="020B0604020202020204" pitchFamily="34" charset="0"/>
              <a:buChar char="•"/>
            </a:pPr>
            <a:r>
              <a:rPr lang="en-US" dirty="0">
                <a:hlinkClick r:id="rId8"/>
              </a:rPr>
              <a:t>https://</a:t>
            </a:r>
            <a:r>
              <a:rPr lang="en-US" dirty="0" smtClean="0">
                <a:hlinkClick r:id="rId8"/>
              </a:rPr>
              <a:t>sqlbits.com/Sessions/Event15/Advanced_Topics_for_Azure_SQL_Data_Warehouse</a:t>
            </a:r>
            <a:endParaRPr lang="en-US" dirty="0"/>
          </a:p>
          <a:p>
            <a:r>
              <a:rPr lang="en-US" b="1" dirty="0" smtClean="0"/>
              <a:t>How </a:t>
            </a:r>
            <a:r>
              <a:rPr lang="en-US" b="1" dirty="0"/>
              <a:t>to shoot yourself in the foot with Azure SQL Data </a:t>
            </a:r>
            <a:r>
              <a:rPr lang="en-US" b="1" dirty="0" smtClean="0"/>
              <a:t>Warehouse</a:t>
            </a:r>
            <a:r>
              <a:rPr lang="en-US" dirty="0" smtClean="0"/>
              <a:t> – Greg Galloway</a:t>
            </a:r>
            <a:endParaRPr lang="en-US" dirty="0"/>
          </a:p>
          <a:p>
            <a:pPr marL="285750" indent="-285750">
              <a:buFont typeface="Arial" panose="020B0604020202020204" pitchFamily="34" charset="0"/>
              <a:buChar char="•"/>
            </a:pPr>
            <a:r>
              <a:rPr lang="en-US" dirty="0">
                <a:hlinkClick r:id="rId9"/>
              </a:rPr>
              <a:t>https://</a:t>
            </a:r>
            <a:r>
              <a:rPr lang="en-US" dirty="0" smtClean="0">
                <a:hlinkClick r:id="rId9"/>
              </a:rPr>
              <a:t>myignite.techcommunity.microsoft.com/sessions/66194</a:t>
            </a:r>
            <a:endParaRPr lang="en-US" dirty="0" smtClean="0"/>
          </a:p>
          <a:p>
            <a:r>
              <a:rPr lang="en-US" b="1" dirty="0" smtClean="0"/>
              <a:t>Data Movement/Shuffling</a:t>
            </a:r>
            <a:endParaRPr lang="en-US" b="1" dirty="0"/>
          </a:p>
          <a:p>
            <a:pPr marL="285750" indent="-285750">
              <a:buFont typeface="Arial" panose="020B0604020202020204" pitchFamily="34" charset="0"/>
              <a:buChar char="•"/>
            </a:pPr>
            <a:r>
              <a:rPr lang="en-US" dirty="0">
                <a:hlinkClick r:id="rId10"/>
              </a:rPr>
              <a:t>https://blobeater.blog/2018/04/12/azure-sql-dw-lets-shuffle</a:t>
            </a:r>
            <a:r>
              <a:rPr lang="en-US" dirty="0" smtClean="0">
                <a:hlinkClick r:id="rId10"/>
              </a:rPr>
              <a:t>/</a:t>
            </a:r>
            <a:r>
              <a:rPr lang="en-US" dirty="0" smtClean="0"/>
              <a:t> </a:t>
            </a:r>
          </a:p>
          <a:p>
            <a:pPr marL="285750" indent="-285750">
              <a:buFont typeface="Arial" panose="020B0604020202020204" pitchFamily="34" charset="0"/>
              <a:buChar char="•"/>
            </a:pPr>
            <a:r>
              <a:rPr lang="en-US" dirty="0">
                <a:hlinkClick r:id="rId11"/>
              </a:rPr>
              <a:t>https://azure.microsoft.com/en-us/blog/lightning-fast-query-performance-with-azure-sql-data-warehouse</a:t>
            </a:r>
            <a:r>
              <a:rPr lang="en-US" dirty="0" smtClean="0">
                <a:hlinkClick r:id="rId11"/>
              </a:rPr>
              <a:t>/</a:t>
            </a:r>
            <a:r>
              <a:rPr lang="en-US" dirty="0" smtClean="0"/>
              <a:t> </a:t>
            </a:r>
            <a:endParaRPr lang="en-US" dirty="0"/>
          </a:p>
        </p:txBody>
      </p:sp>
    </p:spTree>
    <p:extLst>
      <p:ext uri="{BB962C8B-B14F-4D97-AF65-F5344CB8AC3E}">
        <p14:creationId xmlns:p14="http://schemas.microsoft.com/office/powerpoint/2010/main" val="41856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Queries - Who Loves Them?</a:t>
            </a:r>
            <a:endParaRPr lang="en-US" dirty="0"/>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smtClean="0"/>
              <a:t>Linked Server - https</a:t>
            </a:r>
            <a:r>
              <a:rPr lang="en-US" sz="900" dirty="0"/>
              <a:t>://</a:t>
            </a:r>
            <a:r>
              <a:rPr lang="en-US" sz="900" dirty="0" smtClean="0"/>
              <a:t>docs.microsoft.com/en-us/sql/relational-databases/linked-servers/linked-servers-database-engine?view=sql-server-20177</a:t>
            </a:r>
            <a:endParaRPr lang="en-US" sz="900" dirty="0" smtClean="0"/>
          </a:p>
          <a:p>
            <a:r>
              <a:rPr lang="en-US" sz="900" dirty="0"/>
              <a:t>Azure DW - https://</a:t>
            </a:r>
            <a:r>
              <a:rPr lang="en-US" sz="900" dirty="0" smtClean="0"/>
              <a:t>docs.microsoft.com/en-us/azure/sql-data-warehouse/massively-parallel-processing-mpp-architecture </a:t>
            </a:r>
            <a:endParaRPr lang="en-US" sz="900" dirty="0"/>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3778" y="724248"/>
            <a:ext cx="2642455" cy="369332"/>
          </a:xfrm>
          <a:prstGeom prst="rect">
            <a:avLst/>
          </a:prstGeom>
          <a:noFill/>
        </p:spPr>
        <p:txBody>
          <a:bodyPr wrap="none" rtlCol="0">
            <a:spAutoFit/>
          </a:bodyPr>
          <a:lstStyle/>
          <a:p>
            <a:r>
              <a:rPr lang="en-US" sz="1800" b="1" dirty="0" smtClean="0">
                <a:solidFill>
                  <a:schemeClr val="accent1">
                    <a:lumMod val="50000"/>
                  </a:schemeClr>
                </a:solidFill>
              </a:rPr>
              <a:t>SQL Server Linked Servers</a:t>
            </a:r>
            <a:endParaRPr lang="en-US" sz="1800" b="1" dirty="0">
              <a:solidFill>
                <a:schemeClr val="accent1">
                  <a:lumMod val="50000"/>
                </a:schemeClr>
              </a:solidFill>
            </a:endParaRP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smtClean="0">
                <a:solidFill>
                  <a:schemeClr val="accent1">
                    <a:lumMod val="50000"/>
                  </a:schemeClr>
                </a:solidFill>
              </a:rPr>
              <a:t>ADW MPP Architecture Components</a:t>
            </a:r>
            <a:endParaRPr lang="en-US" sz="1800" b="1" dirty="0">
              <a:solidFill>
                <a:schemeClr val="accent1">
                  <a:lumMod val="50000"/>
                </a:schemeClr>
              </a:solidFill>
            </a:endParaRP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smtClean="0">
                <a:solidFill>
                  <a:srgbClr val="D40E8C"/>
                </a:solidFill>
              </a:rPr>
              <a:t>Elastic Query</a:t>
            </a:r>
            <a:endParaRPr lang="en-US" sz="1800" b="1" dirty="0">
              <a:solidFill>
                <a:srgbClr val="D40E8C"/>
              </a:solidFill>
            </a:endParaRP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a:t>
            </a:r>
            <a:r>
              <a:rPr lang="en-US" dirty="0" smtClean="0"/>
              <a:t>Distribution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34302275"/>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smtClean="0"/>
                        <a:t>Clustered </a:t>
                      </a:r>
                      <a:r>
                        <a:rPr lang="en-US" sz="1400" dirty="0" err="1" smtClean="0"/>
                        <a:t>ColumnStore</a:t>
                      </a:r>
                      <a:r>
                        <a:rPr lang="en-US" sz="1400" baseline="0" dirty="0" smtClean="0"/>
                        <a:t> Index</a:t>
                      </a:r>
                      <a:endParaRPr lang="en-US" sz="1400" dirty="0"/>
                    </a:p>
                  </a:txBody>
                  <a:tcPr>
                    <a:solidFill>
                      <a:srgbClr val="802A7A"/>
                    </a:solidFill>
                  </a:tcPr>
                </a:tc>
                <a:tc gridSpan="2">
                  <a:txBody>
                    <a:bodyPr/>
                    <a:lstStyle/>
                    <a:p>
                      <a:pPr algn="ctr"/>
                      <a:r>
                        <a:rPr lang="en-US" sz="1400" dirty="0" smtClean="0"/>
                        <a:t>Row</a:t>
                      </a:r>
                      <a:r>
                        <a:rPr lang="en-US" sz="1400" baseline="0" dirty="0" smtClean="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t>Clustered </a:t>
                      </a:r>
                      <a:r>
                        <a:rPr lang="en-US" sz="1400" dirty="0" err="1" smtClean="0"/>
                        <a:t>ColumnStore</a:t>
                      </a:r>
                      <a:r>
                        <a:rPr lang="en-US" sz="1400" baseline="0" dirty="0" smtClean="0"/>
                        <a:t> </a:t>
                      </a:r>
                      <a:r>
                        <a:rPr lang="en-US" sz="1400" dirty="0" smtClean="0"/>
                        <a:t>Index</a:t>
                      </a:r>
                      <a:endParaRPr lang="en-US" sz="1400" dirty="0"/>
                    </a:p>
                  </a:txBody>
                  <a:tcPr>
                    <a:solidFill>
                      <a:srgbClr val="C13089"/>
                    </a:solidFill>
                  </a:tcPr>
                </a:tc>
                <a:tc>
                  <a:txBody>
                    <a:bodyPr/>
                    <a:lstStyle/>
                    <a:p>
                      <a:pPr algn="ctr"/>
                      <a:r>
                        <a:rPr lang="en-US" sz="1400" dirty="0" smtClean="0"/>
                        <a:t>Heap</a:t>
                      </a:r>
                      <a:endParaRPr lang="en-US" sz="1400" dirty="0"/>
                    </a:p>
                  </a:txBody>
                  <a:tcPr>
                    <a:solidFill>
                      <a:srgbClr val="C13089"/>
                    </a:solidFill>
                  </a:tcPr>
                </a:tc>
                <a:tc>
                  <a:txBody>
                    <a:bodyPr/>
                    <a:lstStyle/>
                    <a:p>
                      <a:pPr algn="ctr"/>
                      <a:r>
                        <a:rPr lang="en-US" sz="1400" dirty="0" smtClean="0"/>
                        <a:t>Clustered</a:t>
                      </a:r>
                      <a:r>
                        <a:rPr lang="en-US" sz="1400" baseline="0" dirty="0" smtClean="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Stores data in columns</a:t>
                      </a:r>
                    </a:p>
                    <a:p>
                      <a:r>
                        <a:rPr lang="en-US" sz="1400" dirty="0" smtClean="0"/>
                        <a:t>Highly compressed</a:t>
                      </a:r>
                    </a:p>
                    <a:p>
                      <a:r>
                        <a:rPr lang="en-US" sz="1400" dirty="0" smtClean="0"/>
                        <a:t>&gt;</a:t>
                      </a:r>
                      <a:r>
                        <a:rPr lang="en-US" sz="1400" baseline="0" dirty="0" smtClean="0"/>
                        <a:t> 600k rows, 60m preferred</a:t>
                      </a:r>
                      <a:endParaRPr lang="en-US" sz="1400" dirty="0"/>
                    </a:p>
                  </a:txBody>
                  <a:tcPr>
                    <a:solidFill>
                      <a:srgbClr val="F1C5E0"/>
                    </a:solidFill>
                  </a:tcPr>
                </a:tc>
                <a:tc>
                  <a:txBody>
                    <a:bodyPr/>
                    <a:lstStyle/>
                    <a:p>
                      <a:r>
                        <a:rPr lang="en-US" sz="1400" dirty="0" smtClean="0"/>
                        <a:t>Unordered data</a:t>
                      </a:r>
                      <a:endParaRPr lang="en-US" sz="1400" dirty="0"/>
                    </a:p>
                  </a:txBody>
                  <a:tcPr>
                    <a:solidFill>
                      <a:srgbClr val="F1C5E0"/>
                    </a:solidFill>
                  </a:tcPr>
                </a:tc>
                <a:tc>
                  <a:txBody>
                    <a:bodyPr/>
                    <a:lstStyle/>
                    <a:p>
                      <a:r>
                        <a:rPr lang="en-US" sz="1400" dirty="0" smtClean="0"/>
                        <a:t>Index ordered data</a:t>
                      </a:r>
                      <a:endParaRPr lang="en-US" sz="1400" dirty="0"/>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smtClean="0"/>
                        <a:t>All index efficiency</a:t>
                      </a:r>
                      <a:r>
                        <a:rPr lang="en-US" sz="1400" baseline="0" dirty="0" smtClean="0"/>
                        <a:t> based on quality and health.  Rebuild CCI with large resource class</a:t>
                      </a:r>
                    </a:p>
                    <a:p>
                      <a:r>
                        <a:rPr lang="en-US" sz="1400" baseline="0" dirty="0" smtClean="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							&amp; Storage</a:t>
            </a:r>
            <a:endParaRPr lang="en-US" dirty="0"/>
          </a:p>
        </p:txBody>
      </p:sp>
    </p:spTree>
    <p:extLst>
      <p:ext uri="{BB962C8B-B14F-4D97-AF65-F5344CB8AC3E}">
        <p14:creationId xmlns:p14="http://schemas.microsoft.com/office/powerpoint/2010/main" val="240291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smtClean="0"/>
              <a:t>shufflin</a:t>
            </a:r>
            <a:r>
              <a:rPr lang="en-US" dirty="0" smtClean="0"/>
              <a:t>’</a:t>
            </a:r>
            <a:endParaRPr lang="en-US" dirty="0"/>
          </a:p>
        </p:txBody>
      </p:sp>
      <p:sp>
        <p:nvSpPr>
          <p:cNvPr id="3" name="TextBox 2"/>
          <p:cNvSpPr txBox="1"/>
          <p:nvPr/>
        </p:nvSpPr>
        <p:spPr>
          <a:xfrm>
            <a:off x="2301499" y="1174755"/>
            <a:ext cx="4807598" cy="1169551"/>
          </a:xfrm>
          <a:prstGeom prst="rect">
            <a:avLst/>
          </a:prstGeom>
          <a:noFill/>
        </p:spPr>
        <p:txBody>
          <a:bodyPr wrap="none" rtlCol="0">
            <a:spAutoFit/>
          </a:bodyPr>
          <a:lstStyle/>
          <a:p>
            <a:r>
              <a:rPr lang="en-US" sz="1400" dirty="0"/>
              <a:t>Every day I’m </a:t>
            </a:r>
            <a:r>
              <a:rPr lang="en-US" sz="1400" dirty="0" err="1" smtClean="0"/>
              <a:t>shufflin</a:t>
            </a:r>
            <a:r>
              <a:rPr lang="en-US" sz="1400" dirty="0" smtClean="0"/>
              <a:t>‘, </a:t>
            </a:r>
          </a:p>
          <a:p>
            <a:r>
              <a:rPr lang="en-US" sz="1400" dirty="0" err="1" smtClean="0"/>
              <a:t>Shufflin</a:t>
            </a:r>
            <a:r>
              <a:rPr lang="en-US" sz="1400" dirty="0"/>
              <a:t>', </a:t>
            </a:r>
            <a:r>
              <a:rPr lang="en-US" sz="1400" dirty="0" err="1"/>
              <a:t>shufflin</a:t>
            </a:r>
            <a:r>
              <a:rPr lang="en-US" sz="1400" dirty="0"/>
              <a:t>'</a:t>
            </a:r>
          </a:p>
          <a:p>
            <a:r>
              <a:rPr lang="en-US" sz="1400" dirty="0"/>
              <a:t>Step up fast and be the first </a:t>
            </a:r>
            <a:r>
              <a:rPr lang="en-US" sz="1400" dirty="0" smtClean="0"/>
              <a:t>query </a:t>
            </a:r>
            <a:r>
              <a:rPr lang="en-US" sz="1400" dirty="0"/>
              <a:t>to make me throw this </a:t>
            </a:r>
            <a:r>
              <a:rPr lang="en-US" sz="1400" dirty="0" smtClean="0"/>
              <a:t>cache</a:t>
            </a:r>
            <a:r>
              <a:rPr lang="en-US" sz="1400" dirty="0"/>
              <a:t/>
            </a:r>
            <a:br>
              <a:rPr lang="en-US" sz="1400" dirty="0"/>
            </a:br>
            <a:r>
              <a:rPr lang="en-US" sz="1400" dirty="0"/>
              <a:t>We get </a:t>
            </a:r>
            <a:r>
              <a:rPr lang="en-US" sz="1400" dirty="0" smtClean="0"/>
              <a:t>memory </a:t>
            </a:r>
            <a:r>
              <a:rPr lang="en-US" sz="1400" dirty="0"/>
              <a:t>don’t be mad, now stop</a:t>
            </a:r>
            <a:br>
              <a:rPr lang="en-US" sz="1400" dirty="0"/>
            </a:br>
            <a:r>
              <a:rPr lang="en-US" sz="1400" dirty="0" smtClean="0"/>
              <a:t>Data Movement </a:t>
            </a:r>
            <a:r>
              <a:rPr lang="en-US" sz="1400" dirty="0"/>
              <a:t>is </a:t>
            </a:r>
            <a:r>
              <a:rPr lang="en-US" sz="1400" dirty="0" smtClean="0"/>
              <a:t>bad</a:t>
            </a:r>
            <a:endParaRPr lang="en-US" sz="1400" dirty="0"/>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a:t>
            </a:r>
            <a:r>
              <a:rPr lang="en-US" dirty="0" smtClean="0">
                <a:hlinkClick r:id="rId3"/>
              </a:rPr>
              <a:t>www.youtube.com/watch?v=sy-vdb4rIQo</a:t>
            </a:r>
            <a:r>
              <a:rPr lang="en-US" dirty="0" smtClean="0"/>
              <a:t>  2:13-2:30</a:t>
            </a:r>
            <a:endParaRPr lang="en-US" dirty="0"/>
          </a:p>
        </p:txBody>
      </p:sp>
    </p:spTree>
    <p:extLst>
      <p:ext uri="{BB962C8B-B14F-4D97-AF65-F5344CB8AC3E}">
        <p14:creationId xmlns:p14="http://schemas.microsoft.com/office/powerpoint/2010/main" val="3889815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4120387675"/>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smtClean="0"/>
                        <a:t>Operation</a:t>
                      </a:r>
                      <a:endParaRPr lang="en-US" sz="1400" dirty="0"/>
                    </a:p>
                  </a:txBody>
                  <a:tcPr>
                    <a:solidFill>
                      <a:srgbClr val="C13089"/>
                    </a:solidFill>
                  </a:tcPr>
                </a:tc>
                <a:tc>
                  <a:txBody>
                    <a:bodyPr/>
                    <a:lstStyle/>
                    <a:p>
                      <a:r>
                        <a:rPr lang="en-US" sz="1400" dirty="0" smtClean="0"/>
                        <a:t>Description</a:t>
                      </a:r>
                      <a:endParaRPr lang="en-US" sz="1400" dirty="0"/>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smtClean="0"/>
                        <a:t>Shuffle</a:t>
                      </a:r>
                      <a:endParaRPr lang="en-US" sz="1400" dirty="0"/>
                    </a:p>
                  </a:txBody>
                  <a:tcPr>
                    <a:solidFill>
                      <a:srgbClr val="E490C4"/>
                    </a:solidFill>
                  </a:tcPr>
                </a:tc>
                <a:tc>
                  <a:txBody>
                    <a:bodyPr/>
                    <a:lstStyle/>
                    <a:p>
                      <a:r>
                        <a:rPr lang="en-US" sz="1400" dirty="0" smtClean="0"/>
                        <a:t>Distribution</a:t>
                      </a:r>
                      <a:r>
                        <a:rPr lang="en-US" sz="1400" baseline="0" dirty="0" smtClean="0"/>
                        <a:t> -&gt; Hash Algorithm -&gt; New Distribution</a:t>
                      </a:r>
                    </a:p>
                    <a:p>
                      <a:r>
                        <a:rPr lang="en-US" sz="1400" baseline="0" dirty="0" smtClean="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smtClean="0"/>
                        <a:t>Broadcast</a:t>
                      </a:r>
                      <a:endParaRPr lang="en-US" sz="1400" dirty="0"/>
                    </a:p>
                  </a:txBody>
                  <a:tcPr>
                    <a:solidFill>
                      <a:srgbClr val="F1C5E0"/>
                    </a:solidFill>
                  </a:tcPr>
                </a:tc>
                <a:tc>
                  <a:txBody>
                    <a:bodyPr/>
                    <a:lstStyle/>
                    <a:p>
                      <a:r>
                        <a:rPr lang="en-US" sz="1400" dirty="0" smtClean="0"/>
                        <a:t>Distribution</a:t>
                      </a:r>
                      <a:r>
                        <a:rPr lang="en-US" sz="1400" baseline="0" dirty="0" smtClean="0"/>
                        <a:t> -&gt; 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smtClean="0"/>
                        <a:t>Partition</a:t>
                      </a:r>
                      <a:endParaRPr lang="en-US" sz="1400" dirty="0"/>
                    </a:p>
                  </a:txBody>
                  <a:tcPr>
                    <a:solidFill>
                      <a:srgbClr val="E490C4"/>
                    </a:solidFill>
                  </a:tcPr>
                </a:tc>
                <a:tc>
                  <a:txBody>
                    <a:bodyPr/>
                    <a:lstStyle/>
                    <a:p>
                      <a:r>
                        <a:rPr lang="en-US" sz="1400" dirty="0" smtClean="0"/>
                        <a:t>Distribution -&gt; Control Node</a:t>
                      </a:r>
                    </a:p>
                    <a:p>
                      <a:r>
                        <a:rPr lang="en-US" sz="1400" dirty="0" smtClean="0"/>
                        <a:t>Aggregations</a:t>
                      </a:r>
                      <a:r>
                        <a:rPr lang="en-US" sz="1400" baseline="0" dirty="0" smtClean="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smtClean="0"/>
                        <a:t>Trim</a:t>
                      </a:r>
                      <a:endParaRPr lang="en-US" sz="1400" dirty="0"/>
                    </a:p>
                  </a:txBody>
                  <a:tcPr>
                    <a:solidFill>
                      <a:srgbClr val="F1C5E0"/>
                    </a:solidFill>
                  </a:tcPr>
                </a:tc>
                <a:tc>
                  <a:txBody>
                    <a:bodyPr/>
                    <a:lstStyle/>
                    <a:p>
                      <a:r>
                        <a:rPr lang="en-US" sz="1400" dirty="0" smtClean="0"/>
                        <a:t>Replicated</a:t>
                      </a:r>
                      <a:r>
                        <a:rPr lang="en-US" sz="1400" baseline="0" dirty="0" smtClean="0"/>
                        <a:t> -&gt; Hash Algorithm -&gt; New Distribution</a:t>
                      </a:r>
                    </a:p>
                    <a:p>
                      <a:r>
                        <a:rPr lang="en-US" sz="1400" baseline="0" dirty="0" smtClean="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smtClean="0"/>
                        <a:t>Round Robin</a:t>
                      </a:r>
                      <a:endParaRPr lang="en-US" sz="1400" dirty="0"/>
                    </a:p>
                  </a:txBody>
                  <a:tcPr>
                    <a:solidFill>
                      <a:srgbClr val="E490C4"/>
                    </a:solidFill>
                  </a:tcPr>
                </a:tc>
                <a:tc>
                  <a:txBody>
                    <a:bodyPr/>
                    <a:lstStyle/>
                    <a:p>
                      <a:r>
                        <a:rPr lang="en-US" sz="1400" dirty="0" smtClean="0"/>
                        <a:t>Source -&gt; Round Robin Algorithm -&gt; Round Robin</a:t>
                      </a:r>
                      <a:r>
                        <a:rPr lang="en-US" sz="1400" baseline="0" dirty="0" smtClean="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smtClean="0"/>
                        <a:t>Move</a:t>
                      </a:r>
                      <a:endParaRPr lang="en-US" sz="1400" dirty="0"/>
                    </a:p>
                  </a:txBody>
                  <a:tcPr>
                    <a:solidFill>
                      <a:srgbClr val="F1C5E0"/>
                    </a:solidFill>
                  </a:tcPr>
                </a:tc>
                <a:tc>
                  <a:txBody>
                    <a:bodyPr/>
                    <a:lstStyle/>
                    <a:p>
                      <a:r>
                        <a:rPr lang="en-US" sz="1400" dirty="0" smtClean="0"/>
                        <a:t>Control</a:t>
                      </a:r>
                      <a:r>
                        <a:rPr lang="en-US" sz="1400" baseline="0" dirty="0" smtClean="0"/>
                        <a:t> Node -&gt; Replicated</a:t>
                      </a:r>
                    </a:p>
                    <a:p>
                      <a:r>
                        <a:rPr lang="en-US" sz="1400" baseline="0" dirty="0" smtClean="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smtClean="0"/>
              <a:t>Data Movement</a:t>
            </a:r>
            <a:endParaRPr lang="en-US" dirty="0"/>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817447" y="1653892"/>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grpSp>
        <p:nvGrpSpPr>
          <p:cNvPr id="28" name="Group 27"/>
          <p:cNvGrpSpPr/>
          <p:nvPr/>
        </p:nvGrpSpPr>
        <p:grpSpPr>
          <a:xfrm>
            <a:off x="4742773" y="2557693"/>
            <a:ext cx="3006776" cy="518454"/>
            <a:chOff x="4750656" y="2731119"/>
            <a:chExt cx="3006776" cy="518454"/>
          </a:xfrm>
        </p:grpSpPr>
        <p:cxnSp>
          <p:nvCxnSpPr>
            <p:cNvPr id="21" name="Straight Connector 20"/>
            <p:cNvCxnSpPr>
              <a:stCxn id="7" idx="0"/>
              <a:endCxn id="6" idx="2"/>
            </p:cNvCxnSpPr>
            <p:nvPr/>
          </p:nvCxnSpPr>
          <p:spPr>
            <a:xfrm flipV="1">
              <a:off x="4750656" y="2731119"/>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406402" y="2742927"/>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smtClean="0"/>
              <a:t>Considerations</a:t>
            </a:r>
            <a:endParaRPr lang="en-US" dirty="0"/>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Skew</a:t>
            </a:r>
            <a:r>
              <a:rPr lang="en-US" sz="1100" dirty="0" smtClean="0">
                <a:latin typeface="Verdana" panose="020B0604030504040204" pitchFamily="34" charset="0"/>
                <a:ea typeface="Verdana" panose="020B0604030504040204" pitchFamily="34" charset="0"/>
              </a:rPr>
              <a:t/>
            </a:r>
            <a:br>
              <a:rPr lang="en-US" sz="1100" dirty="0" smtClean="0">
                <a:latin typeface="Verdana" panose="020B0604030504040204" pitchFamily="34" charset="0"/>
                <a:ea typeface="Verdana" panose="020B0604030504040204" pitchFamily="34" charset="0"/>
              </a:rPr>
            </a:br>
            <a:endParaRPr lang="en-US" sz="1100" dirty="0" smtClean="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smtClean="0">
                <a:solidFill>
                  <a:srgbClr val="D40E8C"/>
                </a:solidFill>
                <a:latin typeface="Verdana" panose="020B0604030504040204" pitchFamily="34" charset="0"/>
                <a:ea typeface="Verdana" panose="020B0604030504040204" pitchFamily="34" charset="0"/>
              </a:rPr>
              <a:t>Performance</a:t>
            </a:r>
            <a:endParaRPr lang="en-US" sz="2400" dirty="0" smtClean="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 Quality</a:t>
            </a:r>
            <a:endParaRPr lang="en-US" sz="1400" dirty="0" smtClean="0">
              <a:solidFill>
                <a:srgbClr val="554741"/>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Include </a:t>
            </a:r>
            <a:r>
              <a:rPr lang="en-US" sz="1400" dirty="0" err="1" smtClean="0">
                <a:solidFill>
                  <a:srgbClr val="554741"/>
                </a:solidFill>
                <a:latin typeface="Verdana" panose="020B0604030504040204" pitchFamily="34" charset="0"/>
                <a:ea typeface="Verdana" panose="020B0604030504040204" pitchFamily="34" charset="0"/>
              </a:rPr>
              <a:t>HashKey</a:t>
            </a:r>
            <a:r>
              <a:rPr lang="en-US" sz="1400" dirty="0" smtClean="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Stored Procedures (careful of views, CTEs, functions)</a:t>
            </a:r>
            <a:endParaRPr lang="en-US" sz="1400" dirty="0" smtClean="0">
              <a:solidFill>
                <a:srgbClr val="55474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Let’s Look at the Tables</a:t>
            </a:r>
            <a:endParaRPr lang="en-US" dirty="0"/>
          </a:p>
        </p:txBody>
      </p:sp>
    </p:spTree>
    <p:extLst>
      <p:ext uri="{BB962C8B-B14F-4D97-AF65-F5344CB8AC3E}">
        <p14:creationId xmlns:p14="http://schemas.microsoft.com/office/powerpoint/2010/main" val="2071903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660</Words>
  <Application>Microsoft Office PowerPoint</Application>
  <PresentationFormat>On-screen Show (16:9)</PresentationFormat>
  <Paragraphs>160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Verdana</vt:lpstr>
      <vt:lpstr>1_Office Theme</vt:lpstr>
      <vt:lpstr>Designing for Azure Data Warehouse Performance</vt:lpstr>
      <vt:lpstr>Alphabet vs Language</vt:lpstr>
      <vt:lpstr>Resources</vt:lpstr>
      <vt:lpstr>Distributed Queries - Who Loves Them?</vt:lpstr>
      <vt:lpstr>ADW Tables: Distribution</vt:lpstr>
      <vt:lpstr>Every day I’m shufflin’</vt:lpstr>
      <vt:lpstr>Data Movement</vt:lpstr>
      <vt:lpstr>Considerations</vt:lpstr>
      <vt:lpstr>Let’s Look at the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212</cp:revision>
  <dcterms:modified xsi:type="dcterms:W3CDTF">2019-01-09T04:04:08Z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