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4"/>
  </p:sldMasterIdLst>
  <p:notesMasterIdLst>
    <p:notesMasterId r:id="rId18"/>
  </p:notesMasterIdLst>
  <p:sldIdLst>
    <p:sldId id="359" r:id="rId5"/>
    <p:sldId id="353" r:id="rId6"/>
    <p:sldId id="350" r:id="rId7"/>
    <p:sldId id="363" r:id="rId8"/>
    <p:sldId id="354" r:id="rId9"/>
    <p:sldId id="355" r:id="rId10"/>
    <p:sldId id="361" r:id="rId11"/>
    <p:sldId id="362" r:id="rId12"/>
    <p:sldId id="356" r:id="rId13"/>
    <p:sldId id="357" r:id="rId14"/>
    <p:sldId id="278" r:id="rId15"/>
    <p:sldId id="360" r:id="rId16"/>
    <p:sldId id="358" r:id="rId17"/>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0E8C"/>
    <a:srgbClr val="BA4C9B"/>
    <a:srgbClr val="554741"/>
    <a:srgbClr val="D30C55"/>
    <a:srgbClr val="B01C87"/>
    <a:srgbClr val="8D1D7E"/>
    <a:srgbClr val="582873"/>
    <a:srgbClr val="57B5E6"/>
    <a:srgbClr val="0098BA"/>
    <a:srgbClr val="1F8A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79" autoAdjust="0"/>
    <p:restoredTop sz="89926" autoAdjust="0"/>
  </p:normalViewPr>
  <p:slideViewPr>
    <p:cSldViewPr snapToGrid="0">
      <p:cViewPr>
        <p:scale>
          <a:sx n="120" d="100"/>
          <a:sy n="120" d="100"/>
        </p:scale>
        <p:origin x="67" y="-557"/>
      </p:cViewPr>
      <p:guideLst/>
    </p:cSldViewPr>
  </p:slideViewPr>
  <p:notesTextViewPr>
    <p:cViewPr>
      <p:scale>
        <a:sx n="3" d="2"/>
        <a:sy n="3" d="2"/>
      </p:scale>
      <p:origin x="0" y="-202"/>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C5C26-E110-0243-8E14-F778A7F15B4B}" type="datetimeFigureOut">
              <a:rPr lang="en-US" smtClean="0"/>
              <a:t>4/26/2019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48CD4C-E5E2-FD4B-A013-4032F684959D}" type="slidenum">
              <a:rPr lang="en-US" smtClean="0"/>
              <a:t>‹#›</a:t>
            </a:fld>
            <a:endParaRPr lang="en-US"/>
          </a:p>
        </p:txBody>
      </p:sp>
    </p:spTree>
    <p:extLst>
      <p:ext uri="{BB962C8B-B14F-4D97-AF65-F5344CB8AC3E}">
        <p14:creationId xmlns:p14="http://schemas.microsoft.com/office/powerpoint/2010/main" val="2123582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qlbits.com/Downloads/595/Robin%20Lester_SQLAzureDataWarehouseSQLBits.pdf"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Azure Data Fest – </a:t>
            </a:r>
            <a:r>
              <a:rPr lang="en-US" i="1" dirty="0" smtClean="0"/>
              <a:t>Designing</a:t>
            </a:r>
            <a:r>
              <a:rPr lang="en-US" i="1" baseline="0" dirty="0" smtClean="0"/>
              <a:t> for Azure Data Warehouse Performance </a:t>
            </a:r>
            <a:r>
              <a:rPr lang="en-US" baseline="0" dirty="0" smtClean="0"/>
              <a:t>- </a:t>
            </a:r>
            <a:r>
              <a:rPr lang="en-US" dirty="0" smtClean="0"/>
              <a:t>Jan</a:t>
            </a:r>
            <a:r>
              <a:rPr lang="en-US" baseline="0" dirty="0" smtClean="0"/>
              <a:t> </a:t>
            </a:r>
            <a:r>
              <a:rPr lang="en-US" baseline="0" dirty="0" smtClean="0"/>
              <a:t>9, 2019</a:t>
            </a:r>
          </a:p>
          <a:p>
            <a:r>
              <a:rPr lang="en-US" baseline="0" dirty="0" smtClean="0"/>
              <a:t>SQL Saturday #813 – Boston BI Edition – </a:t>
            </a:r>
            <a:r>
              <a:rPr lang="en-US" i="1" dirty="0" smtClean="0"/>
              <a:t>Designing</a:t>
            </a:r>
            <a:r>
              <a:rPr lang="en-US" i="1" baseline="0" dirty="0" smtClean="0"/>
              <a:t> for Azure Data Warehouse Performance - </a:t>
            </a:r>
            <a:r>
              <a:rPr lang="en-US" baseline="0" dirty="0" smtClean="0"/>
              <a:t>March </a:t>
            </a:r>
            <a:r>
              <a:rPr lang="en-US" baseline="0" dirty="0" smtClean="0"/>
              <a:t>30, </a:t>
            </a:r>
            <a:r>
              <a:rPr lang="en-US" baseline="0" dirty="0" smtClean="0"/>
              <a:t>2019</a:t>
            </a:r>
          </a:p>
          <a:p>
            <a:r>
              <a:rPr lang="en-US" baseline="0" dirty="0" smtClean="0"/>
              <a:t>Azure Global </a:t>
            </a:r>
            <a:r>
              <a:rPr lang="en-US" baseline="0" dirty="0" err="1" smtClean="0"/>
              <a:t>Bootcamp</a:t>
            </a:r>
            <a:r>
              <a:rPr lang="en-US" baseline="0" dirty="0" smtClean="0"/>
              <a:t> – Burlington – </a:t>
            </a:r>
            <a:r>
              <a:rPr lang="en-US" i="1" baseline="0" dirty="0" smtClean="0"/>
              <a:t>Azure Data Warehouse Primer </a:t>
            </a:r>
            <a:r>
              <a:rPr lang="en-US" baseline="0" dirty="0" smtClean="0"/>
              <a:t>– April 27, 2019</a:t>
            </a:r>
            <a:endParaRPr lang="en-US" dirty="0"/>
          </a:p>
        </p:txBody>
      </p:sp>
      <p:sp>
        <p:nvSpPr>
          <p:cNvPr id="4" name="Slide Number Placeholder 3"/>
          <p:cNvSpPr>
            <a:spLocks noGrp="1"/>
          </p:cNvSpPr>
          <p:nvPr>
            <p:ph type="sldNum" sz="quarter" idx="10"/>
          </p:nvPr>
        </p:nvSpPr>
        <p:spPr/>
        <p:txBody>
          <a:bodyPr/>
          <a:lstStyle/>
          <a:p>
            <a:fld id="{EF48CD4C-E5E2-FD4B-A013-4032F684959D}" type="slidenum">
              <a:rPr lang="en-US" smtClean="0"/>
              <a:t>1</a:t>
            </a:fld>
            <a:endParaRPr lang="en-US"/>
          </a:p>
        </p:txBody>
      </p:sp>
    </p:spTree>
    <p:extLst>
      <p:ext uri="{BB962C8B-B14F-4D97-AF65-F5344CB8AC3E}">
        <p14:creationId xmlns:p14="http://schemas.microsoft.com/office/powerpoint/2010/main" val="1927069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SSMS – be on the latest version</a:t>
            </a:r>
          </a:p>
          <a:p>
            <a:endParaRPr lang="en-US" dirty="0" smtClean="0"/>
          </a:p>
          <a:p>
            <a:r>
              <a:rPr lang="en-US" dirty="0" err="1" smtClean="0"/>
              <a:t>AdventureWorks</a:t>
            </a:r>
            <a:r>
              <a:rPr lang="en-US" dirty="0" smtClean="0"/>
              <a:t> DW</a:t>
            </a:r>
          </a:p>
          <a:p>
            <a:pPr marL="171450" indent="-171450">
              <a:buFont typeface="Arial" panose="020B0604020202020204" pitchFamily="34" charset="0"/>
              <a:buChar char="•"/>
            </a:pPr>
            <a:r>
              <a:rPr lang="en-US" dirty="0" smtClean="0"/>
              <a:t>Product Category, Product Sub Category and Product – can be one table	</a:t>
            </a:r>
          </a:p>
          <a:p>
            <a:pPr marL="171450" indent="-171450">
              <a:buFont typeface="Arial" panose="020B0604020202020204" pitchFamily="34" charset="0"/>
              <a:buChar char="•"/>
            </a:pPr>
            <a:r>
              <a:rPr lang="en-US" dirty="0" smtClean="0"/>
              <a:t>Reseller and Internet Sales in separate tables – should be one table</a:t>
            </a:r>
          </a:p>
          <a:p>
            <a:pPr marL="171450" indent="-171450">
              <a:buFont typeface="Arial" panose="020B0604020202020204" pitchFamily="34" charset="0"/>
              <a:buChar char="•"/>
            </a:pPr>
            <a:r>
              <a:rPr lang="en-US" dirty="0" smtClean="0"/>
              <a:t>Customer – rapidly changing dimension.  Usually can’t be replicated.  How to hash?</a:t>
            </a:r>
          </a:p>
          <a:p>
            <a:pPr marL="171450" indent="-171450">
              <a:buFont typeface="Arial" panose="020B0604020202020204" pitchFamily="34" charset="0"/>
              <a:buChar char="•"/>
            </a:pPr>
            <a:endParaRPr lang="en-US" dirty="0" smtClean="0"/>
          </a:p>
          <a:p>
            <a:pPr marL="0" indent="0">
              <a:buFont typeface="Arial" panose="020B0604020202020204" pitchFamily="34" charset="0"/>
              <a:buNone/>
            </a:pPr>
            <a:r>
              <a:rPr lang="en-US" dirty="0" smtClean="0"/>
              <a:t>Some Queries</a:t>
            </a:r>
          </a:p>
          <a:p>
            <a:r>
              <a:rPr lang="en-US" sz="1200" kern="1200" dirty="0" smtClean="0">
                <a:solidFill>
                  <a:schemeClr val="tx1"/>
                </a:solidFill>
                <a:latin typeface="Courier New" panose="02070309020205020404" pitchFamily="49" charset="0"/>
                <a:ea typeface="+mn-ea"/>
                <a:cs typeface="Courier New" panose="02070309020205020404" pitchFamily="49" charset="0"/>
              </a:rPr>
              <a:t>-- Getting lists of tables</a:t>
            </a:r>
          </a:p>
          <a:p>
            <a:r>
              <a:rPr lang="en-US" sz="1200" kern="1200" dirty="0" smtClean="0">
                <a:solidFill>
                  <a:schemeClr val="tx1"/>
                </a:solidFill>
                <a:latin typeface="Courier New" panose="02070309020205020404" pitchFamily="49" charset="0"/>
                <a:ea typeface="+mn-ea"/>
                <a:cs typeface="Courier New" panose="02070309020205020404" pitchFamily="49" charset="0"/>
              </a:rPr>
              <a:t>select schemas.name, tables.name</a:t>
            </a:r>
          </a:p>
          <a:p>
            <a:r>
              <a:rPr lang="en-US" sz="1200" kern="1200" dirty="0" smtClean="0">
                <a:solidFill>
                  <a:schemeClr val="tx1"/>
                </a:solidFill>
                <a:latin typeface="Courier New" panose="02070309020205020404" pitchFamily="49" charset="0"/>
                <a:ea typeface="+mn-ea"/>
                <a:cs typeface="Courier New" panose="02070309020205020404" pitchFamily="49" charset="0"/>
              </a:rPr>
              <a:t>  from AdventureWorks2014.sys.tables</a:t>
            </a:r>
          </a:p>
          <a:p>
            <a:r>
              <a:rPr lang="en-US" sz="1200" kern="1200" dirty="0" smtClean="0">
                <a:solidFill>
                  <a:schemeClr val="tx1"/>
                </a:solidFill>
                <a:latin typeface="Courier New" panose="02070309020205020404" pitchFamily="49" charset="0"/>
                <a:ea typeface="+mn-ea"/>
                <a:cs typeface="Courier New" panose="02070309020205020404" pitchFamily="49" charset="0"/>
              </a:rPr>
              <a:t>  join AdventureWorks2014.sys.schemas on </a:t>
            </a:r>
            <a:r>
              <a:rPr lang="en-US" sz="1200" kern="1200" dirty="0" err="1" smtClean="0">
                <a:solidFill>
                  <a:schemeClr val="tx1"/>
                </a:solidFill>
                <a:latin typeface="Courier New" panose="02070309020205020404" pitchFamily="49" charset="0"/>
                <a:ea typeface="+mn-ea"/>
                <a:cs typeface="Courier New" panose="02070309020205020404" pitchFamily="49" charset="0"/>
              </a:rPr>
              <a:t>schemas.schema_id</a:t>
            </a:r>
            <a:r>
              <a:rPr lang="en-US" sz="1200" kern="1200" dirty="0" smtClean="0">
                <a:solidFill>
                  <a:schemeClr val="tx1"/>
                </a:solidFill>
                <a:latin typeface="Courier New" panose="02070309020205020404" pitchFamily="49" charset="0"/>
                <a:ea typeface="+mn-ea"/>
                <a:cs typeface="Courier New" panose="02070309020205020404" pitchFamily="49" charset="0"/>
              </a:rPr>
              <a:t>=</a:t>
            </a:r>
            <a:r>
              <a:rPr lang="en-US" sz="1200" kern="1200" dirty="0" err="1" smtClean="0">
                <a:solidFill>
                  <a:schemeClr val="tx1"/>
                </a:solidFill>
                <a:latin typeface="Courier New" panose="02070309020205020404" pitchFamily="49" charset="0"/>
                <a:ea typeface="+mn-ea"/>
                <a:cs typeface="Courier New" panose="02070309020205020404" pitchFamily="49" charset="0"/>
              </a:rPr>
              <a:t>tables.schema_id</a:t>
            </a:r>
            <a:endParaRPr lang="en-US" sz="1200" kern="1200" dirty="0" smtClean="0">
              <a:solidFill>
                <a:schemeClr val="tx1"/>
              </a:solidFill>
              <a:latin typeface="Courier New" panose="02070309020205020404" pitchFamily="49" charset="0"/>
              <a:ea typeface="+mn-ea"/>
              <a:cs typeface="Courier New" panose="02070309020205020404" pitchFamily="49" charset="0"/>
            </a:endParaRPr>
          </a:p>
          <a:p>
            <a:r>
              <a:rPr lang="en-US" sz="1200" kern="1200" dirty="0" smtClean="0">
                <a:solidFill>
                  <a:schemeClr val="tx1"/>
                </a:solidFill>
                <a:latin typeface="Courier New" panose="02070309020205020404" pitchFamily="49" charset="0"/>
                <a:ea typeface="+mn-ea"/>
                <a:cs typeface="Courier New" panose="02070309020205020404" pitchFamily="49" charset="0"/>
              </a:rPr>
              <a:t> where </a:t>
            </a:r>
            <a:r>
              <a:rPr lang="en-US" sz="1200" kern="1200" dirty="0" err="1" smtClean="0">
                <a:solidFill>
                  <a:schemeClr val="tx1"/>
                </a:solidFill>
                <a:latin typeface="Courier New" panose="02070309020205020404" pitchFamily="49" charset="0"/>
                <a:ea typeface="+mn-ea"/>
                <a:cs typeface="Courier New" panose="02070309020205020404" pitchFamily="49" charset="0"/>
              </a:rPr>
              <a:t>tables.schema_id</a:t>
            </a:r>
            <a:r>
              <a:rPr lang="en-US" sz="1200" kern="1200" dirty="0" smtClean="0">
                <a:solidFill>
                  <a:schemeClr val="tx1"/>
                </a:solidFill>
                <a:latin typeface="Courier New" panose="02070309020205020404" pitchFamily="49" charset="0"/>
                <a:ea typeface="+mn-ea"/>
                <a:cs typeface="Courier New" panose="02070309020205020404" pitchFamily="49" charset="0"/>
              </a:rPr>
              <a:t> &gt; 1</a:t>
            </a:r>
          </a:p>
          <a:p>
            <a:r>
              <a:rPr lang="en-US" sz="1200" kern="1200" dirty="0" smtClean="0">
                <a:solidFill>
                  <a:schemeClr val="tx1"/>
                </a:solidFill>
                <a:latin typeface="Courier New" panose="02070309020205020404" pitchFamily="49" charset="0"/>
                <a:ea typeface="+mn-ea"/>
                <a:cs typeface="Courier New" panose="02070309020205020404" pitchFamily="49" charset="0"/>
              </a:rPr>
              <a:t> order by schemas.name, tables.name</a:t>
            </a:r>
          </a:p>
          <a:p>
            <a:endParaRPr lang="en-US" sz="1200" kern="1200" dirty="0" smtClean="0">
              <a:solidFill>
                <a:schemeClr val="tx1"/>
              </a:solidFill>
              <a:latin typeface="Courier New" panose="02070309020205020404" pitchFamily="49" charset="0"/>
              <a:ea typeface="+mn-ea"/>
              <a:cs typeface="Courier New" panose="02070309020205020404" pitchFamily="49" charset="0"/>
            </a:endParaRPr>
          </a:p>
          <a:p>
            <a:r>
              <a:rPr lang="en-US" sz="1200" kern="1200" dirty="0" smtClean="0">
                <a:solidFill>
                  <a:schemeClr val="tx1"/>
                </a:solidFill>
                <a:latin typeface="Courier New" panose="02070309020205020404" pitchFamily="49" charset="0"/>
                <a:ea typeface="+mn-ea"/>
                <a:cs typeface="Courier New" panose="02070309020205020404" pitchFamily="49" charset="0"/>
              </a:rPr>
              <a:t>select schemas.name, tables.name</a:t>
            </a:r>
          </a:p>
          <a:p>
            <a:r>
              <a:rPr lang="en-US" sz="1200" kern="1200" dirty="0" smtClean="0">
                <a:solidFill>
                  <a:schemeClr val="tx1"/>
                </a:solidFill>
                <a:latin typeface="Courier New" panose="02070309020205020404" pitchFamily="49" charset="0"/>
                <a:ea typeface="+mn-ea"/>
                <a:cs typeface="Courier New" panose="02070309020205020404" pitchFamily="49" charset="0"/>
              </a:rPr>
              <a:t>  from </a:t>
            </a:r>
            <a:r>
              <a:rPr lang="en-US" sz="1200" kern="1200" dirty="0" err="1" smtClean="0">
                <a:solidFill>
                  <a:schemeClr val="tx1"/>
                </a:solidFill>
                <a:latin typeface="Courier New" panose="02070309020205020404" pitchFamily="49" charset="0"/>
                <a:ea typeface="+mn-ea"/>
                <a:cs typeface="Courier New" panose="02070309020205020404" pitchFamily="49" charset="0"/>
              </a:rPr>
              <a:t>AdventureWorksDW.sys.tables</a:t>
            </a:r>
            <a:endParaRPr lang="en-US" sz="1200" kern="1200" dirty="0" smtClean="0">
              <a:solidFill>
                <a:schemeClr val="tx1"/>
              </a:solidFill>
              <a:latin typeface="Courier New" panose="02070309020205020404" pitchFamily="49" charset="0"/>
              <a:ea typeface="+mn-ea"/>
              <a:cs typeface="Courier New" panose="02070309020205020404" pitchFamily="49" charset="0"/>
            </a:endParaRPr>
          </a:p>
          <a:p>
            <a:r>
              <a:rPr lang="en-US" sz="1200" kern="1200" dirty="0" smtClean="0">
                <a:solidFill>
                  <a:schemeClr val="tx1"/>
                </a:solidFill>
                <a:latin typeface="Courier New" panose="02070309020205020404" pitchFamily="49" charset="0"/>
                <a:ea typeface="+mn-ea"/>
                <a:cs typeface="Courier New" panose="02070309020205020404" pitchFamily="49" charset="0"/>
              </a:rPr>
              <a:t>  join </a:t>
            </a:r>
            <a:r>
              <a:rPr lang="en-US" sz="1200" kern="1200" dirty="0" err="1" smtClean="0">
                <a:solidFill>
                  <a:schemeClr val="tx1"/>
                </a:solidFill>
                <a:latin typeface="Courier New" panose="02070309020205020404" pitchFamily="49" charset="0"/>
                <a:ea typeface="+mn-ea"/>
                <a:cs typeface="Courier New" panose="02070309020205020404" pitchFamily="49" charset="0"/>
              </a:rPr>
              <a:t>AdventureWorksDW.sys.schemas</a:t>
            </a:r>
            <a:r>
              <a:rPr lang="en-US" sz="1200" kern="1200" dirty="0" smtClean="0">
                <a:solidFill>
                  <a:schemeClr val="tx1"/>
                </a:solidFill>
                <a:latin typeface="Courier New" panose="02070309020205020404" pitchFamily="49" charset="0"/>
                <a:ea typeface="+mn-ea"/>
                <a:cs typeface="Courier New" panose="02070309020205020404" pitchFamily="49" charset="0"/>
              </a:rPr>
              <a:t> on </a:t>
            </a:r>
            <a:r>
              <a:rPr lang="en-US" sz="1200" kern="1200" dirty="0" err="1" smtClean="0">
                <a:solidFill>
                  <a:schemeClr val="tx1"/>
                </a:solidFill>
                <a:latin typeface="Courier New" panose="02070309020205020404" pitchFamily="49" charset="0"/>
                <a:ea typeface="+mn-ea"/>
                <a:cs typeface="Courier New" panose="02070309020205020404" pitchFamily="49" charset="0"/>
              </a:rPr>
              <a:t>schemas.schema_id</a:t>
            </a:r>
            <a:r>
              <a:rPr lang="en-US" sz="1200" kern="1200" dirty="0" smtClean="0">
                <a:solidFill>
                  <a:schemeClr val="tx1"/>
                </a:solidFill>
                <a:latin typeface="Courier New" panose="02070309020205020404" pitchFamily="49" charset="0"/>
                <a:ea typeface="+mn-ea"/>
                <a:cs typeface="Courier New" panose="02070309020205020404" pitchFamily="49" charset="0"/>
              </a:rPr>
              <a:t>=</a:t>
            </a:r>
            <a:r>
              <a:rPr lang="en-US" sz="1200" kern="1200" dirty="0" err="1" smtClean="0">
                <a:solidFill>
                  <a:schemeClr val="tx1"/>
                </a:solidFill>
                <a:latin typeface="Courier New" panose="02070309020205020404" pitchFamily="49" charset="0"/>
                <a:ea typeface="+mn-ea"/>
                <a:cs typeface="Courier New" panose="02070309020205020404" pitchFamily="49" charset="0"/>
              </a:rPr>
              <a:t>tables.schema_id</a:t>
            </a:r>
            <a:endParaRPr lang="en-US" sz="1200" kern="1200" dirty="0" smtClean="0">
              <a:solidFill>
                <a:schemeClr val="tx1"/>
              </a:solidFill>
              <a:latin typeface="Courier New" panose="02070309020205020404" pitchFamily="49" charset="0"/>
              <a:ea typeface="+mn-ea"/>
              <a:cs typeface="Courier New" panose="02070309020205020404" pitchFamily="49" charset="0"/>
            </a:endParaRPr>
          </a:p>
          <a:p>
            <a:r>
              <a:rPr lang="en-US" sz="1200" kern="1200" dirty="0" smtClean="0">
                <a:solidFill>
                  <a:schemeClr val="tx1"/>
                </a:solidFill>
                <a:latin typeface="Courier New" panose="02070309020205020404" pitchFamily="49" charset="0"/>
                <a:ea typeface="+mn-ea"/>
                <a:cs typeface="Courier New" panose="02070309020205020404" pitchFamily="49" charset="0"/>
              </a:rPr>
              <a:t> order by schemas.name, tables.name</a:t>
            </a:r>
          </a:p>
          <a:p>
            <a:endParaRPr lang="en-US" sz="1200" kern="1200" dirty="0" smtClean="0">
              <a:solidFill>
                <a:schemeClr val="tx1"/>
              </a:solidFill>
              <a:latin typeface="Courier New" panose="02070309020205020404" pitchFamily="49" charset="0"/>
              <a:ea typeface="+mn-ea"/>
              <a:cs typeface="Courier New" panose="02070309020205020404" pitchFamily="49" charset="0"/>
            </a:endParaRPr>
          </a:p>
          <a:p>
            <a:r>
              <a:rPr lang="en-US" sz="1200" kern="1200" dirty="0" smtClean="0">
                <a:solidFill>
                  <a:schemeClr val="tx1"/>
                </a:solidFill>
                <a:latin typeface="Courier New" panose="02070309020205020404" pitchFamily="49" charset="0"/>
                <a:ea typeface="+mn-ea"/>
                <a:cs typeface="Courier New" panose="02070309020205020404" pitchFamily="49" charset="0"/>
              </a:rPr>
              <a:t>-- Analyze table designs - start with Dim tables</a:t>
            </a:r>
          </a:p>
          <a:p>
            <a:r>
              <a:rPr lang="en-US" sz="1200" kern="1200" dirty="0" smtClean="0">
                <a:solidFill>
                  <a:schemeClr val="tx1"/>
                </a:solidFill>
                <a:latin typeface="Courier New" panose="02070309020205020404" pitchFamily="49" charset="0"/>
                <a:ea typeface="+mn-ea"/>
                <a:cs typeface="Courier New" panose="02070309020205020404" pitchFamily="49" charset="0"/>
              </a:rPr>
              <a:t>SELECT *</a:t>
            </a:r>
          </a:p>
          <a:p>
            <a:r>
              <a:rPr lang="en-US" sz="1200" kern="1200" dirty="0" smtClean="0">
                <a:solidFill>
                  <a:schemeClr val="tx1"/>
                </a:solidFill>
                <a:latin typeface="Courier New" panose="02070309020205020404" pitchFamily="49" charset="0"/>
                <a:ea typeface="+mn-ea"/>
                <a:cs typeface="Courier New" panose="02070309020205020404" pitchFamily="49" charset="0"/>
              </a:rPr>
              <a:t>FROM [</a:t>
            </a:r>
            <a:r>
              <a:rPr lang="en-US" sz="1200" kern="1200" dirty="0" err="1" smtClean="0">
                <a:solidFill>
                  <a:schemeClr val="tx1"/>
                </a:solidFill>
                <a:latin typeface="Courier New" panose="02070309020205020404" pitchFamily="49" charset="0"/>
                <a:ea typeface="+mn-ea"/>
                <a:cs typeface="Courier New" panose="02070309020205020404" pitchFamily="49" charset="0"/>
              </a:rPr>
              <a:t>dbo</a:t>
            </a:r>
            <a:r>
              <a:rPr lang="en-US" sz="1200" kern="1200" dirty="0" smtClean="0">
                <a:solidFill>
                  <a:schemeClr val="tx1"/>
                </a:solidFill>
                <a:latin typeface="Courier New" panose="02070309020205020404" pitchFamily="49" charset="0"/>
                <a:ea typeface="+mn-ea"/>
                <a:cs typeface="Courier New" panose="02070309020205020404" pitchFamily="49" charset="0"/>
              </a:rPr>
              <a:t>].[</a:t>
            </a:r>
            <a:r>
              <a:rPr lang="en-US" sz="1200" kern="1200" dirty="0" err="1" smtClean="0">
                <a:solidFill>
                  <a:schemeClr val="tx1"/>
                </a:solidFill>
                <a:latin typeface="Courier New" panose="02070309020205020404" pitchFamily="49" charset="0"/>
                <a:ea typeface="+mn-ea"/>
                <a:cs typeface="Courier New" panose="02070309020205020404" pitchFamily="49" charset="0"/>
              </a:rPr>
              <a:t>DimProductCategory</a:t>
            </a:r>
            <a:r>
              <a:rPr lang="en-US" sz="1200" kern="1200" dirty="0" smtClean="0">
                <a:solidFill>
                  <a:schemeClr val="tx1"/>
                </a:solidFill>
                <a:latin typeface="Courier New" panose="02070309020205020404" pitchFamily="49" charset="0"/>
                <a:ea typeface="+mn-ea"/>
                <a:cs typeface="Courier New" panose="02070309020205020404" pitchFamily="49" charset="0"/>
              </a:rPr>
              <a:t>]</a:t>
            </a:r>
          </a:p>
          <a:p>
            <a:r>
              <a:rPr lang="en-US" sz="1200" kern="1200" dirty="0" smtClean="0">
                <a:solidFill>
                  <a:schemeClr val="tx1"/>
                </a:solidFill>
                <a:latin typeface="Courier New" panose="02070309020205020404" pitchFamily="49" charset="0"/>
                <a:ea typeface="+mn-ea"/>
                <a:cs typeface="Courier New" panose="02070309020205020404" pitchFamily="49" charset="0"/>
              </a:rPr>
              <a:t>OPTION (LABEL = 'BSW </a:t>
            </a:r>
            <a:r>
              <a:rPr lang="en-US" sz="1200" kern="1200" dirty="0" err="1" smtClean="0">
                <a:solidFill>
                  <a:schemeClr val="tx1"/>
                </a:solidFill>
                <a:latin typeface="Courier New" panose="02070309020205020404" pitchFamily="49" charset="0"/>
                <a:ea typeface="+mn-ea"/>
                <a:cs typeface="Courier New" panose="02070309020205020404" pitchFamily="49" charset="0"/>
              </a:rPr>
              <a:t>Qry</a:t>
            </a:r>
            <a:r>
              <a:rPr lang="en-US" sz="1200" kern="1200" dirty="0" smtClean="0">
                <a:solidFill>
                  <a:schemeClr val="tx1"/>
                </a:solidFill>
                <a:latin typeface="Courier New" panose="02070309020205020404" pitchFamily="49" charset="0"/>
                <a:ea typeface="+mn-ea"/>
                <a:cs typeface="Courier New" panose="02070309020205020404" pitchFamily="49" charset="0"/>
              </a:rPr>
              <a:t> </a:t>
            </a:r>
            <a:r>
              <a:rPr lang="en-US" sz="1200" kern="1200" dirty="0" err="1" smtClean="0">
                <a:solidFill>
                  <a:schemeClr val="tx1"/>
                </a:solidFill>
                <a:latin typeface="Courier New" panose="02070309020205020404" pitchFamily="49" charset="0"/>
                <a:ea typeface="+mn-ea"/>
                <a:cs typeface="Courier New" panose="02070309020205020404" pitchFamily="49" charset="0"/>
              </a:rPr>
              <a:t>ProductCategory</a:t>
            </a:r>
            <a:r>
              <a:rPr lang="en-US" sz="1200" kern="1200" dirty="0" smtClean="0">
                <a:solidFill>
                  <a:schemeClr val="tx1"/>
                </a:solidFill>
                <a:latin typeface="Courier New" panose="02070309020205020404" pitchFamily="49" charset="0"/>
                <a:ea typeface="+mn-ea"/>
                <a:cs typeface="Courier New" panose="02070309020205020404" pitchFamily="49" charset="0"/>
              </a:rPr>
              <a:t>')</a:t>
            </a:r>
          </a:p>
          <a:p>
            <a:endParaRPr lang="en-US" sz="1200" kern="1200" dirty="0" smtClean="0">
              <a:solidFill>
                <a:schemeClr val="tx1"/>
              </a:solidFill>
              <a:latin typeface="Courier New" panose="02070309020205020404" pitchFamily="49" charset="0"/>
              <a:ea typeface="+mn-ea"/>
              <a:cs typeface="Courier New" panose="02070309020205020404" pitchFamily="49" charset="0"/>
            </a:endParaRPr>
          </a:p>
          <a:p>
            <a:r>
              <a:rPr lang="en-US" sz="1200" kern="1200" dirty="0" smtClean="0">
                <a:solidFill>
                  <a:schemeClr val="tx1"/>
                </a:solidFill>
                <a:latin typeface="Courier New" panose="02070309020205020404" pitchFamily="49" charset="0"/>
                <a:ea typeface="+mn-ea"/>
                <a:cs typeface="Courier New" panose="02070309020205020404" pitchFamily="49" charset="0"/>
              </a:rPr>
              <a:t>SELECT *</a:t>
            </a:r>
          </a:p>
          <a:p>
            <a:r>
              <a:rPr lang="en-US" sz="1200" kern="1200" dirty="0" smtClean="0">
                <a:solidFill>
                  <a:schemeClr val="tx1"/>
                </a:solidFill>
                <a:latin typeface="Courier New" panose="02070309020205020404" pitchFamily="49" charset="0"/>
                <a:ea typeface="+mn-ea"/>
                <a:cs typeface="Courier New" panose="02070309020205020404" pitchFamily="49" charset="0"/>
              </a:rPr>
              <a:t>FROM [</a:t>
            </a:r>
            <a:r>
              <a:rPr lang="en-US" sz="1200" kern="1200" dirty="0" err="1" smtClean="0">
                <a:solidFill>
                  <a:schemeClr val="tx1"/>
                </a:solidFill>
                <a:latin typeface="Courier New" panose="02070309020205020404" pitchFamily="49" charset="0"/>
                <a:ea typeface="+mn-ea"/>
                <a:cs typeface="Courier New" panose="02070309020205020404" pitchFamily="49" charset="0"/>
              </a:rPr>
              <a:t>dbo</a:t>
            </a:r>
            <a:r>
              <a:rPr lang="en-US" sz="1200" kern="1200" dirty="0" smtClean="0">
                <a:solidFill>
                  <a:schemeClr val="tx1"/>
                </a:solidFill>
                <a:latin typeface="Courier New" panose="02070309020205020404" pitchFamily="49" charset="0"/>
                <a:ea typeface="+mn-ea"/>
                <a:cs typeface="Courier New" panose="02070309020205020404" pitchFamily="49" charset="0"/>
              </a:rPr>
              <a:t>].[</a:t>
            </a:r>
            <a:r>
              <a:rPr lang="en-US" sz="1200" kern="1200" dirty="0" err="1" smtClean="0">
                <a:solidFill>
                  <a:schemeClr val="tx1"/>
                </a:solidFill>
                <a:latin typeface="Courier New" panose="02070309020205020404" pitchFamily="49" charset="0"/>
                <a:ea typeface="+mn-ea"/>
                <a:cs typeface="Courier New" panose="02070309020205020404" pitchFamily="49" charset="0"/>
              </a:rPr>
              <a:t>DimProductSubCategory</a:t>
            </a:r>
            <a:r>
              <a:rPr lang="en-US" sz="1200" kern="1200" dirty="0" smtClean="0">
                <a:solidFill>
                  <a:schemeClr val="tx1"/>
                </a:solidFill>
                <a:latin typeface="Courier New" panose="02070309020205020404" pitchFamily="49" charset="0"/>
                <a:ea typeface="+mn-ea"/>
                <a:cs typeface="Courier New" panose="02070309020205020404" pitchFamily="49" charset="0"/>
              </a:rPr>
              <a:t>]</a:t>
            </a:r>
          </a:p>
          <a:p>
            <a:r>
              <a:rPr lang="en-US" sz="1200" kern="1200" dirty="0" smtClean="0">
                <a:solidFill>
                  <a:schemeClr val="tx1"/>
                </a:solidFill>
                <a:latin typeface="Courier New" panose="02070309020205020404" pitchFamily="49" charset="0"/>
                <a:ea typeface="+mn-ea"/>
                <a:cs typeface="Courier New" panose="02070309020205020404" pitchFamily="49" charset="0"/>
              </a:rPr>
              <a:t>OPTION (LABEL = 'BSW </a:t>
            </a:r>
            <a:r>
              <a:rPr lang="en-US" sz="1200" kern="1200" dirty="0" err="1" smtClean="0">
                <a:solidFill>
                  <a:schemeClr val="tx1"/>
                </a:solidFill>
                <a:latin typeface="Courier New" panose="02070309020205020404" pitchFamily="49" charset="0"/>
                <a:ea typeface="+mn-ea"/>
                <a:cs typeface="Courier New" panose="02070309020205020404" pitchFamily="49" charset="0"/>
              </a:rPr>
              <a:t>Qry</a:t>
            </a:r>
            <a:r>
              <a:rPr lang="en-US" sz="1200" kern="1200" dirty="0" smtClean="0">
                <a:solidFill>
                  <a:schemeClr val="tx1"/>
                </a:solidFill>
                <a:latin typeface="Courier New" panose="02070309020205020404" pitchFamily="49" charset="0"/>
                <a:ea typeface="+mn-ea"/>
                <a:cs typeface="Courier New" panose="02070309020205020404" pitchFamily="49" charset="0"/>
              </a:rPr>
              <a:t> </a:t>
            </a:r>
            <a:r>
              <a:rPr lang="en-US" sz="1200" kern="1200" dirty="0" err="1" smtClean="0">
                <a:solidFill>
                  <a:schemeClr val="tx1"/>
                </a:solidFill>
                <a:latin typeface="Courier New" panose="02070309020205020404" pitchFamily="49" charset="0"/>
                <a:ea typeface="+mn-ea"/>
                <a:cs typeface="Courier New" panose="02070309020205020404" pitchFamily="49" charset="0"/>
              </a:rPr>
              <a:t>ProductSubCategory</a:t>
            </a:r>
            <a:r>
              <a:rPr lang="en-US" sz="1200" kern="1200" dirty="0" smtClean="0">
                <a:solidFill>
                  <a:schemeClr val="tx1"/>
                </a:solidFill>
                <a:latin typeface="Courier New" panose="02070309020205020404" pitchFamily="49" charset="0"/>
                <a:ea typeface="+mn-ea"/>
                <a:cs typeface="Courier New" panose="02070309020205020404" pitchFamily="49" charset="0"/>
              </a:rPr>
              <a:t>')</a:t>
            </a:r>
          </a:p>
          <a:p>
            <a:endParaRPr lang="en-US" sz="1200" kern="1200" dirty="0" smtClean="0">
              <a:solidFill>
                <a:schemeClr val="tx1"/>
              </a:solidFill>
              <a:latin typeface="Courier New" panose="02070309020205020404" pitchFamily="49" charset="0"/>
              <a:ea typeface="+mn-ea"/>
              <a:cs typeface="Courier New" panose="02070309020205020404" pitchFamily="49" charset="0"/>
            </a:endParaRPr>
          </a:p>
          <a:p>
            <a:r>
              <a:rPr lang="en-US" sz="1200" kern="1200" dirty="0" smtClean="0">
                <a:solidFill>
                  <a:schemeClr val="tx1"/>
                </a:solidFill>
                <a:latin typeface="Courier New" panose="02070309020205020404" pitchFamily="49" charset="0"/>
                <a:ea typeface="+mn-ea"/>
                <a:cs typeface="Courier New" panose="02070309020205020404" pitchFamily="49" charset="0"/>
              </a:rPr>
              <a:t>SELECT *</a:t>
            </a:r>
          </a:p>
          <a:p>
            <a:r>
              <a:rPr lang="en-US" sz="1200" kern="1200" dirty="0" smtClean="0">
                <a:solidFill>
                  <a:schemeClr val="tx1"/>
                </a:solidFill>
                <a:latin typeface="Courier New" panose="02070309020205020404" pitchFamily="49" charset="0"/>
                <a:ea typeface="+mn-ea"/>
                <a:cs typeface="Courier New" panose="02070309020205020404" pitchFamily="49" charset="0"/>
              </a:rPr>
              <a:t>FROM [</a:t>
            </a:r>
            <a:r>
              <a:rPr lang="en-US" sz="1200" kern="1200" dirty="0" err="1" smtClean="0">
                <a:solidFill>
                  <a:schemeClr val="tx1"/>
                </a:solidFill>
                <a:latin typeface="Courier New" panose="02070309020205020404" pitchFamily="49" charset="0"/>
                <a:ea typeface="+mn-ea"/>
                <a:cs typeface="Courier New" panose="02070309020205020404" pitchFamily="49" charset="0"/>
              </a:rPr>
              <a:t>dbo</a:t>
            </a:r>
            <a:r>
              <a:rPr lang="en-US" sz="1200" kern="1200" dirty="0" smtClean="0">
                <a:solidFill>
                  <a:schemeClr val="tx1"/>
                </a:solidFill>
                <a:latin typeface="Courier New" panose="02070309020205020404" pitchFamily="49" charset="0"/>
                <a:ea typeface="+mn-ea"/>
                <a:cs typeface="Courier New" panose="02070309020205020404" pitchFamily="49" charset="0"/>
              </a:rPr>
              <a:t>].[</a:t>
            </a:r>
            <a:r>
              <a:rPr lang="en-US" sz="1200" kern="1200" dirty="0" err="1" smtClean="0">
                <a:solidFill>
                  <a:schemeClr val="tx1"/>
                </a:solidFill>
                <a:latin typeface="Courier New" panose="02070309020205020404" pitchFamily="49" charset="0"/>
                <a:ea typeface="+mn-ea"/>
                <a:cs typeface="Courier New" panose="02070309020205020404" pitchFamily="49" charset="0"/>
              </a:rPr>
              <a:t>DimProduct</a:t>
            </a:r>
            <a:r>
              <a:rPr lang="en-US" sz="1200" kern="1200" dirty="0" smtClean="0">
                <a:solidFill>
                  <a:schemeClr val="tx1"/>
                </a:solidFill>
                <a:latin typeface="Courier New" panose="02070309020205020404" pitchFamily="49" charset="0"/>
                <a:ea typeface="+mn-ea"/>
                <a:cs typeface="Courier New" panose="02070309020205020404" pitchFamily="49" charset="0"/>
              </a:rPr>
              <a:t>]</a:t>
            </a:r>
          </a:p>
          <a:p>
            <a:r>
              <a:rPr lang="en-US" sz="1200" kern="1200" dirty="0" smtClean="0">
                <a:solidFill>
                  <a:schemeClr val="tx1"/>
                </a:solidFill>
                <a:latin typeface="Courier New" panose="02070309020205020404" pitchFamily="49" charset="0"/>
                <a:ea typeface="+mn-ea"/>
                <a:cs typeface="Courier New" panose="02070309020205020404" pitchFamily="49" charset="0"/>
              </a:rPr>
              <a:t>OPTION (LABEL = 'BSW </a:t>
            </a:r>
            <a:r>
              <a:rPr lang="en-US" sz="1200" kern="1200" dirty="0" err="1" smtClean="0">
                <a:solidFill>
                  <a:schemeClr val="tx1"/>
                </a:solidFill>
                <a:latin typeface="Courier New" panose="02070309020205020404" pitchFamily="49" charset="0"/>
                <a:ea typeface="+mn-ea"/>
                <a:cs typeface="Courier New" panose="02070309020205020404" pitchFamily="49" charset="0"/>
              </a:rPr>
              <a:t>Qry</a:t>
            </a:r>
            <a:r>
              <a:rPr lang="en-US" sz="1200" kern="1200" dirty="0" smtClean="0">
                <a:solidFill>
                  <a:schemeClr val="tx1"/>
                </a:solidFill>
                <a:latin typeface="Courier New" panose="02070309020205020404" pitchFamily="49" charset="0"/>
                <a:ea typeface="+mn-ea"/>
                <a:cs typeface="Courier New" panose="02070309020205020404" pitchFamily="49" charset="0"/>
              </a:rPr>
              <a:t> Product')</a:t>
            </a:r>
          </a:p>
          <a:p>
            <a:endParaRPr lang="en-US" sz="1200" kern="1200" dirty="0" smtClean="0">
              <a:solidFill>
                <a:schemeClr val="tx1"/>
              </a:solidFill>
              <a:latin typeface="Courier New" panose="02070309020205020404" pitchFamily="49" charset="0"/>
              <a:ea typeface="+mn-ea"/>
              <a:cs typeface="Courier New" panose="02070309020205020404" pitchFamily="49" charset="0"/>
            </a:endParaRPr>
          </a:p>
          <a:p>
            <a:r>
              <a:rPr lang="en-US" sz="1200" kern="1200" dirty="0" smtClean="0">
                <a:solidFill>
                  <a:schemeClr val="tx1"/>
                </a:solidFill>
                <a:latin typeface="Courier New" panose="02070309020205020404" pitchFamily="49" charset="0"/>
                <a:ea typeface="+mn-ea"/>
                <a:cs typeface="Courier New" panose="02070309020205020404" pitchFamily="49" charset="0"/>
              </a:rPr>
              <a:t>-- Fact tables</a:t>
            </a:r>
          </a:p>
          <a:p>
            <a:r>
              <a:rPr lang="en-US" sz="1200" kern="1200" dirty="0" smtClean="0">
                <a:solidFill>
                  <a:schemeClr val="tx1"/>
                </a:solidFill>
                <a:latin typeface="Courier New" panose="02070309020205020404" pitchFamily="49" charset="0"/>
                <a:ea typeface="+mn-ea"/>
                <a:cs typeface="Courier New" panose="02070309020205020404" pitchFamily="49" charset="0"/>
              </a:rPr>
              <a:t>SELECT  *</a:t>
            </a:r>
          </a:p>
          <a:p>
            <a:r>
              <a:rPr lang="en-US" sz="1200" kern="1200" dirty="0" smtClean="0">
                <a:solidFill>
                  <a:schemeClr val="tx1"/>
                </a:solidFill>
                <a:latin typeface="Courier New" panose="02070309020205020404" pitchFamily="49" charset="0"/>
                <a:ea typeface="+mn-ea"/>
                <a:cs typeface="Courier New" panose="02070309020205020404" pitchFamily="49" charset="0"/>
              </a:rPr>
              <a:t>FROM [</a:t>
            </a:r>
            <a:r>
              <a:rPr lang="en-US" sz="1200" kern="1200" dirty="0" err="1" smtClean="0">
                <a:solidFill>
                  <a:schemeClr val="tx1"/>
                </a:solidFill>
                <a:latin typeface="Courier New" panose="02070309020205020404" pitchFamily="49" charset="0"/>
                <a:ea typeface="+mn-ea"/>
                <a:cs typeface="Courier New" panose="02070309020205020404" pitchFamily="49" charset="0"/>
              </a:rPr>
              <a:t>dbo</a:t>
            </a:r>
            <a:r>
              <a:rPr lang="en-US" sz="1200" kern="1200" dirty="0" smtClean="0">
                <a:solidFill>
                  <a:schemeClr val="tx1"/>
                </a:solidFill>
                <a:latin typeface="Courier New" panose="02070309020205020404" pitchFamily="49" charset="0"/>
                <a:ea typeface="+mn-ea"/>
                <a:cs typeface="Courier New" panose="02070309020205020404" pitchFamily="49" charset="0"/>
              </a:rPr>
              <a:t>].[</a:t>
            </a:r>
            <a:r>
              <a:rPr lang="en-US" sz="1200" kern="1200" dirty="0" err="1" smtClean="0">
                <a:solidFill>
                  <a:schemeClr val="tx1"/>
                </a:solidFill>
                <a:latin typeface="Courier New" panose="02070309020205020404" pitchFamily="49" charset="0"/>
                <a:ea typeface="+mn-ea"/>
                <a:cs typeface="Courier New" panose="02070309020205020404" pitchFamily="49" charset="0"/>
              </a:rPr>
              <a:t>FactInternetSales</a:t>
            </a:r>
            <a:r>
              <a:rPr lang="en-US" sz="1200" kern="1200" dirty="0" smtClean="0">
                <a:solidFill>
                  <a:schemeClr val="tx1"/>
                </a:solidFill>
                <a:latin typeface="Courier New" panose="02070309020205020404" pitchFamily="49" charset="0"/>
                <a:ea typeface="+mn-ea"/>
                <a:cs typeface="Courier New" panose="02070309020205020404" pitchFamily="49" charset="0"/>
              </a:rPr>
              <a:t>]</a:t>
            </a:r>
          </a:p>
          <a:p>
            <a:r>
              <a:rPr lang="en-US" sz="1200" kern="1200" dirty="0" smtClean="0">
                <a:solidFill>
                  <a:schemeClr val="tx1"/>
                </a:solidFill>
                <a:latin typeface="Courier New" panose="02070309020205020404" pitchFamily="49" charset="0"/>
                <a:ea typeface="+mn-ea"/>
                <a:cs typeface="Courier New" panose="02070309020205020404" pitchFamily="49" charset="0"/>
              </a:rPr>
              <a:t>WHERE </a:t>
            </a:r>
            <a:r>
              <a:rPr lang="en-US" sz="1200" kern="1200" dirty="0" err="1" smtClean="0">
                <a:solidFill>
                  <a:schemeClr val="tx1"/>
                </a:solidFill>
                <a:latin typeface="Courier New" panose="02070309020205020404" pitchFamily="49" charset="0"/>
                <a:ea typeface="+mn-ea"/>
                <a:cs typeface="Courier New" panose="02070309020205020404" pitchFamily="49" charset="0"/>
              </a:rPr>
              <a:t>SalesOrderNumber</a:t>
            </a:r>
            <a:r>
              <a:rPr lang="en-US" sz="1200" kern="1200" dirty="0" smtClean="0">
                <a:solidFill>
                  <a:schemeClr val="tx1"/>
                </a:solidFill>
                <a:latin typeface="Courier New" panose="02070309020205020404" pitchFamily="49" charset="0"/>
                <a:ea typeface="+mn-ea"/>
                <a:cs typeface="Courier New" panose="02070309020205020404" pitchFamily="49" charset="0"/>
              </a:rPr>
              <a:t> IN ('SO43662','SO51212')</a:t>
            </a:r>
          </a:p>
          <a:p>
            <a:r>
              <a:rPr lang="en-US" sz="1200" kern="1200" dirty="0" smtClean="0">
                <a:solidFill>
                  <a:schemeClr val="tx1"/>
                </a:solidFill>
                <a:latin typeface="Courier New" panose="02070309020205020404" pitchFamily="49" charset="0"/>
                <a:ea typeface="+mn-ea"/>
                <a:cs typeface="Courier New" panose="02070309020205020404" pitchFamily="49" charset="0"/>
              </a:rPr>
              <a:t>OPTION (LABEL = 'BSW </a:t>
            </a:r>
            <a:r>
              <a:rPr lang="en-US" sz="1200" kern="1200" dirty="0" err="1" smtClean="0">
                <a:solidFill>
                  <a:schemeClr val="tx1"/>
                </a:solidFill>
                <a:latin typeface="Courier New" panose="02070309020205020404" pitchFamily="49" charset="0"/>
                <a:ea typeface="+mn-ea"/>
                <a:cs typeface="Courier New" panose="02070309020205020404" pitchFamily="49" charset="0"/>
              </a:rPr>
              <a:t>Qry</a:t>
            </a:r>
            <a:r>
              <a:rPr lang="en-US" sz="1200" kern="1200" dirty="0" smtClean="0">
                <a:solidFill>
                  <a:schemeClr val="tx1"/>
                </a:solidFill>
                <a:latin typeface="Courier New" panose="02070309020205020404" pitchFamily="49" charset="0"/>
                <a:ea typeface="+mn-ea"/>
                <a:cs typeface="Courier New" panose="02070309020205020404" pitchFamily="49" charset="0"/>
              </a:rPr>
              <a:t> </a:t>
            </a:r>
            <a:r>
              <a:rPr lang="en-US" sz="1200" kern="1200" dirty="0" err="1" smtClean="0">
                <a:solidFill>
                  <a:schemeClr val="tx1"/>
                </a:solidFill>
                <a:latin typeface="Courier New" panose="02070309020205020404" pitchFamily="49" charset="0"/>
                <a:ea typeface="+mn-ea"/>
                <a:cs typeface="Courier New" panose="02070309020205020404" pitchFamily="49" charset="0"/>
              </a:rPr>
              <a:t>InternetSales</a:t>
            </a:r>
            <a:r>
              <a:rPr lang="en-US" sz="1200" kern="1200" dirty="0" smtClean="0">
                <a:solidFill>
                  <a:schemeClr val="tx1"/>
                </a:solidFill>
                <a:latin typeface="Courier New" panose="02070309020205020404" pitchFamily="49" charset="0"/>
                <a:ea typeface="+mn-ea"/>
                <a:cs typeface="Courier New" panose="02070309020205020404" pitchFamily="49" charset="0"/>
              </a:rPr>
              <a:t>')</a:t>
            </a:r>
          </a:p>
          <a:p>
            <a:endParaRPr lang="en-US" sz="1200" kern="1200" dirty="0" smtClean="0">
              <a:solidFill>
                <a:schemeClr val="tx1"/>
              </a:solidFill>
              <a:latin typeface="Courier New" panose="02070309020205020404" pitchFamily="49" charset="0"/>
              <a:ea typeface="+mn-ea"/>
              <a:cs typeface="Courier New" panose="02070309020205020404" pitchFamily="49" charset="0"/>
            </a:endParaRPr>
          </a:p>
          <a:p>
            <a:r>
              <a:rPr lang="en-US" sz="1200" kern="1200" dirty="0" smtClean="0">
                <a:solidFill>
                  <a:schemeClr val="tx1"/>
                </a:solidFill>
                <a:latin typeface="Courier New" panose="02070309020205020404" pitchFamily="49" charset="0"/>
                <a:ea typeface="+mn-ea"/>
                <a:cs typeface="Courier New" panose="02070309020205020404" pitchFamily="49" charset="0"/>
              </a:rPr>
              <a:t>SELECT TOP 100 *</a:t>
            </a:r>
          </a:p>
          <a:p>
            <a:r>
              <a:rPr lang="en-US" sz="1200" kern="1200" dirty="0" smtClean="0">
                <a:solidFill>
                  <a:schemeClr val="tx1"/>
                </a:solidFill>
                <a:latin typeface="Courier New" panose="02070309020205020404" pitchFamily="49" charset="0"/>
                <a:ea typeface="+mn-ea"/>
                <a:cs typeface="Courier New" panose="02070309020205020404" pitchFamily="49" charset="0"/>
              </a:rPr>
              <a:t>FROM [</a:t>
            </a:r>
            <a:r>
              <a:rPr lang="en-US" sz="1200" kern="1200" dirty="0" err="1" smtClean="0">
                <a:solidFill>
                  <a:schemeClr val="tx1"/>
                </a:solidFill>
                <a:latin typeface="Courier New" panose="02070309020205020404" pitchFamily="49" charset="0"/>
                <a:ea typeface="+mn-ea"/>
                <a:cs typeface="Courier New" panose="02070309020205020404" pitchFamily="49" charset="0"/>
              </a:rPr>
              <a:t>dbo</a:t>
            </a:r>
            <a:r>
              <a:rPr lang="en-US" sz="1200" kern="1200" dirty="0" smtClean="0">
                <a:solidFill>
                  <a:schemeClr val="tx1"/>
                </a:solidFill>
                <a:latin typeface="Courier New" panose="02070309020205020404" pitchFamily="49" charset="0"/>
                <a:ea typeface="+mn-ea"/>
                <a:cs typeface="Courier New" panose="02070309020205020404" pitchFamily="49" charset="0"/>
              </a:rPr>
              <a:t>].[</a:t>
            </a:r>
            <a:r>
              <a:rPr lang="en-US" sz="1200" kern="1200" dirty="0" err="1" smtClean="0">
                <a:solidFill>
                  <a:schemeClr val="tx1"/>
                </a:solidFill>
                <a:latin typeface="Courier New" panose="02070309020205020404" pitchFamily="49" charset="0"/>
                <a:ea typeface="+mn-ea"/>
                <a:cs typeface="Courier New" panose="02070309020205020404" pitchFamily="49" charset="0"/>
              </a:rPr>
              <a:t>FactResellerSales</a:t>
            </a:r>
            <a:r>
              <a:rPr lang="en-US" sz="1200" kern="1200" dirty="0" smtClean="0">
                <a:solidFill>
                  <a:schemeClr val="tx1"/>
                </a:solidFill>
                <a:latin typeface="Courier New" panose="02070309020205020404" pitchFamily="49" charset="0"/>
                <a:ea typeface="+mn-ea"/>
                <a:cs typeface="Courier New" panose="02070309020205020404" pitchFamily="49" charset="0"/>
              </a:rPr>
              <a:t>]</a:t>
            </a:r>
          </a:p>
          <a:p>
            <a:r>
              <a:rPr lang="en-US" sz="1200" kern="1200" dirty="0" smtClean="0">
                <a:solidFill>
                  <a:schemeClr val="tx1"/>
                </a:solidFill>
                <a:latin typeface="Courier New" panose="02070309020205020404" pitchFamily="49" charset="0"/>
                <a:ea typeface="+mn-ea"/>
                <a:cs typeface="Courier New" panose="02070309020205020404" pitchFamily="49" charset="0"/>
              </a:rPr>
              <a:t>WHERE </a:t>
            </a:r>
            <a:r>
              <a:rPr lang="en-US" sz="1200" kern="1200" dirty="0" err="1" smtClean="0">
                <a:solidFill>
                  <a:schemeClr val="tx1"/>
                </a:solidFill>
                <a:latin typeface="Courier New" panose="02070309020205020404" pitchFamily="49" charset="0"/>
                <a:ea typeface="+mn-ea"/>
                <a:cs typeface="Courier New" panose="02070309020205020404" pitchFamily="49" charset="0"/>
              </a:rPr>
              <a:t>SalesOrderNumber</a:t>
            </a:r>
            <a:r>
              <a:rPr lang="en-US" sz="1200" kern="1200" dirty="0" smtClean="0">
                <a:solidFill>
                  <a:schemeClr val="tx1"/>
                </a:solidFill>
                <a:latin typeface="Courier New" panose="02070309020205020404" pitchFamily="49" charset="0"/>
                <a:ea typeface="+mn-ea"/>
                <a:cs typeface="Courier New" panose="02070309020205020404" pitchFamily="49" charset="0"/>
              </a:rPr>
              <a:t> IN ('SO43662','SO51212')</a:t>
            </a:r>
          </a:p>
          <a:p>
            <a:r>
              <a:rPr lang="en-US" sz="1200" kern="1200" dirty="0" smtClean="0">
                <a:solidFill>
                  <a:schemeClr val="tx1"/>
                </a:solidFill>
                <a:latin typeface="Courier New" panose="02070309020205020404" pitchFamily="49" charset="0"/>
                <a:ea typeface="+mn-ea"/>
                <a:cs typeface="Courier New" panose="02070309020205020404" pitchFamily="49" charset="0"/>
              </a:rPr>
              <a:t>OPTION (LABEL = 'BSW </a:t>
            </a:r>
            <a:r>
              <a:rPr lang="en-US" sz="1200" kern="1200" dirty="0" err="1" smtClean="0">
                <a:solidFill>
                  <a:schemeClr val="tx1"/>
                </a:solidFill>
                <a:latin typeface="Courier New" panose="02070309020205020404" pitchFamily="49" charset="0"/>
                <a:ea typeface="+mn-ea"/>
                <a:cs typeface="Courier New" panose="02070309020205020404" pitchFamily="49" charset="0"/>
              </a:rPr>
              <a:t>Qry</a:t>
            </a:r>
            <a:r>
              <a:rPr lang="en-US" sz="1200" kern="1200" dirty="0" smtClean="0">
                <a:solidFill>
                  <a:schemeClr val="tx1"/>
                </a:solidFill>
                <a:latin typeface="Courier New" panose="02070309020205020404" pitchFamily="49" charset="0"/>
                <a:ea typeface="+mn-ea"/>
                <a:cs typeface="Courier New" panose="02070309020205020404" pitchFamily="49" charset="0"/>
              </a:rPr>
              <a:t> </a:t>
            </a:r>
            <a:r>
              <a:rPr lang="en-US" sz="1200" kern="1200" dirty="0" err="1" smtClean="0">
                <a:solidFill>
                  <a:schemeClr val="tx1"/>
                </a:solidFill>
                <a:latin typeface="Courier New" panose="02070309020205020404" pitchFamily="49" charset="0"/>
                <a:ea typeface="+mn-ea"/>
                <a:cs typeface="Courier New" panose="02070309020205020404" pitchFamily="49" charset="0"/>
              </a:rPr>
              <a:t>ResellerSales</a:t>
            </a:r>
            <a:r>
              <a:rPr lang="en-US" sz="1200" kern="1200" dirty="0" smtClean="0">
                <a:solidFill>
                  <a:schemeClr val="tx1"/>
                </a:solidFill>
                <a:latin typeface="Courier New" panose="02070309020205020404" pitchFamily="49" charset="0"/>
                <a:ea typeface="+mn-ea"/>
                <a:cs typeface="Courier New" panose="02070309020205020404" pitchFamily="49" charset="0"/>
              </a:rPr>
              <a:t>')</a:t>
            </a:r>
          </a:p>
          <a:p>
            <a:endParaRPr lang="en-US" sz="1200" kern="1200" dirty="0" smtClean="0">
              <a:solidFill>
                <a:schemeClr val="tx1"/>
              </a:solidFill>
              <a:latin typeface="Courier New" panose="02070309020205020404" pitchFamily="49" charset="0"/>
              <a:ea typeface="+mn-ea"/>
              <a:cs typeface="Courier New" panose="02070309020205020404" pitchFamily="49" charset="0"/>
            </a:endParaRPr>
          </a:p>
          <a:p>
            <a:r>
              <a:rPr lang="en-US" sz="1200" kern="1200" dirty="0" smtClean="0">
                <a:solidFill>
                  <a:schemeClr val="tx1"/>
                </a:solidFill>
                <a:latin typeface="Courier New" panose="02070309020205020404" pitchFamily="49" charset="0"/>
                <a:ea typeface="+mn-ea"/>
                <a:cs typeface="Courier New" panose="02070309020205020404" pitchFamily="49" charset="0"/>
              </a:rPr>
              <a:t>SELECT TOP 100 *</a:t>
            </a:r>
          </a:p>
          <a:p>
            <a:r>
              <a:rPr lang="en-US" sz="1200" kern="1200" dirty="0" smtClean="0">
                <a:solidFill>
                  <a:schemeClr val="tx1"/>
                </a:solidFill>
                <a:latin typeface="Courier New" panose="02070309020205020404" pitchFamily="49" charset="0"/>
                <a:ea typeface="+mn-ea"/>
                <a:cs typeface="Courier New" panose="02070309020205020404" pitchFamily="49" charset="0"/>
              </a:rPr>
              <a:t>FROM [</a:t>
            </a:r>
            <a:r>
              <a:rPr lang="en-US" sz="1200" kern="1200" dirty="0" err="1" smtClean="0">
                <a:solidFill>
                  <a:schemeClr val="tx1"/>
                </a:solidFill>
                <a:latin typeface="Courier New" panose="02070309020205020404" pitchFamily="49" charset="0"/>
                <a:ea typeface="+mn-ea"/>
                <a:cs typeface="Courier New" panose="02070309020205020404" pitchFamily="49" charset="0"/>
              </a:rPr>
              <a:t>dbo</a:t>
            </a:r>
            <a:r>
              <a:rPr lang="en-US" sz="1200" kern="1200" dirty="0" smtClean="0">
                <a:solidFill>
                  <a:schemeClr val="tx1"/>
                </a:solidFill>
                <a:latin typeface="Courier New" panose="02070309020205020404" pitchFamily="49" charset="0"/>
                <a:ea typeface="+mn-ea"/>
                <a:cs typeface="Courier New" panose="02070309020205020404" pitchFamily="49" charset="0"/>
              </a:rPr>
              <a:t>].[</a:t>
            </a:r>
            <a:r>
              <a:rPr lang="en-US" sz="1200" kern="1200" dirty="0" err="1" smtClean="0">
                <a:solidFill>
                  <a:schemeClr val="tx1"/>
                </a:solidFill>
                <a:latin typeface="Courier New" panose="02070309020205020404" pitchFamily="49" charset="0"/>
                <a:ea typeface="+mn-ea"/>
                <a:cs typeface="Courier New" panose="02070309020205020404" pitchFamily="49" charset="0"/>
              </a:rPr>
              <a:t>FactInternetSalesReason</a:t>
            </a:r>
            <a:r>
              <a:rPr lang="en-US" sz="1200" kern="1200" dirty="0" smtClean="0">
                <a:solidFill>
                  <a:schemeClr val="tx1"/>
                </a:solidFill>
                <a:latin typeface="Courier New" panose="02070309020205020404" pitchFamily="49" charset="0"/>
                <a:ea typeface="+mn-ea"/>
                <a:cs typeface="Courier New" panose="02070309020205020404" pitchFamily="49" charset="0"/>
              </a:rPr>
              <a:t>]</a:t>
            </a:r>
          </a:p>
          <a:p>
            <a:r>
              <a:rPr lang="en-US" sz="1200" kern="1200" dirty="0" smtClean="0">
                <a:solidFill>
                  <a:schemeClr val="tx1"/>
                </a:solidFill>
                <a:latin typeface="Courier New" panose="02070309020205020404" pitchFamily="49" charset="0"/>
                <a:ea typeface="+mn-ea"/>
                <a:cs typeface="Courier New" panose="02070309020205020404" pitchFamily="49" charset="0"/>
              </a:rPr>
              <a:t>WHERE </a:t>
            </a:r>
            <a:r>
              <a:rPr lang="en-US" sz="1200" kern="1200" dirty="0" err="1" smtClean="0">
                <a:solidFill>
                  <a:schemeClr val="tx1"/>
                </a:solidFill>
                <a:latin typeface="Courier New" panose="02070309020205020404" pitchFamily="49" charset="0"/>
                <a:ea typeface="+mn-ea"/>
                <a:cs typeface="Courier New" panose="02070309020205020404" pitchFamily="49" charset="0"/>
              </a:rPr>
              <a:t>SalesOrderNumber</a:t>
            </a:r>
            <a:r>
              <a:rPr lang="en-US" sz="1200" kern="1200" dirty="0" smtClean="0">
                <a:solidFill>
                  <a:schemeClr val="tx1"/>
                </a:solidFill>
                <a:latin typeface="Courier New" panose="02070309020205020404" pitchFamily="49" charset="0"/>
                <a:ea typeface="+mn-ea"/>
                <a:cs typeface="Courier New" panose="02070309020205020404" pitchFamily="49" charset="0"/>
              </a:rPr>
              <a:t> IN ('SO43662','SO51212')</a:t>
            </a:r>
          </a:p>
          <a:p>
            <a:r>
              <a:rPr lang="en-US" sz="1200" kern="1200" dirty="0" smtClean="0">
                <a:solidFill>
                  <a:schemeClr val="tx1"/>
                </a:solidFill>
                <a:latin typeface="Courier New" panose="02070309020205020404" pitchFamily="49" charset="0"/>
                <a:ea typeface="+mn-ea"/>
                <a:cs typeface="Courier New" panose="02070309020205020404" pitchFamily="49" charset="0"/>
              </a:rPr>
              <a:t>OPTION (LABEL = 'BSW </a:t>
            </a:r>
            <a:r>
              <a:rPr lang="en-US" sz="1200" kern="1200" dirty="0" err="1" smtClean="0">
                <a:solidFill>
                  <a:schemeClr val="tx1"/>
                </a:solidFill>
                <a:latin typeface="Courier New" panose="02070309020205020404" pitchFamily="49" charset="0"/>
                <a:ea typeface="+mn-ea"/>
                <a:cs typeface="Courier New" panose="02070309020205020404" pitchFamily="49" charset="0"/>
              </a:rPr>
              <a:t>Qry</a:t>
            </a:r>
            <a:r>
              <a:rPr lang="en-US" sz="1200" kern="1200" dirty="0" smtClean="0">
                <a:solidFill>
                  <a:schemeClr val="tx1"/>
                </a:solidFill>
                <a:latin typeface="Courier New" panose="02070309020205020404" pitchFamily="49" charset="0"/>
                <a:ea typeface="+mn-ea"/>
                <a:cs typeface="Courier New" panose="02070309020205020404" pitchFamily="49" charset="0"/>
              </a:rPr>
              <a:t> </a:t>
            </a:r>
            <a:r>
              <a:rPr lang="en-US" sz="1200" kern="1200" dirty="0" err="1" smtClean="0">
                <a:solidFill>
                  <a:schemeClr val="tx1"/>
                </a:solidFill>
                <a:latin typeface="Courier New" panose="02070309020205020404" pitchFamily="49" charset="0"/>
                <a:ea typeface="+mn-ea"/>
                <a:cs typeface="Courier New" panose="02070309020205020404" pitchFamily="49" charset="0"/>
              </a:rPr>
              <a:t>InternetSalesReason</a:t>
            </a:r>
            <a:r>
              <a:rPr lang="en-US" sz="1200" kern="1200" dirty="0" smtClean="0">
                <a:solidFill>
                  <a:schemeClr val="tx1"/>
                </a:solidFill>
                <a:latin typeface="Courier New" panose="02070309020205020404" pitchFamily="49" charset="0"/>
                <a:ea typeface="+mn-ea"/>
                <a:cs typeface="Courier New" panose="02070309020205020404" pitchFamily="49" charset="0"/>
              </a:rPr>
              <a:t>')</a:t>
            </a:r>
          </a:p>
          <a:p>
            <a:endParaRPr lang="en-US" sz="1200" kern="1200" dirty="0" smtClean="0">
              <a:solidFill>
                <a:schemeClr val="tx1"/>
              </a:solidFill>
              <a:latin typeface="Courier New" panose="02070309020205020404" pitchFamily="49" charset="0"/>
              <a:ea typeface="+mn-ea"/>
              <a:cs typeface="Courier New" panose="02070309020205020404" pitchFamily="49" charset="0"/>
            </a:endParaRPr>
          </a:p>
          <a:p>
            <a:r>
              <a:rPr lang="en-US" sz="1200" kern="1200" dirty="0" smtClean="0">
                <a:solidFill>
                  <a:schemeClr val="tx1"/>
                </a:solidFill>
                <a:latin typeface="Courier New" panose="02070309020205020404" pitchFamily="49" charset="0"/>
                <a:ea typeface="+mn-ea"/>
                <a:cs typeface="Courier New" panose="02070309020205020404" pitchFamily="49" charset="0"/>
              </a:rPr>
              <a:t>SELECT TOP 100 *</a:t>
            </a:r>
          </a:p>
          <a:p>
            <a:r>
              <a:rPr lang="en-US" sz="1200" kern="1200" dirty="0" smtClean="0">
                <a:solidFill>
                  <a:schemeClr val="tx1"/>
                </a:solidFill>
                <a:latin typeface="Courier New" panose="02070309020205020404" pitchFamily="49" charset="0"/>
                <a:ea typeface="+mn-ea"/>
                <a:cs typeface="Courier New" panose="02070309020205020404" pitchFamily="49" charset="0"/>
              </a:rPr>
              <a:t>FROM [</a:t>
            </a:r>
            <a:r>
              <a:rPr lang="en-US" sz="1200" kern="1200" dirty="0" err="1" smtClean="0">
                <a:solidFill>
                  <a:schemeClr val="tx1"/>
                </a:solidFill>
                <a:latin typeface="Courier New" panose="02070309020205020404" pitchFamily="49" charset="0"/>
                <a:ea typeface="+mn-ea"/>
                <a:cs typeface="Courier New" panose="02070309020205020404" pitchFamily="49" charset="0"/>
              </a:rPr>
              <a:t>dbo</a:t>
            </a:r>
            <a:r>
              <a:rPr lang="en-US" sz="1200" kern="1200" dirty="0" smtClean="0">
                <a:solidFill>
                  <a:schemeClr val="tx1"/>
                </a:solidFill>
                <a:latin typeface="Courier New" panose="02070309020205020404" pitchFamily="49" charset="0"/>
                <a:ea typeface="+mn-ea"/>
                <a:cs typeface="Courier New" panose="02070309020205020404" pitchFamily="49" charset="0"/>
              </a:rPr>
              <a:t>].[</a:t>
            </a:r>
            <a:r>
              <a:rPr lang="en-US" sz="1200" kern="1200" dirty="0" err="1" smtClean="0">
                <a:solidFill>
                  <a:schemeClr val="tx1"/>
                </a:solidFill>
                <a:latin typeface="Courier New" panose="02070309020205020404" pitchFamily="49" charset="0"/>
                <a:ea typeface="+mn-ea"/>
                <a:cs typeface="Courier New" panose="02070309020205020404" pitchFamily="49" charset="0"/>
              </a:rPr>
              <a:t>FactSalesQuota</a:t>
            </a:r>
            <a:r>
              <a:rPr lang="en-US" sz="1200" kern="1200" dirty="0" smtClean="0">
                <a:solidFill>
                  <a:schemeClr val="tx1"/>
                </a:solidFill>
                <a:latin typeface="Courier New" panose="02070309020205020404" pitchFamily="49" charset="0"/>
                <a:ea typeface="+mn-ea"/>
                <a:cs typeface="Courier New" panose="02070309020205020404" pitchFamily="49" charset="0"/>
              </a:rPr>
              <a:t>]</a:t>
            </a:r>
          </a:p>
          <a:p>
            <a:r>
              <a:rPr lang="en-US" sz="1200" kern="1200" dirty="0" smtClean="0">
                <a:solidFill>
                  <a:schemeClr val="tx1"/>
                </a:solidFill>
                <a:latin typeface="Courier New" panose="02070309020205020404" pitchFamily="49" charset="0"/>
                <a:ea typeface="+mn-ea"/>
                <a:cs typeface="Courier New" panose="02070309020205020404" pitchFamily="49" charset="0"/>
              </a:rPr>
              <a:t>OPTION (LABEL = 'BSW </a:t>
            </a:r>
            <a:r>
              <a:rPr lang="en-US" sz="1200" kern="1200" dirty="0" err="1" smtClean="0">
                <a:solidFill>
                  <a:schemeClr val="tx1"/>
                </a:solidFill>
                <a:latin typeface="Courier New" panose="02070309020205020404" pitchFamily="49" charset="0"/>
                <a:ea typeface="+mn-ea"/>
                <a:cs typeface="Courier New" panose="02070309020205020404" pitchFamily="49" charset="0"/>
              </a:rPr>
              <a:t>Qry</a:t>
            </a:r>
            <a:r>
              <a:rPr lang="en-US" sz="1200" kern="1200" dirty="0" smtClean="0">
                <a:solidFill>
                  <a:schemeClr val="tx1"/>
                </a:solidFill>
                <a:latin typeface="Courier New" panose="02070309020205020404" pitchFamily="49" charset="0"/>
                <a:ea typeface="+mn-ea"/>
                <a:cs typeface="Courier New" panose="02070309020205020404" pitchFamily="49" charset="0"/>
              </a:rPr>
              <a:t> </a:t>
            </a:r>
            <a:r>
              <a:rPr lang="en-US" sz="1200" kern="1200" dirty="0" err="1" smtClean="0">
                <a:solidFill>
                  <a:schemeClr val="tx1"/>
                </a:solidFill>
                <a:latin typeface="Courier New" panose="02070309020205020404" pitchFamily="49" charset="0"/>
                <a:ea typeface="+mn-ea"/>
                <a:cs typeface="Courier New" panose="02070309020205020404" pitchFamily="49" charset="0"/>
              </a:rPr>
              <a:t>SalesQuota</a:t>
            </a:r>
            <a:r>
              <a:rPr lang="en-US" sz="1200" kern="1200" dirty="0" smtClean="0">
                <a:solidFill>
                  <a:schemeClr val="tx1"/>
                </a:solidFill>
                <a:latin typeface="Courier New" panose="02070309020205020404" pitchFamily="49" charset="0"/>
                <a:ea typeface="+mn-ea"/>
                <a:cs typeface="Courier New" panose="02070309020205020404" pitchFamily="49" charset="0"/>
              </a:rPr>
              <a:t>')</a:t>
            </a:r>
          </a:p>
          <a:p>
            <a:endParaRPr lang="en-US" sz="1200" kern="1200" dirty="0" smtClean="0">
              <a:solidFill>
                <a:schemeClr val="tx1"/>
              </a:solidFill>
              <a:latin typeface="Courier New" panose="02070309020205020404" pitchFamily="49" charset="0"/>
              <a:ea typeface="+mn-ea"/>
              <a:cs typeface="Courier New" panose="02070309020205020404" pitchFamily="49" charset="0"/>
            </a:endParaRPr>
          </a:p>
          <a:p>
            <a:r>
              <a:rPr lang="en-US" sz="1200" kern="1200" dirty="0" smtClean="0">
                <a:solidFill>
                  <a:schemeClr val="tx1"/>
                </a:solidFill>
                <a:latin typeface="Courier New" panose="02070309020205020404" pitchFamily="49" charset="0"/>
                <a:ea typeface="+mn-ea"/>
                <a:cs typeface="Courier New" panose="02070309020205020404" pitchFamily="49" charset="0"/>
              </a:rPr>
              <a:t>SELECT TOP 100 *</a:t>
            </a:r>
          </a:p>
          <a:p>
            <a:r>
              <a:rPr lang="en-US" sz="1200" kern="1200" dirty="0" smtClean="0">
                <a:solidFill>
                  <a:schemeClr val="tx1"/>
                </a:solidFill>
                <a:latin typeface="Courier New" panose="02070309020205020404" pitchFamily="49" charset="0"/>
                <a:ea typeface="+mn-ea"/>
                <a:cs typeface="Courier New" panose="02070309020205020404" pitchFamily="49" charset="0"/>
              </a:rPr>
              <a:t>FROM [</a:t>
            </a:r>
            <a:r>
              <a:rPr lang="en-US" sz="1200" kern="1200" dirty="0" err="1" smtClean="0">
                <a:solidFill>
                  <a:schemeClr val="tx1"/>
                </a:solidFill>
                <a:latin typeface="Courier New" panose="02070309020205020404" pitchFamily="49" charset="0"/>
                <a:ea typeface="+mn-ea"/>
                <a:cs typeface="Courier New" panose="02070309020205020404" pitchFamily="49" charset="0"/>
              </a:rPr>
              <a:t>dbo</a:t>
            </a:r>
            <a:r>
              <a:rPr lang="en-US" sz="1200" kern="1200" dirty="0" smtClean="0">
                <a:solidFill>
                  <a:schemeClr val="tx1"/>
                </a:solidFill>
                <a:latin typeface="Courier New" panose="02070309020205020404" pitchFamily="49" charset="0"/>
                <a:ea typeface="+mn-ea"/>
                <a:cs typeface="Courier New" panose="02070309020205020404" pitchFamily="49" charset="0"/>
              </a:rPr>
              <a:t>].[</a:t>
            </a:r>
            <a:r>
              <a:rPr lang="en-US" sz="1200" kern="1200" dirty="0" err="1" smtClean="0">
                <a:solidFill>
                  <a:schemeClr val="tx1"/>
                </a:solidFill>
                <a:latin typeface="Courier New" panose="02070309020205020404" pitchFamily="49" charset="0"/>
                <a:ea typeface="+mn-ea"/>
                <a:cs typeface="Courier New" panose="02070309020205020404" pitchFamily="49" charset="0"/>
              </a:rPr>
              <a:t>FactSurveyResponse</a:t>
            </a:r>
            <a:r>
              <a:rPr lang="en-US" sz="1200" kern="1200" dirty="0" smtClean="0">
                <a:solidFill>
                  <a:schemeClr val="tx1"/>
                </a:solidFill>
                <a:latin typeface="Courier New" panose="02070309020205020404" pitchFamily="49" charset="0"/>
                <a:ea typeface="+mn-ea"/>
                <a:cs typeface="Courier New" panose="02070309020205020404" pitchFamily="49" charset="0"/>
              </a:rPr>
              <a:t>]</a:t>
            </a:r>
          </a:p>
          <a:p>
            <a:endParaRPr lang="en-US" sz="1200" kern="1200" dirty="0" smtClean="0">
              <a:solidFill>
                <a:schemeClr val="tx1"/>
              </a:solidFill>
              <a:latin typeface="Courier New" panose="02070309020205020404" pitchFamily="49" charset="0"/>
              <a:ea typeface="+mn-ea"/>
              <a:cs typeface="Courier New" panose="02070309020205020404" pitchFamily="49" charset="0"/>
            </a:endParaRPr>
          </a:p>
          <a:p>
            <a:r>
              <a:rPr lang="en-US" sz="1200" kern="1200" dirty="0" smtClean="0">
                <a:solidFill>
                  <a:schemeClr val="tx1"/>
                </a:solidFill>
                <a:latin typeface="Courier New" panose="02070309020205020404" pitchFamily="49" charset="0"/>
                <a:ea typeface="+mn-ea"/>
                <a:cs typeface="Courier New" panose="02070309020205020404" pitchFamily="49" charset="0"/>
              </a:rPr>
              <a:t>-- What about Large or Rapidly Changing Dim tables</a:t>
            </a:r>
          </a:p>
          <a:p>
            <a:r>
              <a:rPr lang="en-US" sz="1200" kern="1200" dirty="0" smtClean="0">
                <a:solidFill>
                  <a:schemeClr val="tx1"/>
                </a:solidFill>
                <a:latin typeface="Courier New" panose="02070309020205020404" pitchFamily="49" charset="0"/>
                <a:ea typeface="+mn-ea"/>
                <a:cs typeface="Courier New" panose="02070309020205020404" pitchFamily="49" charset="0"/>
              </a:rPr>
              <a:t>SELECT *</a:t>
            </a:r>
          </a:p>
          <a:p>
            <a:r>
              <a:rPr lang="en-US" sz="1200" kern="1200" dirty="0" smtClean="0">
                <a:solidFill>
                  <a:schemeClr val="tx1"/>
                </a:solidFill>
                <a:latin typeface="Courier New" panose="02070309020205020404" pitchFamily="49" charset="0"/>
                <a:ea typeface="+mn-ea"/>
                <a:cs typeface="Courier New" panose="02070309020205020404" pitchFamily="49" charset="0"/>
              </a:rPr>
              <a:t>FROM [</a:t>
            </a:r>
            <a:r>
              <a:rPr lang="en-US" sz="1200" kern="1200" dirty="0" err="1" smtClean="0">
                <a:solidFill>
                  <a:schemeClr val="tx1"/>
                </a:solidFill>
                <a:latin typeface="Courier New" panose="02070309020205020404" pitchFamily="49" charset="0"/>
                <a:ea typeface="+mn-ea"/>
                <a:cs typeface="Courier New" panose="02070309020205020404" pitchFamily="49" charset="0"/>
              </a:rPr>
              <a:t>dbo</a:t>
            </a:r>
            <a:r>
              <a:rPr lang="en-US" sz="1200" kern="1200" dirty="0" smtClean="0">
                <a:solidFill>
                  <a:schemeClr val="tx1"/>
                </a:solidFill>
                <a:latin typeface="Courier New" panose="02070309020205020404" pitchFamily="49" charset="0"/>
                <a:ea typeface="+mn-ea"/>
                <a:cs typeface="Courier New" panose="02070309020205020404" pitchFamily="49" charset="0"/>
              </a:rPr>
              <a:t>].[</a:t>
            </a:r>
            <a:r>
              <a:rPr lang="en-US" sz="1200" kern="1200" dirty="0" err="1" smtClean="0">
                <a:solidFill>
                  <a:schemeClr val="tx1"/>
                </a:solidFill>
                <a:latin typeface="Courier New" panose="02070309020205020404" pitchFamily="49" charset="0"/>
                <a:ea typeface="+mn-ea"/>
                <a:cs typeface="Courier New" panose="02070309020205020404" pitchFamily="49" charset="0"/>
              </a:rPr>
              <a:t>DimReseller</a:t>
            </a:r>
            <a:r>
              <a:rPr lang="en-US" sz="1200" kern="1200" dirty="0" smtClean="0">
                <a:solidFill>
                  <a:schemeClr val="tx1"/>
                </a:solidFill>
                <a:latin typeface="Courier New" panose="02070309020205020404" pitchFamily="49" charset="0"/>
                <a:ea typeface="+mn-ea"/>
                <a:cs typeface="Courier New" panose="02070309020205020404" pitchFamily="49" charset="0"/>
              </a:rPr>
              <a:t>]</a:t>
            </a:r>
          </a:p>
          <a:p>
            <a:r>
              <a:rPr lang="en-US" sz="1200" kern="1200" dirty="0" smtClean="0">
                <a:solidFill>
                  <a:schemeClr val="tx1"/>
                </a:solidFill>
                <a:latin typeface="Courier New" panose="02070309020205020404" pitchFamily="49" charset="0"/>
                <a:ea typeface="+mn-ea"/>
                <a:cs typeface="Courier New" panose="02070309020205020404" pitchFamily="49" charset="0"/>
              </a:rPr>
              <a:t>OPTION (LABEL = 'BSW </a:t>
            </a:r>
            <a:r>
              <a:rPr lang="en-US" sz="1200" kern="1200" dirty="0" err="1" smtClean="0">
                <a:solidFill>
                  <a:schemeClr val="tx1"/>
                </a:solidFill>
                <a:latin typeface="Courier New" panose="02070309020205020404" pitchFamily="49" charset="0"/>
                <a:ea typeface="+mn-ea"/>
                <a:cs typeface="Courier New" panose="02070309020205020404" pitchFamily="49" charset="0"/>
              </a:rPr>
              <a:t>Qry</a:t>
            </a:r>
            <a:r>
              <a:rPr lang="en-US" sz="1200" kern="1200" dirty="0" smtClean="0">
                <a:solidFill>
                  <a:schemeClr val="tx1"/>
                </a:solidFill>
                <a:latin typeface="Courier New" panose="02070309020205020404" pitchFamily="49" charset="0"/>
                <a:ea typeface="+mn-ea"/>
                <a:cs typeface="Courier New" panose="02070309020205020404" pitchFamily="49" charset="0"/>
              </a:rPr>
              <a:t> </a:t>
            </a:r>
            <a:r>
              <a:rPr lang="en-US" sz="1200" kern="1200" dirty="0" err="1" smtClean="0">
                <a:solidFill>
                  <a:schemeClr val="tx1"/>
                </a:solidFill>
                <a:latin typeface="Courier New" panose="02070309020205020404" pitchFamily="49" charset="0"/>
                <a:ea typeface="+mn-ea"/>
                <a:cs typeface="Courier New" panose="02070309020205020404" pitchFamily="49" charset="0"/>
              </a:rPr>
              <a:t>Store_Reseller</a:t>
            </a:r>
            <a:r>
              <a:rPr lang="en-US" sz="1200" kern="1200" dirty="0" smtClean="0">
                <a:solidFill>
                  <a:schemeClr val="tx1"/>
                </a:solidFill>
                <a:latin typeface="Courier New" panose="02070309020205020404" pitchFamily="49" charset="0"/>
                <a:ea typeface="+mn-ea"/>
                <a:cs typeface="Courier New" panose="02070309020205020404" pitchFamily="49" charset="0"/>
              </a:rPr>
              <a:t>')</a:t>
            </a:r>
          </a:p>
          <a:p>
            <a:endParaRPr lang="en-US" sz="1200" kern="1200" dirty="0" smtClean="0">
              <a:solidFill>
                <a:schemeClr val="tx1"/>
              </a:solidFill>
              <a:latin typeface="Courier New" panose="02070309020205020404" pitchFamily="49" charset="0"/>
              <a:ea typeface="+mn-ea"/>
              <a:cs typeface="Courier New" panose="02070309020205020404" pitchFamily="49" charset="0"/>
            </a:endParaRPr>
          </a:p>
          <a:p>
            <a:r>
              <a:rPr lang="en-US" sz="1200" kern="1200" dirty="0" smtClean="0">
                <a:solidFill>
                  <a:schemeClr val="tx1"/>
                </a:solidFill>
                <a:latin typeface="Courier New" panose="02070309020205020404" pitchFamily="49" charset="0"/>
                <a:ea typeface="+mn-ea"/>
                <a:cs typeface="Courier New" panose="02070309020205020404" pitchFamily="49" charset="0"/>
              </a:rPr>
              <a:t>SELECT *</a:t>
            </a:r>
          </a:p>
          <a:p>
            <a:r>
              <a:rPr lang="en-US" sz="1200" kern="1200" dirty="0" smtClean="0">
                <a:solidFill>
                  <a:schemeClr val="tx1"/>
                </a:solidFill>
                <a:latin typeface="Courier New" panose="02070309020205020404" pitchFamily="49" charset="0"/>
                <a:ea typeface="+mn-ea"/>
                <a:cs typeface="Courier New" panose="02070309020205020404" pitchFamily="49" charset="0"/>
              </a:rPr>
              <a:t>FROM [</a:t>
            </a:r>
            <a:r>
              <a:rPr lang="en-US" sz="1200" kern="1200" dirty="0" err="1" smtClean="0">
                <a:solidFill>
                  <a:schemeClr val="tx1"/>
                </a:solidFill>
                <a:latin typeface="Courier New" panose="02070309020205020404" pitchFamily="49" charset="0"/>
                <a:ea typeface="+mn-ea"/>
                <a:cs typeface="Courier New" panose="02070309020205020404" pitchFamily="49" charset="0"/>
              </a:rPr>
              <a:t>dbo</a:t>
            </a:r>
            <a:r>
              <a:rPr lang="en-US" sz="1200" kern="1200" dirty="0" smtClean="0">
                <a:solidFill>
                  <a:schemeClr val="tx1"/>
                </a:solidFill>
                <a:latin typeface="Courier New" panose="02070309020205020404" pitchFamily="49" charset="0"/>
                <a:ea typeface="+mn-ea"/>
                <a:cs typeface="Courier New" panose="02070309020205020404" pitchFamily="49" charset="0"/>
              </a:rPr>
              <a:t>].[</a:t>
            </a:r>
            <a:r>
              <a:rPr lang="en-US" sz="1200" kern="1200" dirty="0" err="1" smtClean="0">
                <a:solidFill>
                  <a:schemeClr val="tx1"/>
                </a:solidFill>
                <a:latin typeface="Courier New" panose="02070309020205020404" pitchFamily="49" charset="0"/>
                <a:ea typeface="+mn-ea"/>
                <a:cs typeface="Courier New" panose="02070309020205020404" pitchFamily="49" charset="0"/>
              </a:rPr>
              <a:t>DimCustomer</a:t>
            </a:r>
            <a:r>
              <a:rPr lang="en-US" sz="1200" kern="1200" dirty="0" smtClean="0">
                <a:solidFill>
                  <a:schemeClr val="tx1"/>
                </a:solidFill>
                <a:latin typeface="Courier New" panose="02070309020205020404" pitchFamily="49" charset="0"/>
                <a:ea typeface="+mn-ea"/>
                <a:cs typeface="Courier New" panose="02070309020205020404" pitchFamily="49" charset="0"/>
              </a:rPr>
              <a:t>]</a:t>
            </a:r>
          </a:p>
          <a:p>
            <a:r>
              <a:rPr lang="en-US" sz="1200" kern="1200" dirty="0" smtClean="0">
                <a:solidFill>
                  <a:schemeClr val="tx1"/>
                </a:solidFill>
                <a:latin typeface="Courier New" panose="02070309020205020404" pitchFamily="49" charset="0"/>
                <a:ea typeface="+mn-ea"/>
                <a:cs typeface="Courier New" panose="02070309020205020404" pitchFamily="49" charset="0"/>
              </a:rPr>
              <a:t>OPTION (LABEL = 'BSW </a:t>
            </a:r>
            <a:r>
              <a:rPr lang="en-US" sz="1200" kern="1200" dirty="0" err="1" smtClean="0">
                <a:solidFill>
                  <a:schemeClr val="tx1"/>
                </a:solidFill>
                <a:latin typeface="Courier New" panose="02070309020205020404" pitchFamily="49" charset="0"/>
                <a:ea typeface="+mn-ea"/>
                <a:cs typeface="Courier New" panose="02070309020205020404" pitchFamily="49" charset="0"/>
              </a:rPr>
              <a:t>Qry</a:t>
            </a:r>
            <a:r>
              <a:rPr lang="en-US" sz="1200" kern="1200" dirty="0" smtClean="0">
                <a:solidFill>
                  <a:schemeClr val="tx1"/>
                </a:solidFill>
                <a:latin typeface="Courier New" panose="02070309020205020404" pitchFamily="49" charset="0"/>
                <a:ea typeface="+mn-ea"/>
                <a:cs typeface="Courier New" panose="02070309020205020404" pitchFamily="49" charset="0"/>
              </a:rPr>
              <a:t> Customer')</a:t>
            </a:r>
          </a:p>
          <a:p>
            <a:endParaRPr lang="en-US" sz="1200" kern="1200" dirty="0" smtClean="0">
              <a:solidFill>
                <a:schemeClr val="tx1"/>
              </a:solidFill>
              <a:latin typeface="Courier New" panose="02070309020205020404" pitchFamily="49" charset="0"/>
              <a:ea typeface="+mn-ea"/>
              <a:cs typeface="Courier New" panose="02070309020205020404" pitchFamily="49" charset="0"/>
            </a:endParaRPr>
          </a:p>
          <a:p>
            <a:r>
              <a:rPr lang="en-US" sz="1200" kern="1200" dirty="0" smtClean="0">
                <a:solidFill>
                  <a:schemeClr val="tx1"/>
                </a:solidFill>
                <a:latin typeface="Courier New" panose="02070309020205020404" pitchFamily="49" charset="0"/>
                <a:ea typeface="+mn-ea"/>
                <a:cs typeface="Courier New" panose="02070309020205020404" pitchFamily="49" charset="0"/>
              </a:rPr>
              <a:t>-- Fact Tables where hash may not be obvious or may need to push down hash key from parent table</a:t>
            </a:r>
          </a:p>
          <a:p>
            <a:r>
              <a:rPr lang="en-US" sz="1200" kern="1200" dirty="0" smtClean="0">
                <a:solidFill>
                  <a:schemeClr val="tx1"/>
                </a:solidFill>
                <a:latin typeface="Courier New" panose="02070309020205020404" pitchFamily="49" charset="0"/>
                <a:ea typeface="+mn-ea"/>
                <a:cs typeface="Courier New" panose="02070309020205020404" pitchFamily="49" charset="0"/>
              </a:rPr>
              <a:t>SELECT TOP 100 *</a:t>
            </a:r>
          </a:p>
          <a:p>
            <a:r>
              <a:rPr lang="en-US" sz="1200" kern="1200" dirty="0" smtClean="0">
                <a:solidFill>
                  <a:schemeClr val="tx1"/>
                </a:solidFill>
                <a:latin typeface="Courier New" panose="02070309020205020404" pitchFamily="49" charset="0"/>
                <a:ea typeface="+mn-ea"/>
                <a:cs typeface="Courier New" panose="02070309020205020404" pitchFamily="49" charset="0"/>
              </a:rPr>
              <a:t>FROM [</a:t>
            </a:r>
            <a:r>
              <a:rPr lang="en-US" sz="1200" kern="1200" dirty="0" err="1" smtClean="0">
                <a:solidFill>
                  <a:schemeClr val="tx1"/>
                </a:solidFill>
                <a:latin typeface="Courier New" panose="02070309020205020404" pitchFamily="49" charset="0"/>
                <a:ea typeface="+mn-ea"/>
                <a:cs typeface="Courier New" panose="02070309020205020404" pitchFamily="49" charset="0"/>
              </a:rPr>
              <a:t>dbo</a:t>
            </a:r>
            <a:r>
              <a:rPr lang="en-US" sz="1200" kern="1200" dirty="0" smtClean="0">
                <a:solidFill>
                  <a:schemeClr val="tx1"/>
                </a:solidFill>
                <a:latin typeface="Courier New" panose="02070309020205020404" pitchFamily="49" charset="0"/>
                <a:ea typeface="+mn-ea"/>
                <a:cs typeface="Courier New" panose="02070309020205020404" pitchFamily="49" charset="0"/>
              </a:rPr>
              <a:t>].[</a:t>
            </a:r>
            <a:r>
              <a:rPr lang="en-US" sz="1200" kern="1200" dirty="0" err="1" smtClean="0">
                <a:solidFill>
                  <a:schemeClr val="tx1"/>
                </a:solidFill>
                <a:latin typeface="Courier New" panose="02070309020205020404" pitchFamily="49" charset="0"/>
                <a:ea typeface="+mn-ea"/>
                <a:cs typeface="Courier New" panose="02070309020205020404" pitchFamily="49" charset="0"/>
              </a:rPr>
              <a:t>FactCallCenter</a:t>
            </a:r>
            <a:r>
              <a:rPr lang="en-US" sz="1200" kern="1200" dirty="0" smtClean="0">
                <a:solidFill>
                  <a:schemeClr val="tx1"/>
                </a:solidFill>
                <a:latin typeface="Courier New" panose="02070309020205020404" pitchFamily="49" charset="0"/>
                <a:ea typeface="+mn-ea"/>
                <a:cs typeface="Courier New" panose="02070309020205020404" pitchFamily="49" charset="0"/>
              </a:rPr>
              <a:t>]</a:t>
            </a:r>
          </a:p>
          <a:p>
            <a:endParaRPr lang="en-US" sz="1200" kern="1200" dirty="0" smtClean="0">
              <a:solidFill>
                <a:schemeClr val="tx1"/>
              </a:solidFill>
              <a:latin typeface="Courier New" panose="02070309020205020404" pitchFamily="49" charset="0"/>
              <a:ea typeface="+mn-ea"/>
              <a:cs typeface="Courier New" panose="02070309020205020404" pitchFamily="49" charset="0"/>
            </a:endParaRPr>
          </a:p>
          <a:p>
            <a:r>
              <a:rPr lang="en-US" sz="1200" kern="1200" dirty="0" smtClean="0">
                <a:solidFill>
                  <a:schemeClr val="tx1"/>
                </a:solidFill>
                <a:latin typeface="Courier New" panose="02070309020205020404" pitchFamily="49" charset="0"/>
                <a:ea typeface="+mn-ea"/>
                <a:cs typeface="Courier New" panose="02070309020205020404" pitchFamily="49" charset="0"/>
              </a:rPr>
              <a:t>SELECT TOP 100 *</a:t>
            </a:r>
          </a:p>
          <a:p>
            <a:r>
              <a:rPr lang="en-US" sz="1200" kern="1200" dirty="0" smtClean="0">
                <a:solidFill>
                  <a:schemeClr val="tx1"/>
                </a:solidFill>
                <a:latin typeface="Courier New" panose="02070309020205020404" pitchFamily="49" charset="0"/>
                <a:ea typeface="+mn-ea"/>
                <a:cs typeface="Courier New" panose="02070309020205020404" pitchFamily="49" charset="0"/>
              </a:rPr>
              <a:t>FROM [</a:t>
            </a:r>
            <a:r>
              <a:rPr lang="en-US" sz="1200" kern="1200" dirty="0" err="1" smtClean="0">
                <a:solidFill>
                  <a:schemeClr val="tx1"/>
                </a:solidFill>
                <a:latin typeface="Courier New" panose="02070309020205020404" pitchFamily="49" charset="0"/>
                <a:ea typeface="+mn-ea"/>
                <a:cs typeface="Courier New" panose="02070309020205020404" pitchFamily="49" charset="0"/>
              </a:rPr>
              <a:t>dbo</a:t>
            </a:r>
            <a:r>
              <a:rPr lang="en-US" sz="1200" kern="1200" dirty="0" smtClean="0">
                <a:solidFill>
                  <a:schemeClr val="tx1"/>
                </a:solidFill>
                <a:latin typeface="Courier New" panose="02070309020205020404" pitchFamily="49" charset="0"/>
                <a:ea typeface="+mn-ea"/>
                <a:cs typeface="Courier New" panose="02070309020205020404" pitchFamily="49" charset="0"/>
              </a:rPr>
              <a:t>].[</a:t>
            </a:r>
            <a:r>
              <a:rPr lang="en-US" sz="1200" kern="1200" dirty="0" err="1" smtClean="0">
                <a:solidFill>
                  <a:schemeClr val="tx1"/>
                </a:solidFill>
                <a:latin typeface="Courier New" panose="02070309020205020404" pitchFamily="49" charset="0"/>
                <a:ea typeface="+mn-ea"/>
                <a:cs typeface="Courier New" panose="02070309020205020404" pitchFamily="49" charset="0"/>
              </a:rPr>
              <a:t>FactCurrencyRate</a:t>
            </a:r>
            <a:r>
              <a:rPr lang="en-US" sz="1200" kern="1200" dirty="0" smtClean="0">
                <a:solidFill>
                  <a:schemeClr val="tx1"/>
                </a:solidFill>
                <a:latin typeface="Courier New" panose="02070309020205020404" pitchFamily="49" charset="0"/>
                <a:ea typeface="+mn-ea"/>
                <a:cs typeface="Courier New" panose="02070309020205020404" pitchFamily="49" charset="0"/>
              </a:rPr>
              <a:t>]</a:t>
            </a:r>
          </a:p>
          <a:p>
            <a:endParaRPr lang="en-US" sz="1200" kern="1200" dirty="0" smtClean="0">
              <a:solidFill>
                <a:schemeClr val="tx1"/>
              </a:solidFill>
              <a:latin typeface="Courier New" panose="02070309020205020404" pitchFamily="49" charset="0"/>
              <a:ea typeface="+mn-ea"/>
              <a:cs typeface="Courier New" panose="02070309020205020404" pitchFamily="49" charset="0"/>
            </a:endParaRPr>
          </a:p>
          <a:p>
            <a:r>
              <a:rPr lang="en-US" sz="1200" kern="1200" dirty="0" smtClean="0">
                <a:solidFill>
                  <a:schemeClr val="tx1"/>
                </a:solidFill>
                <a:latin typeface="Courier New" panose="02070309020205020404" pitchFamily="49" charset="0"/>
                <a:ea typeface="+mn-ea"/>
                <a:cs typeface="Courier New" panose="02070309020205020404" pitchFamily="49" charset="0"/>
              </a:rPr>
              <a:t>-- Monitor active requests</a:t>
            </a:r>
          </a:p>
          <a:p>
            <a:r>
              <a:rPr lang="en-US" sz="1200" kern="1200" dirty="0" smtClean="0">
                <a:solidFill>
                  <a:schemeClr val="tx1"/>
                </a:solidFill>
                <a:latin typeface="Courier New" panose="02070309020205020404" pitchFamily="49" charset="0"/>
                <a:ea typeface="+mn-ea"/>
                <a:cs typeface="Courier New" panose="02070309020205020404" pitchFamily="49" charset="0"/>
              </a:rPr>
              <a:t>SELECT </a:t>
            </a:r>
            <a:r>
              <a:rPr lang="en-US" sz="1200" kern="1200" dirty="0" err="1" smtClean="0">
                <a:solidFill>
                  <a:schemeClr val="tx1"/>
                </a:solidFill>
                <a:latin typeface="Courier New" panose="02070309020205020404" pitchFamily="49" charset="0"/>
                <a:ea typeface="+mn-ea"/>
                <a:cs typeface="Courier New" panose="02070309020205020404" pitchFamily="49" charset="0"/>
              </a:rPr>
              <a:t>requests.request_id</a:t>
            </a:r>
            <a:r>
              <a:rPr lang="en-US" sz="1200" kern="1200" dirty="0" smtClean="0">
                <a:solidFill>
                  <a:schemeClr val="tx1"/>
                </a:solidFill>
                <a:latin typeface="Courier New" panose="02070309020205020404" pitchFamily="49" charset="0"/>
                <a:ea typeface="+mn-ea"/>
                <a:cs typeface="Courier New" panose="02070309020205020404" pitchFamily="49" charset="0"/>
              </a:rPr>
              <a:t> </a:t>
            </a:r>
            <a:r>
              <a:rPr lang="en-US" sz="1200" kern="1200" dirty="0" err="1" smtClean="0">
                <a:solidFill>
                  <a:schemeClr val="tx1"/>
                </a:solidFill>
                <a:latin typeface="Courier New" panose="02070309020205020404" pitchFamily="49" charset="0"/>
                <a:ea typeface="+mn-ea"/>
                <a:cs typeface="Courier New" panose="02070309020205020404" pitchFamily="49" charset="0"/>
              </a:rPr>
              <a:t>req_request_id</a:t>
            </a:r>
            <a:r>
              <a:rPr lang="en-US" sz="1200" kern="1200" dirty="0" smtClean="0">
                <a:solidFill>
                  <a:schemeClr val="tx1"/>
                </a:solidFill>
                <a:latin typeface="Courier New" panose="02070309020205020404" pitchFamily="49" charset="0"/>
                <a:ea typeface="+mn-ea"/>
                <a:cs typeface="Courier New" panose="02070309020205020404" pitchFamily="49" charset="0"/>
              </a:rPr>
              <a:t>, </a:t>
            </a:r>
            <a:r>
              <a:rPr lang="en-US" sz="1200" kern="1200" dirty="0" err="1" smtClean="0">
                <a:solidFill>
                  <a:schemeClr val="tx1"/>
                </a:solidFill>
                <a:latin typeface="Courier New" panose="02070309020205020404" pitchFamily="49" charset="0"/>
                <a:ea typeface="+mn-ea"/>
                <a:cs typeface="Courier New" panose="02070309020205020404" pitchFamily="49" charset="0"/>
              </a:rPr>
              <a:t>jsessions.request_id</a:t>
            </a:r>
            <a:r>
              <a:rPr lang="en-US" sz="1200" kern="1200" dirty="0" smtClean="0">
                <a:solidFill>
                  <a:schemeClr val="tx1"/>
                </a:solidFill>
                <a:latin typeface="Courier New" panose="02070309020205020404" pitchFamily="49" charset="0"/>
                <a:ea typeface="+mn-ea"/>
                <a:cs typeface="Courier New" panose="02070309020205020404" pitchFamily="49" charset="0"/>
              </a:rPr>
              <a:t> </a:t>
            </a:r>
            <a:r>
              <a:rPr lang="en-US" sz="1200" kern="1200" dirty="0" err="1" smtClean="0">
                <a:solidFill>
                  <a:schemeClr val="tx1"/>
                </a:solidFill>
                <a:latin typeface="Courier New" panose="02070309020205020404" pitchFamily="49" charset="0"/>
                <a:ea typeface="+mn-ea"/>
                <a:cs typeface="Courier New" panose="02070309020205020404" pitchFamily="49" charset="0"/>
              </a:rPr>
              <a:t>sess_request_id</a:t>
            </a:r>
            <a:r>
              <a:rPr lang="en-US" sz="1200" kern="1200" dirty="0" smtClean="0">
                <a:solidFill>
                  <a:schemeClr val="tx1"/>
                </a:solidFill>
                <a:latin typeface="Courier New" panose="02070309020205020404" pitchFamily="49" charset="0"/>
                <a:ea typeface="+mn-ea"/>
                <a:cs typeface="Courier New" panose="02070309020205020404" pitchFamily="49" charset="0"/>
              </a:rPr>
              <a:t>, </a:t>
            </a:r>
            <a:r>
              <a:rPr lang="en-US" sz="1200" kern="1200" dirty="0" err="1" smtClean="0">
                <a:solidFill>
                  <a:schemeClr val="tx1"/>
                </a:solidFill>
                <a:latin typeface="Courier New" panose="02070309020205020404" pitchFamily="49" charset="0"/>
                <a:ea typeface="+mn-ea"/>
                <a:cs typeface="Courier New" panose="02070309020205020404" pitchFamily="49" charset="0"/>
              </a:rPr>
              <a:t>requests.session_id</a:t>
            </a:r>
            <a:r>
              <a:rPr lang="en-US" sz="1200" kern="1200" dirty="0" smtClean="0">
                <a:solidFill>
                  <a:schemeClr val="tx1"/>
                </a:solidFill>
                <a:latin typeface="Courier New" panose="02070309020205020404" pitchFamily="49" charset="0"/>
                <a:ea typeface="+mn-ea"/>
                <a:cs typeface="Courier New" panose="02070309020205020404" pitchFamily="49" charset="0"/>
              </a:rPr>
              <a:t>, requests.[status] </a:t>
            </a:r>
            <a:r>
              <a:rPr lang="en-US" sz="1200" kern="1200" dirty="0" err="1" smtClean="0">
                <a:solidFill>
                  <a:schemeClr val="tx1"/>
                </a:solidFill>
                <a:latin typeface="Courier New" panose="02070309020205020404" pitchFamily="49" charset="0"/>
                <a:ea typeface="+mn-ea"/>
                <a:cs typeface="Courier New" panose="02070309020205020404" pitchFamily="49" charset="0"/>
              </a:rPr>
              <a:t>req_status</a:t>
            </a:r>
            <a:endParaRPr lang="en-US" sz="1200" kern="1200" dirty="0" smtClean="0">
              <a:solidFill>
                <a:schemeClr val="tx1"/>
              </a:solidFill>
              <a:latin typeface="Courier New" panose="02070309020205020404" pitchFamily="49" charset="0"/>
              <a:ea typeface="+mn-ea"/>
              <a:cs typeface="Courier New" panose="02070309020205020404" pitchFamily="49" charset="0"/>
            </a:endParaRPr>
          </a:p>
          <a:p>
            <a:r>
              <a:rPr lang="en-US" sz="1200" kern="1200" dirty="0" smtClean="0">
                <a:solidFill>
                  <a:schemeClr val="tx1"/>
                </a:solidFill>
                <a:latin typeface="Courier New" panose="02070309020205020404" pitchFamily="49" charset="0"/>
                <a:ea typeface="+mn-ea"/>
                <a:cs typeface="Courier New" panose="02070309020205020404" pitchFamily="49" charset="0"/>
              </a:rPr>
              <a:t>      ,requests.[</a:t>
            </a:r>
            <a:r>
              <a:rPr lang="en-US" sz="1200" kern="1200" dirty="0" err="1" smtClean="0">
                <a:solidFill>
                  <a:schemeClr val="tx1"/>
                </a:solidFill>
                <a:latin typeface="Courier New" panose="02070309020205020404" pitchFamily="49" charset="0"/>
                <a:ea typeface="+mn-ea"/>
                <a:cs typeface="Courier New" panose="02070309020205020404" pitchFamily="49" charset="0"/>
              </a:rPr>
              <a:t>submit_time</a:t>
            </a:r>
            <a:r>
              <a:rPr lang="en-US" sz="1200" kern="1200" dirty="0" smtClean="0">
                <a:solidFill>
                  <a:schemeClr val="tx1"/>
                </a:solidFill>
                <a:latin typeface="Courier New" panose="02070309020205020404" pitchFamily="49" charset="0"/>
                <a:ea typeface="+mn-ea"/>
                <a:cs typeface="Courier New" panose="02070309020205020404" pitchFamily="49" charset="0"/>
              </a:rPr>
              <a:t>], requests.[</a:t>
            </a:r>
            <a:r>
              <a:rPr lang="en-US" sz="1200" kern="1200" dirty="0" err="1" smtClean="0">
                <a:solidFill>
                  <a:schemeClr val="tx1"/>
                </a:solidFill>
                <a:latin typeface="Courier New" panose="02070309020205020404" pitchFamily="49" charset="0"/>
                <a:ea typeface="+mn-ea"/>
                <a:cs typeface="Courier New" panose="02070309020205020404" pitchFamily="49" charset="0"/>
              </a:rPr>
              <a:t>start_time</a:t>
            </a:r>
            <a:r>
              <a:rPr lang="en-US" sz="1200" kern="1200" dirty="0" smtClean="0">
                <a:solidFill>
                  <a:schemeClr val="tx1"/>
                </a:solidFill>
                <a:latin typeface="Courier New" panose="02070309020205020404" pitchFamily="49" charset="0"/>
                <a:ea typeface="+mn-ea"/>
                <a:cs typeface="Courier New" panose="02070309020205020404" pitchFamily="49" charset="0"/>
              </a:rPr>
              <a:t>], requests.[</a:t>
            </a:r>
            <a:r>
              <a:rPr lang="en-US" sz="1200" kern="1200" dirty="0" err="1" smtClean="0">
                <a:solidFill>
                  <a:schemeClr val="tx1"/>
                </a:solidFill>
                <a:latin typeface="Courier New" panose="02070309020205020404" pitchFamily="49" charset="0"/>
                <a:ea typeface="+mn-ea"/>
                <a:cs typeface="Courier New" panose="02070309020205020404" pitchFamily="49" charset="0"/>
              </a:rPr>
              <a:t>end_compile_time</a:t>
            </a:r>
            <a:r>
              <a:rPr lang="en-US" sz="1200" kern="1200" dirty="0" smtClean="0">
                <a:solidFill>
                  <a:schemeClr val="tx1"/>
                </a:solidFill>
                <a:latin typeface="Courier New" panose="02070309020205020404" pitchFamily="49" charset="0"/>
                <a:ea typeface="+mn-ea"/>
                <a:cs typeface="Courier New" panose="02070309020205020404" pitchFamily="49" charset="0"/>
              </a:rPr>
              <a:t>], requests.[</a:t>
            </a:r>
            <a:r>
              <a:rPr lang="en-US" sz="1200" kern="1200" dirty="0" err="1" smtClean="0">
                <a:solidFill>
                  <a:schemeClr val="tx1"/>
                </a:solidFill>
                <a:latin typeface="Courier New" panose="02070309020205020404" pitchFamily="49" charset="0"/>
                <a:ea typeface="+mn-ea"/>
                <a:cs typeface="Courier New" panose="02070309020205020404" pitchFamily="49" charset="0"/>
              </a:rPr>
              <a:t>end_time</a:t>
            </a:r>
            <a:r>
              <a:rPr lang="en-US" sz="1200" kern="1200" dirty="0" smtClean="0">
                <a:solidFill>
                  <a:schemeClr val="tx1"/>
                </a:solidFill>
                <a:latin typeface="Courier New" panose="02070309020205020404" pitchFamily="49" charset="0"/>
                <a:ea typeface="+mn-ea"/>
                <a:cs typeface="Courier New" panose="02070309020205020404" pitchFamily="49" charset="0"/>
              </a:rPr>
              <a:t>]</a:t>
            </a:r>
          </a:p>
          <a:p>
            <a:r>
              <a:rPr lang="en-US" sz="1200" kern="1200" dirty="0" smtClean="0">
                <a:solidFill>
                  <a:schemeClr val="tx1"/>
                </a:solidFill>
                <a:latin typeface="Courier New" panose="02070309020205020404" pitchFamily="49" charset="0"/>
                <a:ea typeface="+mn-ea"/>
                <a:cs typeface="Courier New" panose="02070309020205020404" pitchFamily="49" charset="0"/>
              </a:rPr>
              <a:t>      ,[</a:t>
            </a:r>
            <a:r>
              <a:rPr lang="en-US" sz="1200" kern="1200" dirty="0" err="1" smtClean="0">
                <a:solidFill>
                  <a:schemeClr val="tx1"/>
                </a:solidFill>
                <a:latin typeface="Courier New" panose="02070309020205020404" pitchFamily="49" charset="0"/>
                <a:ea typeface="+mn-ea"/>
                <a:cs typeface="Courier New" panose="02070309020205020404" pitchFamily="49" charset="0"/>
              </a:rPr>
              <a:t>total_elapsed_time</a:t>
            </a:r>
            <a:r>
              <a:rPr lang="en-US" sz="1200" kern="1200" dirty="0" smtClean="0">
                <a:solidFill>
                  <a:schemeClr val="tx1"/>
                </a:solidFill>
                <a:latin typeface="Courier New" panose="02070309020205020404" pitchFamily="49" charset="0"/>
                <a:ea typeface="+mn-ea"/>
                <a:cs typeface="Courier New" panose="02070309020205020404" pitchFamily="49" charset="0"/>
              </a:rPr>
              <a:t>] --,[</a:t>
            </a:r>
            <a:r>
              <a:rPr lang="en-US" sz="1200" kern="1200" dirty="0" err="1" smtClean="0">
                <a:solidFill>
                  <a:schemeClr val="tx1"/>
                </a:solidFill>
                <a:latin typeface="Courier New" panose="02070309020205020404" pitchFamily="49" charset="0"/>
                <a:ea typeface="+mn-ea"/>
                <a:cs typeface="Courier New" panose="02070309020205020404" pitchFamily="49" charset="0"/>
              </a:rPr>
              <a:t>total_elapsed_time</a:t>
            </a:r>
            <a:r>
              <a:rPr lang="en-US" sz="1200" kern="1200" dirty="0" smtClean="0">
                <a:solidFill>
                  <a:schemeClr val="tx1"/>
                </a:solidFill>
                <a:latin typeface="Courier New" panose="02070309020205020404" pitchFamily="49" charset="0"/>
                <a:ea typeface="+mn-ea"/>
                <a:cs typeface="Courier New" panose="02070309020205020404" pitchFamily="49" charset="0"/>
              </a:rPr>
              <a:t>]/1000 as [Seconds]</a:t>
            </a:r>
          </a:p>
          <a:p>
            <a:r>
              <a:rPr lang="en-US" sz="1200" kern="1200" dirty="0" smtClean="0">
                <a:solidFill>
                  <a:schemeClr val="tx1"/>
                </a:solidFill>
                <a:latin typeface="Courier New" panose="02070309020205020404" pitchFamily="49" charset="0"/>
                <a:ea typeface="+mn-ea"/>
                <a:cs typeface="Courier New" panose="02070309020205020404" pitchFamily="49" charset="0"/>
              </a:rPr>
              <a:t>      ,[</a:t>
            </a:r>
            <a:r>
              <a:rPr lang="en-US" sz="1200" kern="1200" dirty="0" err="1" smtClean="0">
                <a:solidFill>
                  <a:schemeClr val="tx1"/>
                </a:solidFill>
                <a:latin typeface="Courier New" panose="02070309020205020404" pitchFamily="49" charset="0"/>
                <a:ea typeface="+mn-ea"/>
                <a:cs typeface="Courier New" panose="02070309020205020404" pitchFamily="49" charset="0"/>
              </a:rPr>
              <a:t>total_elapsed_time</a:t>
            </a:r>
            <a:r>
              <a:rPr lang="en-US" sz="1200" kern="1200" dirty="0" smtClean="0">
                <a:solidFill>
                  <a:schemeClr val="tx1"/>
                </a:solidFill>
                <a:latin typeface="Courier New" panose="02070309020205020404" pitchFamily="49" charset="0"/>
                <a:ea typeface="+mn-ea"/>
                <a:cs typeface="Courier New" panose="02070309020205020404" pitchFamily="49" charset="0"/>
              </a:rPr>
              <a:t>]/1000/60 as [Minutes]</a:t>
            </a:r>
          </a:p>
          <a:p>
            <a:r>
              <a:rPr lang="en-US" sz="1200" kern="1200" dirty="0" smtClean="0">
                <a:solidFill>
                  <a:schemeClr val="tx1"/>
                </a:solidFill>
                <a:latin typeface="Courier New" panose="02070309020205020404" pitchFamily="49" charset="0"/>
                <a:ea typeface="+mn-ea"/>
                <a:cs typeface="Courier New" panose="02070309020205020404" pitchFamily="49" charset="0"/>
              </a:rPr>
              <a:t>      ,[label], [</a:t>
            </a:r>
            <a:r>
              <a:rPr lang="en-US" sz="1200" kern="1200" dirty="0" err="1" smtClean="0">
                <a:solidFill>
                  <a:schemeClr val="tx1"/>
                </a:solidFill>
                <a:latin typeface="Courier New" panose="02070309020205020404" pitchFamily="49" charset="0"/>
                <a:ea typeface="+mn-ea"/>
                <a:cs typeface="Courier New" panose="02070309020205020404" pitchFamily="49" charset="0"/>
              </a:rPr>
              <a:t>error_id</a:t>
            </a:r>
            <a:r>
              <a:rPr lang="en-US" sz="1200" kern="1200" dirty="0" smtClean="0">
                <a:solidFill>
                  <a:schemeClr val="tx1"/>
                </a:solidFill>
                <a:latin typeface="Courier New" panose="02070309020205020404" pitchFamily="49" charset="0"/>
                <a:ea typeface="+mn-ea"/>
                <a:cs typeface="Courier New" panose="02070309020205020404" pitchFamily="49" charset="0"/>
              </a:rPr>
              <a:t>], [</a:t>
            </a:r>
            <a:r>
              <a:rPr lang="en-US" sz="1200" kern="1200" dirty="0" err="1" smtClean="0">
                <a:solidFill>
                  <a:schemeClr val="tx1"/>
                </a:solidFill>
                <a:latin typeface="Courier New" panose="02070309020205020404" pitchFamily="49" charset="0"/>
                <a:ea typeface="+mn-ea"/>
                <a:cs typeface="Courier New" panose="02070309020205020404" pitchFamily="49" charset="0"/>
              </a:rPr>
              <a:t>database_id</a:t>
            </a:r>
            <a:r>
              <a:rPr lang="en-US" sz="1200" kern="1200" dirty="0" smtClean="0">
                <a:solidFill>
                  <a:schemeClr val="tx1"/>
                </a:solidFill>
                <a:latin typeface="Courier New" panose="02070309020205020404" pitchFamily="49" charset="0"/>
                <a:ea typeface="+mn-ea"/>
                <a:cs typeface="Courier New" panose="02070309020205020404" pitchFamily="49" charset="0"/>
              </a:rPr>
              <a:t>], [command], [</a:t>
            </a:r>
            <a:r>
              <a:rPr lang="en-US" sz="1200" kern="1200" dirty="0" err="1" smtClean="0">
                <a:solidFill>
                  <a:schemeClr val="tx1"/>
                </a:solidFill>
                <a:latin typeface="Courier New" panose="02070309020205020404" pitchFamily="49" charset="0"/>
                <a:ea typeface="+mn-ea"/>
                <a:cs typeface="Courier New" panose="02070309020205020404" pitchFamily="49" charset="0"/>
              </a:rPr>
              <a:t>resource_class</a:t>
            </a:r>
            <a:r>
              <a:rPr lang="en-US" sz="1200" kern="1200" dirty="0" smtClean="0">
                <a:solidFill>
                  <a:schemeClr val="tx1"/>
                </a:solidFill>
                <a:latin typeface="Courier New" panose="02070309020205020404" pitchFamily="49" charset="0"/>
                <a:ea typeface="+mn-ea"/>
                <a:cs typeface="Courier New" panose="02070309020205020404" pitchFamily="49" charset="0"/>
              </a:rPr>
              <a:t>], </a:t>
            </a:r>
            <a:r>
              <a:rPr lang="en-US" sz="1200" kern="1200" dirty="0" err="1" smtClean="0">
                <a:solidFill>
                  <a:schemeClr val="tx1"/>
                </a:solidFill>
                <a:latin typeface="Courier New" panose="02070309020205020404" pitchFamily="49" charset="0"/>
                <a:ea typeface="+mn-ea"/>
                <a:cs typeface="Courier New" panose="02070309020205020404" pitchFamily="49" charset="0"/>
              </a:rPr>
              <a:t>jsessions.status</a:t>
            </a:r>
            <a:r>
              <a:rPr lang="en-US" sz="1200" kern="1200" dirty="0" smtClean="0">
                <a:solidFill>
                  <a:schemeClr val="tx1"/>
                </a:solidFill>
                <a:latin typeface="Courier New" panose="02070309020205020404" pitchFamily="49" charset="0"/>
                <a:ea typeface="+mn-ea"/>
                <a:cs typeface="Courier New" panose="02070309020205020404" pitchFamily="49" charset="0"/>
              </a:rPr>
              <a:t> </a:t>
            </a:r>
            <a:r>
              <a:rPr lang="en-US" sz="1200" kern="1200" dirty="0" err="1" smtClean="0">
                <a:solidFill>
                  <a:schemeClr val="tx1"/>
                </a:solidFill>
                <a:latin typeface="Courier New" panose="02070309020205020404" pitchFamily="49" charset="0"/>
                <a:ea typeface="+mn-ea"/>
                <a:cs typeface="Courier New" panose="02070309020205020404" pitchFamily="49" charset="0"/>
              </a:rPr>
              <a:t>sess_status</a:t>
            </a:r>
            <a:r>
              <a:rPr lang="en-US" sz="1200" kern="1200" dirty="0" smtClean="0">
                <a:solidFill>
                  <a:schemeClr val="tx1"/>
                </a:solidFill>
                <a:latin typeface="Courier New" panose="02070309020205020404" pitchFamily="49" charset="0"/>
                <a:ea typeface="+mn-ea"/>
                <a:cs typeface="Courier New" panose="02070309020205020404" pitchFamily="49" charset="0"/>
              </a:rPr>
              <a:t>, </a:t>
            </a:r>
            <a:r>
              <a:rPr lang="en-US" sz="1200" kern="1200" dirty="0" err="1" smtClean="0">
                <a:solidFill>
                  <a:schemeClr val="tx1"/>
                </a:solidFill>
                <a:latin typeface="Courier New" panose="02070309020205020404" pitchFamily="49" charset="0"/>
                <a:ea typeface="+mn-ea"/>
                <a:cs typeface="Courier New" panose="02070309020205020404" pitchFamily="49" charset="0"/>
              </a:rPr>
              <a:t>jsessions.login_name</a:t>
            </a:r>
            <a:endParaRPr lang="en-US" sz="1200" kern="1200" dirty="0" smtClean="0">
              <a:solidFill>
                <a:schemeClr val="tx1"/>
              </a:solidFill>
              <a:latin typeface="Courier New" panose="02070309020205020404" pitchFamily="49" charset="0"/>
              <a:ea typeface="+mn-ea"/>
              <a:cs typeface="Courier New" panose="02070309020205020404" pitchFamily="49" charset="0"/>
            </a:endParaRPr>
          </a:p>
          <a:p>
            <a:r>
              <a:rPr lang="en-US" sz="1200" kern="1200" dirty="0" smtClean="0">
                <a:solidFill>
                  <a:schemeClr val="tx1"/>
                </a:solidFill>
                <a:latin typeface="Courier New" panose="02070309020205020404" pitchFamily="49" charset="0"/>
                <a:ea typeface="+mn-ea"/>
                <a:cs typeface="Courier New" panose="02070309020205020404" pitchFamily="49" charset="0"/>
              </a:rPr>
              <a:t>      ,</a:t>
            </a:r>
            <a:r>
              <a:rPr lang="en-US" sz="1200" kern="1200" dirty="0" err="1" smtClean="0">
                <a:solidFill>
                  <a:schemeClr val="tx1"/>
                </a:solidFill>
                <a:latin typeface="Courier New" panose="02070309020205020404" pitchFamily="49" charset="0"/>
                <a:ea typeface="+mn-ea"/>
                <a:cs typeface="Courier New" panose="02070309020205020404" pitchFamily="49" charset="0"/>
              </a:rPr>
              <a:t>jsessions.login_time</a:t>
            </a:r>
            <a:r>
              <a:rPr lang="en-US" sz="1200" kern="1200" dirty="0" smtClean="0">
                <a:solidFill>
                  <a:schemeClr val="tx1"/>
                </a:solidFill>
                <a:latin typeface="Courier New" panose="02070309020205020404" pitchFamily="49" charset="0"/>
                <a:ea typeface="+mn-ea"/>
                <a:cs typeface="Courier New" panose="02070309020205020404" pitchFamily="49" charset="0"/>
              </a:rPr>
              <a:t>, </a:t>
            </a:r>
            <a:r>
              <a:rPr lang="en-US" sz="1200" kern="1200" dirty="0" err="1" smtClean="0">
                <a:solidFill>
                  <a:schemeClr val="tx1"/>
                </a:solidFill>
                <a:latin typeface="Courier New" panose="02070309020205020404" pitchFamily="49" charset="0"/>
                <a:ea typeface="+mn-ea"/>
                <a:cs typeface="Courier New" panose="02070309020205020404" pitchFamily="49" charset="0"/>
              </a:rPr>
              <a:t>jsessions.Query_count</a:t>
            </a:r>
            <a:r>
              <a:rPr lang="en-US" sz="1200" kern="1200" dirty="0" smtClean="0">
                <a:solidFill>
                  <a:schemeClr val="tx1"/>
                </a:solidFill>
                <a:latin typeface="Courier New" panose="02070309020205020404" pitchFamily="49" charset="0"/>
                <a:ea typeface="+mn-ea"/>
                <a:cs typeface="Courier New" panose="02070309020205020404" pitchFamily="49" charset="0"/>
              </a:rPr>
              <a:t>, </a:t>
            </a:r>
            <a:r>
              <a:rPr lang="en-US" sz="1200" kern="1200" dirty="0" err="1" smtClean="0">
                <a:solidFill>
                  <a:schemeClr val="tx1"/>
                </a:solidFill>
                <a:latin typeface="Courier New" panose="02070309020205020404" pitchFamily="49" charset="0"/>
                <a:ea typeface="+mn-ea"/>
                <a:cs typeface="Courier New" panose="02070309020205020404" pitchFamily="49" charset="0"/>
              </a:rPr>
              <a:t>jsessions.client_id</a:t>
            </a:r>
            <a:r>
              <a:rPr lang="en-US" sz="1200" kern="1200" dirty="0" smtClean="0">
                <a:solidFill>
                  <a:schemeClr val="tx1"/>
                </a:solidFill>
                <a:latin typeface="Courier New" panose="02070309020205020404" pitchFamily="49" charset="0"/>
                <a:ea typeface="+mn-ea"/>
                <a:cs typeface="Courier New" panose="02070309020205020404" pitchFamily="49" charset="0"/>
              </a:rPr>
              <a:t>, </a:t>
            </a:r>
            <a:r>
              <a:rPr lang="en-US" sz="1200" kern="1200" dirty="0" err="1" smtClean="0">
                <a:solidFill>
                  <a:schemeClr val="tx1"/>
                </a:solidFill>
                <a:latin typeface="Courier New" panose="02070309020205020404" pitchFamily="49" charset="0"/>
                <a:ea typeface="+mn-ea"/>
                <a:cs typeface="Courier New" panose="02070309020205020404" pitchFamily="49" charset="0"/>
              </a:rPr>
              <a:t>jsessions</a:t>
            </a:r>
            <a:r>
              <a:rPr lang="en-US" sz="1200" kern="1200" dirty="0" smtClean="0">
                <a:solidFill>
                  <a:schemeClr val="tx1"/>
                </a:solidFill>
                <a:latin typeface="Courier New" panose="02070309020205020404" pitchFamily="49" charset="0"/>
                <a:ea typeface="+mn-ea"/>
                <a:cs typeface="Courier New" panose="02070309020205020404" pitchFamily="49" charset="0"/>
              </a:rPr>
              <a:t>.[</a:t>
            </a:r>
            <a:r>
              <a:rPr lang="en-US" sz="1200" kern="1200" dirty="0" err="1" smtClean="0">
                <a:solidFill>
                  <a:schemeClr val="tx1"/>
                </a:solidFill>
                <a:latin typeface="Courier New" panose="02070309020205020404" pitchFamily="49" charset="0"/>
                <a:ea typeface="+mn-ea"/>
                <a:cs typeface="Courier New" panose="02070309020205020404" pitchFamily="49" charset="0"/>
              </a:rPr>
              <a:t>app_name</a:t>
            </a:r>
            <a:r>
              <a:rPr lang="en-US" sz="1200" kern="1200" dirty="0" smtClean="0">
                <a:solidFill>
                  <a:schemeClr val="tx1"/>
                </a:solidFill>
                <a:latin typeface="Courier New" panose="02070309020205020404" pitchFamily="49" charset="0"/>
                <a:ea typeface="+mn-ea"/>
                <a:cs typeface="Courier New" panose="02070309020205020404" pitchFamily="49" charset="0"/>
              </a:rPr>
              <a:t>], </a:t>
            </a:r>
            <a:r>
              <a:rPr lang="en-US" sz="1200" kern="1200" dirty="0" err="1" smtClean="0">
                <a:solidFill>
                  <a:schemeClr val="tx1"/>
                </a:solidFill>
                <a:latin typeface="Courier New" panose="02070309020205020404" pitchFamily="49" charset="0"/>
                <a:ea typeface="+mn-ea"/>
                <a:cs typeface="Courier New" panose="02070309020205020404" pitchFamily="49" charset="0"/>
              </a:rPr>
              <a:t>jsessions.sql_spid</a:t>
            </a:r>
            <a:endParaRPr lang="en-US" sz="1200" kern="1200" dirty="0" smtClean="0">
              <a:solidFill>
                <a:schemeClr val="tx1"/>
              </a:solidFill>
              <a:latin typeface="Courier New" panose="02070309020205020404" pitchFamily="49" charset="0"/>
              <a:ea typeface="+mn-ea"/>
              <a:cs typeface="Courier New" panose="02070309020205020404" pitchFamily="49" charset="0"/>
            </a:endParaRPr>
          </a:p>
          <a:p>
            <a:r>
              <a:rPr lang="en-US" sz="1200" kern="1200" dirty="0" smtClean="0">
                <a:solidFill>
                  <a:schemeClr val="tx1"/>
                </a:solidFill>
                <a:latin typeface="Courier New" panose="02070309020205020404" pitchFamily="49" charset="0"/>
                <a:ea typeface="+mn-ea"/>
                <a:cs typeface="Courier New" panose="02070309020205020404" pitchFamily="49" charset="0"/>
              </a:rPr>
              <a:t>FROM </a:t>
            </a:r>
            <a:r>
              <a:rPr lang="en-US" sz="1200" kern="1200" dirty="0" err="1" smtClean="0">
                <a:solidFill>
                  <a:schemeClr val="tx1"/>
                </a:solidFill>
                <a:latin typeface="Courier New" panose="02070309020205020404" pitchFamily="49" charset="0"/>
                <a:ea typeface="+mn-ea"/>
                <a:cs typeface="Courier New" panose="02070309020205020404" pitchFamily="49" charset="0"/>
              </a:rPr>
              <a:t>sys.dm_pdw_exec_requests</a:t>
            </a:r>
            <a:r>
              <a:rPr lang="en-US" sz="1200" kern="1200" dirty="0" smtClean="0">
                <a:solidFill>
                  <a:schemeClr val="tx1"/>
                </a:solidFill>
                <a:latin typeface="Courier New" panose="02070309020205020404" pitchFamily="49" charset="0"/>
                <a:ea typeface="+mn-ea"/>
                <a:cs typeface="Courier New" panose="02070309020205020404" pitchFamily="49" charset="0"/>
              </a:rPr>
              <a:t> requests</a:t>
            </a:r>
          </a:p>
          <a:p>
            <a:r>
              <a:rPr lang="en-US" sz="1200" kern="1200" dirty="0" smtClean="0">
                <a:solidFill>
                  <a:schemeClr val="tx1"/>
                </a:solidFill>
                <a:latin typeface="Courier New" panose="02070309020205020404" pitchFamily="49" charset="0"/>
                <a:ea typeface="+mn-ea"/>
                <a:cs typeface="Courier New" panose="02070309020205020404" pitchFamily="49" charset="0"/>
              </a:rPr>
              <a:t>Join </a:t>
            </a:r>
            <a:r>
              <a:rPr lang="en-US" sz="1200" kern="1200" dirty="0" err="1" smtClean="0">
                <a:solidFill>
                  <a:schemeClr val="tx1"/>
                </a:solidFill>
                <a:latin typeface="Courier New" panose="02070309020205020404" pitchFamily="49" charset="0"/>
                <a:ea typeface="+mn-ea"/>
                <a:cs typeface="Courier New" panose="02070309020205020404" pitchFamily="49" charset="0"/>
              </a:rPr>
              <a:t>sys.dm_pdw_exec_sessions</a:t>
            </a:r>
            <a:r>
              <a:rPr lang="en-US" sz="1200" kern="1200" dirty="0" smtClean="0">
                <a:solidFill>
                  <a:schemeClr val="tx1"/>
                </a:solidFill>
                <a:latin typeface="Courier New" panose="02070309020205020404" pitchFamily="49" charset="0"/>
                <a:ea typeface="+mn-ea"/>
                <a:cs typeface="Courier New" panose="02070309020205020404" pitchFamily="49" charset="0"/>
              </a:rPr>
              <a:t> </a:t>
            </a:r>
            <a:r>
              <a:rPr lang="en-US" sz="1200" kern="1200" dirty="0" err="1" smtClean="0">
                <a:solidFill>
                  <a:schemeClr val="tx1"/>
                </a:solidFill>
                <a:latin typeface="Courier New" panose="02070309020205020404" pitchFamily="49" charset="0"/>
                <a:ea typeface="+mn-ea"/>
                <a:cs typeface="Courier New" panose="02070309020205020404" pitchFamily="49" charset="0"/>
              </a:rPr>
              <a:t>jsessions</a:t>
            </a:r>
            <a:r>
              <a:rPr lang="en-US" sz="1200" kern="1200" dirty="0" smtClean="0">
                <a:solidFill>
                  <a:schemeClr val="tx1"/>
                </a:solidFill>
                <a:latin typeface="Courier New" panose="02070309020205020404" pitchFamily="49" charset="0"/>
                <a:ea typeface="+mn-ea"/>
                <a:cs typeface="Courier New" panose="02070309020205020404" pitchFamily="49" charset="0"/>
              </a:rPr>
              <a:t> on </a:t>
            </a:r>
            <a:r>
              <a:rPr lang="en-US" sz="1200" kern="1200" dirty="0" err="1" smtClean="0">
                <a:solidFill>
                  <a:schemeClr val="tx1"/>
                </a:solidFill>
                <a:latin typeface="Courier New" panose="02070309020205020404" pitchFamily="49" charset="0"/>
                <a:ea typeface="+mn-ea"/>
                <a:cs typeface="Courier New" panose="02070309020205020404" pitchFamily="49" charset="0"/>
              </a:rPr>
              <a:t>jsessions.session_id</a:t>
            </a:r>
            <a:r>
              <a:rPr lang="en-US" sz="1200" kern="1200" dirty="0" smtClean="0">
                <a:solidFill>
                  <a:schemeClr val="tx1"/>
                </a:solidFill>
                <a:latin typeface="Courier New" panose="02070309020205020404" pitchFamily="49" charset="0"/>
                <a:ea typeface="+mn-ea"/>
                <a:cs typeface="Courier New" panose="02070309020205020404" pitchFamily="49" charset="0"/>
              </a:rPr>
              <a:t> = </a:t>
            </a:r>
            <a:r>
              <a:rPr lang="en-US" sz="1200" kern="1200" dirty="0" err="1" smtClean="0">
                <a:solidFill>
                  <a:schemeClr val="tx1"/>
                </a:solidFill>
                <a:latin typeface="Courier New" panose="02070309020205020404" pitchFamily="49" charset="0"/>
                <a:ea typeface="+mn-ea"/>
                <a:cs typeface="Courier New" panose="02070309020205020404" pitchFamily="49" charset="0"/>
              </a:rPr>
              <a:t>requests.session_id</a:t>
            </a:r>
            <a:endParaRPr lang="en-US" sz="1200" kern="1200" dirty="0" smtClean="0">
              <a:solidFill>
                <a:schemeClr val="tx1"/>
              </a:solidFill>
              <a:latin typeface="Courier New" panose="02070309020205020404" pitchFamily="49" charset="0"/>
              <a:ea typeface="+mn-ea"/>
              <a:cs typeface="Courier New" panose="02070309020205020404" pitchFamily="49" charset="0"/>
            </a:endParaRPr>
          </a:p>
          <a:p>
            <a:r>
              <a:rPr lang="en-US" sz="1200" kern="1200" dirty="0" smtClean="0">
                <a:solidFill>
                  <a:schemeClr val="tx1"/>
                </a:solidFill>
                <a:latin typeface="Courier New" panose="02070309020205020404" pitchFamily="49" charset="0"/>
                <a:ea typeface="+mn-ea"/>
                <a:cs typeface="Courier New" panose="02070309020205020404" pitchFamily="49" charset="0"/>
              </a:rPr>
              <a:t>WHERE 1=1 --</a:t>
            </a:r>
            <a:r>
              <a:rPr lang="en-US" sz="1200" kern="1200" dirty="0" err="1" smtClean="0">
                <a:solidFill>
                  <a:schemeClr val="tx1"/>
                </a:solidFill>
                <a:latin typeface="Courier New" panose="02070309020205020404" pitchFamily="49" charset="0"/>
                <a:ea typeface="+mn-ea"/>
                <a:cs typeface="Courier New" panose="02070309020205020404" pitchFamily="49" charset="0"/>
              </a:rPr>
              <a:t>requests.status</a:t>
            </a:r>
            <a:r>
              <a:rPr lang="en-US" sz="1200" kern="1200" dirty="0" smtClean="0">
                <a:solidFill>
                  <a:schemeClr val="tx1"/>
                </a:solidFill>
                <a:latin typeface="Courier New" panose="02070309020205020404" pitchFamily="49" charset="0"/>
                <a:ea typeface="+mn-ea"/>
                <a:cs typeface="Courier New" panose="02070309020205020404" pitchFamily="49" charset="0"/>
              </a:rPr>
              <a:t> not in ('</a:t>
            </a:r>
            <a:r>
              <a:rPr lang="en-US" sz="1200" kern="1200" dirty="0" err="1" smtClean="0">
                <a:solidFill>
                  <a:schemeClr val="tx1"/>
                </a:solidFill>
                <a:latin typeface="Courier New" panose="02070309020205020404" pitchFamily="49" charset="0"/>
                <a:ea typeface="+mn-ea"/>
                <a:cs typeface="Courier New" panose="02070309020205020404" pitchFamily="49" charset="0"/>
              </a:rPr>
              <a:t>Completed','Failed','Cancelled</a:t>
            </a:r>
            <a:r>
              <a:rPr lang="en-US" sz="1200" kern="1200" dirty="0" smtClean="0">
                <a:solidFill>
                  <a:schemeClr val="tx1"/>
                </a:solidFill>
                <a:latin typeface="Courier New" panose="02070309020205020404" pitchFamily="49" charset="0"/>
                <a:ea typeface="+mn-ea"/>
                <a:cs typeface="Courier New" panose="02070309020205020404" pitchFamily="49" charset="0"/>
              </a:rPr>
              <a:t>')</a:t>
            </a:r>
          </a:p>
          <a:p>
            <a:r>
              <a:rPr lang="en-US" sz="1200" kern="1200" dirty="0" smtClean="0">
                <a:solidFill>
                  <a:schemeClr val="tx1"/>
                </a:solidFill>
                <a:latin typeface="Courier New" panose="02070309020205020404" pitchFamily="49" charset="0"/>
                <a:ea typeface="+mn-ea"/>
                <a:cs typeface="Courier New" panose="02070309020205020404" pitchFamily="49" charset="0"/>
              </a:rPr>
              <a:t>  AND </a:t>
            </a:r>
            <a:r>
              <a:rPr lang="en-US" sz="1200" kern="1200" dirty="0" err="1" smtClean="0">
                <a:solidFill>
                  <a:schemeClr val="tx1"/>
                </a:solidFill>
                <a:latin typeface="Courier New" panose="02070309020205020404" pitchFamily="49" charset="0"/>
                <a:ea typeface="+mn-ea"/>
                <a:cs typeface="Courier New" panose="02070309020205020404" pitchFamily="49" charset="0"/>
              </a:rPr>
              <a:t>requests.session_id</a:t>
            </a:r>
            <a:r>
              <a:rPr lang="en-US" sz="1200" kern="1200" dirty="0" smtClean="0">
                <a:solidFill>
                  <a:schemeClr val="tx1"/>
                </a:solidFill>
                <a:latin typeface="Courier New" panose="02070309020205020404" pitchFamily="49" charset="0"/>
                <a:ea typeface="+mn-ea"/>
                <a:cs typeface="Courier New" panose="02070309020205020404" pitchFamily="49" charset="0"/>
              </a:rPr>
              <a:t> &lt;&gt; </a:t>
            </a:r>
            <a:r>
              <a:rPr lang="en-US" sz="1200" kern="1200" dirty="0" err="1" smtClean="0">
                <a:solidFill>
                  <a:schemeClr val="tx1"/>
                </a:solidFill>
                <a:latin typeface="Courier New" panose="02070309020205020404" pitchFamily="49" charset="0"/>
                <a:ea typeface="+mn-ea"/>
                <a:cs typeface="Courier New" panose="02070309020205020404" pitchFamily="49" charset="0"/>
              </a:rPr>
              <a:t>session_id</a:t>
            </a:r>
            <a:r>
              <a:rPr lang="en-US" sz="1200" kern="1200" dirty="0" smtClean="0">
                <a:solidFill>
                  <a:schemeClr val="tx1"/>
                </a:solidFill>
                <a:latin typeface="Courier New" panose="02070309020205020404" pitchFamily="49" charset="0"/>
                <a:ea typeface="+mn-ea"/>
                <a:cs typeface="Courier New" panose="02070309020205020404" pitchFamily="49" charset="0"/>
              </a:rPr>
              <a:t>()</a:t>
            </a:r>
          </a:p>
          <a:p>
            <a:r>
              <a:rPr lang="en-US" sz="1200" kern="1200" dirty="0" smtClean="0">
                <a:solidFill>
                  <a:schemeClr val="tx1"/>
                </a:solidFill>
                <a:latin typeface="Courier New" panose="02070309020205020404" pitchFamily="49" charset="0"/>
                <a:ea typeface="+mn-ea"/>
                <a:cs typeface="Courier New" panose="02070309020205020404" pitchFamily="49" charset="0"/>
              </a:rPr>
              <a:t>  and </a:t>
            </a:r>
            <a:r>
              <a:rPr lang="en-US" sz="1200" kern="1200" dirty="0" err="1" smtClean="0">
                <a:solidFill>
                  <a:schemeClr val="tx1"/>
                </a:solidFill>
                <a:latin typeface="Courier New" panose="02070309020205020404" pitchFamily="49" charset="0"/>
                <a:ea typeface="+mn-ea"/>
                <a:cs typeface="Courier New" panose="02070309020205020404" pitchFamily="49" charset="0"/>
              </a:rPr>
              <a:t>jsessions.sql_spid</a:t>
            </a:r>
            <a:r>
              <a:rPr lang="en-US" sz="1200" kern="1200" dirty="0" smtClean="0">
                <a:solidFill>
                  <a:schemeClr val="tx1"/>
                </a:solidFill>
                <a:latin typeface="Courier New" panose="02070309020205020404" pitchFamily="49" charset="0"/>
                <a:ea typeface="+mn-ea"/>
                <a:cs typeface="Courier New" panose="02070309020205020404" pitchFamily="49" charset="0"/>
              </a:rPr>
              <a:t>=237</a:t>
            </a:r>
          </a:p>
          <a:p>
            <a:r>
              <a:rPr lang="en-US" sz="1200" kern="1200" dirty="0" smtClean="0">
                <a:solidFill>
                  <a:schemeClr val="tx1"/>
                </a:solidFill>
                <a:latin typeface="Courier New" panose="02070309020205020404" pitchFamily="49" charset="0"/>
                <a:ea typeface="+mn-ea"/>
                <a:cs typeface="Courier New" panose="02070309020205020404" pitchFamily="49" charset="0"/>
              </a:rPr>
              <a:t>  and </a:t>
            </a:r>
            <a:r>
              <a:rPr lang="en-US" sz="1200" kern="1200" dirty="0" err="1" smtClean="0">
                <a:solidFill>
                  <a:schemeClr val="tx1"/>
                </a:solidFill>
                <a:latin typeface="Courier New" panose="02070309020205020404" pitchFamily="49" charset="0"/>
                <a:ea typeface="+mn-ea"/>
                <a:cs typeface="Courier New" panose="02070309020205020404" pitchFamily="49" charset="0"/>
              </a:rPr>
              <a:t>submit_time</a:t>
            </a:r>
            <a:r>
              <a:rPr lang="en-US" sz="1200" kern="1200" dirty="0" smtClean="0">
                <a:solidFill>
                  <a:schemeClr val="tx1"/>
                </a:solidFill>
                <a:latin typeface="Courier New" panose="02070309020205020404" pitchFamily="49" charset="0"/>
                <a:ea typeface="+mn-ea"/>
                <a:cs typeface="Courier New" panose="02070309020205020404" pitchFamily="49" charset="0"/>
              </a:rPr>
              <a:t> &gt; </a:t>
            </a:r>
            <a:r>
              <a:rPr lang="en-US" sz="1200" kern="1200" dirty="0" err="1" smtClean="0">
                <a:solidFill>
                  <a:schemeClr val="tx1"/>
                </a:solidFill>
                <a:latin typeface="Courier New" panose="02070309020205020404" pitchFamily="49" charset="0"/>
                <a:ea typeface="+mn-ea"/>
                <a:cs typeface="Courier New" panose="02070309020205020404" pitchFamily="49" charset="0"/>
              </a:rPr>
              <a:t>getdate</a:t>
            </a:r>
            <a:r>
              <a:rPr lang="en-US" sz="1200" kern="1200" dirty="0" smtClean="0">
                <a:solidFill>
                  <a:schemeClr val="tx1"/>
                </a:solidFill>
                <a:latin typeface="Courier New" panose="02070309020205020404" pitchFamily="49" charset="0"/>
                <a:ea typeface="+mn-ea"/>
                <a:cs typeface="Courier New" panose="02070309020205020404" pitchFamily="49" charset="0"/>
              </a:rPr>
              <a:t>() -.25</a:t>
            </a:r>
          </a:p>
          <a:p>
            <a:r>
              <a:rPr lang="en-US" sz="1200" kern="1200" dirty="0" smtClean="0">
                <a:solidFill>
                  <a:schemeClr val="tx1"/>
                </a:solidFill>
                <a:latin typeface="Courier New" panose="02070309020205020404" pitchFamily="49" charset="0"/>
                <a:ea typeface="+mn-ea"/>
                <a:cs typeface="Courier New" panose="02070309020205020404" pitchFamily="49" charset="0"/>
              </a:rPr>
              <a:t>ORDER BY </a:t>
            </a:r>
            <a:r>
              <a:rPr lang="en-US" sz="1200" kern="1200" dirty="0" err="1" smtClean="0">
                <a:solidFill>
                  <a:schemeClr val="tx1"/>
                </a:solidFill>
                <a:latin typeface="Courier New" panose="02070309020205020404" pitchFamily="49" charset="0"/>
                <a:ea typeface="+mn-ea"/>
                <a:cs typeface="Courier New" panose="02070309020205020404" pitchFamily="49" charset="0"/>
              </a:rPr>
              <a:t>submit_time</a:t>
            </a:r>
            <a:r>
              <a:rPr lang="en-US" sz="1200" kern="1200" dirty="0" smtClean="0">
                <a:solidFill>
                  <a:schemeClr val="tx1"/>
                </a:solidFill>
                <a:latin typeface="Courier New" panose="02070309020205020404" pitchFamily="49" charset="0"/>
                <a:ea typeface="+mn-ea"/>
                <a:cs typeface="Courier New" panose="02070309020205020404" pitchFamily="49" charset="0"/>
              </a:rPr>
              <a:t> DESC</a:t>
            </a:r>
            <a:endParaRPr lang="en-US" dirty="0" smtClean="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0"/>
          </p:nvPr>
        </p:nvSpPr>
        <p:spPr/>
        <p:txBody>
          <a:bodyPr/>
          <a:lstStyle/>
          <a:p>
            <a:fld id="{EF48CD4C-E5E2-FD4B-A013-4032F684959D}" type="slidenum">
              <a:rPr lang="en-US" smtClean="0"/>
              <a:t>12</a:t>
            </a:fld>
            <a:endParaRPr lang="en-US"/>
          </a:p>
        </p:txBody>
      </p:sp>
    </p:spTree>
    <p:extLst>
      <p:ext uri="{BB962C8B-B14F-4D97-AF65-F5344CB8AC3E}">
        <p14:creationId xmlns:p14="http://schemas.microsoft.com/office/powerpoint/2010/main" val="9507006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48CD4C-E5E2-FD4B-A013-4032F684959D}" type="slidenum">
              <a:rPr lang="en-US" smtClean="0"/>
              <a:t>13</a:t>
            </a:fld>
            <a:endParaRPr lang="en-US" dirty="0"/>
          </a:p>
        </p:txBody>
      </p:sp>
    </p:spTree>
    <p:extLst>
      <p:ext uri="{BB962C8B-B14F-4D97-AF65-F5344CB8AC3E}">
        <p14:creationId xmlns:p14="http://schemas.microsoft.com/office/powerpoint/2010/main" val="1250904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Originally,</a:t>
            </a:r>
            <a:r>
              <a:rPr lang="en-US" baseline="0" dirty="0" smtClean="0"/>
              <a:t> Google Translate indicated the Spanish work for ‘performance’ was </a:t>
            </a:r>
            <a:r>
              <a:rPr lang="es-ES" dirty="0" smtClean="0"/>
              <a:t>rendimiento</a:t>
            </a:r>
            <a:r>
              <a:rPr lang="en-US" dirty="0" smtClean="0"/>
              <a:t>.</a:t>
            </a:r>
            <a:r>
              <a:rPr lang="en-US" baseline="0" dirty="0" smtClean="0"/>
              <a:t>  My Spanish speaking colleague let me know that was the wrong connotation of performance.  This is another example of how trying to apply the relational database principles to Azure DW may yield a working product, but not the best implementation for that platform.</a:t>
            </a:r>
            <a:endParaRPr lang="en-US" dirty="0" smtClean="0"/>
          </a:p>
        </p:txBody>
      </p:sp>
      <p:sp>
        <p:nvSpPr>
          <p:cNvPr id="4" name="Slide Number Placeholder 3"/>
          <p:cNvSpPr>
            <a:spLocks noGrp="1"/>
          </p:cNvSpPr>
          <p:nvPr>
            <p:ph type="sldNum" sz="quarter" idx="10"/>
          </p:nvPr>
        </p:nvSpPr>
        <p:spPr/>
        <p:txBody>
          <a:bodyPr/>
          <a:lstStyle/>
          <a:p>
            <a:fld id="{EF48CD4C-E5E2-FD4B-A013-4032F684959D}" type="slidenum">
              <a:rPr lang="en-US" smtClean="0"/>
              <a:t>2</a:t>
            </a:fld>
            <a:endParaRPr lang="en-US" dirty="0"/>
          </a:p>
        </p:txBody>
      </p:sp>
    </p:spTree>
    <p:extLst>
      <p:ext uri="{BB962C8B-B14F-4D97-AF65-F5344CB8AC3E}">
        <p14:creationId xmlns:p14="http://schemas.microsoft.com/office/powerpoint/2010/main" val="2755320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48CD4C-E5E2-FD4B-A013-4032F684959D}" type="slidenum">
              <a:rPr lang="en-US" smtClean="0"/>
              <a:t>4</a:t>
            </a:fld>
            <a:endParaRPr lang="en-US"/>
          </a:p>
        </p:txBody>
      </p:sp>
    </p:spTree>
    <p:extLst>
      <p:ext uri="{BB962C8B-B14F-4D97-AF65-F5344CB8AC3E}">
        <p14:creationId xmlns:p14="http://schemas.microsoft.com/office/powerpoint/2010/main" val="1503491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Distributed</a:t>
            </a:r>
            <a:r>
              <a:rPr lang="en-US" baseline="0" dirty="0" smtClean="0"/>
              <a:t> queries have worked this way for more than 20 years.  Please note that my paper ‘Ode to the Data Warehouse Load’ discussed the method of tuning distributed queries by limiting the data brought across the network.  This paper was written and presented in 1996.</a:t>
            </a:r>
            <a:endParaRPr lang="en-US" dirty="0"/>
          </a:p>
        </p:txBody>
      </p:sp>
      <p:sp>
        <p:nvSpPr>
          <p:cNvPr id="4" name="Slide Number Placeholder 3"/>
          <p:cNvSpPr>
            <a:spLocks noGrp="1"/>
          </p:cNvSpPr>
          <p:nvPr>
            <p:ph type="sldNum" sz="quarter" idx="10"/>
          </p:nvPr>
        </p:nvSpPr>
        <p:spPr/>
        <p:txBody>
          <a:bodyPr/>
          <a:lstStyle/>
          <a:p>
            <a:fld id="{EF48CD4C-E5E2-FD4B-A013-4032F684959D}" type="slidenum">
              <a:rPr lang="en-US" smtClean="0"/>
              <a:t>5</a:t>
            </a:fld>
            <a:endParaRPr lang="en-US" dirty="0"/>
          </a:p>
        </p:txBody>
      </p:sp>
    </p:spTree>
    <p:extLst>
      <p:ext uri="{BB962C8B-B14F-4D97-AF65-F5344CB8AC3E}">
        <p14:creationId xmlns:p14="http://schemas.microsoft.com/office/powerpoint/2010/main" val="1326836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48CD4C-E5E2-FD4B-A013-4032F684959D}" type="slidenum">
              <a:rPr lang="en-US" smtClean="0"/>
              <a:t>6</a:t>
            </a:fld>
            <a:endParaRPr lang="en-US" dirty="0"/>
          </a:p>
        </p:txBody>
      </p:sp>
    </p:spTree>
    <p:extLst>
      <p:ext uri="{BB962C8B-B14F-4D97-AF65-F5344CB8AC3E}">
        <p14:creationId xmlns:p14="http://schemas.microsoft.com/office/powerpoint/2010/main" val="4283471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48CD4C-E5E2-FD4B-A013-4032F684959D}" type="slidenum">
              <a:rPr lang="en-US" smtClean="0"/>
              <a:t>8</a:t>
            </a:fld>
            <a:endParaRPr lang="en-US" dirty="0"/>
          </a:p>
        </p:txBody>
      </p:sp>
    </p:spTree>
    <p:extLst>
      <p:ext uri="{BB962C8B-B14F-4D97-AF65-F5344CB8AC3E}">
        <p14:creationId xmlns:p14="http://schemas.microsoft.com/office/powerpoint/2010/main" val="3009070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Original</a:t>
            </a:r>
            <a:r>
              <a:rPr lang="en-US" baseline="0" dirty="0" smtClean="0"/>
              <a:t> song: Party Rock Anthem (Everyday I’m Shuffling)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Artist: LMFAO</a:t>
            </a:r>
            <a:endParaRPr lang="en-US" dirty="0" smtClean="0"/>
          </a:p>
          <a:p>
            <a:endParaRPr lang="en-US" dirty="0"/>
          </a:p>
        </p:txBody>
      </p:sp>
      <p:sp>
        <p:nvSpPr>
          <p:cNvPr id="4" name="Slide Number Placeholder 3"/>
          <p:cNvSpPr>
            <a:spLocks noGrp="1"/>
          </p:cNvSpPr>
          <p:nvPr>
            <p:ph type="sldNum" sz="quarter" idx="10"/>
          </p:nvPr>
        </p:nvSpPr>
        <p:spPr/>
        <p:txBody>
          <a:bodyPr/>
          <a:lstStyle/>
          <a:p>
            <a:fld id="{EF48CD4C-E5E2-FD4B-A013-4032F684959D}" type="slidenum">
              <a:rPr lang="en-US" smtClean="0"/>
              <a:t>9</a:t>
            </a:fld>
            <a:endParaRPr lang="en-US" dirty="0"/>
          </a:p>
        </p:txBody>
      </p:sp>
    </p:spTree>
    <p:extLst>
      <p:ext uri="{BB962C8B-B14F-4D97-AF65-F5344CB8AC3E}">
        <p14:creationId xmlns:p14="http://schemas.microsoft.com/office/powerpoint/2010/main" val="5900597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Chart</a:t>
            </a:r>
            <a:r>
              <a:rPr lang="en-US" baseline="0" dirty="0" smtClean="0"/>
              <a:t> by Robin Lester </a:t>
            </a:r>
            <a:r>
              <a:rPr lang="en-US" dirty="0" smtClean="0">
                <a:hlinkClick r:id="rId3"/>
              </a:rPr>
              <a:t>https://sqlbits.com/Downloads/595/Robin%20Lester_SQLAzureDataWarehouseSQLBits.pdf</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EF48CD4C-E5E2-FD4B-A013-4032F684959D}" type="slidenum">
              <a:rPr lang="en-US" smtClean="0"/>
              <a:t>10</a:t>
            </a:fld>
            <a:endParaRPr lang="en-US" dirty="0"/>
          </a:p>
        </p:txBody>
      </p:sp>
    </p:spTree>
    <p:extLst>
      <p:ext uri="{BB962C8B-B14F-4D97-AF65-F5344CB8AC3E}">
        <p14:creationId xmlns:p14="http://schemas.microsoft.com/office/powerpoint/2010/main" val="4625840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Query Improvements</a:t>
            </a:r>
          </a:p>
          <a:p>
            <a:pPr marL="171450" indent="-171450">
              <a:buFont typeface="Arial" panose="020B0604020202020204" pitchFamily="34" charset="0"/>
              <a:buChar char="•"/>
            </a:pPr>
            <a:r>
              <a:rPr lang="en-US" dirty="0" smtClean="0"/>
              <a:t>Including the hash key in the query is like putting a hint </a:t>
            </a:r>
          </a:p>
          <a:p>
            <a:pPr marL="171450" indent="-171450">
              <a:buFont typeface="Arial" panose="020B0604020202020204" pitchFamily="34" charset="0"/>
              <a:buChar char="•"/>
            </a:pPr>
            <a:r>
              <a:rPr lang="en-US" dirty="0" smtClean="0"/>
              <a:t>Views and CTEs do things</a:t>
            </a:r>
            <a:r>
              <a:rPr lang="en-US" baseline="0" dirty="0" smtClean="0"/>
              <a:t> in memory that may cause </a:t>
            </a:r>
            <a:r>
              <a:rPr lang="en-US" baseline="0" dirty="0" err="1" smtClean="0"/>
              <a:t>DataMovement</a:t>
            </a:r>
            <a:r>
              <a:rPr lang="en-US" baseline="0" dirty="0" smtClean="0"/>
              <a:t>.  Try using temporary tables that are hashed instead.</a:t>
            </a:r>
          </a:p>
          <a:p>
            <a:pPr marL="171450" indent="-171450">
              <a:buFont typeface="Arial" panose="020B0604020202020204" pitchFamily="34" charset="0"/>
              <a:buChar char="•"/>
            </a:pPr>
            <a:r>
              <a:rPr lang="en-US" baseline="0" dirty="0" smtClean="0"/>
              <a:t>Functions could cause the system to evaluate data row by row (min, max)</a:t>
            </a:r>
          </a:p>
          <a:p>
            <a:pPr marL="171450" indent="-171450">
              <a:buFont typeface="Arial" panose="020B0604020202020204" pitchFamily="34" charset="0"/>
              <a:buChar char="•"/>
            </a:pPr>
            <a:r>
              <a:rPr lang="en-US" baseline="0" dirty="0" smtClean="0"/>
              <a:t>Aggregations can cause data to be joined across nodes</a:t>
            </a:r>
          </a:p>
          <a:p>
            <a:pPr marL="457200" lvl="1"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EF48CD4C-E5E2-FD4B-A013-4032F684959D}" type="slidenum">
              <a:rPr lang="en-US" smtClean="0"/>
              <a:t>11</a:t>
            </a:fld>
            <a:endParaRPr lang="en-US"/>
          </a:p>
        </p:txBody>
      </p:sp>
    </p:spTree>
    <p:extLst>
      <p:ext uri="{BB962C8B-B14F-4D97-AF65-F5344CB8AC3E}">
        <p14:creationId xmlns:p14="http://schemas.microsoft.com/office/powerpoint/2010/main" val="14651847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FEECE89-C049-244D-A046-FBC63F193AC1}"/>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460" y="0"/>
            <a:ext cx="9142070" cy="4831124"/>
          </a:xfrm>
          <a:prstGeom prst="rect">
            <a:avLst/>
          </a:prstGeom>
        </p:spPr>
      </p:pic>
      <p:sp>
        <p:nvSpPr>
          <p:cNvPr id="7" name="Title 1">
            <a:extLst>
              <a:ext uri="{FF2B5EF4-FFF2-40B4-BE49-F238E27FC236}">
                <a16:creationId xmlns:a16="http://schemas.microsoft.com/office/drawing/2014/main" id="{C709CABC-4663-A040-9AEA-EBD74040EB8C}"/>
              </a:ext>
            </a:extLst>
          </p:cNvPr>
          <p:cNvSpPr>
            <a:spLocks noGrp="1"/>
          </p:cNvSpPr>
          <p:nvPr>
            <p:ph type="ctrTitle"/>
          </p:nvPr>
        </p:nvSpPr>
        <p:spPr>
          <a:xfrm>
            <a:off x="327862" y="3420696"/>
            <a:ext cx="6143277" cy="701450"/>
          </a:xfrm>
          <a:prstGeom prst="rect">
            <a:avLst/>
          </a:prstGeom>
        </p:spPr>
        <p:txBody>
          <a:bodyPr anchor="b" anchorCtr="0">
            <a:noAutofit/>
          </a:bodyPr>
          <a:lstStyle>
            <a:lvl1pPr algn="l">
              <a:defRPr sz="28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8" name="Subtitle 2">
            <a:extLst>
              <a:ext uri="{FF2B5EF4-FFF2-40B4-BE49-F238E27FC236}">
                <a16:creationId xmlns:a16="http://schemas.microsoft.com/office/drawing/2014/main" id="{8526BA26-AB87-0146-AA15-93002C241FB1}"/>
              </a:ext>
            </a:extLst>
          </p:cNvPr>
          <p:cNvSpPr>
            <a:spLocks noGrp="1"/>
          </p:cNvSpPr>
          <p:nvPr>
            <p:ph type="subTitle" idx="1"/>
          </p:nvPr>
        </p:nvSpPr>
        <p:spPr>
          <a:xfrm>
            <a:off x="325667" y="4125574"/>
            <a:ext cx="6143277" cy="536622"/>
          </a:xfrm>
          <a:prstGeom prst="rect">
            <a:avLst/>
          </a:prstGeom>
        </p:spPr>
        <p:txBody>
          <a:bodyPr>
            <a:normAutofit/>
          </a:bodyPr>
          <a:lstStyle>
            <a:lvl1pPr marL="0" indent="0" algn="l">
              <a:buNone/>
              <a:defRPr sz="1600" b="0">
                <a:solidFill>
                  <a:srgbClr val="FFFFFF"/>
                </a:solidFill>
                <a:latin typeface="Verdana"/>
                <a:cs typeface="Verdan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1" name="Rectangle 10">
            <a:extLst>
              <a:ext uri="{FF2B5EF4-FFF2-40B4-BE49-F238E27FC236}">
                <a16:creationId xmlns:a16="http://schemas.microsoft.com/office/drawing/2014/main" id="{67A1C377-FD44-8245-8B83-09037BDE8719}"/>
              </a:ext>
            </a:extLst>
          </p:cNvPr>
          <p:cNvSpPr/>
          <p:nvPr userDrawn="1"/>
        </p:nvSpPr>
        <p:spPr>
          <a:xfrm>
            <a:off x="0" y="4721225"/>
            <a:ext cx="9144000" cy="428033"/>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B1176E1F-E3BC-B644-88D4-4F48AFFD9424}"/>
              </a:ext>
            </a:extLst>
          </p:cNvPr>
          <p:cNvSpPr txBox="1"/>
          <p:nvPr userDrawn="1"/>
        </p:nvSpPr>
        <p:spPr>
          <a:xfrm>
            <a:off x="349113" y="4782973"/>
            <a:ext cx="4815243" cy="276999"/>
          </a:xfrm>
          <a:prstGeom prst="rect">
            <a:avLst/>
          </a:prstGeom>
          <a:noFill/>
        </p:spPr>
        <p:txBody>
          <a:bodyPr wrap="square" rtlCol="0">
            <a:spAutoFit/>
          </a:bodyPr>
          <a:lstStyle/>
          <a:p>
            <a:pPr algn="l"/>
            <a:r>
              <a:rPr lang="en-US" sz="1200" dirty="0">
                <a:solidFill>
                  <a:schemeClr val="bg1"/>
                </a:solidFill>
                <a:latin typeface="Verdana"/>
                <a:cs typeface="Verdana"/>
              </a:rPr>
              <a:t>Insight </a:t>
            </a:r>
            <a:r>
              <a:rPr lang="en-US" sz="1200" baseline="0" dirty="0">
                <a:solidFill>
                  <a:schemeClr val="bg1"/>
                </a:solidFill>
                <a:latin typeface="Verdana"/>
                <a:cs typeface="Verdana"/>
              </a:rPr>
              <a:t>Presentation</a:t>
            </a:r>
            <a:endParaRPr lang="en-US" sz="1200" dirty="0">
              <a:solidFill>
                <a:schemeClr val="bg1"/>
              </a:solidFill>
              <a:latin typeface="Verdana"/>
              <a:cs typeface="Verdana"/>
            </a:endParaRPr>
          </a:p>
        </p:txBody>
      </p:sp>
      <p:pic>
        <p:nvPicPr>
          <p:cNvPr id="13" name="Picture 12">
            <a:extLst>
              <a:ext uri="{FF2B5EF4-FFF2-40B4-BE49-F238E27FC236}">
                <a16:creationId xmlns:a16="http://schemas.microsoft.com/office/drawing/2014/main" id="{64BF5757-B239-AA44-8693-43207D39CC9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8937" y="-16474"/>
            <a:ext cx="2715805" cy="842836"/>
          </a:xfrm>
          <a:prstGeom prst="rect">
            <a:avLst/>
          </a:prstGeom>
        </p:spPr>
      </p:pic>
    </p:spTree>
    <p:extLst>
      <p:ext uri="{BB962C8B-B14F-4D97-AF65-F5344CB8AC3E}">
        <p14:creationId xmlns:p14="http://schemas.microsoft.com/office/powerpoint/2010/main" val="243166662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31CD189-933A-8847-8D05-5D0DA196B666}"/>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7" name="Title 1">
            <a:extLst>
              <a:ext uri="{FF2B5EF4-FFF2-40B4-BE49-F238E27FC236}">
                <a16:creationId xmlns:a16="http://schemas.microsoft.com/office/drawing/2014/main" id="{ACD5DFDA-4BA2-5249-BA5F-29DE047647D0}"/>
              </a:ext>
            </a:extLst>
          </p:cNvPr>
          <p:cNvSpPr>
            <a:spLocks noGrp="1"/>
          </p:cNvSpPr>
          <p:nvPr>
            <p:ph type="ctrTitle"/>
          </p:nvPr>
        </p:nvSpPr>
        <p:spPr>
          <a:xfrm>
            <a:off x="463252" y="3395279"/>
            <a:ext cx="7758397" cy="701450"/>
          </a:xfrm>
          <a:prstGeom prst="rect">
            <a:avLst/>
          </a:prstGeom>
        </p:spPr>
        <p:txBody>
          <a:bodyPr anchor="b" anchorCtr="0">
            <a:noAutofit/>
          </a:bodyPr>
          <a:lstStyle>
            <a:lvl1pPr algn="l">
              <a:defRPr sz="2800">
                <a:solidFill>
                  <a:srgbClr val="C0167A"/>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12" name="Subtitle 2">
            <a:extLst>
              <a:ext uri="{FF2B5EF4-FFF2-40B4-BE49-F238E27FC236}">
                <a16:creationId xmlns:a16="http://schemas.microsoft.com/office/drawing/2014/main" id="{B162A3A5-8533-8945-9FD6-543C97298BC5}"/>
              </a:ext>
            </a:extLst>
          </p:cNvPr>
          <p:cNvSpPr>
            <a:spLocks noGrp="1"/>
          </p:cNvSpPr>
          <p:nvPr>
            <p:ph type="subTitle" idx="1"/>
          </p:nvPr>
        </p:nvSpPr>
        <p:spPr>
          <a:xfrm>
            <a:off x="461057" y="4100157"/>
            <a:ext cx="6143277" cy="536622"/>
          </a:xfrm>
          <a:prstGeom prst="rect">
            <a:avLst/>
          </a:prstGeom>
        </p:spPr>
        <p:txBody>
          <a:bodyPr>
            <a:normAutofit/>
          </a:bodyPr>
          <a:lstStyle>
            <a:lvl1pPr marL="0" indent="0" algn="l">
              <a:buNone/>
              <a:defRPr sz="1800" b="0">
                <a:solidFill>
                  <a:srgbClr val="C0167A"/>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3" name="Picture 12">
            <a:extLst>
              <a:ext uri="{FF2B5EF4-FFF2-40B4-BE49-F238E27FC236}">
                <a16:creationId xmlns:a16="http://schemas.microsoft.com/office/drawing/2014/main" id="{73D45509-1222-C843-B1EE-BF31E3F1DA9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63252" y="268514"/>
            <a:ext cx="2352220" cy="547859"/>
          </a:xfrm>
          <a:prstGeom prst="rect">
            <a:avLst/>
          </a:prstGeom>
        </p:spPr>
      </p:pic>
    </p:spTree>
    <p:extLst>
      <p:ext uri="{BB962C8B-B14F-4D97-AF65-F5344CB8AC3E}">
        <p14:creationId xmlns:p14="http://schemas.microsoft.com/office/powerpoint/2010/main" val="205681338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40BFC65-DC03-7D46-AE26-4FF415B34B50}"/>
              </a:ext>
            </a:extLst>
          </p:cNvPr>
          <p:cNvPicPr>
            <a:picLocks noChangeAspect="1"/>
          </p:cNvPicPr>
          <p:nvPr userDrawn="1"/>
        </p:nvPicPr>
        <p:blipFill>
          <a:blip r:embed="rId2"/>
          <a:stretch>
            <a:fillRect/>
          </a:stretch>
        </p:blipFill>
        <p:spPr>
          <a:xfrm>
            <a:off x="0" y="0"/>
            <a:ext cx="9144000" cy="5143500"/>
          </a:xfrm>
          <a:prstGeom prst="rect">
            <a:avLst/>
          </a:prstGeom>
        </p:spPr>
      </p:pic>
      <p:pic>
        <p:nvPicPr>
          <p:cNvPr id="14" name="Picture 13">
            <a:extLst>
              <a:ext uri="{FF2B5EF4-FFF2-40B4-BE49-F238E27FC236}">
                <a16:creationId xmlns:a16="http://schemas.microsoft.com/office/drawing/2014/main" id="{0CD2DA2D-1204-474E-92B3-159847244D3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63252" y="268514"/>
            <a:ext cx="2352220" cy="547859"/>
          </a:xfrm>
          <a:prstGeom prst="rect">
            <a:avLst/>
          </a:prstGeom>
        </p:spPr>
      </p:pic>
      <p:sp>
        <p:nvSpPr>
          <p:cNvPr id="16" name="Title 1">
            <a:extLst>
              <a:ext uri="{FF2B5EF4-FFF2-40B4-BE49-F238E27FC236}">
                <a16:creationId xmlns:a16="http://schemas.microsoft.com/office/drawing/2014/main" id="{E627165D-581A-4744-95C6-2EE2E28C6F60}"/>
              </a:ext>
            </a:extLst>
          </p:cNvPr>
          <p:cNvSpPr>
            <a:spLocks noGrp="1"/>
          </p:cNvSpPr>
          <p:nvPr>
            <p:ph type="ctrTitle"/>
          </p:nvPr>
        </p:nvSpPr>
        <p:spPr>
          <a:xfrm>
            <a:off x="463252" y="3395279"/>
            <a:ext cx="7758397" cy="701450"/>
          </a:xfrm>
          <a:prstGeom prst="rect">
            <a:avLst/>
          </a:prstGeom>
        </p:spPr>
        <p:txBody>
          <a:bodyPr anchor="b" anchorCtr="0">
            <a:noAutofit/>
          </a:bodyPr>
          <a:lstStyle>
            <a:lvl1pPr algn="l">
              <a:defRPr sz="2800">
                <a:solidFill>
                  <a:srgbClr val="C0167A"/>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17" name="Subtitle 2">
            <a:extLst>
              <a:ext uri="{FF2B5EF4-FFF2-40B4-BE49-F238E27FC236}">
                <a16:creationId xmlns:a16="http://schemas.microsoft.com/office/drawing/2014/main" id="{790AB829-1444-6749-87F7-2D45499B06B0}"/>
              </a:ext>
            </a:extLst>
          </p:cNvPr>
          <p:cNvSpPr>
            <a:spLocks noGrp="1"/>
          </p:cNvSpPr>
          <p:nvPr>
            <p:ph type="subTitle" idx="1"/>
          </p:nvPr>
        </p:nvSpPr>
        <p:spPr>
          <a:xfrm>
            <a:off x="461057" y="4100157"/>
            <a:ext cx="6143277" cy="536622"/>
          </a:xfrm>
          <a:prstGeom prst="rect">
            <a:avLst/>
          </a:prstGeom>
        </p:spPr>
        <p:txBody>
          <a:bodyPr>
            <a:normAutofit/>
          </a:bodyPr>
          <a:lstStyle>
            <a:lvl1pPr marL="0" indent="0" algn="l">
              <a:buNone/>
              <a:defRPr sz="1800" b="0">
                <a:solidFill>
                  <a:srgbClr val="C0167A"/>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04346714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069521-5C1A-9449-A4B2-B54C1676D5DA}"/>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10" name="Title 1">
            <a:extLst>
              <a:ext uri="{FF2B5EF4-FFF2-40B4-BE49-F238E27FC236}">
                <a16:creationId xmlns:a16="http://schemas.microsoft.com/office/drawing/2014/main" id="{B630235D-75EC-2B48-AD54-1C7E0E9C2B9C}"/>
              </a:ext>
            </a:extLst>
          </p:cNvPr>
          <p:cNvSpPr>
            <a:spLocks noGrp="1"/>
          </p:cNvSpPr>
          <p:nvPr>
            <p:ph type="ctrTitle"/>
          </p:nvPr>
        </p:nvSpPr>
        <p:spPr>
          <a:xfrm>
            <a:off x="327862" y="3420696"/>
            <a:ext cx="6143277" cy="701450"/>
          </a:xfrm>
          <a:prstGeom prst="rect">
            <a:avLst/>
          </a:prstGeom>
        </p:spPr>
        <p:txBody>
          <a:bodyPr anchor="b" anchorCtr="0">
            <a:noAutofit/>
          </a:bodyPr>
          <a:lstStyle>
            <a:lvl1pPr algn="l">
              <a:defRPr sz="2800">
                <a:solidFill>
                  <a:srgbClr val="C0167A"/>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14" name="Subtitle 2">
            <a:extLst>
              <a:ext uri="{FF2B5EF4-FFF2-40B4-BE49-F238E27FC236}">
                <a16:creationId xmlns:a16="http://schemas.microsoft.com/office/drawing/2014/main" id="{12F0CB52-4535-8B4B-A39E-8981289669DF}"/>
              </a:ext>
            </a:extLst>
          </p:cNvPr>
          <p:cNvSpPr>
            <a:spLocks noGrp="1"/>
          </p:cNvSpPr>
          <p:nvPr>
            <p:ph type="subTitle" idx="1"/>
          </p:nvPr>
        </p:nvSpPr>
        <p:spPr>
          <a:xfrm>
            <a:off x="325667" y="4125574"/>
            <a:ext cx="6143277" cy="536622"/>
          </a:xfrm>
          <a:prstGeom prst="rect">
            <a:avLst/>
          </a:prstGeom>
        </p:spPr>
        <p:txBody>
          <a:bodyPr>
            <a:normAutofit/>
          </a:bodyPr>
          <a:lstStyle>
            <a:lvl1pPr marL="0" indent="0" algn="l">
              <a:buNone/>
              <a:defRPr sz="1600" b="0">
                <a:solidFill>
                  <a:srgbClr val="C0167A"/>
                </a:solidFill>
                <a:latin typeface="Verdana"/>
                <a:cs typeface="Verdan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3">
            <a:extLst>
              <a:ext uri="{FF2B5EF4-FFF2-40B4-BE49-F238E27FC236}">
                <a16:creationId xmlns:a16="http://schemas.microsoft.com/office/drawing/2014/main" id="{B8CD362C-3313-084E-AB6B-2064B6DC74F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8936" y="-16677"/>
            <a:ext cx="2715805" cy="842836"/>
          </a:xfrm>
          <a:prstGeom prst="rect">
            <a:avLst/>
          </a:prstGeom>
        </p:spPr>
      </p:pic>
    </p:spTree>
    <p:extLst>
      <p:ext uri="{BB962C8B-B14F-4D97-AF65-F5344CB8AC3E}">
        <p14:creationId xmlns:p14="http://schemas.microsoft.com/office/powerpoint/2010/main" val="56244494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42236" y="228144"/>
            <a:ext cx="8714943" cy="682400"/>
          </a:xfrm>
          <a:prstGeom prst="rect">
            <a:avLst/>
          </a:prstGeom>
        </p:spPr>
        <p:txBody>
          <a:bodyPr>
            <a:normAutofit/>
          </a:bodyPr>
          <a:lstStyle>
            <a:lvl1pPr>
              <a:defRPr sz="2800" b="0">
                <a:solidFill>
                  <a:srgbClr val="726963"/>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Tree>
    <p:extLst>
      <p:ext uri="{BB962C8B-B14F-4D97-AF65-F5344CB8AC3E}">
        <p14:creationId xmlns:p14="http://schemas.microsoft.com/office/powerpoint/2010/main" val="3864711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ED03731-7FC0-244B-B390-4A70867736DB}"/>
              </a:ext>
            </a:extLst>
          </p:cNvPr>
          <p:cNvSpPr>
            <a:spLocks noGrp="1"/>
          </p:cNvSpPr>
          <p:nvPr>
            <p:ph type="title"/>
          </p:nvPr>
        </p:nvSpPr>
        <p:spPr>
          <a:xfrm>
            <a:off x="242236" y="228144"/>
            <a:ext cx="8714943" cy="682400"/>
          </a:xfrm>
          <a:prstGeom prst="rect">
            <a:avLst/>
          </a:prstGeom>
        </p:spPr>
        <p:txBody>
          <a:bodyPr>
            <a:normAutofit/>
          </a:bodyPr>
          <a:lstStyle>
            <a:lvl1pPr>
              <a:defRPr sz="2800" b="0">
                <a:solidFill>
                  <a:srgbClr val="726963"/>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Tree>
    <p:extLst>
      <p:ext uri="{BB962C8B-B14F-4D97-AF65-F5344CB8AC3E}">
        <p14:creationId xmlns:p14="http://schemas.microsoft.com/office/powerpoint/2010/main" val="3309878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ctangle 2"/>
          <p:cNvSpPr/>
          <p:nvPr userDrawn="1"/>
        </p:nvSpPr>
        <p:spPr>
          <a:xfrm>
            <a:off x="0" y="4753232"/>
            <a:ext cx="9144000" cy="390268"/>
          </a:xfrm>
          <a:prstGeom prst="rect">
            <a:avLst/>
          </a:prstGeom>
          <a:gradFill flip="none" rotWithShape="1">
            <a:gsLst>
              <a:gs pos="0">
                <a:srgbClr val="B01C87"/>
              </a:gs>
              <a:gs pos="100000">
                <a:srgbClr val="582873"/>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descr="Insight-logo-W.png"/>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7828134" y="148009"/>
            <a:ext cx="1082482" cy="444387"/>
          </a:xfrm>
          <a:prstGeom prst="rect">
            <a:avLst/>
          </a:prstGeom>
        </p:spPr>
      </p:pic>
      <p:sp>
        <p:nvSpPr>
          <p:cNvPr id="5" name="Title Placeholder 1">
            <a:extLst>
              <a:ext uri="{FF2B5EF4-FFF2-40B4-BE49-F238E27FC236}">
                <a16:creationId xmlns:a16="http://schemas.microsoft.com/office/drawing/2014/main" id="{B7739BEC-8628-624D-948B-53207FFF15B9}"/>
              </a:ext>
            </a:extLst>
          </p:cNvPr>
          <p:cNvSpPr>
            <a:spLocks noGrp="1"/>
          </p:cNvSpPr>
          <p:nvPr>
            <p:ph type="title"/>
          </p:nvPr>
        </p:nvSpPr>
        <p:spPr>
          <a:xfrm>
            <a:off x="242236" y="228144"/>
            <a:ext cx="8714943" cy="682400"/>
          </a:xfrm>
          <a:prstGeom prst="rect">
            <a:avLst/>
          </a:prstGeom>
        </p:spPr>
        <p:txBody>
          <a:bodyPr vert="horz" lIns="91440" tIns="45720" rIns="91440" bIns="45720" rtlCol="0" anchor="ctr">
            <a:normAutofit/>
          </a:bodyPr>
          <a:lstStyle/>
          <a:p>
            <a:r>
              <a:rPr lang="en-US" dirty="0"/>
              <a:t>Click to edit Master title style</a:t>
            </a:r>
          </a:p>
        </p:txBody>
      </p:sp>
      <p:sp>
        <p:nvSpPr>
          <p:cNvPr id="6" name="Text Placeholder 2">
            <a:extLst>
              <a:ext uri="{FF2B5EF4-FFF2-40B4-BE49-F238E27FC236}">
                <a16:creationId xmlns:a16="http://schemas.microsoft.com/office/drawing/2014/main" id="{C9944498-D1C7-2C49-9262-2C9E497050A0}"/>
              </a:ext>
            </a:extLst>
          </p:cNvPr>
          <p:cNvSpPr>
            <a:spLocks noGrp="1"/>
          </p:cNvSpPr>
          <p:nvPr>
            <p:ph type="body" idx="1"/>
          </p:nvPr>
        </p:nvSpPr>
        <p:spPr>
          <a:xfrm>
            <a:off x="230067" y="994469"/>
            <a:ext cx="8714944" cy="293541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a:extLst>
              <a:ext uri="{FF2B5EF4-FFF2-40B4-BE49-F238E27FC236}">
                <a16:creationId xmlns:a16="http://schemas.microsoft.com/office/drawing/2014/main" id="{54BBAEA6-B3A0-2547-80CE-DB8A65FBE042}"/>
              </a:ext>
            </a:extLst>
          </p:cNvPr>
          <p:cNvPicPr>
            <a:picLocks noChangeAspect="1"/>
          </p:cNvPicPr>
          <p:nvPr userDrawn="1"/>
        </p:nvPicPr>
        <p:blipFill>
          <a:blip r:embed="rId9" cstate="print">
            <a:extLst>
              <a:ext uri="{28A0092B-C50C-407E-A947-70E740481C1C}">
                <a14:useLocalDpi xmlns:a14="http://schemas.microsoft.com/office/drawing/2010/main"/>
              </a:ext>
            </a:extLst>
          </a:blip>
          <a:stretch>
            <a:fillRect/>
          </a:stretch>
        </p:blipFill>
        <p:spPr>
          <a:xfrm>
            <a:off x="7555593" y="4693240"/>
            <a:ext cx="1591056" cy="493776"/>
          </a:xfrm>
          <a:prstGeom prst="rect">
            <a:avLst/>
          </a:prstGeom>
        </p:spPr>
      </p:pic>
      <p:sp>
        <p:nvSpPr>
          <p:cNvPr id="2" name="Rectangle 1"/>
          <p:cNvSpPr/>
          <p:nvPr userDrawn="1"/>
        </p:nvSpPr>
        <p:spPr>
          <a:xfrm>
            <a:off x="1364406" y="-500472"/>
            <a:ext cx="357052" cy="357052"/>
          </a:xfrm>
          <a:prstGeom prst="rect">
            <a:avLst/>
          </a:prstGeom>
          <a:solidFill>
            <a:srgbClr val="D30C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1887858" y="-500472"/>
            <a:ext cx="357052" cy="357052"/>
          </a:xfrm>
          <a:prstGeom prst="rect">
            <a:avLst/>
          </a:prstGeom>
          <a:solidFill>
            <a:srgbClr val="ED19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2411310" y="-500472"/>
            <a:ext cx="357052" cy="357052"/>
          </a:xfrm>
          <a:prstGeom prst="rect">
            <a:avLst/>
          </a:prstGeom>
          <a:solidFill>
            <a:srgbClr val="D40E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2934762" y="-500472"/>
            <a:ext cx="357052" cy="357052"/>
          </a:xfrm>
          <a:prstGeom prst="rect">
            <a:avLst/>
          </a:prstGeom>
          <a:solidFill>
            <a:srgbClr val="B01C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3458214" y="-500472"/>
            <a:ext cx="357052" cy="357052"/>
          </a:xfrm>
          <a:prstGeom prst="rect">
            <a:avLst/>
          </a:prstGeom>
          <a:solidFill>
            <a:srgbClr val="582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3981666" y="-500472"/>
            <a:ext cx="357052" cy="357052"/>
          </a:xfrm>
          <a:prstGeom prst="rect">
            <a:avLst/>
          </a:prstGeom>
          <a:solidFill>
            <a:srgbClr val="5547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4505118" y="-500472"/>
            <a:ext cx="357052" cy="357052"/>
          </a:xfrm>
          <a:prstGeom prst="rect">
            <a:avLst/>
          </a:prstGeom>
          <a:solidFill>
            <a:srgbClr val="7D72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5028570" y="-500472"/>
            <a:ext cx="357052" cy="357052"/>
          </a:xfrm>
          <a:prstGeom prst="rect">
            <a:avLst/>
          </a:prstGeom>
          <a:solidFill>
            <a:srgbClr val="A39D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5552022" y="-500472"/>
            <a:ext cx="357052" cy="357052"/>
          </a:xfrm>
          <a:prstGeom prst="rect">
            <a:avLst/>
          </a:prstGeom>
          <a:solidFill>
            <a:srgbClr val="D4D0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6075474" y="-500472"/>
            <a:ext cx="357052" cy="357052"/>
          </a:xfrm>
          <a:prstGeom prst="rect">
            <a:avLst/>
          </a:prstGeom>
          <a:solidFill>
            <a:srgbClr val="0098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6598924" y="-500472"/>
            <a:ext cx="357052" cy="357052"/>
          </a:xfrm>
          <a:prstGeom prst="rect">
            <a:avLst/>
          </a:prstGeom>
          <a:solidFill>
            <a:srgbClr val="57B5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1669281"/>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96" r:id="rId3"/>
    <p:sldLayoutId id="2147483698" r:id="rId4"/>
    <p:sldLayoutId id="2147483692" r:id="rId5"/>
    <p:sldLayoutId id="2147483697" r:id="rId6"/>
  </p:sldLayoutIdLst>
  <p:txStyles>
    <p:titleStyle>
      <a:lvl1pPr algn="l" defTabSz="685800" rtl="0" eaLnBrk="1" latinLnBrk="0" hangingPunct="1">
        <a:lnSpc>
          <a:spcPct val="90000"/>
        </a:lnSpc>
        <a:spcBef>
          <a:spcPct val="0"/>
        </a:spcBef>
        <a:buNone/>
        <a:defRPr sz="2800" kern="1200">
          <a:solidFill>
            <a:srgbClr val="706259"/>
          </a:solidFill>
          <a:latin typeface="Verdana" charset="0"/>
          <a:ea typeface="Verdana" charset="0"/>
          <a:cs typeface="Verdana"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BSWolfset/PresentationSlidedecks"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hyperlink" Target="https://sqlbits.com/Downloads/595/Robin%20Lester_SQLAzureDataWarehouseSQLBits.pdf"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mailto:beth.wolfset@insight.com"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mailto:bswolfset@gmail.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hyperlink" Target="https://sqlbits.com/Sessions/Event15/Advanced_Topics_for_Azure_SQL_Data_Warehouse" TargetMode="External"/><Relationship Id="rId3" Type="http://schemas.openxmlformats.org/officeDocument/2006/relationships/hyperlink" Target="https://docs.microsoft.com/en-us/azure/sql-data-warehouse/sql-data-warehouse-overview-what-is" TargetMode="External"/><Relationship Id="rId7" Type="http://schemas.openxmlformats.org/officeDocument/2006/relationships/hyperlink" Target="https://www.sqlsaturday.com/716/Sessions/Details.aspx?sid=74668" TargetMode="External"/><Relationship Id="rId2" Type="http://schemas.openxmlformats.org/officeDocument/2006/relationships/hyperlink" Target="https://github.com/BSWolfset/PresentationSlidedecks" TargetMode="External"/><Relationship Id="rId1" Type="http://schemas.openxmlformats.org/officeDocument/2006/relationships/slideLayout" Target="../slideLayouts/slideLayout5.xml"/><Relationship Id="rId6" Type="http://schemas.openxmlformats.org/officeDocument/2006/relationships/hyperlink" Target="https://sqlbits.com/Downloads/595/Robin%20Lester_SQLAzureDataWarehouseSQLBits.pdf" TargetMode="External"/><Relationship Id="rId11" Type="http://schemas.openxmlformats.org/officeDocument/2006/relationships/hyperlink" Target="https://azure.microsoft.com/en-us/blog/lightning-fast-query-performance-with-azure-sql-data-warehouse/" TargetMode="External"/><Relationship Id="rId5" Type="http://schemas.openxmlformats.org/officeDocument/2006/relationships/hyperlink" Target="https://www.sqlsaturday.com/716/Sessions/Details.aspx?sid=72535" TargetMode="External"/><Relationship Id="rId10" Type="http://schemas.openxmlformats.org/officeDocument/2006/relationships/hyperlink" Target="https://blobeater.blog/2018/04/12/azure-sql-dw-lets-shuffle/" TargetMode="External"/><Relationship Id="rId4" Type="http://schemas.openxmlformats.org/officeDocument/2006/relationships/hyperlink" Target="https://docs.microsoft.com/en-us/azure/sql-data-warehouse/sql-data-warehouse-migrate-code" TargetMode="External"/><Relationship Id="rId9" Type="http://schemas.openxmlformats.org/officeDocument/2006/relationships/hyperlink" Target="https://myignite.techcommunity.microsoft.com/sessions/66194"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sy-vdb4rIQo"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7862" y="3420696"/>
            <a:ext cx="6971572" cy="701450"/>
          </a:xfrm>
        </p:spPr>
        <p:txBody>
          <a:bodyPr/>
          <a:lstStyle/>
          <a:p>
            <a:r>
              <a:rPr lang="en-US" dirty="0" smtClean="0"/>
              <a:t>Designing for</a:t>
            </a:r>
            <a:br>
              <a:rPr lang="en-US" dirty="0" smtClean="0"/>
            </a:br>
            <a:r>
              <a:rPr lang="en-US" dirty="0" smtClean="0"/>
              <a:t>Azure Data Warehouse Performance</a:t>
            </a:r>
            <a:endParaRPr lang="en-US" dirty="0"/>
          </a:p>
        </p:txBody>
      </p:sp>
      <p:sp>
        <p:nvSpPr>
          <p:cNvPr id="3" name="Subtitle 2"/>
          <p:cNvSpPr>
            <a:spLocks noGrp="1"/>
          </p:cNvSpPr>
          <p:nvPr>
            <p:ph type="subTitle" idx="1"/>
          </p:nvPr>
        </p:nvSpPr>
        <p:spPr/>
        <p:txBody>
          <a:bodyPr/>
          <a:lstStyle/>
          <a:p>
            <a:r>
              <a:rPr lang="en-US" dirty="0" smtClean="0"/>
              <a:t>Beth Wolfset, Senior Data Architect</a:t>
            </a:r>
          </a:p>
        </p:txBody>
      </p:sp>
      <p:sp>
        <p:nvSpPr>
          <p:cNvPr id="4" name="Subtitle 2"/>
          <p:cNvSpPr txBox="1">
            <a:spLocks/>
          </p:cNvSpPr>
          <p:nvPr/>
        </p:nvSpPr>
        <p:spPr>
          <a:xfrm>
            <a:off x="461056" y="4670341"/>
            <a:ext cx="6143277" cy="536622"/>
          </a:xfrm>
          <a:prstGeom prst="rect">
            <a:avLst/>
          </a:prstGeom>
        </p:spPr>
        <p:txBody>
          <a:bodyPr vert="horz" lIns="9144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800" b="0" kern="1200">
                <a:solidFill>
                  <a:srgbClr val="C0167A"/>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685800" rtl="0" eaLnBrk="1" latinLnBrk="0" hangingPunct="1">
              <a:lnSpc>
                <a:spcPct val="90000"/>
              </a:lnSpc>
              <a:spcBef>
                <a:spcPts val="375"/>
              </a:spcBef>
              <a:buFont typeface="Arial" panose="020B0604020202020204" pitchFamily="34" charset="0"/>
              <a:buNone/>
              <a:defRPr sz="1800" kern="1200">
                <a:solidFill>
                  <a:schemeClr val="tx1">
                    <a:tint val="75000"/>
                  </a:schemeClr>
                </a:solidFill>
                <a:latin typeface="Verdana" charset="0"/>
                <a:ea typeface="Verdana" charset="0"/>
                <a:cs typeface="Verdana" charset="0"/>
              </a:defRPr>
            </a:lvl2pPr>
            <a:lvl3pPr marL="914400" indent="0" algn="ctr" defTabSz="685800" rtl="0" eaLnBrk="1" latinLnBrk="0" hangingPunct="1">
              <a:lnSpc>
                <a:spcPct val="90000"/>
              </a:lnSpc>
              <a:spcBef>
                <a:spcPts val="375"/>
              </a:spcBef>
              <a:buFont typeface="Arial" panose="020B0604020202020204" pitchFamily="34" charset="0"/>
              <a:buNone/>
              <a:defRPr sz="1500" kern="1200">
                <a:solidFill>
                  <a:schemeClr val="tx1">
                    <a:tint val="75000"/>
                  </a:schemeClr>
                </a:solidFill>
                <a:latin typeface="Verdana" charset="0"/>
                <a:ea typeface="Verdana" charset="0"/>
                <a:cs typeface="Verdana" charset="0"/>
              </a:defRPr>
            </a:lvl3pPr>
            <a:lvl4pPr marL="13716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Verdana" charset="0"/>
                <a:ea typeface="Verdana" charset="0"/>
                <a:cs typeface="Verdana" charset="0"/>
              </a:defRPr>
            </a:lvl4pPr>
            <a:lvl5pPr marL="18288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Verdana" charset="0"/>
                <a:ea typeface="Verdana" charset="0"/>
                <a:cs typeface="Verdana" charset="0"/>
              </a:defRPr>
            </a:lvl5pPr>
            <a:lvl6pPr marL="22860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6pPr>
            <a:lvl7pPr marL="27432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7pPr>
            <a:lvl8pPr marL="32004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8pPr>
            <a:lvl9pPr marL="36576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9pPr>
          </a:lstStyle>
          <a:p>
            <a:pPr>
              <a:lnSpc>
                <a:spcPct val="100000"/>
              </a:lnSpc>
              <a:spcBef>
                <a:spcPts val="0"/>
              </a:spcBef>
            </a:pPr>
            <a:r>
              <a:rPr lang="en-US" sz="1200" dirty="0" smtClean="0"/>
              <a:t>Email:	Beth.Wolfset@insight.com</a:t>
            </a:r>
          </a:p>
          <a:p>
            <a:pPr>
              <a:lnSpc>
                <a:spcPct val="100000"/>
              </a:lnSpc>
              <a:spcBef>
                <a:spcPts val="0"/>
              </a:spcBef>
            </a:pPr>
            <a:r>
              <a:rPr lang="en-US" sz="1200" dirty="0"/>
              <a:t>	</a:t>
            </a:r>
            <a:r>
              <a:rPr lang="en-US" sz="1200" dirty="0" smtClean="0"/>
              <a:t>bswolfset@gmail.com </a:t>
            </a:r>
          </a:p>
        </p:txBody>
      </p:sp>
      <p:sp>
        <p:nvSpPr>
          <p:cNvPr id="5" name="Rectangle 4"/>
          <p:cNvSpPr/>
          <p:nvPr/>
        </p:nvSpPr>
        <p:spPr>
          <a:xfrm>
            <a:off x="5172954" y="4788611"/>
            <a:ext cx="4060920" cy="300082"/>
          </a:xfrm>
          <a:prstGeom prst="rect">
            <a:avLst/>
          </a:prstGeom>
        </p:spPr>
        <p:txBody>
          <a:bodyPr wrap="none">
            <a:spAutoFit/>
          </a:bodyPr>
          <a:lstStyle/>
          <a:p>
            <a:r>
              <a:rPr lang="en-US" dirty="0">
                <a:hlinkClick r:id=""/>
              </a:rPr>
              <a:t>https</a:t>
            </a:r>
            <a:r>
              <a:rPr lang="en-US" dirty="0">
                <a:hlinkClick r:id="rId3"/>
              </a:rPr>
              <a:t>://github.com/BSWolfset/PresentationSlidedecks</a:t>
            </a:r>
            <a:endParaRPr lang="en-US" dirty="0"/>
          </a:p>
        </p:txBody>
      </p:sp>
      <p:sp>
        <p:nvSpPr>
          <p:cNvPr id="6" name="Title 1"/>
          <p:cNvSpPr txBox="1">
            <a:spLocks/>
          </p:cNvSpPr>
          <p:nvPr/>
        </p:nvSpPr>
        <p:spPr>
          <a:xfrm>
            <a:off x="325667" y="3415979"/>
            <a:ext cx="6024448" cy="701450"/>
          </a:xfrm>
          <a:prstGeom prst="rect">
            <a:avLst/>
          </a:prstGeom>
        </p:spPr>
        <p:txBody>
          <a:bodyPr vert="horz" lIns="91440" tIns="45720" rIns="91440" bIns="45720" rtlCol="0" anchor="b" anchorCtr="0">
            <a:noAutofit/>
          </a:bodyPr>
          <a:lstStyle>
            <a:lvl1pPr algn="l" defTabSz="685800" rtl="0" eaLnBrk="1" latinLnBrk="0" hangingPunct="1">
              <a:lnSpc>
                <a:spcPct val="90000"/>
              </a:lnSpc>
              <a:spcBef>
                <a:spcPct val="0"/>
              </a:spcBef>
              <a:buNone/>
              <a:defRPr sz="2800" kern="1200">
                <a:solidFill>
                  <a:srgbClr val="C0167A"/>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
            </a:r>
            <a:br>
              <a:rPr lang="en-US" dirty="0" smtClean="0"/>
            </a:br>
            <a:r>
              <a:rPr lang="en-US" dirty="0" smtClean="0"/>
              <a:t>Azure Data Warehouse Primer</a:t>
            </a:r>
            <a:endParaRPr lang="en-US" dirty="0"/>
          </a:p>
        </p:txBody>
      </p:sp>
    </p:spTree>
    <p:extLst>
      <p:ext uri="{BB962C8B-B14F-4D97-AF65-F5344CB8AC3E}">
        <p14:creationId xmlns:p14="http://schemas.microsoft.com/office/powerpoint/2010/main" val="1573055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4"/>
          <p:cNvGraphicFramePr>
            <a:graphicFrameLocks noGrp="1"/>
          </p:cNvGraphicFramePr>
          <p:nvPr>
            <p:extLst>
              <p:ext uri="{D42A27DB-BD31-4B8C-83A1-F6EECF244321}">
                <p14:modId xmlns:p14="http://schemas.microsoft.com/office/powerpoint/2010/main" val="1985961502"/>
              </p:ext>
            </p:extLst>
          </p:nvPr>
        </p:nvGraphicFramePr>
        <p:xfrm>
          <a:off x="591765" y="733325"/>
          <a:ext cx="5972096" cy="3119120"/>
        </p:xfrm>
        <a:graphic>
          <a:graphicData uri="http://schemas.openxmlformats.org/drawingml/2006/table">
            <a:tbl>
              <a:tblPr firstRow="1" bandRow="1">
                <a:tableStyleId>{21E4AEA4-8DFA-4A89-87EB-49C32662AFE0}</a:tableStyleId>
              </a:tblPr>
              <a:tblGrid>
                <a:gridCol w="1245113">
                  <a:extLst>
                    <a:ext uri="{9D8B030D-6E8A-4147-A177-3AD203B41FA5}">
                      <a16:colId xmlns:a16="http://schemas.microsoft.com/office/drawing/2014/main" val="1087393754"/>
                    </a:ext>
                  </a:extLst>
                </a:gridCol>
                <a:gridCol w="4726983">
                  <a:extLst>
                    <a:ext uri="{9D8B030D-6E8A-4147-A177-3AD203B41FA5}">
                      <a16:colId xmlns:a16="http://schemas.microsoft.com/office/drawing/2014/main" val="3408631934"/>
                    </a:ext>
                  </a:extLst>
                </a:gridCol>
              </a:tblGrid>
              <a:tr h="0">
                <a:tc>
                  <a:txBody>
                    <a:bodyPr/>
                    <a:lstStyle/>
                    <a:p>
                      <a:r>
                        <a:rPr lang="en-US" sz="1400" dirty="0" smtClean="0"/>
                        <a:t>Operation</a:t>
                      </a:r>
                      <a:endParaRPr lang="en-US" sz="1400" dirty="0"/>
                    </a:p>
                  </a:txBody>
                  <a:tcPr>
                    <a:solidFill>
                      <a:srgbClr val="C13089"/>
                    </a:solidFill>
                  </a:tcPr>
                </a:tc>
                <a:tc>
                  <a:txBody>
                    <a:bodyPr/>
                    <a:lstStyle/>
                    <a:p>
                      <a:r>
                        <a:rPr lang="en-US" sz="1400" dirty="0" smtClean="0"/>
                        <a:t>Description</a:t>
                      </a:r>
                      <a:endParaRPr lang="en-US" sz="1400" dirty="0"/>
                    </a:p>
                  </a:txBody>
                  <a:tcPr>
                    <a:solidFill>
                      <a:srgbClr val="C13089"/>
                    </a:solidFill>
                  </a:tcPr>
                </a:tc>
                <a:extLst>
                  <a:ext uri="{0D108BD9-81ED-4DB2-BD59-A6C34878D82A}">
                    <a16:rowId xmlns:a16="http://schemas.microsoft.com/office/drawing/2014/main" val="528060297"/>
                  </a:ext>
                </a:extLst>
              </a:tr>
              <a:tr h="370840">
                <a:tc>
                  <a:txBody>
                    <a:bodyPr/>
                    <a:lstStyle/>
                    <a:p>
                      <a:r>
                        <a:rPr lang="en-US" sz="1400" dirty="0" smtClean="0"/>
                        <a:t>Shuffle</a:t>
                      </a:r>
                      <a:endParaRPr lang="en-US" sz="1400" dirty="0"/>
                    </a:p>
                  </a:txBody>
                  <a:tcPr>
                    <a:solidFill>
                      <a:srgbClr val="E490C4"/>
                    </a:solidFill>
                  </a:tcPr>
                </a:tc>
                <a:tc>
                  <a:txBody>
                    <a:bodyPr/>
                    <a:lstStyle/>
                    <a:p>
                      <a:r>
                        <a:rPr lang="en-US" sz="1400" dirty="0" smtClean="0"/>
                        <a:t>Distribution</a:t>
                      </a:r>
                      <a:r>
                        <a:rPr lang="en-US" sz="1400" baseline="0" dirty="0" smtClean="0"/>
                        <a:t> </a:t>
                      </a:r>
                      <a:r>
                        <a:rPr lang="en-US" sz="1400" baseline="0" dirty="0" smtClean="0">
                          <a:sym typeface="Wingdings" panose="05000000000000000000" pitchFamily="2" charset="2"/>
                        </a:rPr>
                        <a:t></a:t>
                      </a:r>
                      <a:r>
                        <a:rPr lang="en-US" sz="1400" baseline="0" dirty="0" smtClean="0"/>
                        <a:t> Hash Algorithm </a:t>
                      </a:r>
                      <a:r>
                        <a:rPr lang="en-US" sz="1400" baseline="0" dirty="0" smtClean="0">
                          <a:sym typeface="Wingdings" panose="05000000000000000000" pitchFamily="2" charset="2"/>
                        </a:rPr>
                        <a:t></a:t>
                      </a:r>
                      <a:r>
                        <a:rPr lang="en-US" sz="1400" baseline="0" dirty="0" smtClean="0"/>
                        <a:t> New Distribution</a:t>
                      </a:r>
                    </a:p>
                    <a:p>
                      <a:r>
                        <a:rPr lang="en-US" sz="1400" baseline="0" dirty="0" smtClean="0"/>
                        <a:t>Changing the distribution column in preparation for joins</a:t>
                      </a:r>
                      <a:endParaRPr lang="en-US" sz="1400" dirty="0"/>
                    </a:p>
                  </a:txBody>
                  <a:tcPr>
                    <a:solidFill>
                      <a:srgbClr val="E490C4"/>
                    </a:solidFill>
                  </a:tcPr>
                </a:tc>
                <a:extLst>
                  <a:ext uri="{0D108BD9-81ED-4DB2-BD59-A6C34878D82A}">
                    <a16:rowId xmlns:a16="http://schemas.microsoft.com/office/drawing/2014/main" val="1281959080"/>
                  </a:ext>
                </a:extLst>
              </a:tr>
              <a:tr h="370840">
                <a:tc>
                  <a:txBody>
                    <a:bodyPr/>
                    <a:lstStyle/>
                    <a:p>
                      <a:r>
                        <a:rPr lang="en-US" sz="1400" dirty="0" smtClean="0"/>
                        <a:t>Broadcast</a:t>
                      </a:r>
                      <a:endParaRPr lang="en-US" sz="1400" dirty="0"/>
                    </a:p>
                  </a:txBody>
                  <a:tcPr>
                    <a:solidFill>
                      <a:srgbClr val="F1C5E0"/>
                    </a:solidFill>
                  </a:tcPr>
                </a:tc>
                <a:tc>
                  <a:txBody>
                    <a:bodyPr/>
                    <a:lstStyle/>
                    <a:p>
                      <a:r>
                        <a:rPr lang="en-US" sz="1400" dirty="0" smtClean="0"/>
                        <a:t>Distribution</a:t>
                      </a:r>
                      <a:r>
                        <a:rPr lang="en-US" sz="1400" baseline="0" dirty="0" smtClean="0"/>
                        <a:t> </a:t>
                      </a:r>
                      <a:r>
                        <a:rPr lang="en-US" sz="1400" baseline="0" dirty="0" smtClean="0">
                          <a:sym typeface="Wingdings" panose="05000000000000000000" pitchFamily="2" charset="2"/>
                        </a:rPr>
                        <a:t></a:t>
                      </a:r>
                      <a:r>
                        <a:rPr lang="en-US" sz="1400" baseline="0" dirty="0" smtClean="0"/>
                        <a:t> Replicated (copy to all compute nodes)</a:t>
                      </a:r>
                      <a:endParaRPr lang="en-US" sz="1400" dirty="0"/>
                    </a:p>
                  </a:txBody>
                  <a:tcPr>
                    <a:solidFill>
                      <a:srgbClr val="F1C5E0"/>
                    </a:solidFill>
                  </a:tcPr>
                </a:tc>
                <a:extLst>
                  <a:ext uri="{0D108BD9-81ED-4DB2-BD59-A6C34878D82A}">
                    <a16:rowId xmlns:a16="http://schemas.microsoft.com/office/drawing/2014/main" val="2351611010"/>
                  </a:ext>
                </a:extLst>
              </a:tr>
              <a:tr h="370840">
                <a:tc>
                  <a:txBody>
                    <a:bodyPr/>
                    <a:lstStyle/>
                    <a:p>
                      <a:r>
                        <a:rPr lang="en-US" sz="1400" dirty="0" smtClean="0"/>
                        <a:t>Partition</a:t>
                      </a:r>
                      <a:endParaRPr lang="en-US" sz="1400" dirty="0"/>
                    </a:p>
                  </a:txBody>
                  <a:tcPr>
                    <a:solidFill>
                      <a:srgbClr val="E490C4"/>
                    </a:solidFill>
                  </a:tcPr>
                </a:tc>
                <a:tc>
                  <a:txBody>
                    <a:bodyPr/>
                    <a:lstStyle/>
                    <a:p>
                      <a:r>
                        <a:rPr lang="en-US" sz="1400" dirty="0" smtClean="0"/>
                        <a:t>Distribution </a:t>
                      </a:r>
                      <a:r>
                        <a:rPr lang="en-US" sz="1400" dirty="0" smtClean="0">
                          <a:sym typeface="Wingdings" panose="05000000000000000000" pitchFamily="2" charset="2"/>
                        </a:rPr>
                        <a:t></a:t>
                      </a:r>
                      <a:r>
                        <a:rPr lang="en-US" sz="1400" dirty="0" smtClean="0"/>
                        <a:t> Control Node</a:t>
                      </a:r>
                    </a:p>
                    <a:p>
                      <a:r>
                        <a:rPr lang="en-US" sz="1400" dirty="0" smtClean="0"/>
                        <a:t>Aggregations</a:t>
                      </a:r>
                      <a:r>
                        <a:rPr lang="en-US" sz="1400" baseline="0" dirty="0" smtClean="0"/>
                        <a:t> – count(*) is count on nodes, sum of count</a:t>
                      </a:r>
                      <a:endParaRPr lang="en-US" sz="1400" dirty="0"/>
                    </a:p>
                  </a:txBody>
                  <a:tcPr>
                    <a:solidFill>
                      <a:srgbClr val="E490C4"/>
                    </a:solidFill>
                  </a:tcPr>
                </a:tc>
                <a:extLst>
                  <a:ext uri="{0D108BD9-81ED-4DB2-BD59-A6C34878D82A}">
                    <a16:rowId xmlns:a16="http://schemas.microsoft.com/office/drawing/2014/main" val="3387149812"/>
                  </a:ext>
                </a:extLst>
              </a:tr>
              <a:tr h="370840">
                <a:tc>
                  <a:txBody>
                    <a:bodyPr/>
                    <a:lstStyle/>
                    <a:p>
                      <a:r>
                        <a:rPr lang="en-US" sz="1400" dirty="0" smtClean="0"/>
                        <a:t>Trim</a:t>
                      </a:r>
                      <a:endParaRPr lang="en-US" sz="1400" dirty="0"/>
                    </a:p>
                  </a:txBody>
                  <a:tcPr>
                    <a:solidFill>
                      <a:srgbClr val="F1C5E0"/>
                    </a:solidFill>
                  </a:tcPr>
                </a:tc>
                <a:tc>
                  <a:txBody>
                    <a:bodyPr/>
                    <a:lstStyle/>
                    <a:p>
                      <a:r>
                        <a:rPr lang="en-US" sz="1400" dirty="0" smtClean="0"/>
                        <a:t>Replicated</a:t>
                      </a:r>
                      <a:r>
                        <a:rPr lang="en-US" sz="1400" baseline="0" dirty="0" smtClean="0"/>
                        <a:t> </a:t>
                      </a:r>
                      <a:r>
                        <a:rPr lang="en-US" sz="1400" baseline="0" dirty="0" smtClean="0">
                          <a:sym typeface="Wingdings" panose="05000000000000000000" pitchFamily="2" charset="2"/>
                        </a:rPr>
                        <a:t></a:t>
                      </a:r>
                      <a:r>
                        <a:rPr lang="en-US" sz="1400" baseline="0" dirty="0" smtClean="0"/>
                        <a:t> Hash Algorithm </a:t>
                      </a:r>
                      <a:r>
                        <a:rPr lang="en-US" sz="1400" baseline="0" dirty="0" smtClean="0">
                          <a:sym typeface="Wingdings" panose="05000000000000000000" pitchFamily="2" charset="2"/>
                        </a:rPr>
                        <a:t></a:t>
                      </a:r>
                      <a:r>
                        <a:rPr lang="en-US" sz="1400" baseline="0" dirty="0" smtClean="0"/>
                        <a:t> New Distribution</a:t>
                      </a:r>
                    </a:p>
                    <a:p>
                      <a:r>
                        <a:rPr lang="en-US" sz="1400" baseline="0" dirty="0" smtClean="0"/>
                        <a:t>A replicated may be converted to distributed for outer joins</a:t>
                      </a:r>
                    </a:p>
                  </a:txBody>
                  <a:tcPr>
                    <a:solidFill>
                      <a:srgbClr val="F1C5E0"/>
                    </a:solidFill>
                  </a:tcPr>
                </a:tc>
                <a:extLst>
                  <a:ext uri="{0D108BD9-81ED-4DB2-BD59-A6C34878D82A}">
                    <a16:rowId xmlns:a16="http://schemas.microsoft.com/office/drawing/2014/main" val="2522885538"/>
                  </a:ext>
                </a:extLst>
              </a:tr>
              <a:tr h="370840">
                <a:tc>
                  <a:txBody>
                    <a:bodyPr/>
                    <a:lstStyle/>
                    <a:p>
                      <a:r>
                        <a:rPr lang="en-US" sz="1400" dirty="0" smtClean="0"/>
                        <a:t>Round Robin</a:t>
                      </a:r>
                      <a:endParaRPr lang="en-US" sz="1400" dirty="0"/>
                    </a:p>
                  </a:txBody>
                  <a:tcPr>
                    <a:solidFill>
                      <a:srgbClr val="E490C4"/>
                    </a:solidFill>
                  </a:tcPr>
                </a:tc>
                <a:tc>
                  <a:txBody>
                    <a:bodyPr/>
                    <a:lstStyle/>
                    <a:p>
                      <a:r>
                        <a:rPr lang="en-US" sz="1400" dirty="0" smtClean="0"/>
                        <a:t>Source </a:t>
                      </a:r>
                      <a:r>
                        <a:rPr lang="en-US" sz="1400" dirty="0" smtClean="0">
                          <a:sym typeface="Wingdings" panose="05000000000000000000" pitchFamily="2" charset="2"/>
                        </a:rPr>
                        <a:t></a:t>
                      </a:r>
                      <a:r>
                        <a:rPr lang="en-US" sz="1400" dirty="0" smtClean="0"/>
                        <a:t> Round Robin Algorithm </a:t>
                      </a:r>
                      <a:r>
                        <a:rPr lang="en-US" sz="1400" dirty="0" smtClean="0">
                          <a:sym typeface="Wingdings" panose="05000000000000000000" pitchFamily="2" charset="2"/>
                        </a:rPr>
                        <a:t></a:t>
                      </a:r>
                      <a:r>
                        <a:rPr lang="en-US" sz="1400" dirty="0" smtClean="0"/>
                        <a:t> Round Robin</a:t>
                      </a:r>
                      <a:r>
                        <a:rPr lang="en-US" sz="1400" baseline="0" dirty="0" smtClean="0"/>
                        <a:t> Distribution</a:t>
                      </a:r>
                      <a:endParaRPr lang="en-US" sz="1400" dirty="0"/>
                    </a:p>
                  </a:txBody>
                  <a:tcPr>
                    <a:solidFill>
                      <a:srgbClr val="E490C4"/>
                    </a:solidFill>
                  </a:tcPr>
                </a:tc>
                <a:extLst>
                  <a:ext uri="{0D108BD9-81ED-4DB2-BD59-A6C34878D82A}">
                    <a16:rowId xmlns:a16="http://schemas.microsoft.com/office/drawing/2014/main" val="496735201"/>
                  </a:ext>
                </a:extLst>
              </a:tr>
              <a:tr h="370840">
                <a:tc>
                  <a:txBody>
                    <a:bodyPr/>
                    <a:lstStyle/>
                    <a:p>
                      <a:r>
                        <a:rPr lang="en-US" sz="1400" dirty="0" smtClean="0"/>
                        <a:t>Move</a:t>
                      </a:r>
                      <a:endParaRPr lang="en-US" sz="1400" dirty="0"/>
                    </a:p>
                  </a:txBody>
                  <a:tcPr>
                    <a:solidFill>
                      <a:srgbClr val="F1C5E0"/>
                    </a:solidFill>
                  </a:tcPr>
                </a:tc>
                <a:tc>
                  <a:txBody>
                    <a:bodyPr/>
                    <a:lstStyle/>
                    <a:p>
                      <a:r>
                        <a:rPr lang="en-US" sz="1400" dirty="0" smtClean="0"/>
                        <a:t>Control</a:t>
                      </a:r>
                      <a:r>
                        <a:rPr lang="en-US" sz="1400" baseline="0" dirty="0" smtClean="0"/>
                        <a:t> Node </a:t>
                      </a:r>
                      <a:r>
                        <a:rPr lang="en-US" sz="1400" baseline="0" dirty="0" smtClean="0">
                          <a:sym typeface="Wingdings" panose="05000000000000000000" pitchFamily="2" charset="2"/>
                        </a:rPr>
                        <a:t></a:t>
                      </a:r>
                      <a:r>
                        <a:rPr lang="en-US" sz="1400" baseline="0" dirty="0" smtClean="0"/>
                        <a:t> Replicated</a:t>
                      </a:r>
                    </a:p>
                    <a:p>
                      <a:r>
                        <a:rPr lang="en-US" sz="1400" baseline="0" dirty="0" smtClean="0"/>
                        <a:t>Data moved from Control Node to Compute Nodes</a:t>
                      </a:r>
                      <a:endParaRPr lang="en-US" sz="1400" dirty="0"/>
                    </a:p>
                  </a:txBody>
                  <a:tcPr>
                    <a:solidFill>
                      <a:srgbClr val="F1C5E0"/>
                    </a:solidFill>
                  </a:tcPr>
                </a:tc>
                <a:extLst>
                  <a:ext uri="{0D108BD9-81ED-4DB2-BD59-A6C34878D82A}">
                    <a16:rowId xmlns:a16="http://schemas.microsoft.com/office/drawing/2014/main" val="3738297836"/>
                  </a:ext>
                </a:extLst>
              </a:tr>
            </a:tbl>
          </a:graphicData>
        </a:graphic>
      </p:graphicFrame>
      <p:sp>
        <p:nvSpPr>
          <p:cNvPr id="13" name="Title 12"/>
          <p:cNvSpPr>
            <a:spLocks noGrp="1"/>
          </p:cNvSpPr>
          <p:nvPr>
            <p:ph type="title"/>
          </p:nvPr>
        </p:nvSpPr>
        <p:spPr>
          <a:xfrm>
            <a:off x="311102" y="152814"/>
            <a:ext cx="8714943" cy="682400"/>
          </a:xfrm>
        </p:spPr>
        <p:txBody>
          <a:bodyPr/>
          <a:lstStyle/>
          <a:p>
            <a:r>
              <a:rPr lang="en-US" dirty="0" smtClean="0"/>
              <a:t>Data Movement</a:t>
            </a:r>
            <a:endParaRPr lang="en-US" dirty="0"/>
          </a:p>
        </p:txBody>
      </p:sp>
      <p:sp>
        <p:nvSpPr>
          <p:cNvPr id="39" name="Rectangle 38"/>
          <p:cNvSpPr/>
          <p:nvPr/>
        </p:nvSpPr>
        <p:spPr>
          <a:xfrm>
            <a:off x="231973" y="4242919"/>
            <a:ext cx="7025637" cy="507831"/>
          </a:xfrm>
          <a:prstGeom prst="rect">
            <a:avLst/>
          </a:prstGeom>
        </p:spPr>
        <p:txBody>
          <a:bodyPr wrap="square">
            <a:spAutoFit/>
          </a:bodyPr>
          <a:lstStyle/>
          <a:p>
            <a:pPr lvl="0" defTabSz="914400">
              <a:defRPr/>
            </a:pPr>
            <a:r>
              <a:rPr lang="en-US" dirty="0"/>
              <a:t>Chart by Robin Lester </a:t>
            </a:r>
            <a:r>
              <a:rPr lang="en-US" dirty="0">
                <a:hlinkClick r:id="rId3"/>
              </a:rPr>
              <a:t>https://sqlbits.com/Downloads/595/Robin%20Lester_SQLAzureDataWarehouseSQLBits.pdf</a:t>
            </a:r>
            <a:endParaRPr lang="en-US" dirty="0"/>
          </a:p>
        </p:txBody>
      </p:sp>
      <p:grpSp>
        <p:nvGrpSpPr>
          <p:cNvPr id="26" name="Group 25"/>
          <p:cNvGrpSpPr/>
          <p:nvPr/>
        </p:nvGrpSpPr>
        <p:grpSpPr>
          <a:xfrm>
            <a:off x="3937211" y="1610177"/>
            <a:ext cx="5088834" cy="3077155"/>
            <a:chOff x="3868345" y="1825430"/>
            <a:chExt cx="5088834" cy="3077155"/>
          </a:xfrm>
        </p:grpSpPr>
        <p:sp>
          <p:nvSpPr>
            <p:cNvPr id="17" name="Rectangle 16"/>
            <p:cNvSpPr/>
            <p:nvPr/>
          </p:nvSpPr>
          <p:spPr>
            <a:xfrm>
              <a:off x="3868345" y="1825430"/>
              <a:ext cx="5088834" cy="3077155"/>
            </a:xfrm>
            <a:prstGeom prst="rect">
              <a:avLst/>
            </a:prstGeom>
            <a:solidFill>
              <a:schemeClr val="bg1">
                <a:lumMod val="95000"/>
              </a:schemeClr>
            </a:solidFill>
            <a:ln>
              <a:solidFill>
                <a:srgbClr val="C130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7257611" y="2165431"/>
              <a:ext cx="999641" cy="565688"/>
            </a:xfrm>
            <a:prstGeom prst="roundRect">
              <a:avLst/>
            </a:prstGeom>
            <a:solidFill>
              <a:srgbClr val="E490C4"/>
            </a:solidFill>
            <a:ln>
              <a:solidFill>
                <a:srgbClr val="C130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Compute Node B</a:t>
              </a:r>
              <a:endParaRPr lang="en-US" dirty="0"/>
            </a:p>
          </p:txBody>
        </p:sp>
        <p:sp>
          <p:nvSpPr>
            <p:cNvPr id="7" name="Rounded Rectangle 6"/>
            <p:cNvSpPr/>
            <p:nvPr/>
          </p:nvSpPr>
          <p:spPr>
            <a:xfrm>
              <a:off x="4339176" y="3249573"/>
              <a:ext cx="822960" cy="565688"/>
            </a:xfrm>
            <a:prstGeom prst="roundRect">
              <a:avLst/>
            </a:prstGeom>
            <a:solidFill>
              <a:srgbClr val="F1C5E0"/>
            </a:solidFill>
            <a:ln>
              <a:solidFill>
                <a:srgbClr val="C130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C13089"/>
                  </a:solidFill>
                </a:rPr>
                <a:t>1</a:t>
              </a:r>
              <a:endParaRPr lang="en-US" dirty="0">
                <a:solidFill>
                  <a:srgbClr val="C13089"/>
                </a:solidFill>
              </a:endParaRPr>
            </a:p>
          </p:txBody>
        </p:sp>
        <p:sp>
          <p:nvSpPr>
            <p:cNvPr id="8" name="Rounded Rectangle 7"/>
            <p:cNvSpPr/>
            <p:nvPr/>
          </p:nvSpPr>
          <p:spPr>
            <a:xfrm>
              <a:off x="5545016" y="3249573"/>
              <a:ext cx="822960" cy="565688"/>
            </a:xfrm>
            <a:prstGeom prst="roundRect">
              <a:avLst/>
            </a:prstGeom>
            <a:solidFill>
              <a:srgbClr val="F1C5E0"/>
            </a:solidFill>
            <a:ln>
              <a:solidFill>
                <a:srgbClr val="C130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C13089"/>
                  </a:solidFill>
                </a:rPr>
                <a:t>2</a:t>
              </a:r>
              <a:endParaRPr lang="en-US" dirty="0">
                <a:solidFill>
                  <a:srgbClr val="C13089"/>
                </a:solidFill>
              </a:endParaRPr>
            </a:p>
          </p:txBody>
        </p:sp>
        <p:sp>
          <p:nvSpPr>
            <p:cNvPr id="9" name="Rounded Rectangle 8"/>
            <p:cNvSpPr/>
            <p:nvPr/>
          </p:nvSpPr>
          <p:spPr>
            <a:xfrm>
              <a:off x="6750856" y="3249573"/>
              <a:ext cx="822960" cy="565688"/>
            </a:xfrm>
            <a:prstGeom prst="roundRect">
              <a:avLst/>
            </a:prstGeom>
            <a:solidFill>
              <a:srgbClr val="F1C5E0"/>
            </a:solidFill>
            <a:ln>
              <a:solidFill>
                <a:srgbClr val="C130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C13089"/>
                  </a:solidFill>
                </a:rPr>
                <a:t>3</a:t>
              </a:r>
              <a:endParaRPr lang="en-US" dirty="0">
                <a:solidFill>
                  <a:srgbClr val="C13089"/>
                </a:solidFill>
              </a:endParaRPr>
            </a:p>
          </p:txBody>
        </p:sp>
        <p:sp>
          <p:nvSpPr>
            <p:cNvPr id="10" name="Rounded Rectangle 9"/>
            <p:cNvSpPr/>
            <p:nvPr/>
          </p:nvSpPr>
          <p:spPr>
            <a:xfrm>
              <a:off x="4942096" y="4097365"/>
              <a:ext cx="822960" cy="565688"/>
            </a:xfrm>
            <a:prstGeom prst="roundRect">
              <a:avLst/>
            </a:prstGeom>
            <a:solidFill>
              <a:srgbClr val="F1C5E0"/>
            </a:solidFill>
            <a:ln>
              <a:solidFill>
                <a:srgbClr val="C130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C13089"/>
                  </a:solidFill>
                </a:rPr>
                <a:t>5</a:t>
              </a:r>
              <a:endParaRPr lang="en-US" dirty="0">
                <a:solidFill>
                  <a:srgbClr val="C13089"/>
                </a:solidFill>
              </a:endParaRPr>
            </a:p>
          </p:txBody>
        </p:sp>
        <p:sp>
          <p:nvSpPr>
            <p:cNvPr id="11" name="Rounded Rectangle 10"/>
            <p:cNvSpPr/>
            <p:nvPr/>
          </p:nvSpPr>
          <p:spPr>
            <a:xfrm>
              <a:off x="7956694" y="3249573"/>
              <a:ext cx="822960" cy="565688"/>
            </a:xfrm>
            <a:prstGeom prst="roundRect">
              <a:avLst/>
            </a:prstGeom>
            <a:solidFill>
              <a:srgbClr val="F1C5E0"/>
            </a:solidFill>
            <a:ln>
              <a:solidFill>
                <a:srgbClr val="C130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C13089"/>
                  </a:solidFill>
                </a:rPr>
                <a:t>4</a:t>
              </a:r>
              <a:endParaRPr lang="en-US" dirty="0">
                <a:solidFill>
                  <a:srgbClr val="C13089"/>
                </a:solidFill>
              </a:endParaRPr>
            </a:p>
          </p:txBody>
        </p:sp>
        <p:sp>
          <p:nvSpPr>
            <p:cNvPr id="12" name="Rounded Rectangle 11"/>
            <p:cNvSpPr/>
            <p:nvPr/>
          </p:nvSpPr>
          <p:spPr>
            <a:xfrm>
              <a:off x="7284434" y="4079930"/>
              <a:ext cx="822960" cy="565688"/>
            </a:xfrm>
            <a:prstGeom prst="roundRect">
              <a:avLst/>
            </a:prstGeom>
            <a:solidFill>
              <a:srgbClr val="F1C5E0"/>
            </a:solidFill>
            <a:ln>
              <a:solidFill>
                <a:srgbClr val="C130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C13089"/>
                  </a:solidFill>
                </a:rPr>
                <a:t>6</a:t>
              </a:r>
              <a:endParaRPr lang="en-US" dirty="0">
                <a:solidFill>
                  <a:srgbClr val="C13089"/>
                </a:solidFill>
              </a:endParaRPr>
            </a:p>
          </p:txBody>
        </p:sp>
        <p:cxnSp>
          <p:nvCxnSpPr>
            <p:cNvPr id="19" name="Straight Connector 18"/>
            <p:cNvCxnSpPr>
              <a:endCxn id="5" idx="2"/>
            </p:cNvCxnSpPr>
            <p:nvPr/>
          </p:nvCxnSpPr>
          <p:spPr>
            <a:xfrm flipV="1">
              <a:off x="4758891" y="2731119"/>
              <a:ext cx="632292" cy="51845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7158957" y="2731119"/>
              <a:ext cx="632292" cy="51845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0" idx="0"/>
            </p:cNvCxnSpPr>
            <p:nvPr/>
          </p:nvCxnSpPr>
          <p:spPr>
            <a:xfrm flipV="1">
              <a:off x="5353576" y="2742927"/>
              <a:ext cx="34412" cy="1354438"/>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8" idx="0"/>
            </p:cNvCxnSpPr>
            <p:nvPr/>
          </p:nvCxnSpPr>
          <p:spPr>
            <a:xfrm flipH="1" flipV="1">
              <a:off x="5394841" y="2742928"/>
              <a:ext cx="561655" cy="506645"/>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2" idx="0"/>
            </p:cNvCxnSpPr>
            <p:nvPr/>
          </p:nvCxnSpPr>
          <p:spPr>
            <a:xfrm flipV="1">
              <a:off x="7695914" y="2705849"/>
              <a:ext cx="122465" cy="1374081"/>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1" idx="0"/>
            </p:cNvCxnSpPr>
            <p:nvPr/>
          </p:nvCxnSpPr>
          <p:spPr>
            <a:xfrm flipH="1" flipV="1">
              <a:off x="7831791" y="2742927"/>
              <a:ext cx="536383" cy="506646"/>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5" name="Rounded Rectangle 4"/>
            <p:cNvSpPr/>
            <p:nvPr/>
          </p:nvSpPr>
          <p:spPr>
            <a:xfrm>
              <a:off x="4891362" y="2165431"/>
              <a:ext cx="999641" cy="565688"/>
            </a:xfrm>
            <a:prstGeom prst="roundRect">
              <a:avLst/>
            </a:prstGeom>
            <a:solidFill>
              <a:srgbClr val="E490C4"/>
            </a:solidFill>
            <a:ln>
              <a:solidFill>
                <a:srgbClr val="C13089"/>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Compute Node A</a:t>
              </a:r>
              <a:endParaRPr lang="en-US" dirty="0"/>
            </a:p>
          </p:txBody>
        </p:sp>
      </p:grpSp>
      <p:grpSp>
        <p:nvGrpSpPr>
          <p:cNvPr id="28" name="Group 27"/>
          <p:cNvGrpSpPr/>
          <p:nvPr/>
        </p:nvGrpSpPr>
        <p:grpSpPr>
          <a:xfrm>
            <a:off x="4819522" y="2515866"/>
            <a:ext cx="3006776" cy="518454"/>
            <a:chOff x="4827405" y="2689292"/>
            <a:chExt cx="3006776" cy="518454"/>
          </a:xfrm>
        </p:grpSpPr>
        <p:cxnSp>
          <p:nvCxnSpPr>
            <p:cNvPr id="21" name="Straight Connector 20"/>
            <p:cNvCxnSpPr>
              <a:stCxn id="7" idx="0"/>
              <a:endCxn id="6" idx="2"/>
            </p:cNvCxnSpPr>
            <p:nvPr/>
          </p:nvCxnSpPr>
          <p:spPr>
            <a:xfrm flipV="1">
              <a:off x="4827405" y="2689292"/>
              <a:ext cx="3006776" cy="518454"/>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9" idx="0"/>
            </p:cNvCxnSpPr>
            <p:nvPr/>
          </p:nvCxnSpPr>
          <p:spPr>
            <a:xfrm flipH="1" flipV="1">
              <a:off x="5526166" y="2699212"/>
              <a:ext cx="1755934" cy="506646"/>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55354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FD0CE70-5751-6941-BB29-C8CD16CB2F66}"/>
              </a:ext>
            </a:extLst>
          </p:cNvPr>
          <p:cNvSpPr>
            <a:spLocks noGrp="1"/>
          </p:cNvSpPr>
          <p:nvPr>
            <p:ph type="title"/>
          </p:nvPr>
        </p:nvSpPr>
        <p:spPr/>
        <p:txBody>
          <a:bodyPr>
            <a:noAutofit/>
          </a:bodyPr>
          <a:lstStyle/>
          <a:p>
            <a:r>
              <a:rPr lang="en-US" dirty="0" smtClean="0"/>
              <a:t>Considerations</a:t>
            </a:r>
            <a:endParaRPr lang="en-US" dirty="0"/>
          </a:p>
        </p:txBody>
      </p:sp>
      <p:sp>
        <p:nvSpPr>
          <p:cNvPr id="2" name="TextBox 1">
            <a:extLst>
              <a:ext uri="{FF2B5EF4-FFF2-40B4-BE49-F238E27FC236}">
                <a16:creationId xmlns:a16="http://schemas.microsoft.com/office/drawing/2014/main" id="{87EFE2B1-DE8C-413C-B070-AE3B4CA65237}"/>
              </a:ext>
            </a:extLst>
          </p:cNvPr>
          <p:cNvSpPr txBox="1"/>
          <p:nvPr/>
        </p:nvSpPr>
        <p:spPr>
          <a:xfrm>
            <a:off x="242236" y="837009"/>
            <a:ext cx="8199620" cy="3585597"/>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solidFill>
                  <a:srgbClr val="D30C55"/>
                </a:solidFill>
                <a:latin typeface="Verdana" panose="020B0604030504040204" pitchFamily="34" charset="0"/>
                <a:ea typeface="Verdana" panose="020B0604030504040204" pitchFamily="34" charset="0"/>
              </a:rPr>
              <a:t>Design</a:t>
            </a:r>
          </a:p>
          <a:p>
            <a:pPr marL="628650" lvl="1" indent="-285750">
              <a:buFont typeface="Arial" panose="020B0604020202020204" pitchFamily="34" charset="0"/>
              <a:buChar char="•"/>
            </a:pPr>
            <a:r>
              <a:rPr lang="en-US" sz="1400" dirty="0" smtClean="0">
                <a:solidFill>
                  <a:srgbClr val="554741"/>
                </a:solidFill>
                <a:latin typeface="Verdana" panose="020B0604030504040204" pitchFamily="34" charset="0"/>
                <a:ea typeface="Verdana" panose="020B0604030504040204" pitchFamily="34" charset="0"/>
              </a:rPr>
              <a:t>Table Type</a:t>
            </a:r>
          </a:p>
          <a:p>
            <a:pPr marL="628650" lvl="1" indent="-285750">
              <a:buFont typeface="Arial" panose="020B0604020202020204" pitchFamily="34" charset="0"/>
              <a:buChar char="•"/>
            </a:pPr>
            <a:r>
              <a:rPr lang="en-US" sz="1400" dirty="0" smtClean="0">
                <a:solidFill>
                  <a:srgbClr val="554741"/>
                </a:solidFill>
                <a:latin typeface="Verdana" panose="020B0604030504040204" pitchFamily="34" charset="0"/>
                <a:ea typeface="Verdana" panose="020B0604030504040204" pitchFamily="34" charset="0"/>
              </a:rPr>
              <a:t>Distribution</a:t>
            </a:r>
          </a:p>
          <a:p>
            <a:pPr marL="628650" lvl="1" indent="-285750">
              <a:buFont typeface="Arial" panose="020B0604020202020204" pitchFamily="34" charset="0"/>
              <a:buChar char="•"/>
            </a:pPr>
            <a:r>
              <a:rPr lang="en-US" sz="1400" dirty="0" smtClean="0">
                <a:solidFill>
                  <a:srgbClr val="554741"/>
                </a:solidFill>
                <a:latin typeface="Verdana" panose="020B0604030504040204" pitchFamily="34" charset="0"/>
                <a:ea typeface="Verdana" panose="020B0604030504040204" pitchFamily="34" charset="0"/>
              </a:rPr>
              <a:t>Storage</a:t>
            </a:r>
          </a:p>
          <a:p>
            <a:pPr marL="628650" lvl="1" indent="-285750">
              <a:buFont typeface="Arial" panose="020B0604020202020204" pitchFamily="34" charset="0"/>
              <a:buChar char="•"/>
            </a:pPr>
            <a:r>
              <a:rPr lang="en-US" sz="1400" dirty="0" smtClean="0">
                <a:solidFill>
                  <a:srgbClr val="554741"/>
                </a:solidFill>
                <a:latin typeface="Verdana" panose="020B0604030504040204" pitchFamily="34" charset="0"/>
                <a:ea typeface="Verdana" panose="020B0604030504040204" pitchFamily="34" charset="0"/>
              </a:rPr>
              <a:t>Indexing</a:t>
            </a:r>
          </a:p>
          <a:p>
            <a:pPr marL="628650" lvl="1" indent="-285750">
              <a:buFont typeface="Arial" panose="020B0604020202020204" pitchFamily="34" charset="0"/>
              <a:buChar char="•"/>
            </a:pPr>
            <a:r>
              <a:rPr lang="en-US" sz="1400" dirty="0" smtClean="0">
                <a:solidFill>
                  <a:srgbClr val="554741"/>
                </a:solidFill>
                <a:latin typeface="Verdana" panose="020B0604030504040204" pitchFamily="34" charset="0"/>
                <a:ea typeface="Verdana" panose="020B0604030504040204" pitchFamily="34" charset="0"/>
              </a:rPr>
              <a:t>Partitioning</a:t>
            </a:r>
          </a:p>
          <a:p>
            <a:pPr marL="628650" lvl="1" indent="-285750">
              <a:buFont typeface="Arial" panose="020B0604020202020204" pitchFamily="34" charset="0"/>
              <a:buChar char="•"/>
            </a:pPr>
            <a:r>
              <a:rPr lang="en-US" sz="1400" dirty="0" smtClean="0">
                <a:solidFill>
                  <a:srgbClr val="554741"/>
                </a:solidFill>
                <a:latin typeface="Verdana" panose="020B0604030504040204" pitchFamily="34" charset="0"/>
                <a:ea typeface="Verdana" panose="020B0604030504040204" pitchFamily="34" charset="0"/>
              </a:rPr>
              <a:t>Skew</a:t>
            </a:r>
            <a:r>
              <a:rPr lang="en-US" sz="1100" dirty="0" smtClean="0">
                <a:latin typeface="Verdana" panose="020B0604030504040204" pitchFamily="34" charset="0"/>
                <a:ea typeface="Verdana" panose="020B0604030504040204" pitchFamily="34" charset="0"/>
              </a:rPr>
              <a:t/>
            </a:r>
            <a:br>
              <a:rPr lang="en-US" sz="1100" dirty="0" smtClean="0">
                <a:latin typeface="Verdana" panose="020B0604030504040204" pitchFamily="34" charset="0"/>
                <a:ea typeface="Verdana" panose="020B0604030504040204" pitchFamily="34" charset="0"/>
              </a:rPr>
            </a:br>
            <a:endParaRPr lang="en-US" sz="1100" dirty="0" smtClean="0">
              <a:solidFill>
                <a:srgbClr val="D30C55"/>
              </a:solidFill>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2400" dirty="0" smtClean="0">
                <a:solidFill>
                  <a:srgbClr val="D40E8C"/>
                </a:solidFill>
                <a:latin typeface="Verdana" panose="020B0604030504040204" pitchFamily="34" charset="0"/>
                <a:ea typeface="Verdana" panose="020B0604030504040204" pitchFamily="34" charset="0"/>
              </a:rPr>
              <a:t>Performance</a:t>
            </a:r>
            <a:endParaRPr lang="en-US" sz="2400" dirty="0" smtClean="0">
              <a:solidFill>
                <a:srgbClr val="D30C55"/>
              </a:solidFill>
              <a:latin typeface="Verdana" panose="020B0604030504040204" pitchFamily="34" charset="0"/>
              <a:ea typeface="Verdana" panose="020B0604030504040204" pitchFamily="34" charset="0"/>
            </a:endParaRPr>
          </a:p>
          <a:p>
            <a:pPr marL="628650" lvl="1" indent="-285750">
              <a:buFont typeface="Arial" panose="020B0604020202020204" pitchFamily="34" charset="0"/>
              <a:buChar char="•"/>
            </a:pPr>
            <a:r>
              <a:rPr lang="en-US" sz="1400" dirty="0" smtClean="0">
                <a:solidFill>
                  <a:srgbClr val="554741"/>
                </a:solidFill>
                <a:latin typeface="Verdana" panose="020B0604030504040204" pitchFamily="34" charset="0"/>
                <a:ea typeface="Verdana" panose="020B0604030504040204" pitchFamily="34" charset="0"/>
              </a:rPr>
              <a:t>Statistics Level and Quality</a:t>
            </a:r>
          </a:p>
          <a:p>
            <a:pPr marL="628650" lvl="1" indent="-285750">
              <a:buFont typeface="Arial" panose="020B0604020202020204" pitchFamily="34" charset="0"/>
              <a:buChar char="•"/>
            </a:pPr>
            <a:r>
              <a:rPr lang="en-US" sz="1400" dirty="0" smtClean="0">
                <a:solidFill>
                  <a:srgbClr val="554741"/>
                </a:solidFill>
                <a:latin typeface="Verdana" panose="020B0604030504040204" pitchFamily="34" charset="0"/>
                <a:ea typeface="Verdana" panose="020B0604030504040204" pitchFamily="34" charset="0"/>
              </a:rPr>
              <a:t>Index Quality</a:t>
            </a:r>
          </a:p>
          <a:p>
            <a:pPr marL="628650" lvl="1" indent="-285750">
              <a:buFont typeface="Arial" panose="020B0604020202020204" pitchFamily="34" charset="0"/>
              <a:buChar char="•"/>
            </a:pPr>
            <a:r>
              <a:rPr lang="en-US" sz="1400" dirty="0" smtClean="0">
                <a:solidFill>
                  <a:srgbClr val="554741"/>
                </a:solidFill>
                <a:latin typeface="Verdana" panose="020B0604030504040204" pitchFamily="34" charset="0"/>
                <a:ea typeface="Verdana" panose="020B0604030504040204" pitchFamily="34" charset="0"/>
              </a:rPr>
              <a:t>Data Movement</a:t>
            </a:r>
          </a:p>
          <a:p>
            <a:pPr marL="628650" lvl="1" indent="-285750">
              <a:buFont typeface="Arial" panose="020B0604020202020204" pitchFamily="34" charset="0"/>
              <a:buChar char="•"/>
            </a:pPr>
            <a:r>
              <a:rPr lang="en-US" sz="1400" dirty="0" smtClean="0">
                <a:solidFill>
                  <a:srgbClr val="554741"/>
                </a:solidFill>
                <a:latin typeface="Verdana" panose="020B0604030504040204" pitchFamily="34" charset="0"/>
                <a:ea typeface="Verdana" panose="020B0604030504040204" pitchFamily="34" charset="0"/>
              </a:rPr>
              <a:t>Concurrency and Resource Group</a:t>
            </a:r>
          </a:p>
          <a:p>
            <a:pPr marL="628650" lvl="1" indent="-285750">
              <a:buFont typeface="Arial" panose="020B0604020202020204" pitchFamily="34" charset="0"/>
              <a:buChar char="•"/>
            </a:pPr>
            <a:r>
              <a:rPr lang="en-US" sz="1400" dirty="0" smtClean="0">
                <a:solidFill>
                  <a:srgbClr val="554741"/>
                </a:solidFill>
                <a:latin typeface="Verdana" panose="020B0604030504040204" pitchFamily="34" charset="0"/>
                <a:ea typeface="Verdana" panose="020B0604030504040204" pitchFamily="34" charset="0"/>
              </a:rPr>
              <a:t>Include </a:t>
            </a:r>
            <a:r>
              <a:rPr lang="en-US" sz="1400" dirty="0" err="1" smtClean="0">
                <a:solidFill>
                  <a:srgbClr val="554741"/>
                </a:solidFill>
                <a:latin typeface="Verdana" panose="020B0604030504040204" pitchFamily="34" charset="0"/>
                <a:ea typeface="Verdana" panose="020B0604030504040204" pitchFamily="34" charset="0"/>
              </a:rPr>
              <a:t>HashKey</a:t>
            </a:r>
            <a:r>
              <a:rPr lang="en-US" sz="1400" dirty="0" smtClean="0">
                <a:solidFill>
                  <a:srgbClr val="554741"/>
                </a:solidFill>
                <a:latin typeface="Verdana" panose="020B0604030504040204" pitchFamily="34" charset="0"/>
                <a:ea typeface="Verdana" panose="020B0604030504040204" pitchFamily="34" charset="0"/>
              </a:rPr>
              <a:t> in Query</a:t>
            </a:r>
          </a:p>
          <a:p>
            <a:pPr marL="628650" lvl="1" indent="-285750">
              <a:buFont typeface="Arial" panose="020B0604020202020204" pitchFamily="34" charset="0"/>
              <a:buChar char="•"/>
            </a:pPr>
            <a:r>
              <a:rPr lang="en-US" sz="1400" dirty="0" smtClean="0">
                <a:solidFill>
                  <a:srgbClr val="554741"/>
                </a:solidFill>
                <a:latin typeface="Verdana" panose="020B0604030504040204" pitchFamily="34" charset="0"/>
                <a:ea typeface="Verdana" panose="020B0604030504040204" pitchFamily="34" charset="0"/>
              </a:rPr>
              <a:t>Stored Procedures (careful of views, CTEs, functions)</a:t>
            </a:r>
          </a:p>
        </p:txBody>
      </p:sp>
      <p:sp>
        <p:nvSpPr>
          <p:cNvPr id="4" name="Subtitle 2"/>
          <p:cNvSpPr txBox="1">
            <a:spLocks/>
          </p:cNvSpPr>
          <p:nvPr/>
        </p:nvSpPr>
        <p:spPr>
          <a:xfrm>
            <a:off x="4006563" y="300387"/>
            <a:ext cx="6143277" cy="536622"/>
          </a:xfrm>
          <a:prstGeom prst="rect">
            <a:avLst/>
          </a:prstGeom>
        </p:spPr>
        <p:txBody>
          <a:bodyPr vert="horz" lIns="91440" tIns="45720" rIns="91440" bIns="45720" rtlCol="0">
            <a:noAutofit/>
          </a:bodyPr>
          <a:lstStyle>
            <a:lvl1pPr marL="0" indent="0" algn="l" defTabSz="685800" rtl="0" eaLnBrk="1" latinLnBrk="0" hangingPunct="1">
              <a:lnSpc>
                <a:spcPct val="90000"/>
              </a:lnSpc>
              <a:spcBef>
                <a:spcPts val="750"/>
              </a:spcBef>
              <a:buFont typeface="Arial" panose="020B0604020202020204" pitchFamily="34" charset="0"/>
              <a:buNone/>
              <a:defRPr sz="1600" b="0" kern="1200">
                <a:solidFill>
                  <a:srgbClr val="C0167A"/>
                </a:solidFill>
                <a:latin typeface="Verdana"/>
                <a:ea typeface="Verdana" charset="0"/>
                <a:cs typeface="Verdana"/>
              </a:defRPr>
            </a:lvl1pPr>
            <a:lvl2pPr marL="457200" indent="0" algn="ctr" defTabSz="685800" rtl="0" eaLnBrk="1" latinLnBrk="0" hangingPunct="1">
              <a:lnSpc>
                <a:spcPct val="90000"/>
              </a:lnSpc>
              <a:spcBef>
                <a:spcPts val="375"/>
              </a:spcBef>
              <a:buFont typeface="Arial" panose="020B0604020202020204" pitchFamily="34" charset="0"/>
              <a:buNone/>
              <a:defRPr sz="1800" kern="1200">
                <a:solidFill>
                  <a:schemeClr val="tx1">
                    <a:tint val="75000"/>
                  </a:schemeClr>
                </a:solidFill>
                <a:latin typeface="Verdana" charset="0"/>
                <a:ea typeface="Verdana" charset="0"/>
                <a:cs typeface="Verdana" charset="0"/>
              </a:defRPr>
            </a:lvl2pPr>
            <a:lvl3pPr marL="914400" indent="0" algn="ctr" defTabSz="685800" rtl="0" eaLnBrk="1" latinLnBrk="0" hangingPunct="1">
              <a:lnSpc>
                <a:spcPct val="90000"/>
              </a:lnSpc>
              <a:spcBef>
                <a:spcPts val="375"/>
              </a:spcBef>
              <a:buFont typeface="Arial" panose="020B0604020202020204" pitchFamily="34" charset="0"/>
              <a:buNone/>
              <a:defRPr sz="1500" kern="1200">
                <a:solidFill>
                  <a:schemeClr val="tx1">
                    <a:tint val="75000"/>
                  </a:schemeClr>
                </a:solidFill>
                <a:latin typeface="Verdana" charset="0"/>
                <a:ea typeface="Verdana" charset="0"/>
                <a:cs typeface="Verdana" charset="0"/>
              </a:defRPr>
            </a:lvl3pPr>
            <a:lvl4pPr marL="13716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Verdana" charset="0"/>
                <a:ea typeface="Verdana" charset="0"/>
                <a:cs typeface="Verdana" charset="0"/>
              </a:defRPr>
            </a:lvl4pPr>
            <a:lvl5pPr marL="18288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Verdana" charset="0"/>
                <a:ea typeface="Verdana" charset="0"/>
                <a:cs typeface="Verdana" charset="0"/>
              </a:defRPr>
            </a:lvl5pPr>
            <a:lvl6pPr marL="22860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6pPr>
            <a:lvl7pPr marL="27432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7pPr>
            <a:lvl8pPr marL="32004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8pPr>
            <a:lvl9pPr marL="36576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9pPr>
          </a:lstStyle>
          <a:p>
            <a:r>
              <a:rPr lang="en-US" sz="2800" dirty="0" smtClean="0"/>
              <a:t>Paralyzed </a:t>
            </a:r>
            <a:r>
              <a:rPr lang="en-US" sz="2800" dirty="0"/>
              <a:t>or </a:t>
            </a:r>
            <a:r>
              <a:rPr lang="en-US" sz="2800" dirty="0" smtClean="0"/>
              <a:t>Parallelized?</a:t>
            </a:r>
          </a:p>
        </p:txBody>
      </p:sp>
    </p:spTree>
    <p:extLst>
      <p:ext uri="{BB962C8B-B14F-4D97-AF65-F5344CB8AC3E}">
        <p14:creationId xmlns:p14="http://schemas.microsoft.com/office/powerpoint/2010/main" val="3920470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Let’s Look at the Tables</a:t>
            </a:r>
            <a:endParaRPr lang="en-US" dirty="0"/>
          </a:p>
        </p:txBody>
      </p:sp>
    </p:spTree>
    <p:extLst>
      <p:ext uri="{BB962C8B-B14F-4D97-AF65-F5344CB8AC3E}">
        <p14:creationId xmlns:p14="http://schemas.microsoft.com/office/powerpoint/2010/main" val="20719030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FD621-7D28-644D-A00A-943FC40754C8}"/>
              </a:ext>
            </a:extLst>
          </p:cNvPr>
          <p:cNvSpPr>
            <a:spLocks noGrp="1"/>
          </p:cNvSpPr>
          <p:nvPr>
            <p:ph type="ctrTitle"/>
          </p:nvPr>
        </p:nvSpPr>
        <p:spPr>
          <a:xfrm>
            <a:off x="463252" y="3615198"/>
            <a:ext cx="6143277" cy="701450"/>
          </a:xfrm>
        </p:spPr>
        <p:txBody>
          <a:bodyPr/>
          <a:lstStyle/>
          <a:p>
            <a:r>
              <a:rPr lang="en-US" dirty="0"/>
              <a:t>Thank You</a:t>
            </a:r>
          </a:p>
        </p:txBody>
      </p:sp>
      <p:sp>
        <p:nvSpPr>
          <p:cNvPr id="6" name="Text Placeholder 37"/>
          <p:cNvSpPr txBox="1">
            <a:spLocks/>
          </p:cNvSpPr>
          <p:nvPr/>
        </p:nvSpPr>
        <p:spPr>
          <a:xfrm>
            <a:off x="4564116" y="3326524"/>
            <a:ext cx="4579883" cy="1593838"/>
          </a:xfrm>
          <a:prstGeom prst="rect">
            <a:avLst/>
          </a:prstGeom>
          <a:noFill/>
          <a:effectLst/>
        </p:spPr>
        <p:txBody>
          <a:bodyPr>
            <a:normAutofit/>
          </a:bodyPr>
          <a:lstStyle>
            <a:lvl1pPr marL="228600" indent="-228600" algn="l" defTabSz="914400" rtl="0" eaLnBrk="1" latinLnBrk="0" hangingPunct="1">
              <a:lnSpc>
                <a:spcPct val="90000"/>
              </a:lnSpc>
              <a:spcBef>
                <a:spcPts val="1000"/>
              </a:spcBef>
              <a:buFont typeface="Arial"/>
              <a:buChar char="•"/>
              <a:defRPr sz="2800" b="0" i="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b="0" i="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b="0" i="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b="0" i="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b="0" i="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defTabSz="969963">
              <a:spcBef>
                <a:spcPct val="0"/>
              </a:spcBef>
              <a:buNone/>
            </a:pPr>
            <a:r>
              <a:rPr lang="en-US" dirty="0">
                <a:solidFill>
                  <a:srgbClr val="C0167A"/>
                </a:solidFill>
                <a:latin typeface="Verdana" panose="020B0604030504040204" pitchFamily="34" charset="0"/>
                <a:ea typeface="Verdana" panose="020B0604030504040204" pitchFamily="34" charset="0"/>
                <a:cs typeface="Verdana" panose="020B0604030504040204" pitchFamily="34" charset="0"/>
              </a:rPr>
              <a:t>Beth Wolfset</a:t>
            </a:r>
          </a:p>
          <a:p>
            <a:pPr marL="0" indent="0" defTabSz="969963">
              <a:spcBef>
                <a:spcPct val="0"/>
              </a:spcBef>
              <a:buNone/>
            </a:pPr>
            <a:r>
              <a:rPr lang="en-US" sz="2000" dirty="0" smtClean="0">
                <a:solidFill>
                  <a:srgbClr val="C0167A"/>
                </a:solidFill>
                <a:latin typeface="Verdana" panose="020B0604030504040204" pitchFamily="34" charset="0"/>
                <a:ea typeface="Verdana" panose="020B0604030504040204" pitchFamily="34" charset="0"/>
                <a:cs typeface="Verdana" panose="020B0604030504040204" pitchFamily="34" charset="0"/>
              </a:rPr>
              <a:t>Email:	</a:t>
            </a:r>
            <a:r>
              <a:rPr lang="en-US" sz="2000" dirty="0" smtClean="0">
                <a:solidFill>
                  <a:srgbClr val="C0167A"/>
                </a:solidFill>
                <a:latin typeface="Verdana" panose="020B0604030504040204" pitchFamily="34" charset="0"/>
                <a:ea typeface="Verdana" panose="020B0604030504040204" pitchFamily="34" charset="0"/>
                <a:cs typeface="Verdana" panose="020B0604030504040204" pitchFamily="34" charset="0"/>
                <a:hlinkClick r:id="rId3"/>
              </a:rPr>
              <a:t>beth.wolfset@insight.com</a:t>
            </a:r>
            <a:r>
              <a:rPr lang="en-US" sz="2000" dirty="0" smtClean="0">
                <a:solidFill>
                  <a:srgbClr val="C0167A"/>
                </a:solidFill>
                <a:latin typeface="Verdana" panose="020B0604030504040204" pitchFamily="34" charset="0"/>
                <a:ea typeface="Verdana" panose="020B0604030504040204" pitchFamily="34" charset="0"/>
                <a:cs typeface="Verdana" panose="020B0604030504040204" pitchFamily="34" charset="0"/>
              </a:rPr>
              <a:t>  </a:t>
            </a:r>
            <a:endParaRPr lang="en-US" sz="2000" dirty="0">
              <a:solidFill>
                <a:srgbClr val="C0167A"/>
              </a:solidFill>
              <a:latin typeface="Verdana" panose="020B0604030504040204" pitchFamily="34" charset="0"/>
              <a:ea typeface="Verdana" panose="020B0604030504040204" pitchFamily="34" charset="0"/>
              <a:cs typeface="Verdana" panose="020B0604030504040204" pitchFamily="34" charset="0"/>
            </a:endParaRPr>
          </a:p>
          <a:p>
            <a:pPr marL="0" indent="0" defTabSz="969963">
              <a:spcBef>
                <a:spcPct val="0"/>
              </a:spcBef>
              <a:buNone/>
            </a:pPr>
            <a:r>
              <a:rPr lang="en-US" sz="2000" dirty="0">
                <a:solidFill>
                  <a:srgbClr val="C0167A"/>
                </a:solidFill>
                <a:latin typeface="Verdana" panose="020B0604030504040204" pitchFamily="34" charset="0"/>
                <a:ea typeface="Verdana" panose="020B0604030504040204" pitchFamily="34" charset="0"/>
                <a:cs typeface="Verdana" panose="020B0604030504040204" pitchFamily="34" charset="0"/>
              </a:rPr>
              <a:t>	</a:t>
            </a:r>
            <a:r>
              <a:rPr lang="en-US" sz="2000" dirty="0" smtClean="0">
                <a:solidFill>
                  <a:srgbClr val="C0167A"/>
                </a:solidFill>
                <a:latin typeface="Verdana" panose="020B0604030504040204" pitchFamily="34" charset="0"/>
                <a:ea typeface="Verdana" panose="020B0604030504040204" pitchFamily="34" charset="0"/>
                <a:cs typeface="Verdana" panose="020B0604030504040204" pitchFamily="34" charset="0"/>
                <a:hlinkClick r:id="rId4"/>
              </a:rPr>
              <a:t>bswolfset@gmail.com</a:t>
            </a:r>
            <a:r>
              <a:rPr lang="en-US" sz="2000" dirty="0" smtClean="0">
                <a:solidFill>
                  <a:srgbClr val="C0167A"/>
                </a:solidFill>
                <a:latin typeface="Verdana" panose="020B0604030504040204" pitchFamily="34" charset="0"/>
                <a:ea typeface="Verdana" panose="020B0604030504040204" pitchFamily="34" charset="0"/>
                <a:cs typeface="Verdana" panose="020B0604030504040204" pitchFamily="34" charset="0"/>
              </a:rPr>
              <a:t>  </a:t>
            </a:r>
            <a:endParaRPr lang="en-US" sz="2000" dirty="0">
              <a:solidFill>
                <a:srgbClr val="C0167A"/>
              </a:solidFill>
              <a:latin typeface="Verdana" panose="020B0604030504040204" pitchFamily="34" charset="0"/>
              <a:ea typeface="Verdana" panose="020B0604030504040204" pitchFamily="34" charset="0"/>
              <a:cs typeface="Verdana" panose="020B0604030504040204" pitchFamily="34" charset="0"/>
            </a:endParaRPr>
          </a:p>
          <a:p>
            <a:pPr marL="0" indent="0" defTabSz="969963">
              <a:spcBef>
                <a:spcPct val="0"/>
              </a:spcBef>
              <a:buNone/>
            </a:pPr>
            <a:r>
              <a:rPr lang="en-US" sz="2000" dirty="0">
                <a:solidFill>
                  <a:srgbClr val="C0167A"/>
                </a:solidFill>
                <a:latin typeface="Verdana" panose="020B0604030504040204" pitchFamily="34" charset="0"/>
                <a:ea typeface="Verdana" panose="020B0604030504040204" pitchFamily="34" charset="0"/>
                <a:cs typeface="Verdana" panose="020B0604030504040204" pitchFamily="34" charset="0"/>
              </a:rPr>
              <a:t>Twitter: @</a:t>
            </a:r>
            <a:r>
              <a:rPr lang="en-US" sz="2000" dirty="0" err="1" smtClean="0">
                <a:solidFill>
                  <a:srgbClr val="C0167A"/>
                </a:solidFill>
                <a:latin typeface="Verdana" panose="020B0604030504040204" pitchFamily="34" charset="0"/>
                <a:ea typeface="Verdana" panose="020B0604030504040204" pitchFamily="34" charset="0"/>
                <a:cs typeface="Verdana" panose="020B0604030504040204" pitchFamily="34" charset="0"/>
              </a:rPr>
              <a:t>beth_Wolfset</a:t>
            </a:r>
            <a:endParaRPr lang="en-US" sz="2000" dirty="0">
              <a:solidFill>
                <a:srgbClr val="C0167A"/>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01858358"/>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Alphabet vs Language</a:t>
            </a:r>
            <a:endParaRPr lang="en-US" dirty="0"/>
          </a:p>
        </p:txBody>
      </p:sp>
      <p:sp>
        <p:nvSpPr>
          <p:cNvPr id="3" name="TextBox 2"/>
          <p:cNvSpPr txBox="1"/>
          <p:nvPr/>
        </p:nvSpPr>
        <p:spPr>
          <a:xfrm>
            <a:off x="3200398" y="1050032"/>
            <a:ext cx="2650210" cy="507831"/>
          </a:xfrm>
          <a:prstGeom prst="rect">
            <a:avLst/>
          </a:prstGeom>
          <a:noFill/>
        </p:spPr>
        <p:txBody>
          <a:bodyPr wrap="square" rtlCol="0">
            <a:spAutoFit/>
          </a:bodyPr>
          <a:lstStyle/>
          <a:p>
            <a:pPr algn="ctr"/>
            <a:r>
              <a:rPr lang="en-US" dirty="0" smtClean="0"/>
              <a:t>ABCDEFGHIJKLMNOPQRSTUVWXYZ</a:t>
            </a:r>
          </a:p>
          <a:p>
            <a:pPr algn="ctr"/>
            <a:r>
              <a:rPr lang="en-US" dirty="0" smtClean="0"/>
              <a:t>Latin Alphabet</a:t>
            </a:r>
          </a:p>
        </p:txBody>
      </p:sp>
      <p:sp>
        <p:nvSpPr>
          <p:cNvPr id="4" name="Can 3"/>
          <p:cNvSpPr/>
          <p:nvPr/>
        </p:nvSpPr>
        <p:spPr>
          <a:xfrm>
            <a:off x="787831" y="1739946"/>
            <a:ext cx="914400" cy="4572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t>Spanish</a:t>
            </a:r>
            <a:endParaRPr lang="en-US" dirty="0"/>
          </a:p>
        </p:txBody>
      </p:sp>
      <p:sp>
        <p:nvSpPr>
          <p:cNvPr id="5" name="Can 4"/>
          <p:cNvSpPr/>
          <p:nvPr/>
        </p:nvSpPr>
        <p:spPr>
          <a:xfrm>
            <a:off x="333214" y="1228259"/>
            <a:ext cx="914400" cy="4572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err="1" smtClean="0"/>
              <a:t>Portugese</a:t>
            </a:r>
            <a:endParaRPr lang="en-US" dirty="0"/>
          </a:p>
        </p:txBody>
      </p:sp>
      <p:sp>
        <p:nvSpPr>
          <p:cNvPr id="6" name="TextBox 5"/>
          <p:cNvSpPr txBox="1"/>
          <p:nvPr/>
        </p:nvSpPr>
        <p:spPr>
          <a:xfrm>
            <a:off x="242236" y="2251633"/>
            <a:ext cx="3058903" cy="507831"/>
          </a:xfrm>
          <a:prstGeom prst="rect">
            <a:avLst/>
          </a:prstGeom>
          <a:noFill/>
        </p:spPr>
        <p:txBody>
          <a:bodyPr wrap="square" rtlCol="0">
            <a:spAutoFit/>
          </a:bodyPr>
          <a:lstStyle/>
          <a:p>
            <a:r>
              <a:rPr lang="es-ES" dirty="0" smtClean="0"/>
              <a:t>El </a:t>
            </a:r>
            <a:r>
              <a:rPr lang="es-ES" dirty="0"/>
              <a:t>diseño de la tabla de la base de datos tiene un impacto en </a:t>
            </a:r>
            <a:r>
              <a:rPr lang="es-ES" dirty="0" smtClean="0"/>
              <a:t>su desempeño</a:t>
            </a:r>
            <a:endParaRPr lang="es-ES" dirty="0"/>
          </a:p>
        </p:txBody>
      </p:sp>
      <p:sp>
        <p:nvSpPr>
          <p:cNvPr id="8" name="Can 7"/>
          <p:cNvSpPr/>
          <p:nvPr/>
        </p:nvSpPr>
        <p:spPr>
          <a:xfrm>
            <a:off x="1407763" y="1228259"/>
            <a:ext cx="914400" cy="4572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t>Italian</a:t>
            </a:r>
            <a:endParaRPr lang="en-US" dirty="0"/>
          </a:p>
        </p:txBody>
      </p:sp>
      <p:sp>
        <p:nvSpPr>
          <p:cNvPr id="9" name="Can 8"/>
          <p:cNvSpPr/>
          <p:nvPr/>
        </p:nvSpPr>
        <p:spPr>
          <a:xfrm>
            <a:off x="6940655" y="1228259"/>
            <a:ext cx="914400" cy="4572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t>English</a:t>
            </a:r>
            <a:endParaRPr lang="en-US" dirty="0"/>
          </a:p>
        </p:txBody>
      </p:sp>
      <p:sp>
        <p:nvSpPr>
          <p:cNvPr id="10" name="TextBox 9"/>
          <p:cNvSpPr txBox="1"/>
          <p:nvPr/>
        </p:nvSpPr>
        <p:spPr>
          <a:xfrm>
            <a:off x="5178726" y="2053805"/>
            <a:ext cx="3058903" cy="507831"/>
          </a:xfrm>
          <a:prstGeom prst="rect">
            <a:avLst/>
          </a:prstGeom>
          <a:noFill/>
        </p:spPr>
        <p:txBody>
          <a:bodyPr wrap="square" rtlCol="0">
            <a:spAutoFit/>
          </a:bodyPr>
          <a:lstStyle/>
          <a:p>
            <a:r>
              <a:rPr lang="es-ES" dirty="0" smtClean="0"/>
              <a:t>The </a:t>
            </a:r>
            <a:r>
              <a:rPr lang="es-ES" dirty="0" err="1" smtClean="0"/>
              <a:t>design</a:t>
            </a:r>
            <a:r>
              <a:rPr lang="es-ES" dirty="0" smtClean="0"/>
              <a:t> of </a:t>
            </a:r>
            <a:r>
              <a:rPr lang="es-ES" dirty="0" err="1" smtClean="0"/>
              <a:t>the</a:t>
            </a:r>
            <a:r>
              <a:rPr lang="es-ES" dirty="0" smtClean="0"/>
              <a:t> </a:t>
            </a:r>
            <a:r>
              <a:rPr lang="es-ES" dirty="0" err="1" smtClean="0"/>
              <a:t>table</a:t>
            </a:r>
            <a:r>
              <a:rPr lang="es-ES" dirty="0" smtClean="0"/>
              <a:t> of </a:t>
            </a:r>
            <a:r>
              <a:rPr lang="es-ES" dirty="0" err="1" smtClean="0"/>
              <a:t>the</a:t>
            </a:r>
            <a:r>
              <a:rPr lang="es-ES" dirty="0" smtClean="0"/>
              <a:t> base of data has </a:t>
            </a:r>
            <a:r>
              <a:rPr lang="es-ES" dirty="0" err="1" smtClean="0"/>
              <a:t>an</a:t>
            </a:r>
            <a:r>
              <a:rPr lang="es-ES" dirty="0" smtClean="0"/>
              <a:t> </a:t>
            </a:r>
            <a:r>
              <a:rPr lang="es-ES" dirty="0" err="1" smtClean="0"/>
              <a:t>impact</a:t>
            </a:r>
            <a:r>
              <a:rPr lang="es-ES" dirty="0" smtClean="0"/>
              <a:t> </a:t>
            </a:r>
            <a:r>
              <a:rPr lang="es-ES" dirty="0" err="1" smtClean="0"/>
              <a:t>on</a:t>
            </a:r>
            <a:r>
              <a:rPr lang="es-ES" dirty="0" smtClean="0"/>
              <a:t> </a:t>
            </a:r>
            <a:r>
              <a:rPr lang="es-ES" dirty="0" err="1" smtClean="0"/>
              <a:t>the</a:t>
            </a:r>
            <a:r>
              <a:rPr lang="es-ES" dirty="0" smtClean="0"/>
              <a:t> performance</a:t>
            </a:r>
            <a:endParaRPr lang="en-US" dirty="0"/>
          </a:p>
        </p:txBody>
      </p:sp>
      <p:sp>
        <p:nvSpPr>
          <p:cNvPr id="11" name="TextBox 10"/>
          <p:cNvSpPr txBox="1"/>
          <p:nvPr/>
        </p:nvSpPr>
        <p:spPr>
          <a:xfrm>
            <a:off x="4205786" y="2713298"/>
            <a:ext cx="4184287" cy="300082"/>
          </a:xfrm>
          <a:prstGeom prst="rect">
            <a:avLst/>
          </a:prstGeom>
          <a:noFill/>
        </p:spPr>
        <p:txBody>
          <a:bodyPr wrap="none" rtlCol="0">
            <a:spAutoFit/>
          </a:bodyPr>
          <a:lstStyle/>
          <a:p>
            <a:r>
              <a:rPr lang="en-US" dirty="0" smtClean="0"/>
              <a:t>The database </a:t>
            </a:r>
            <a:r>
              <a:rPr lang="en-US" dirty="0"/>
              <a:t>table design has an impact on performance</a:t>
            </a:r>
          </a:p>
        </p:txBody>
      </p:sp>
      <p:sp>
        <p:nvSpPr>
          <p:cNvPr id="12" name="TextBox 11"/>
          <p:cNvSpPr txBox="1"/>
          <p:nvPr/>
        </p:nvSpPr>
        <p:spPr>
          <a:xfrm>
            <a:off x="3214141" y="3589166"/>
            <a:ext cx="2650210" cy="300082"/>
          </a:xfrm>
          <a:prstGeom prst="rect">
            <a:avLst/>
          </a:prstGeom>
          <a:noFill/>
        </p:spPr>
        <p:txBody>
          <a:bodyPr wrap="square" rtlCol="0">
            <a:spAutoFit/>
          </a:bodyPr>
          <a:lstStyle/>
          <a:p>
            <a:pPr algn="ctr"/>
            <a:r>
              <a:rPr lang="en-US" dirty="0" smtClean="0"/>
              <a:t>SQL</a:t>
            </a:r>
          </a:p>
        </p:txBody>
      </p:sp>
      <p:sp>
        <p:nvSpPr>
          <p:cNvPr id="13" name="Can 12"/>
          <p:cNvSpPr/>
          <p:nvPr/>
        </p:nvSpPr>
        <p:spPr>
          <a:xfrm>
            <a:off x="956559" y="3984618"/>
            <a:ext cx="914400" cy="457200"/>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lIns="45720" rIns="45720" rtlCol="0" anchor="ctr"/>
          <a:lstStyle/>
          <a:p>
            <a:pPr algn="ctr"/>
            <a:r>
              <a:rPr lang="en-US" dirty="0" smtClean="0"/>
              <a:t>Azure SQL Database</a:t>
            </a:r>
            <a:endParaRPr lang="en-US" dirty="0"/>
          </a:p>
        </p:txBody>
      </p:sp>
      <p:sp>
        <p:nvSpPr>
          <p:cNvPr id="14" name="Can 13"/>
          <p:cNvSpPr/>
          <p:nvPr/>
        </p:nvSpPr>
        <p:spPr>
          <a:xfrm>
            <a:off x="501942" y="3472931"/>
            <a:ext cx="914400" cy="457200"/>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lIns="45720" rIns="45720" rtlCol="0" anchor="ctr"/>
          <a:lstStyle/>
          <a:p>
            <a:pPr algn="ctr"/>
            <a:r>
              <a:rPr lang="en-US" dirty="0" smtClean="0"/>
              <a:t>SQL Server</a:t>
            </a:r>
            <a:endParaRPr lang="en-US" dirty="0"/>
          </a:p>
        </p:txBody>
      </p:sp>
      <p:sp>
        <p:nvSpPr>
          <p:cNvPr id="15" name="Can 14"/>
          <p:cNvSpPr/>
          <p:nvPr/>
        </p:nvSpPr>
        <p:spPr>
          <a:xfrm>
            <a:off x="1576491" y="3472931"/>
            <a:ext cx="914400" cy="457200"/>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lIns="45720" rIns="45720" rtlCol="0" anchor="ctr"/>
          <a:lstStyle/>
          <a:p>
            <a:pPr algn="ctr"/>
            <a:r>
              <a:rPr lang="en-US" dirty="0" smtClean="0"/>
              <a:t>MS Access</a:t>
            </a:r>
            <a:endParaRPr lang="en-US" dirty="0"/>
          </a:p>
        </p:txBody>
      </p:sp>
      <p:sp>
        <p:nvSpPr>
          <p:cNvPr id="16" name="Can 15"/>
          <p:cNvSpPr/>
          <p:nvPr/>
        </p:nvSpPr>
        <p:spPr>
          <a:xfrm>
            <a:off x="7031893" y="3472931"/>
            <a:ext cx="914400" cy="457200"/>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lIns="45720" rIns="45720" rtlCol="0" anchor="ctr"/>
          <a:lstStyle/>
          <a:p>
            <a:pPr algn="ctr"/>
            <a:r>
              <a:rPr lang="en-US" dirty="0" smtClean="0"/>
              <a:t>Azure Data Warehouse</a:t>
            </a:r>
            <a:endParaRPr lang="en-US" dirty="0"/>
          </a:p>
        </p:txBody>
      </p:sp>
      <p:sp>
        <p:nvSpPr>
          <p:cNvPr id="17" name="Rectangle 16"/>
          <p:cNvSpPr/>
          <p:nvPr/>
        </p:nvSpPr>
        <p:spPr>
          <a:xfrm>
            <a:off x="242236" y="1022888"/>
            <a:ext cx="8158169" cy="21077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p:cNvSpPr/>
          <p:nvPr/>
        </p:nvSpPr>
        <p:spPr>
          <a:xfrm rot="5400000">
            <a:off x="3171245" y="1004572"/>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p:cNvSpPr/>
          <p:nvPr/>
        </p:nvSpPr>
        <p:spPr>
          <a:xfrm rot="16200000">
            <a:off x="5411825" y="1004572"/>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p:cNvSpPr/>
          <p:nvPr/>
        </p:nvSpPr>
        <p:spPr>
          <a:xfrm rot="5400000">
            <a:off x="3177244" y="3264742"/>
            <a:ext cx="484632" cy="978408"/>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1" name="Down Arrow 20"/>
          <p:cNvSpPr/>
          <p:nvPr/>
        </p:nvSpPr>
        <p:spPr>
          <a:xfrm rot="16200000">
            <a:off x="5417824" y="3264742"/>
            <a:ext cx="484632" cy="978408"/>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2" name="Rectangle 21"/>
          <p:cNvSpPr/>
          <p:nvPr/>
        </p:nvSpPr>
        <p:spPr>
          <a:xfrm>
            <a:off x="248232" y="3128070"/>
            <a:ext cx="8158169" cy="15926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8004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TextBox 2"/>
          <p:cNvSpPr txBox="1"/>
          <p:nvPr/>
        </p:nvSpPr>
        <p:spPr>
          <a:xfrm>
            <a:off x="339318" y="743918"/>
            <a:ext cx="8520778" cy="3831818"/>
          </a:xfrm>
          <a:prstGeom prst="rect">
            <a:avLst/>
          </a:prstGeom>
          <a:noFill/>
        </p:spPr>
        <p:txBody>
          <a:bodyPr wrap="square" rtlCol="0">
            <a:spAutoFit/>
          </a:bodyPr>
          <a:lstStyle/>
          <a:p>
            <a:r>
              <a:rPr lang="en-US" b="1" dirty="0" smtClean="0"/>
              <a:t>Designing for Azure Data Warehouse Performance </a:t>
            </a:r>
            <a:r>
              <a:rPr lang="en-US" dirty="0" smtClean="0">
                <a:hlinkClick r:id="rId2"/>
              </a:rPr>
              <a:t>–</a:t>
            </a:r>
            <a:r>
              <a:rPr lang="en-US" dirty="0" smtClean="0"/>
              <a:t> Beth Wolfset (other papers and slide decks)</a:t>
            </a:r>
            <a:endParaRPr lang="en-US" dirty="0" smtClean="0">
              <a:hlinkClick r:id=""/>
            </a:endParaRPr>
          </a:p>
          <a:p>
            <a:pPr marL="285750" indent="-285750">
              <a:buFont typeface="Arial" panose="020B0604020202020204" pitchFamily="34" charset="0"/>
              <a:buChar char="•"/>
            </a:pPr>
            <a:r>
              <a:rPr lang="en-US" dirty="0" smtClean="0">
                <a:hlinkClick r:id=""/>
              </a:rPr>
              <a:t>https</a:t>
            </a:r>
            <a:r>
              <a:rPr lang="en-US" dirty="0">
                <a:hlinkClick r:id="rId2"/>
              </a:rPr>
              <a:t>://github.com/BSWolfset/PresentationSlidedecks</a:t>
            </a:r>
            <a:endParaRPr lang="en-US" dirty="0"/>
          </a:p>
          <a:p>
            <a:r>
              <a:rPr lang="en-US" b="1" dirty="0" smtClean="0"/>
              <a:t>Azure </a:t>
            </a:r>
            <a:r>
              <a:rPr lang="en-US" b="1" dirty="0"/>
              <a:t>Data Warehouse </a:t>
            </a:r>
            <a:r>
              <a:rPr lang="en-US" b="1" dirty="0" smtClean="0"/>
              <a:t>Microsoft Documentation</a:t>
            </a:r>
            <a:endParaRPr lang="en-US" dirty="0" smtClean="0">
              <a:hlinkClick r:id=""/>
            </a:endParaRPr>
          </a:p>
          <a:p>
            <a:pPr marL="285750" indent="-285750">
              <a:buFont typeface="Arial" panose="020B0604020202020204" pitchFamily="34" charset="0"/>
              <a:buChar char="•"/>
            </a:pPr>
            <a:r>
              <a:rPr lang="en-US" dirty="0" smtClean="0">
                <a:hlinkClick r:id=""/>
              </a:rPr>
              <a:t>https</a:t>
            </a:r>
            <a:r>
              <a:rPr lang="en-US" dirty="0">
                <a:hlinkClick r:id="rId3"/>
              </a:rPr>
              <a:t>://</a:t>
            </a:r>
            <a:r>
              <a:rPr lang="en-US" dirty="0" smtClean="0">
                <a:hlinkClick r:id="rId3"/>
              </a:rPr>
              <a:t>docs.microsoft.com/en-us/azure/sql-data-warehouse/sql-data-warehouse-overview-what-is</a:t>
            </a:r>
            <a:endParaRPr lang="en-US" dirty="0" smtClean="0"/>
          </a:p>
          <a:p>
            <a:r>
              <a:rPr lang="en-US" b="1" dirty="0" smtClean="0"/>
              <a:t>What </a:t>
            </a:r>
            <a:r>
              <a:rPr lang="en-US" b="1" dirty="0"/>
              <a:t>is </a:t>
            </a:r>
            <a:r>
              <a:rPr lang="en-US" b="1" dirty="0" smtClean="0"/>
              <a:t>supported</a:t>
            </a:r>
            <a:r>
              <a:rPr lang="en-US" dirty="0" smtClean="0"/>
              <a:t> - Migrate </a:t>
            </a:r>
            <a:r>
              <a:rPr lang="en-US" dirty="0"/>
              <a:t>your SQL code to SQL Data </a:t>
            </a:r>
            <a:r>
              <a:rPr lang="en-US" dirty="0" smtClean="0"/>
              <a:t>Warehouse</a:t>
            </a:r>
          </a:p>
          <a:p>
            <a:pPr marL="285750" indent="-285750">
              <a:buFont typeface="Arial" panose="020B0604020202020204" pitchFamily="34" charset="0"/>
              <a:buChar char="•"/>
            </a:pPr>
            <a:r>
              <a:rPr lang="en-US" dirty="0" smtClean="0">
                <a:hlinkClick r:id="rId4"/>
              </a:rPr>
              <a:t>https</a:t>
            </a:r>
            <a:r>
              <a:rPr lang="en-US" dirty="0">
                <a:hlinkClick r:id="rId4"/>
              </a:rPr>
              <a:t>://docs.microsoft.com/en-us/azure/sql-data-warehouse/sql-data-warehouse-migrate-code</a:t>
            </a:r>
            <a:endParaRPr lang="en-US" dirty="0"/>
          </a:p>
          <a:p>
            <a:r>
              <a:rPr lang="en-US" b="1" dirty="0" smtClean="0"/>
              <a:t>Introduction to Azure SQL Data Warehouse</a:t>
            </a:r>
            <a:endParaRPr lang="en-US" dirty="0" smtClean="0"/>
          </a:p>
          <a:p>
            <a:pPr marL="285750" indent="-285750">
              <a:buFont typeface="Arial" panose="020B0604020202020204" pitchFamily="34" charset="0"/>
              <a:buChar char="•"/>
            </a:pPr>
            <a:r>
              <a:rPr lang="en-US" dirty="0">
                <a:hlinkClick r:id="rId5"/>
              </a:rPr>
              <a:t>https://</a:t>
            </a:r>
            <a:r>
              <a:rPr lang="en-US" dirty="0" smtClean="0">
                <a:hlinkClick r:id="rId5"/>
              </a:rPr>
              <a:t>www.sqlsaturday.com/716/Sessions/Details.aspx?sid=72535</a:t>
            </a:r>
            <a:r>
              <a:rPr lang="en-US" dirty="0" smtClean="0"/>
              <a:t> </a:t>
            </a:r>
            <a:r>
              <a:rPr lang="en-US" dirty="0"/>
              <a:t>– Derik Hammer</a:t>
            </a:r>
            <a:endParaRPr lang="en-US" dirty="0" smtClean="0"/>
          </a:p>
          <a:p>
            <a:pPr marL="285750" indent="-285750">
              <a:buFont typeface="Arial" panose="020B0604020202020204" pitchFamily="34" charset="0"/>
              <a:buChar char="•"/>
            </a:pPr>
            <a:r>
              <a:rPr lang="en-US" dirty="0">
                <a:hlinkClick r:id="rId6"/>
              </a:rPr>
              <a:t>https://</a:t>
            </a:r>
            <a:r>
              <a:rPr lang="en-US" dirty="0" smtClean="0">
                <a:hlinkClick r:id="rId6"/>
              </a:rPr>
              <a:t>sqlbits.com/Downloads/595/Robin%20Lester_SQLAzureDataWarehouseSQLBits.pdf</a:t>
            </a:r>
            <a:r>
              <a:rPr lang="en-US" dirty="0" smtClean="0"/>
              <a:t> </a:t>
            </a:r>
            <a:r>
              <a:rPr lang="en-US" dirty="0"/>
              <a:t>– </a:t>
            </a:r>
            <a:r>
              <a:rPr lang="en-US" dirty="0" smtClean="0"/>
              <a:t>Robin Lester</a:t>
            </a:r>
          </a:p>
          <a:p>
            <a:r>
              <a:rPr lang="en-US" b="1" dirty="0" smtClean="0"/>
              <a:t>Azure </a:t>
            </a:r>
            <a:r>
              <a:rPr lang="en-US" b="1" dirty="0"/>
              <a:t>Data Warehouse Performance Tuning </a:t>
            </a:r>
            <a:r>
              <a:rPr lang="en-US" b="1" dirty="0" smtClean="0"/>
              <a:t>-- </a:t>
            </a:r>
            <a:r>
              <a:rPr lang="en-US" dirty="0" smtClean="0"/>
              <a:t>Simon </a:t>
            </a:r>
            <a:r>
              <a:rPr lang="en-US" dirty="0"/>
              <a:t>Facer</a:t>
            </a:r>
          </a:p>
          <a:p>
            <a:pPr marL="285750" indent="-285750">
              <a:buFont typeface="Arial" panose="020B0604020202020204" pitchFamily="34" charset="0"/>
              <a:buChar char="•"/>
            </a:pPr>
            <a:r>
              <a:rPr lang="en-US" dirty="0">
                <a:hlinkClick r:id="rId7"/>
              </a:rPr>
              <a:t>https://</a:t>
            </a:r>
            <a:r>
              <a:rPr lang="en-US" dirty="0" smtClean="0">
                <a:hlinkClick r:id="rId7"/>
              </a:rPr>
              <a:t>www.sqlsaturday.com/716/Sessions/Details.aspx?sid=74668</a:t>
            </a:r>
            <a:r>
              <a:rPr lang="en-US" dirty="0" smtClean="0"/>
              <a:t> </a:t>
            </a:r>
          </a:p>
          <a:p>
            <a:r>
              <a:rPr lang="en-US" b="1" dirty="0" smtClean="0"/>
              <a:t>Azure </a:t>
            </a:r>
            <a:r>
              <a:rPr lang="en-US" b="1" dirty="0"/>
              <a:t>Data Warehouse Query Tuning</a:t>
            </a:r>
            <a:r>
              <a:rPr lang="en-US" dirty="0"/>
              <a:t> </a:t>
            </a:r>
            <a:r>
              <a:rPr lang="en-US" dirty="0" smtClean="0"/>
              <a:t>-- James Rowland-Jones</a:t>
            </a:r>
            <a:endParaRPr lang="en-US" dirty="0"/>
          </a:p>
          <a:p>
            <a:pPr marL="285750" indent="-285750">
              <a:buFont typeface="Arial" panose="020B0604020202020204" pitchFamily="34" charset="0"/>
              <a:buChar char="•"/>
            </a:pPr>
            <a:r>
              <a:rPr lang="en-US" dirty="0">
                <a:hlinkClick r:id="rId8"/>
              </a:rPr>
              <a:t>https://</a:t>
            </a:r>
            <a:r>
              <a:rPr lang="en-US" dirty="0" smtClean="0">
                <a:hlinkClick r:id="rId8"/>
              </a:rPr>
              <a:t>sqlbits.com/Sessions/Event15/Advanced_Topics_for_Azure_SQL_Data_Warehouse</a:t>
            </a:r>
            <a:endParaRPr lang="en-US" dirty="0"/>
          </a:p>
          <a:p>
            <a:r>
              <a:rPr lang="en-US" b="1" dirty="0" smtClean="0"/>
              <a:t>How </a:t>
            </a:r>
            <a:r>
              <a:rPr lang="en-US" b="1" dirty="0"/>
              <a:t>to shoot yourself in the foot with Azure SQL Data </a:t>
            </a:r>
            <a:r>
              <a:rPr lang="en-US" b="1" dirty="0" smtClean="0"/>
              <a:t>Warehouse</a:t>
            </a:r>
            <a:r>
              <a:rPr lang="en-US" dirty="0" smtClean="0"/>
              <a:t> – Greg Galloway</a:t>
            </a:r>
            <a:endParaRPr lang="en-US" dirty="0"/>
          </a:p>
          <a:p>
            <a:pPr marL="285750" indent="-285750">
              <a:buFont typeface="Arial" panose="020B0604020202020204" pitchFamily="34" charset="0"/>
              <a:buChar char="•"/>
            </a:pPr>
            <a:r>
              <a:rPr lang="en-US" dirty="0">
                <a:hlinkClick r:id="rId9"/>
              </a:rPr>
              <a:t>https://</a:t>
            </a:r>
            <a:r>
              <a:rPr lang="en-US" dirty="0" smtClean="0">
                <a:hlinkClick r:id="rId9"/>
              </a:rPr>
              <a:t>myignite.techcommunity.microsoft.com/sessions/66194</a:t>
            </a:r>
            <a:endParaRPr lang="en-US" dirty="0" smtClean="0"/>
          </a:p>
          <a:p>
            <a:r>
              <a:rPr lang="en-US" b="1" dirty="0" smtClean="0"/>
              <a:t>Data Movement/Shuffling</a:t>
            </a:r>
            <a:endParaRPr lang="en-US" b="1" dirty="0"/>
          </a:p>
          <a:p>
            <a:pPr marL="285750" indent="-285750">
              <a:buFont typeface="Arial" panose="020B0604020202020204" pitchFamily="34" charset="0"/>
              <a:buChar char="•"/>
            </a:pPr>
            <a:r>
              <a:rPr lang="en-US" dirty="0">
                <a:hlinkClick r:id="rId10"/>
              </a:rPr>
              <a:t>https://blobeater.blog/2018/04/12/azure-sql-dw-lets-shuffle</a:t>
            </a:r>
            <a:r>
              <a:rPr lang="en-US" dirty="0" smtClean="0">
                <a:hlinkClick r:id="rId10"/>
              </a:rPr>
              <a:t>/</a:t>
            </a:r>
            <a:r>
              <a:rPr lang="en-US" dirty="0" smtClean="0"/>
              <a:t> </a:t>
            </a:r>
          </a:p>
          <a:p>
            <a:pPr marL="285750" indent="-285750">
              <a:buFont typeface="Arial" panose="020B0604020202020204" pitchFamily="34" charset="0"/>
              <a:buChar char="•"/>
            </a:pPr>
            <a:r>
              <a:rPr lang="en-US" dirty="0">
                <a:hlinkClick r:id="rId11"/>
              </a:rPr>
              <a:t>https://azure.microsoft.com/en-us/blog/lightning-fast-query-performance-with-azure-sql-data-warehouse</a:t>
            </a:r>
            <a:r>
              <a:rPr lang="en-US" dirty="0" smtClean="0">
                <a:hlinkClick r:id="rId11"/>
              </a:rPr>
              <a:t>/</a:t>
            </a:r>
            <a:r>
              <a:rPr lang="en-US" dirty="0" smtClean="0"/>
              <a:t> </a:t>
            </a:r>
            <a:endParaRPr lang="en-US" dirty="0"/>
          </a:p>
        </p:txBody>
      </p:sp>
    </p:spTree>
    <p:extLst>
      <p:ext uri="{BB962C8B-B14F-4D97-AF65-F5344CB8AC3E}">
        <p14:creationId xmlns:p14="http://schemas.microsoft.com/office/powerpoint/2010/main" val="41856176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ADW Architecture</a:t>
            </a:r>
            <a:endParaRPr lang="en-US" dirty="0"/>
          </a:p>
        </p:txBody>
      </p:sp>
      <p:sp>
        <p:nvSpPr>
          <p:cNvPr id="8" name="Can 7"/>
          <p:cNvSpPr/>
          <p:nvPr/>
        </p:nvSpPr>
        <p:spPr>
          <a:xfrm>
            <a:off x="3707476" y="671403"/>
            <a:ext cx="1005840" cy="1005840"/>
          </a:xfrm>
          <a:prstGeom prst="can">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Control Node</a:t>
            </a:r>
            <a:endParaRPr lang="en-US" dirty="0"/>
          </a:p>
        </p:txBody>
      </p:sp>
      <p:sp>
        <p:nvSpPr>
          <p:cNvPr id="10" name="Can 9"/>
          <p:cNvSpPr/>
          <p:nvPr/>
        </p:nvSpPr>
        <p:spPr>
          <a:xfrm>
            <a:off x="2360816" y="1961800"/>
            <a:ext cx="731520" cy="8229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smtClean="0"/>
              <a:t>Compute Node</a:t>
            </a:r>
            <a:endParaRPr lang="en-US" dirty="0"/>
          </a:p>
        </p:txBody>
      </p:sp>
      <p:sp>
        <p:nvSpPr>
          <p:cNvPr id="11" name="Can 10"/>
          <p:cNvSpPr/>
          <p:nvPr/>
        </p:nvSpPr>
        <p:spPr>
          <a:xfrm>
            <a:off x="5207924" y="1961800"/>
            <a:ext cx="731520" cy="8229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smtClean="0"/>
              <a:t>Compute Node</a:t>
            </a:r>
            <a:endParaRPr lang="en-US" dirty="0"/>
          </a:p>
        </p:txBody>
      </p:sp>
      <p:sp>
        <p:nvSpPr>
          <p:cNvPr id="4" name="Can 3"/>
          <p:cNvSpPr/>
          <p:nvPr/>
        </p:nvSpPr>
        <p:spPr>
          <a:xfrm>
            <a:off x="77141" y="31948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dirty="0" smtClean="0"/>
              <a:t>Storage</a:t>
            </a:r>
            <a:endParaRPr lang="en-US" dirty="0"/>
          </a:p>
        </p:txBody>
      </p:sp>
      <p:sp>
        <p:nvSpPr>
          <p:cNvPr id="13" name="Can 12"/>
          <p:cNvSpPr/>
          <p:nvPr/>
        </p:nvSpPr>
        <p:spPr>
          <a:xfrm>
            <a:off x="228378" y="33472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4" name="Can 13"/>
          <p:cNvSpPr/>
          <p:nvPr/>
        </p:nvSpPr>
        <p:spPr>
          <a:xfrm>
            <a:off x="380778" y="34996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5" name="Can 14"/>
          <p:cNvSpPr/>
          <p:nvPr/>
        </p:nvSpPr>
        <p:spPr>
          <a:xfrm>
            <a:off x="533178" y="36520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6" name="Can 15"/>
          <p:cNvSpPr/>
          <p:nvPr/>
        </p:nvSpPr>
        <p:spPr>
          <a:xfrm>
            <a:off x="707301" y="38044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98" name="Can 97"/>
          <p:cNvSpPr/>
          <p:nvPr/>
        </p:nvSpPr>
        <p:spPr>
          <a:xfrm>
            <a:off x="1120611" y="31948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dirty="0" smtClean="0"/>
              <a:t>Storage</a:t>
            </a:r>
            <a:endParaRPr lang="en-US" dirty="0"/>
          </a:p>
        </p:txBody>
      </p:sp>
      <p:sp>
        <p:nvSpPr>
          <p:cNvPr id="99" name="Can 98"/>
          <p:cNvSpPr/>
          <p:nvPr/>
        </p:nvSpPr>
        <p:spPr>
          <a:xfrm>
            <a:off x="1273011" y="33472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00" name="Can 99"/>
          <p:cNvSpPr/>
          <p:nvPr/>
        </p:nvSpPr>
        <p:spPr>
          <a:xfrm>
            <a:off x="1425411" y="34996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01" name="Can 100"/>
          <p:cNvSpPr/>
          <p:nvPr/>
        </p:nvSpPr>
        <p:spPr>
          <a:xfrm>
            <a:off x="1577811" y="36520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02" name="Can 101"/>
          <p:cNvSpPr/>
          <p:nvPr/>
        </p:nvSpPr>
        <p:spPr>
          <a:xfrm>
            <a:off x="1751934" y="38044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09" name="Can 108"/>
          <p:cNvSpPr/>
          <p:nvPr/>
        </p:nvSpPr>
        <p:spPr>
          <a:xfrm>
            <a:off x="3209877" y="31948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dirty="0" smtClean="0"/>
              <a:t>Storage</a:t>
            </a:r>
            <a:endParaRPr lang="en-US" dirty="0"/>
          </a:p>
        </p:txBody>
      </p:sp>
      <p:sp>
        <p:nvSpPr>
          <p:cNvPr id="110" name="Can 109"/>
          <p:cNvSpPr/>
          <p:nvPr/>
        </p:nvSpPr>
        <p:spPr>
          <a:xfrm>
            <a:off x="3362277" y="33472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11" name="Can 110"/>
          <p:cNvSpPr/>
          <p:nvPr/>
        </p:nvSpPr>
        <p:spPr>
          <a:xfrm>
            <a:off x="3514677" y="34996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12" name="Can 111"/>
          <p:cNvSpPr/>
          <p:nvPr/>
        </p:nvSpPr>
        <p:spPr>
          <a:xfrm>
            <a:off x="3667077" y="36520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13" name="Can 112"/>
          <p:cNvSpPr/>
          <p:nvPr/>
        </p:nvSpPr>
        <p:spPr>
          <a:xfrm>
            <a:off x="3819477" y="38044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31" name="Can 130"/>
          <p:cNvSpPr/>
          <p:nvPr/>
        </p:nvSpPr>
        <p:spPr>
          <a:xfrm>
            <a:off x="4254510" y="31948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dirty="0" smtClean="0"/>
              <a:t>Storage</a:t>
            </a:r>
            <a:endParaRPr lang="en-US" dirty="0"/>
          </a:p>
        </p:txBody>
      </p:sp>
      <p:sp>
        <p:nvSpPr>
          <p:cNvPr id="132" name="Can 131"/>
          <p:cNvSpPr/>
          <p:nvPr/>
        </p:nvSpPr>
        <p:spPr>
          <a:xfrm>
            <a:off x="4406910" y="33472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33" name="Can 132"/>
          <p:cNvSpPr/>
          <p:nvPr/>
        </p:nvSpPr>
        <p:spPr>
          <a:xfrm>
            <a:off x="4559310" y="34996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34" name="Can 133"/>
          <p:cNvSpPr/>
          <p:nvPr/>
        </p:nvSpPr>
        <p:spPr>
          <a:xfrm>
            <a:off x="4711710" y="36520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35" name="Can 134"/>
          <p:cNvSpPr/>
          <p:nvPr/>
        </p:nvSpPr>
        <p:spPr>
          <a:xfrm>
            <a:off x="4864110" y="38044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42" name="Can 141"/>
          <p:cNvSpPr/>
          <p:nvPr/>
        </p:nvSpPr>
        <p:spPr>
          <a:xfrm>
            <a:off x="2165244" y="31948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dirty="0" smtClean="0"/>
              <a:t>Storage</a:t>
            </a:r>
            <a:endParaRPr lang="en-US" dirty="0"/>
          </a:p>
        </p:txBody>
      </p:sp>
      <p:sp>
        <p:nvSpPr>
          <p:cNvPr id="143" name="Can 142"/>
          <p:cNvSpPr/>
          <p:nvPr/>
        </p:nvSpPr>
        <p:spPr>
          <a:xfrm>
            <a:off x="2317644" y="33472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44" name="Can 143"/>
          <p:cNvSpPr/>
          <p:nvPr/>
        </p:nvSpPr>
        <p:spPr>
          <a:xfrm>
            <a:off x="2470044" y="34996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45" name="Can 144"/>
          <p:cNvSpPr/>
          <p:nvPr/>
        </p:nvSpPr>
        <p:spPr>
          <a:xfrm>
            <a:off x="2622444" y="36520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46" name="Can 145"/>
          <p:cNvSpPr/>
          <p:nvPr/>
        </p:nvSpPr>
        <p:spPr>
          <a:xfrm>
            <a:off x="2796567" y="38044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53" name="Can 152"/>
          <p:cNvSpPr/>
          <p:nvPr/>
        </p:nvSpPr>
        <p:spPr>
          <a:xfrm>
            <a:off x="5299143" y="31948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dirty="0" smtClean="0"/>
              <a:t>Storage</a:t>
            </a:r>
            <a:endParaRPr lang="en-US" dirty="0"/>
          </a:p>
        </p:txBody>
      </p:sp>
      <p:sp>
        <p:nvSpPr>
          <p:cNvPr id="154" name="Can 153"/>
          <p:cNvSpPr/>
          <p:nvPr/>
        </p:nvSpPr>
        <p:spPr>
          <a:xfrm>
            <a:off x="5451543" y="33472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55" name="Can 154"/>
          <p:cNvSpPr/>
          <p:nvPr/>
        </p:nvSpPr>
        <p:spPr>
          <a:xfrm>
            <a:off x="5603943" y="34996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56" name="Can 155"/>
          <p:cNvSpPr/>
          <p:nvPr/>
        </p:nvSpPr>
        <p:spPr>
          <a:xfrm>
            <a:off x="5756343" y="36520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57" name="Can 156"/>
          <p:cNvSpPr/>
          <p:nvPr/>
        </p:nvSpPr>
        <p:spPr>
          <a:xfrm>
            <a:off x="5908743" y="38044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64" name="Can 163"/>
          <p:cNvSpPr/>
          <p:nvPr/>
        </p:nvSpPr>
        <p:spPr>
          <a:xfrm>
            <a:off x="6343776" y="31948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dirty="0" smtClean="0"/>
              <a:t>Storage</a:t>
            </a:r>
            <a:endParaRPr lang="en-US" dirty="0"/>
          </a:p>
        </p:txBody>
      </p:sp>
      <p:sp>
        <p:nvSpPr>
          <p:cNvPr id="165" name="Can 164"/>
          <p:cNvSpPr/>
          <p:nvPr/>
        </p:nvSpPr>
        <p:spPr>
          <a:xfrm>
            <a:off x="6496176" y="33472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66" name="Can 165"/>
          <p:cNvSpPr/>
          <p:nvPr/>
        </p:nvSpPr>
        <p:spPr>
          <a:xfrm>
            <a:off x="6648576" y="34996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67" name="Can 166"/>
          <p:cNvSpPr/>
          <p:nvPr/>
        </p:nvSpPr>
        <p:spPr>
          <a:xfrm>
            <a:off x="6800976" y="36520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68" name="Can 167"/>
          <p:cNvSpPr/>
          <p:nvPr/>
        </p:nvSpPr>
        <p:spPr>
          <a:xfrm>
            <a:off x="6953376" y="38044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75" name="Can 174"/>
          <p:cNvSpPr/>
          <p:nvPr/>
        </p:nvSpPr>
        <p:spPr>
          <a:xfrm>
            <a:off x="7388408" y="31948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dirty="0" smtClean="0"/>
              <a:t>Storage</a:t>
            </a:r>
            <a:endParaRPr lang="en-US" dirty="0"/>
          </a:p>
        </p:txBody>
      </p:sp>
      <p:sp>
        <p:nvSpPr>
          <p:cNvPr id="176" name="Can 175"/>
          <p:cNvSpPr/>
          <p:nvPr/>
        </p:nvSpPr>
        <p:spPr>
          <a:xfrm>
            <a:off x="7540808" y="33472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77" name="Can 176"/>
          <p:cNvSpPr/>
          <p:nvPr/>
        </p:nvSpPr>
        <p:spPr>
          <a:xfrm>
            <a:off x="7693208" y="34996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78" name="Can 177"/>
          <p:cNvSpPr/>
          <p:nvPr/>
        </p:nvSpPr>
        <p:spPr>
          <a:xfrm>
            <a:off x="7845608" y="36520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79" name="Can 178"/>
          <p:cNvSpPr/>
          <p:nvPr/>
        </p:nvSpPr>
        <p:spPr>
          <a:xfrm>
            <a:off x="7998008" y="38044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83" name="Can 82"/>
          <p:cNvSpPr/>
          <p:nvPr/>
        </p:nvSpPr>
        <p:spPr>
          <a:xfrm>
            <a:off x="859701" y="39568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84" name="Can 83"/>
          <p:cNvSpPr/>
          <p:nvPr/>
        </p:nvSpPr>
        <p:spPr>
          <a:xfrm>
            <a:off x="1012101" y="41092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85" name="Can 84"/>
          <p:cNvSpPr/>
          <p:nvPr/>
        </p:nvSpPr>
        <p:spPr>
          <a:xfrm>
            <a:off x="1164501" y="42616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dirty="0" smtClean="0"/>
              <a:t>Storage</a:t>
            </a:r>
            <a:endParaRPr lang="en-US" dirty="0"/>
          </a:p>
        </p:txBody>
      </p:sp>
      <p:sp>
        <p:nvSpPr>
          <p:cNvPr id="86" name="Can 85"/>
          <p:cNvSpPr/>
          <p:nvPr/>
        </p:nvSpPr>
        <p:spPr>
          <a:xfrm>
            <a:off x="1904334" y="39568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87" name="Can 86"/>
          <p:cNvSpPr/>
          <p:nvPr/>
        </p:nvSpPr>
        <p:spPr>
          <a:xfrm>
            <a:off x="2056734" y="41092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dirty="0" smtClean="0"/>
              <a:t>Storage</a:t>
            </a:r>
            <a:endParaRPr lang="en-US" dirty="0"/>
          </a:p>
        </p:txBody>
      </p:sp>
      <p:sp>
        <p:nvSpPr>
          <p:cNvPr id="88" name="Can 87"/>
          <p:cNvSpPr/>
          <p:nvPr/>
        </p:nvSpPr>
        <p:spPr>
          <a:xfrm>
            <a:off x="2948967" y="39568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89" name="Can 88"/>
          <p:cNvSpPr/>
          <p:nvPr/>
        </p:nvSpPr>
        <p:spPr>
          <a:xfrm>
            <a:off x="3101367" y="41092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92" name="Can 91"/>
          <p:cNvSpPr/>
          <p:nvPr/>
        </p:nvSpPr>
        <p:spPr>
          <a:xfrm>
            <a:off x="3253767" y="42616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dirty="0" smtClean="0"/>
              <a:t>Storage</a:t>
            </a:r>
            <a:endParaRPr lang="en-US" dirty="0"/>
          </a:p>
        </p:txBody>
      </p:sp>
      <p:sp>
        <p:nvSpPr>
          <p:cNvPr id="93" name="Can 92"/>
          <p:cNvSpPr/>
          <p:nvPr/>
        </p:nvSpPr>
        <p:spPr>
          <a:xfrm>
            <a:off x="3971877" y="39568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96" name="Can 95"/>
          <p:cNvSpPr/>
          <p:nvPr/>
        </p:nvSpPr>
        <p:spPr>
          <a:xfrm>
            <a:off x="4124277" y="41092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dirty="0" smtClean="0"/>
              <a:t>Storage</a:t>
            </a:r>
            <a:endParaRPr lang="en-US" dirty="0"/>
          </a:p>
        </p:txBody>
      </p:sp>
      <p:sp>
        <p:nvSpPr>
          <p:cNvPr id="97" name="Can 96"/>
          <p:cNvSpPr/>
          <p:nvPr/>
        </p:nvSpPr>
        <p:spPr>
          <a:xfrm>
            <a:off x="5016510" y="39568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07" name="Can 106"/>
          <p:cNvSpPr/>
          <p:nvPr/>
        </p:nvSpPr>
        <p:spPr>
          <a:xfrm>
            <a:off x="5168910" y="41092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08" name="Can 107"/>
          <p:cNvSpPr/>
          <p:nvPr/>
        </p:nvSpPr>
        <p:spPr>
          <a:xfrm>
            <a:off x="5321310" y="42616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dirty="0" smtClean="0"/>
              <a:t>Storage</a:t>
            </a:r>
            <a:endParaRPr lang="en-US" dirty="0"/>
          </a:p>
        </p:txBody>
      </p:sp>
      <p:sp>
        <p:nvSpPr>
          <p:cNvPr id="118" name="Can 117"/>
          <p:cNvSpPr/>
          <p:nvPr/>
        </p:nvSpPr>
        <p:spPr>
          <a:xfrm>
            <a:off x="6061143" y="39568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19" name="Can 118"/>
          <p:cNvSpPr/>
          <p:nvPr/>
        </p:nvSpPr>
        <p:spPr>
          <a:xfrm>
            <a:off x="6213543" y="41092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dirty="0" smtClean="0"/>
              <a:t>Storage</a:t>
            </a:r>
            <a:endParaRPr lang="en-US" dirty="0"/>
          </a:p>
        </p:txBody>
      </p:sp>
      <p:sp>
        <p:nvSpPr>
          <p:cNvPr id="120" name="Can 119"/>
          <p:cNvSpPr/>
          <p:nvPr/>
        </p:nvSpPr>
        <p:spPr>
          <a:xfrm>
            <a:off x="7105776" y="39568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21" name="Can 120"/>
          <p:cNvSpPr/>
          <p:nvPr/>
        </p:nvSpPr>
        <p:spPr>
          <a:xfrm>
            <a:off x="7258176" y="41092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22" name="Can 121"/>
          <p:cNvSpPr/>
          <p:nvPr/>
        </p:nvSpPr>
        <p:spPr>
          <a:xfrm>
            <a:off x="7410576" y="42616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dirty="0" smtClean="0"/>
              <a:t>Storage</a:t>
            </a:r>
            <a:endParaRPr lang="en-US" dirty="0"/>
          </a:p>
        </p:txBody>
      </p:sp>
      <p:sp>
        <p:nvSpPr>
          <p:cNvPr id="123" name="Can 122"/>
          <p:cNvSpPr/>
          <p:nvPr/>
        </p:nvSpPr>
        <p:spPr>
          <a:xfrm>
            <a:off x="8150408" y="39568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24" name="Can 123"/>
          <p:cNvSpPr/>
          <p:nvPr/>
        </p:nvSpPr>
        <p:spPr>
          <a:xfrm>
            <a:off x="8302808" y="41092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dirty="0" smtClean="0"/>
              <a:t>Storage</a:t>
            </a:r>
            <a:endParaRPr lang="en-US" dirty="0"/>
          </a:p>
        </p:txBody>
      </p:sp>
    </p:spTree>
    <p:extLst>
      <p:ext uri="{BB962C8B-B14F-4D97-AF65-F5344CB8AC3E}">
        <p14:creationId xmlns:p14="http://schemas.microsoft.com/office/powerpoint/2010/main" val="4163966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500"/>
                                  </p:stCondLst>
                                  <p:childTnLst>
                                    <p:set>
                                      <p:cBhvr>
                                        <p:cTn id="19" dur="1" fill="hold">
                                          <p:stCondLst>
                                            <p:cond delay="0"/>
                                          </p:stCondLst>
                                        </p:cTn>
                                        <p:tgtEl>
                                          <p:spTgt spid="98"/>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grpId="0" nodeType="afterEffect">
                                  <p:stCondLst>
                                    <p:cond delay="500"/>
                                  </p:stCondLst>
                                  <p:childTnLst>
                                    <p:set>
                                      <p:cBhvr>
                                        <p:cTn id="22" dur="1" fill="hold">
                                          <p:stCondLst>
                                            <p:cond delay="0"/>
                                          </p:stCondLst>
                                        </p:cTn>
                                        <p:tgtEl>
                                          <p:spTgt spid="142"/>
                                        </p:tgtEl>
                                        <p:attrNameLst>
                                          <p:attrName>style.visibility</p:attrName>
                                        </p:attrNameLst>
                                      </p:cBhvr>
                                      <p:to>
                                        <p:strVal val="visible"/>
                                      </p:to>
                                    </p:set>
                                  </p:childTnLst>
                                </p:cTn>
                              </p:par>
                            </p:childTnLst>
                          </p:cTn>
                        </p:par>
                        <p:par>
                          <p:cTn id="23" fill="hold">
                            <p:stCondLst>
                              <p:cond delay="1000"/>
                            </p:stCondLst>
                            <p:childTnLst>
                              <p:par>
                                <p:cTn id="24" presetID="1" presetClass="entr" presetSubtype="0" fill="hold" grpId="0" nodeType="afterEffect">
                                  <p:stCondLst>
                                    <p:cond delay="500"/>
                                  </p:stCondLst>
                                  <p:childTnLst>
                                    <p:set>
                                      <p:cBhvr>
                                        <p:cTn id="25" dur="1" fill="hold">
                                          <p:stCondLst>
                                            <p:cond delay="0"/>
                                          </p:stCondLst>
                                        </p:cTn>
                                        <p:tgtEl>
                                          <p:spTgt spid="109"/>
                                        </p:tgtEl>
                                        <p:attrNameLst>
                                          <p:attrName>style.visibility</p:attrName>
                                        </p:attrNameLst>
                                      </p:cBhvr>
                                      <p:to>
                                        <p:strVal val="visible"/>
                                      </p:to>
                                    </p:set>
                                  </p:childTnLst>
                                </p:cTn>
                              </p:par>
                            </p:childTnLst>
                          </p:cTn>
                        </p:par>
                        <p:par>
                          <p:cTn id="26" fill="hold">
                            <p:stCondLst>
                              <p:cond delay="1500"/>
                            </p:stCondLst>
                            <p:childTnLst>
                              <p:par>
                                <p:cTn id="27" presetID="1" presetClass="entr" presetSubtype="0" fill="hold" grpId="0" nodeType="afterEffect">
                                  <p:stCondLst>
                                    <p:cond delay="500"/>
                                  </p:stCondLst>
                                  <p:childTnLst>
                                    <p:set>
                                      <p:cBhvr>
                                        <p:cTn id="28" dur="1" fill="hold">
                                          <p:stCondLst>
                                            <p:cond delay="0"/>
                                          </p:stCondLst>
                                        </p:cTn>
                                        <p:tgtEl>
                                          <p:spTgt spid="131"/>
                                        </p:tgtEl>
                                        <p:attrNameLst>
                                          <p:attrName>style.visibility</p:attrName>
                                        </p:attrNameLst>
                                      </p:cBhvr>
                                      <p:to>
                                        <p:strVal val="visible"/>
                                      </p:to>
                                    </p:set>
                                  </p:childTnLst>
                                </p:cTn>
                              </p:par>
                            </p:childTnLst>
                          </p:cTn>
                        </p:par>
                        <p:par>
                          <p:cTn id="29" fill="hold">
                            <p:stCondLst>
                              <p:cond delay="2000"/>
                            </p:stCondLst>
                            <p:childTnLst>
                              <p:par>
                                <p:cTn id="30" presetID="1" presetClass="entr" presetSubtype="0" fill="hold" grpId="0" nodeType="afterEffect">
                                  <p:stCondLst>
                                    <p:cond delay="500"/>
                                  </p:stCondLst>
                                  <p:childTnLst>
                                    <p:set>
                                      <p:cBhvr>
                                        <p:cTn id="31" dur="1" fill="hold">
                                          <p:stCondLst>
                                            <p:cond delay="0"/>
                                          </p:stCondLst>
                                        </p:cTn>
                                        <p:tgtEl>
                                          <p:spTgt spid="153"/>
                                        </p:tgtEl>
                                        <p:attrNameLst>
                                          <p:attrName>style.visibility</p:attrName>
                                        </p:attrNameLst>
                                      </p:cBhvr>
                                      <p:to>
                                        <p:strVal val="visible"/>
                                      </p:to>
                                    </p:set>
                                  </p:childTnLst>
                                </p:cTn>
                              </p:par>
                            </p:childTnLst>
                          </p:cTn>
                        </p:par>
                        <p:par>
                          <p:cTn id="32" fill="hold">
                            <p:stCondLst>
                              <p:cond delay="2500"/>
                            </p:stCondLst>
                            <p:childTnLst>
                              <p:par>
                                <p:cTn id="33" presetID="1" presetClass="entr" presetSubtype="0" fill="hold" grpId="0" nodeType="afterEffect">
                                  <p:stCondLst>
                                    <p:cond delay="500"/>
                                  </p:stCondLst>
                                  <p:childTnLst>
                                    <p:set>
                                      <p:cBhvr>
                                        <p:cTn id="34" dur="1" fill="hold">
                                          <p:stCondLst>
                                            <p:cond delay="0"/>
                                          </p:stCondLst>
                                        </p:cTn>
                                        <p:tgtEl>
                                          <p:spTgt spid="164"/>
                                        </p:tgtEl>
                                        <p:attrNameLst>
                                          <p:attrName>style.visibility</p:attrName>
                                        </p:attrNameLst>
                                      </p:cBhvr>
                                      <p:to>
                                        <p:strVal val="visible"/>
                                      </p:to>
                                    </p:set>
                                  </p:childTnLst>
                                </p:cTn>
                              </p:par>
                            </p:childTnLst>
                          </p:cTn>
                        </p:par>
                        <p:par>
                          <p:cTn id="35" fill="hold">
                            <p:stCondLst>
                              <p:cond delay="3000"/>
                            </p:stCondLst>
                            <p:childTnLst>
                              <p:par>
                                <p:cTn id="36" presetID="1" presetClass="entr" presetSubtype="0" fill="hold" grpId="0" nodeType="afterEffect">
                                  <p:stCondLst>
                                    <p:cond delay="500"/>
                                  </p:stCondLst>
                                  <p:childTnLst>
                                    <p:set>
                                      <p:cBhvr>
                                        <p:cTn id="37" dur="1" fill="hold">
                                          <p:stCondLst>
                                            <p:cond delay="0"/>
                                          </p:stCondLst>
                                        </p:cTn>
                                        <p:tgtEl>
                                          <p:spTgt spid="175"/>
                                        </p:tgtEl>
                                        <p:attrNameLst>
                                          <p:attrName>style.visibility</p:attrName>
                                        </p:attrNameLst>
                                      </p:cBhvr>
                                      <p:to>
                                        <p:strVal val="visible"/>
                                      </p:to>
                                    </p:set>
                                  </p:childTnLst>
                                </p:cTn>
                              </p:par>
                            </p:childTnLst>
                          </p:cTn>
                        </p:par>
                        <p:par>
                          <p:cTn id="38" fill="hold">
                            <p:stCondLst>
                              <p:cond delay="3500"/>
                            </p:stCondLst>
                            <p:childTnLst>
                              <p:par>
                                <p:cTn id="39" presetID="1" presetClass="entr" presetSubtype="0" fill="hold" grpId="0" nodeType="afterEffect">
                                  <p:stCondLst>
                                    <p:cond delay="500"/>
                                  </p:stCondLst>
                                  <p:childTnLst>
                                    <p:set>
                                      <p:cBhvr>
                                        <p:cTn id="40" dur="1" fill="hold">
                                          <p:stCondLst>
                                            <p:cond delay="0"/>
                                          </p:stCondLst>
                                        </p:cTn>
                                        <p:tgtEl>
                                          <p:spTgt spid="13"/>
                                        </p:tgtEl>
                                        <p:attrNameLst>
                                          <p:attrName>style.visibility</p:attrName>
                                        </p:attrNameLst>
                                      </p:cBhvr>
                                      <p:to>
                                        <p:strVal val="visible"/>
                                      </p:to>
                                    </p:set>
                                  </p:childTnLst>
                                </p:cTn>
                              </p:par>
                            </p:childTnLst>
                          </p:cTn>
                        </p:par>
                        <p:par>
                          <p:cTn id="41" fill="hold">
                            <p:stCondLst>
                              <p:cond delay="4000"/>
                            </p:stCondLst>
                            <p:childTnLst>
                              <p:par>
                                <p:cTn id="42" presetID="1" presetClass="entr" presetSubtype="0" fill="hold" grpId="0" nodeType="afterEffect">
                                  <p:stCondLst>
                                    <p:cond delay="500"/>
                                  </p:stCondLst>
                                  <p:childTnLst>
                                    <p:set>
                                      <p:cBhvr>
                                        <p:cTn id="43" dur="1" fill="hold">
                                          <p:stCondLst>
                                            <p:cond delay="0"/>
                                          </p:stCondLst>
                                        </p:cTn>
                                        <p:tgtEl>
                                          <p:spTgt spid="99"/>
                                        </p:tgtEl>
                                        <p:attrNameLst>
                                          <p:attrName>style.visibility</p:attrName>
                                        </p:attrNameLst>
                                      </p:cBhvr>
                                      <p:to>
                                        <p:strVal val="visible"/>
                                      </p:to>
                                    </p:set>
                                  </p:childTnLst>
                                </p:cTn>
                              </p:par>
                            </p:childTnLst>
                          </p:cTn>
                        </p:par>
                        <p:par>
                          <p:cTn id="44" fill="hold">
                            <p:stCondLst>
                              <p:cond delay="4500"/>
                            </p:stCondLst>
                            <p:childTnLst>
                              <p:par>
                                <p:cTn id="45" presetID="1" presetClass="entr" presetSubtype="0" fill="hold" grpId="0" nodeType="afterEffect">
                                  <p:stCondLst>
                                    <p:cond delay="500"/>
                                  </p:stCondLst>
                                  <p:childTnLst>
                                    <p:set>
                                      <p:cBhvr>
                                        <p:cTn id="46" dur="1" fill="hold">
                                          <p:stCondLst>
                                            <p:cond delay="0"/>
                                          </p:stCondLst>
                                        </p:cTn>
                                        <p:tgtEl>
                                          <p:spTgt spid="143"/>
                                        </p:tgtEl>
                                        <p:attrNameLst>
                                          <p:attrName>style.visibility</p:attrName>
                                        </p:attrNameLst>
                                      </p:cBhvr>
                                      <p:to>
                                        <p:strVal val="visible"/>
                                      </p:to>
                                    </p:set>
                                  </p:childTnLst>
                                </p:cTn>
                              </p:par>
                            </p:childTnLst>
                          </p:cTn>
                        </p:par>
                        <p:par>
                          <p:cTn id="47" fill="hold">
                            <p:stCondLst>
                              <p:cond delay="5000"/>
                            </p:stCondLst>
                            <p:childTnLst>
                              <p:par>
                                <p:cTn id="48" presetID="1" presetClass="entr" presetSubtype="0" fill="hold" grpId="0" nodeType="afterEffect">
                                  <p:stCondLst>
                                    <p:cond delay="500"/>
                                  </p:stCondLst>
                                  <p:childTnLst>
                                    <p:set>
                                      <p:cBhvr>
                                        <p:cTn id="49" dur="1" fill="hold">
                                          <p:stCondLst>
                                            <p:cond delay="0"/>
                                          </p:stCondLst>
                                        </p:cTn>
                                        <p:tgtEl>
                                          <p:spTgt spid="110"/>
                                        </p:tgtEl>
                                        <p:attrNameLst>
                                          <p:attrName>style.visibility</p:attrName>
                                        </p:attrNameLst>
                                      </p:cBhvr>
                                      <p:to>
                                        <p:strVal val="visible"/>
                                      </p:to>
                                    </p:set>
                                  </p:childTnLst>
                                </p:cTn>
                              </p:par>
                            </p:childTnLst>
                          </p:cTn>
                        </p:par>
                        <p:par>
                          <p:cTn id="50" fill="hold">
                            <p:stCondLst>
                              <p:cond delay="5500"/>
                            </p:stCondLst>
                            <p:childTnLst>
                              <p:par>
                                <p:cTn id="51" presetID="1" presetClass="entr" presetSubtype="0" fill="hold" grpId="0" nodeType="afterEffect">
                                  <p:stCondLst>
                                    <p:cond delay="500"/>
                                  </p:stCondLst>
                                  <p:childTnLst>
                                    <p:set>
                                      <p:cBhvr>
                                        <p:cTn id="52" dur="1" fill="hold">
                                          <p:stCondLst>
                                            <p:cond delay="0"/>
                                          </p:stCondLst>
                                        </p:cTn>
                                        <p:tgtEl>
                                          <p:spTgt spid="132"/>
                                        </p:tgtEl>
                                        <p:attrNameLst>
                                          <p:attrName>style.visibility</p:attrName>
                                        </p:attrNameLst>
                                      </p:cBhvr>
                                      <p:to>
                                        <p:strVal val="visible"/>
                                      </p:to>
                                    </p:set>
                                  </p:childTnLst>
                                </p:cTn>
                              </p:par>
                            </p:childTnLst>
                          </p:cTn>
                        </p:par>
                        <p:par>
                          <p:cTn id="53" fill="hold">
                            <p:stCondLst>
                              <p:cond delay="6000"/>
                            </p:stCondLst>
                            <p:childTnLst>
                              <p:par>
                                <p:cTn id="54" presetID="1" presetClass="entr" presetSubtype="0" fill="hold" grpId="0" nodeType="afterEffect">
                                  <p:stCondLst>
                                    <p:cond delay="500"/>
                                  </p:stCondLst>
                                  <p:childTnLst>
                                    <p:set>
                                      <p:cBhvr>
                                        <p:cTn id="55" dur="1" fill="hold">
                                          <p:stCondLst>
                                            <p:cond delay="0"/>
                                          </p:stCondLst>
                                        </p:cTn>
                                        <p:tgtEl>
                                          <p:spTgt spid="154"/>
                                        </p:tgtEl>
                                        <p:attrNameLst>
                                          <p:attrName>style.visibility</p:attrName>
                                        </p:attrNameLst>
                                      </p:cBhvr>
                                      <p:to>
                                        <p:strVal val="visible"/>
                                      </p:to>
                                    </p:set>
                                  </p:childTnLst>
                                </p:cTn>
                              </p:par>
                            </p:childTnLst>
                          </p:cTn>
                        </p:par>
                        <p:par>
                          <p:cTn id="56" fill="hold">
                            <p:stCondLst>
                              <p:cond delay="6500"/>
                            </p:stCondLst>
                            <p:childTnLst>
                              <p:par>
                                <p:cTn id="57" presetID="1" presetClass="entr" presetSubtype="0" fill="hold" grpId="0" nodeType="afterEffect">
                                  <p:stCondLst>
                                    <p:cond delay="500"/>
                                  </p:stCondLst>
                                  <p:childTnLst>
                                    <p:set>
                                      <p:cBhvr>
                                        <p:cTn id="58" dur="1" fill="hold">
                                          <p:stCondLst>
                                            <p:cond delay="0"/>
                                          </p:stCondLst>
                                        </p:cTn>
                                        <p:tgtEl>
                                          <p:spTgt spid="165"/>
                                        </p:tgtEl>
                                        <p:attrNameLst>
                                          <p:attrName>style.visibility</p:attrName>
                                        </p:attrNameLst>
                                      </p:cBhvr>
                                      <p:to>
                                        <p:strVal val="visible"/>
                                      </p:to>
                                    </p:set>
                                  </p:childTnLst>
                                </p:cTn>
                              </p:par>
                            </p:childTnLst>
                          </p:cTn>
                        </p:par>
                        <p:par>
                          <p:cTn id="59" fill="hold">
                            <p:stCondLst>
                              <p:cond delay="7000"/>
                            </p:stCondLst>
                            <p:childTnLst>
                              <p:par>
                                <p:cTn id="60" presetID="1" presetClass="entr" presetSubtype="0" fill="hold" grpId="0" nodeType="afterEffect">
                                  <p:stCondLst>
                                    <p:cond delay="500"/>
                                  </p:stCondLst>
                                  <p:childTnLst>
                                    <p:set>
                                      <p:cBhvr>
                                        <p:cTn id="61" dur="1" fill="hold">
                                          <p:stCondLst>
                                            <p:cond delay="0"/>
                                          </p:stCondLst>
                                        </p:cTn>
                                        <p:tgtEl>
                                          <p:spTgt spid="176"/>
                                        </p:tgtEl>
                                        <p:attrNameLst>
                                          <p:attrName>style.visibility</p:attrName>
                                        </p:attrNameLst>
                                      </p:cBhvr>
                                      <p:to>
                                        <p:strVal val="visible"/>
                                      </p:to>
                                    </p:set>
                                  </p:childTnLst>
                                </p:cTn>
                              </p:par>
                            </p:childTnLst>
                          </p:cTn>
                        </p:par>
                        <p:par>
                          <p:cTn id="62" fill="hold">
                            <p:stCondLst>
                              <p:cond delay="7500"/>
                            </p:stCondLst>
                            <p:childTnLst>
                              <p:par>
                                <p:cTn id="63" presetID="1" presetClass="entr" presetSubtype="0" fill="hold" grpId="0" nodeType="afterEffect">
                                  <p:stCondLst>
                                    <p:cond delay="500"/>
                                  </p:stCondLst>
                                  <p:childTnLst>
                                    <p:set>
                                      <p:cBhvr>
                                        <p:cTn id="64" dur="1" fill="hold">
                                          <p:stCondLst>
                                            <p:cond delay="0"/>
                                          </p:stCondLst>
                                        </p:cTn>
                                        <p:tgtEl>
                                          <p:spTgt spid="14"/>
                                        </p:tgtEl>
                                        <p:attrNameLst>
                                          <p:attrName>style.visibility</p:attrName>
                                        </p:attrNameLst>
                                      </p:cBhvr>
                                      <p:to>
                                        <p:strVal val="visible"/>
                                      </p:to>
                                    </p:set>
                                  </p:childTnLst>
                                </p:cTn>
                              </p:par>
                            </p:childTnLst>
                          </p:cTn>
                        </p:par>
                        <p:par>
                          <p:cTn id="65" fill="hold">
                            <p:stCondLst>
                              <p:cond delay="8000"/>
                            </p:stCondLst>
                            <p:childTnLst>
                              <p:par>
                                <p:cTn id="66" presetID="1" presetClass="entr" presetSubtype="0" fill="hold" grpId="0" nodeType="afterEffect">
                                  <p:stCondLst>
                                    <p:cond delay="500"/>
                                  </p:stCondLst>
                                  <p:childTnLst>
                                    <p:set>
                                      <p:cBhvr>
                                        <p:cTn id="67" dur="1" fill="hold">
                                          <p:stCondLst>
                                            <p:cond delay="0"/>
                                          </p:stCondLst>
                                        </p:cTn>
                                        <p:tgtEl>
                                          <p:spTgt spid="100"/>
                                        </p:tgtEl>
                                        <p:attrNameLst>
                                          <p:attrName>style.visibility</p:attrName>
                                        </p:attrNameLst>
                                      </p:cBhvr>
                                      <p:to>
                                        <p:strVal val="visible"/>
                                      </p:to>
                                    </p:set>
                                  </p:childTnLst>
                                </p:cTn>
                              </p:par>
                            </p:childTnLst>
                          </p:cTn>
                        </p:par>
                        <p:par>
                          <p:cTn id="68" fill="hold">
                            <p:stCondLst>
                              <p:cond delay="8500"/>
                            </p:stCondLst>
                            <p:childTnLst>
                              <p:par>
                                <p:cTn id="69" presetID="1" presetClass="entr" presetSubtype="0" fill="hold" grpId="0" nodeType="afterEffect">
                                  <p:stCondLst>
                                    <p:cond delay="500"/>
                                  </p:stCondLst>
                                  <p:childTnLst>
                                    <p:set>
                                      <p:cBhvr>
                                        <p:cTn id="70" dur="1" fill="hold">
                                          <p:stCondLst>
                                            <p:cond delay="0"/>
                                          </p:stCondLst>
                                        </p:cTn>
                                        <p:tgtEl>
                                          <p:spTgt spid="144"/>
                                        </p:tgtEl>
                                        <p:attrNameLst>
                                          <p:attrName>style.visibility</p:attrName>
                                        </p:attrNameLst>
                                      </p:cBhvr>
                                      <p:to>
                                        <p:strVal val="visible"/>
                                      </p:to>
                                    </p:set>
                                  </p:childTnLst>
                                </p:cTn>
                              </p:par>
                            </p:childTnLst>
                          </p:cTn>
                        </p:par>
                        <p:par>
                          <p:cTn id="71" fill="hold">
                            <p:stCondLst>
                              <p:cond delay="9000"/>
                            </p:stCondLst>
                            <p:childTnLst>
                              <p:par>
                                <p:cTn id="72" presetID="1" presetClass="entr" presetSubtype="0" fill="hold" grpId="0" nodeType="afterEffect">
                                  <p:stCondLst>
                                    <p:cond delay="500"/>
                                  </p:stCondLst>
                                  <p:childTnLst>
                                    <p:set>
                                      <p:cBhvr>
                                        <p:cTn id="73" dur="1" fill="hold">
                                          <p:stCondLst>
                                            <p:cond delay="0"/>
                                          </p:stCondLst>
                                        </p:cTn>
                                        <p:tgtEl>
                                          <p:spTgt spid="111"/>
                                        </p:tgtEl>
                                        <p:attrNameLst>
                                          <p:attrName>style.visibility</p:attrName>
                                        </p:attrNameLst>
                                      </p:cBhvr>
                                      <p:to>
                                        <p:strVal val="visible"/>
                                      </p:to>
                                    </p:set>
                                  </p:childTnLst>
                                </p:cTn>
                              </p:par>
                            </p:childTnLst>
                          </p:cTn>
                        </p:par>
                        <p:par>
                          <p:cTn id="74" fill="hold">
                            <p:stCondLst>
                              <p:cond delay="9500"/>
                            </p:stCondLst>
                            <p:childTnLst>
                              <p:par>
                                <p:cTn id="75" presetID="1" presetClass="entr" presetSubtype="0" fill="hold" grpId="0" nodeType="afterEffect">
                                  <p:stCondLst>
                                    <p:cond delay="500"/>
                                  </p:stCondLst>
                                  <p:childTnLst>
                                    <p:set>
                                      <p:cBhvr>
                                        <p:cTn id="76" dur="1" fill="hold">
                                          <p:stCondLst>
                                            <p:cond delay="0"/>
                                          </p:stCondLst>
                                        </p:cTn>
                                        <p:tgtEl>
                                          <p:spTgt spid="133"/>
                                        </p:tgtEl>
                                        <p:attrNameLst>
                                          <p:attrName>style.visibility</p:attrName>
                                        </p:attrNameLst>
                                      </p:cBhvr>
                                      <p:to>
                                        <p:strVal val="visible"/>
                                      </p:to>
                                    </p:set>
                                  </p:childTnLst>
                                </p:cTn>
                              </p:par>
                            </p:childTnLst>
                          </p:cTn>
                        </p:par>
                        <p:par>
                          <p:cTn id="77" fill="hold">
                            <p:stCondLst>
                              <p:cond delay="10000"/>
                            </p:stCondLst>
                            <p:childTnLst>
                              <p:par>
                                <p:cTn id="78" presetID="1" presetClass="entr" presetSubtype="0" fill="hold" grpId="0" nodeType="afterEffect">
                                  <p:stCondLst>
                                    <p:cond delay="500"/>
                                  </p:stCondLst>
                                  <p:childTnLst>
                                    <p:set>
                                      <p:cBhvr>
                                        <p:cTn id="79" dur="1" fill="hold">
                                          <p:stCondLst>
                                            <p:cond delay="0"/>
                                          </p:stCondLst>
                                        </p:cTn>
                                        <p:tgtEl>
                                          <p:spTgt spid="155"/>
                                        </p:tgtEl>
                                        <p:attrNameLst>
                                          <p:attrName>style.visibility</p:attrName>
                                        </p:attrNameLst>
                                      </p:cBhvr>
                                      <p:to>
                                        <p:strVal val="visible"/>
                                      </p:to>
                                    </p:set>
                                  </p:childTnLst>
                                </p:cTn>
                              </p:par>
                            </p:childTnLst>
                          </p:cTn>
                        </p:par>
                        <p:par>
                          <p:cTn id="80" fill="hold">
                            <p:stCondLst>
                              <p:cond delay="10500"/>
                            </p:stCondLst>
                            <p:childTnLst>
                              <p:par>
                                <p:cTn id="81" presetID="1" presetClass="entr" presetSubtype="0" fill="hold" grpId="0" nodeType="afterEffect">
                                  <p:stCondLst>
                                    <p:cond delay="500"/>
                                  </p:stCondLst>
                                  <p:childTnLst>
                                    <p:set>
                                      <p:cBhvr>
                                        <p:cTn id="82" dur="1" fill="hold">
                                          <p:stCondLst>
                                            <p:cond delay="0"/>
                                          </p:stCondLst>
                                        </p:cTn>
                                        <p:tgtEl>
                                          <p:spTgt spid="166"/>
                                        </p:tgtEl>
                                        <p:attrNameLst>
                                          <p:attrName>style.visibility</p:attrName>
                                        </p:attrNameLst>
                                      </p:cBhvr>
                                      <p:to>
                                        <p:strVal val="visible"/>
                                      </p:to>
                                    </p:set>
                                  </p:childTnLst>
                                </p:cTn>
                              </p:par>
                            </p:childTnLst>
                          </p:cTn>
                        </p:par>
                        <p:par>
                          <p:cTn id="83" fill="hold">
                            <p:stCondLst>
                              <p:cond delay="11000"/>
                            </p:stCondLst>
                            <p:childTnLst>
                              <p:par>
                                <p:cTn id="84" presetID="1" presetClass="entr" presetSubtype="0" fill="hold" grpId="0" nodeType="afterEffect">
                                  <p:stCondLst>
                                    <p:cond delay="500"/>
                                  </p:stCondLst>
                                  <p:childTnLst>
                                    <p:set>
                                      <p:cBhvr>
                                        <p:cTn id="85" dur="1" fill="hold">
                                          <p:stCondLst>
                                            <p:cond delay="0"/>
                                          </p:stCondLst>
                                        </p:cTn>
                                        <p:tgtEl>
                                          <p:spTgt spid="177"/>
                                        </p:tgtEl>
                                        <p:attrNameLst>
                                          <p:attrName>style.visibility</p:attrName>
                                        </p:attrNameLst>
                                      </p:cBhvr>
                                      <p:to>
                                        <p:strVal val="visible"/>
                                      </p:to>
                                    </p:set>
                                  </p:childTnLst>
                                </p:cTn>
                              </p:par>
                            </p:childTnLst>
                          </p:cTn>
                        </p:par>
                        <p:par>
                          <p:cTn id="86" fill="hold">
                            <p:stCondLst>
                              <p:cond delay="11500"/>
                            </p:stCondLst>
                            <p:childTnLst>
                              <p:par>
                                <p:cTn id="87" presetID="1" presetClass="entr" presetSubtype="0" fill="hold" grpId="0" nodeType="afterEffect">
                                  <p:stCondLst>
                                    <p:cond delay="500"/>
                                  </p:stCondLst>
                                  <p:childTnLst>
                                    <p:set>
                                      <p:cBhvr>
                                        <p:cTn id="88" dur="1" fill="hold">
                                          <p:stCondLst>
                                            <p:cond delay="0"/>
                                          </p:stCondLst>
                                        </p:cTn>
                                        <p:tgtEl>
                                          <p:spTgt spid="15"/>
                                        </p:tgtEl>
                                        <p:attrNameLst>
                                          <p:attrName>style.visibility</p:attrName>
                                        </p:attrNameLst>
                                      </p:cBhvr>
                                      <p:to>
                                        <p:strVal val="visible"/>
                                      </p:to>
                                    </p:set>
                                  </p:childTnLst>
                                </p:cTn>
                              </p:par>
                            </p:childTnLst>
                          </p:cTn>
                        </p:par>
                        <p:par>
                          <p:cTn id="89" fill="hold">
                            <p:stCondLst>
                              <p:cond delay="12000"/>
                            </p:stCondLst>
                            <p:childTnLst>
                              <p:par>
                                <p:cTn id="90" presetID="1" presetClass="entr" presetSubtype="0" fill="hold" grpId="0" nodeType="afterEffect">
                                  <p:stCondLst>
                                    <p:cond delay="500"/>
                                  </p:stCondLst>
                                  <p:childTnLst>
                                    <p:set>
                                      <p:cBhvr>
                                        <p:cTn id="91" dur="1" fill="hold">
                                          <p:stCondLst>
                                            <p:cond delay="0"/>
                                          </p:stCondLst>
                                        </p:cTn>
                                        <p:tgtEl>
                                          <p:spTgt spid="101"/>
                                        </p:tgtEl>
                                        <p:attrNameLst>
                                          <p:attrName>style.visibility</p:attrName>
                                        </p:attrNameLst>
                                      </p:cBhvr>
                                      <p:to>
                                        <p:strVal val="visible"/>
                                      </p:to>
                                    </p:set>
                                  </p:childTnLst>
                                </p:cTn>
                              </p:par>
                            </p:childTnLst>
                          </p:cTn>
                        </p:par>
                        <p:par>
                          <p:cTn id="92" fill="hold">
                            <p:stCondLst>
                              <p:cond delay="12500"/>
                            </p:stCondLst>
                            <p:childTnLst>
                              <p:par>
                                <p:cTn id="93" presetID="1" presetClass="entr" presetSubtype="0" fill="hold" grpId="0" nodeType="afterEffect">
                                  <p:stCondLst>
                                    <p:cond delay="500"/>
                                  </p:stCondLst>
                                  <p:childTnLst>
                                    <p:set>
                                      <p:cBhvr>
                                        <p:cTn id="94" dur="1" fill="hold">
                                          <p:stCondLst>
                                            <p:cond delay="0"/>
                                          </p:stCondLst>
                                        </p:cTn>
                                        <p:tgtEl>
                                          <p:spTgt spid="145"/>
                                        </p:tgtEl>
                                        <p:attrNameLst>
                                          <p:attrName>style.visibility</p:attrName>
                                        </p:attrNameLst>
                                      </p:cBhvr>
                                      <p:to>
                                        <p:strVal val="visible"/>
                                      </p:to>
                                    </p:set>
                                  </p:childTnLst>
                                </p:cTn>
                              </p:par>
                            </p:childTnLst>
                          </p:cTn>
                        </p:par>
                        <p:par>
                          <p:cTn id="95" fill="hold">
                            <p:stCondLst>
                              <p:cond delay="13000"/>
                            </p:stCondLst>
                            <p:childTnLst>
                              <p:par>
                                <p:cTn id="96" presetID="1" presetClass="entr" presetSubtype="0" fill="hold" grpId="0" nodeType="afterEffect">
                                  <p:stCondLst>
                                    <p:cond delay="500"/>
                                  </p:stCondLst>
                                  <p:childTnLst>
                                    <p:set>
                                      <p:cBhvr>
                                        <p:cTn id="97" dur="1" fill="hold">
                                          <p:stCondLst>
                                            <p:cond delay="0"/>
                                          </p:stCondLst>
                                        </p:cTn>
                                        <p:tgtEl>
                                          <p:spTgt spid="112"/>
                                        </p:tgtEl>
                                        <p:attrNameLst>
                                          <p:attrName>style.visibility</p:attrName>
                                        </p:attrNameLst>
                                      </p:cBhvr>
                                      <p:to>
                                        <p:strVal val="visible"/>
                                      </p:to>
                                    </p:set>
                                  </p:childTnLst>
                                </p:cTn>
                              </p:par>
                            </p:childTnLst>
                          </p:cTn>
                        </p:par>
                        <p:par>
                          <p:cTn id="98" fill="hold">
                            <p:stCondLst>
                              <p:cond delay="13500"/>
                            </p:stCondLst>
                            <p:childTnLst>
                              <p:par>
                                <p:cTn id="99" presetID="1" presetClass="entr" presetSubtype="0" fill="hold" grpId="0" nodeType="afterEffect">
                                  <p:stCondLst>
                                    <p:cond delay="500"/>
                                  </p:stCondLst>
                                  <p:childTnLst>
                                    <p:set>
                                      <p:cBhvr>
                                        <p:cTn id="100" dur="1" fill="hold">
                                          <p:stCondLst>
                                            <p:cond delay="0"/>
                                          </p:stCondLst>
                                        </p:cTn>
                                        <p:tgtEl>
                                          <p:spTgt spid="134"/>
                                        </p:tgtEl>
                                        <p:attrNameLst>
                                          <p:attrName>style.visibility</p:attrName>
                                        </p:attrNameLst>
                                      </p:cBhvr>
                                      <p:to>
                                        <p:strVal val="visible"/>
                                      </p:to>
                                    </p:set>
                                  </p:childTnLst>
                                </p:cTn>
                              </p:par>
                            </p:childTnLst>
                          </p:cTn>
                        </p:par>
                        <p:par>
                          <p:cTn id="101" fill="hold">
                            <p:stCondLst>
                              <p:cond delay="14000"/>
                            </p:stCondLst>
                            <p:childTnLst>
                              <p:par>
                                <p:cTn id="102" presetID="1" presetClass="entr" presetSubtype="0" fill="hold" grpId="0" nodeType="afterEffect">
                                  <p:stCondLst>
                                    <p:cond delay="500"/>
                                  </p:stCondLst>
                                  <p:childTnLst>
                                    <p:set>
                                      <p:cBhvr>
                                        <p:cTn id="103" dur="1" fill="hold">
                                          <p:stCondLst>
                                            <p:cond delay="0"/>
                                          </p:stCondLst>
                                        </p:cTn>
                                        <p:tgtEl>
                                          <p:spTgt spid="156"/>
                                        </p:tgtEl>
                                        <p:attrNameLst>
                                          <p:attrName>style.visibility</p:attrName>
                                        </p:attrNameLst>
                                      </p:cBhvr>
                                      <p:to>
                                        <p:strVal val="visible"/>
                                      </p:to>
                                    </p:set>
                                  </p:childTnLst>
                                </p:cTn>
                              </p:par>
                            </p:childTnLst>
                          </p:cTn>
                        </p:par>
                        <p:par>
                          <p:cTn id="104" fill="hold">
                            <p:stCondLst>
                              <p:cond delay="14500"/>
                            </p:stCondLst>
                            <p:childTnLst>
                              <p:par>
                                <p:cTn id="105" presetID="1" presetClass="entr" presetSubtype="0" fill="hold" grpId="0" nodeType="afterEffect">
                                  <p:stCondLst>
                                    <p:cond delay="500"/>
                                  </p:stCondLst>
                                  <p:childTnLst>
                                    <p:set>
                                      <p:cBhvr>
                                        <p:cTn id="106" dur="1" fill="hold">
                                          <p:stCondLst>
                                            <p:cond delay="0"/>
                                          </p:stCondLst>
                                        </p:cTn>
                                        <p:tgtEl>
                                          <p:spTgt spid="167"/>
                                        </p:tgtEl>
                                        <p:attrNameLst>
                                          <p:attrName>style.visibility</p:attrName>
                                        </p:attrNameLst>
                                      </p:cBhvr>
                                      <p:to>
                                        <p:strVal val="visible"/>
                                      </p:to>
                                    </p:set>
                                  </p:childTnLst>
                                </p:cTn>
                              </p:par>
                            </p:childTnLst>
                          </p:cTn>
                        </p:par>
                        <p:par>
                          <p:cTn id="107" fill="hold">
                            <p:stCondLst>
                              <p:cond delay="15000"/>
                            </p:stCondLst>
                            <p:childTnLst>
                              <p:par>
                                <p:cTn id="108" presetID="1" presetClass="entr" presetSubtype="0" fill="hold" grpId="0" nodeType="afterEffect">
                                  <p:stCondLst>
                                    <p:cond delay="500"/>
                                  </p:stCondLst>
                                  <p:childTnLst>
                                    <p:set>
                                      <p:cBhvr>
                                        <p:cTn id="109" dur="1" fill="hold">
                                          <p:stCondLst>
                                            <p:cond delay="0"/>
                                          </p:stCondLst>
                                        </p:cTn>
                                        <p:tgtEl>
                                          <p:spTgt spid="178"/>
                                        </p:tgtEl>
                                        <p:attrNameLst>
                                          <p:attrName>style.visibility</p:attrName>
                                        </p:attrNameLst>
                                      </p:cBhvr>
                                      <p:to>
                                        <p:strVal val="visible"/>
                                      </p:to>
                                    </p:set>
                                  </p:childTnLst>
                                </p:cTn>
                              </p:par>
                            </p:childTnLst>
                          </p:cTn>
                        </p:par>
                        <p:par>
                          <p:cTn id="110" fill="hold">
                            <p:stCondLst>
                              <p:cond delay="15500"/>
                            </p:stCondLst>
                            <p:childTnLst>
                              <p:par>
                                <p:cTn id="111" presetID="1" presetClass="entr" presetSubtype="0" fill="hold" grpId="0" nodeType="afterEffect">
                                  <p:stCondLst>
                                    <p:cond delay="500"/>
                                  </p:stCondLst>
                                  <p:childTnLst>
                                    <p:set>
                                      <p:cBhvr>
                                        <p:cTn id="112" dur="1" fill="hold">
                                          <p:stCondLst>
                                            <p:cond delay="0"/>
                                          </p:stCondLst>
                                        </p:cTn>
                                        <p:tgtEl>
                                          <p:spTgt spid="16"/>
                                        </p:tgtEl>
                                        <p:attrNameLst>
                                          <p:attrName>style.visibility</p:attrName>
                                        </p:attrNameLst>
                                      </p:cBhvr>
                                      <p:to>
                                        <p:strVal val="visible"/>
                                      </p:to>
                                    </p:set>
                                  </p:childTnLst>
                                </p:cTn>
                              </p:par>
                            </p:childTnLst>
                          </p:cTn>
                        </p:par>
                        <p:par>
                          <p:cTn id="113" fill="hold">
                            <p:stCondLst>
                              <p:cond delay="16000"/>
                            </p:stCondLst>
                            <p:childTnLst>
                              <p:par>
                                <p:cTn id="114" presetID="1" presetClass="entr" presetSubtype="0" fill="hold" grpId="0" nodeType="afterEffect">
                                  <p:stCondLst>
                                    <p:cond delay="500"/>
                                  </p:stCondLst>
                                  <p:childTnLst>
                                    <p:set>
                                      <p:cBhvr>
                                        <p:cTn id="115" dur="1" fill="hold">
                                          <p:stCondLst>
                                            <p:cond delay="0"/>
                                          </p:stCondLst>
                                        </p:cTn>
                                        <p:tgtEl>
                                          <p:spTgt spid="102"/>
                                        </p:tgtEl>
                                        <p:attrNameLst>
                                          <p:attrName>style.visibility</p:attrName>
                                        </p:attrNameLst>
                                      </p:cBhvr>
                                      <p:to>
                                        <p:strVal val="visible"/>
                                      </p:to>
                                    </p:set>
                                  </p:childTnLst>
                                </p:cTn>
                              </p:par>
                            </p:childTnLst>
                          </p:cTn>
                        </p:par>
                        <p:par>
                          <p:cTn id="116" fill="hold">
                            <p:stCondLst>
                              <p:cond delay="16500"/>
                            </p:stCondLst>
                            <p:childTnLst>
                              <p:par>
                                <p:cTn id="117" presetID="1" presetClass="entr" presetSubtype="0" fill="hold" grpId="0" nodeType="afterEffect">
                                  <p:stCondLst>
                                    <p:cond delay="500"/>
                                  </p:stCondLst>
                                  <p:childTnLst>
                                    <p:set>
                                      <p:cBhvr>
                                        <p:cTn id="118" dur="1" fill="hold">
                                          <p:stCondLst>
                                            <p:cond delay="0"/>
                                          </p:stCondLst>
                                        </p:cTn>
                                        <p:tgtEl>
                                          <p:spTgt spid="146"/>
                                        </p:tgtEl>
                                        <p:attrNameLst>
                                          <p:attrName>style.visibility</p:attrName>
                                        </p:attrNameLst>
                                      </p:cBhvr>
                                      <p:to>
                                        <p:strVal val="visible"/>
                                      </p:to>
                                    </p:set>
                                  </p:childTnLst>
                                </p:cTn>
                              </p:par>
                            </p:childTnLst>
                          </p:cTn>
                        </p:par>
                        <p:par>
                          <p:cTn id="119" fill="hold">
                            <p:stCondLst>
                              <p:cond delay="17000"/>
                            </p:stCondLst>
                            <p:childTnLst>
                              <p:par>
                                <p:cTn id="120" presetID="1" presetClass="entr" presetSubtype="0" fill="hold" grpId="0" nodeType="afterEffect">
                                  <p:stCondLst>
                                    <p:cond delay="500"/>
                                  </p:stCondLst>
                                  <p:childTnLst>
                                    <p:set>
                                      <p:cBhvr>
                                        <p:cTn id="121" dur="1" fill="hold">
                                          <p:stCondLst>
                                            <p:cond delay="0"/>
                                          </p:stCondLst>
                                        </p:cTn>
                                        <p:tgtEl>
                                          <p:spTgt spid="113"/>
                                        </p:tgtEl>
                                        <p:attrNameLst>
                                          <p:attrName>style.visibility</p:attrName>
                                        </p:attrNameLst>
                                      </p:cBhvr>
                                      <p:to>
                                        <p:strVal val="visible"/>
                                      </p:to>
                                    </p:set>
                                  </p:childTnLst>
                                </p:cTn>
                              </p:par>
                            </p:childTnLst>
                          </p:cTn>
                        </p:par>
                        <p:par>
                          <p:cTn id="122" fill="hold">
                            <p:stCondLst>
                              <p:cond delay="17500"/>
                            </p:stCondLst>
                            <p:childTnLst>
                              <p:par>
                                <p:cTn id="123" presetID="1" presetClass="entr" presetSubtype="0" fill="hold" grpId="0" nodeType="afterEffect">
                                  <p:stCondLst>
                                    <p:cond delay="500"/>
                                  </p:stCondLst>
                                  <p:childTnLst>
                                    <p:set>
                                      <p:cBhvr>
                                        <p:cTn id="124" dur="1" fill="hold">
                                          <p:stCondLst>
                                            <p:cond delay="0"/>
                                          </p:stCondLst>
                                        </p:cTn>
                                        <p:tgtEl>
                                          <p:spTgt spid="135"/>
                                        </p:tgtEl>
                                        <p:attrNameLst>
                                          <p:attrName>style.visibility</p:attrName>
                                        </p:attrNameLst>
                                      </p:cBhvr>
                                      <p:to>
                                        <p:strVal val="visible"/>
                                      </p:to>
                                    </p:set>
                                  </p:childTnLst>
                                </p:cTn>
                              </p:par>
                            </p:childTnLst>
                          </p:cTn>
                        </p:par>
                        <p:par>
                          <p:cTn id="125" fill="hold">
                            <p:stCondLst>
                              <p:cond delay="18000"/>
                            </p:stCondLst>
                            <p:childTnLst>
                              <p:par>
                                <p:cTn id="126" presetID="1" presetClass="entr" presetSubtype="0" fill="hold" grpId="0" nodeType="afterEffect">
                                  <p:stCondLst>
                                    <p:cond delay="500"/>
                                  </p:stCondLst>
                                  <p:childTnLst>
                                    <p:set>
                                      <p:cBhvr>
                                        <p:cTn id="127" dur="1" fill="hold">
                                          <p:stCondLst>
                                            <p:cond delay="0"/>
                                          </p:stCondLst>
                                        </p:cTn>
                                        <p:tgtEl>
                                          <p:spTgt spid="157"/>
                                        </p:tgtEl>
                                        <p:attrNameLst>
                                          <p:attrName>style.visibility</p:attrName>
                                        </p:attrNameLst>
                                      </p:cBhvr>
                                      <p:to>
                                        <p:strVal val="visible"/>
                                      </p:to>
                                    </p:set>
                                  </p:childTnLst>
                                </p:cTn>
                              </p:par>
                            </p:childTnLst>
                          </p:cTn>
                        </p:par>
                        <p:par>
                          <p:cTn id="128" fill="hold">
                            <p:stCondLst>
                              <p:cond delay="18500"/>
                            </p:stCondLst>
                            <p:childTnLst>
                              <p:par>
                                <p:cTn id="129" presetID="1" presetClass="entr" presetSubtype="0" fill="hold" grpId="0" nodeType="afterEffect">
                                  <p:stCondLst>
                                    <p:cond delay="500"/>
                                  </p:stCondLst>
                                  <p:childTnLst>
                                    <p:set>
                                      <p:cBhvr>
                                        <p:cTn id="130" dur="1" fill="hold">
                                          <p:stCondLst>
                                            <p:cond delay="0"/>
                                          </p:stCondLst>
                                        </p:cTn>
                                        <p:tgtEl>
                                          <p:spTgt spid="168"/>
                                        </p:tgtEl>
                                        <p:attrNameLst>
                                          <p:attrName>style.visibility</p:attrName>
                                        </p:attrNameLst>
                                      </p:cBhvr>
                                      <p:to>
                                        <p:strVal val="visible"/>
                                      </p:to>
                                    </p:set>
                                  </p:childTnLst>
                                </p:cTn>
                              </p:par>
                            </p:childTnLst>
                          </p:cTn>
                        </p:par>
                        <p:par>
                          <p:cTn id="131" fill="hold">
                            <p:stCondLst>
                              <p:cond delay="19000"/>
                            </p:stCondLst>
                            <p:childTnLst>
                              <p:par>
                                <p:cTn id="132" presetID="1" presetClass="entr" presetSubtype="0" fill="hold" grpId="0" nodeType="afterEffect">
                                  <p:stCondLst>
                                    <p:cond delay="500"/>
                                  </p:stCondLst>
                                  <p:childTnLst>
                                    <p:set>
                                      <p:cBhvr>
                                        <p:cTn id="133" dur="1" fill="hold">
                                          <p:stCondLst>
                                            <p:cond delay="0"/>
                                          </p:stCondLst>
                                        </p:cTn>
                                        <p:tgtEl>
                                          <p:spTgt spid="179"/>
                                        </p:tgtEl>
                                        <p:attrNameLst>
                                          <p:attrName>style.visibility</p:attrName>
                                        </p:attrNameLst>
                                      </p:cBhvr>
                                      <p:to>
                                        <p:strVal val="visible"/>
                                      </p:to>
                                    </p:set>
                                  </p:childTnLst>
                                </p:cTn>
                              </p:par>
                            </p:childTnLst>
                          </p:cTn>
                        </p:par>
                        <p:par>
                          <p:cTn id="134" fill="hold">
                            <p:stCondLst>
                              <p:cond delay="19500"/>
                            </p:stCondLst>
                            <p:childTnLst>
                              <p:par>
                                <p:cTn id="135" presetID="1" presetClass="entr" presetSubtype="0" fill="hold" grpId="0" nodeType="afterEffect">
                                  <p:stCondLst>
                                    <p:cond delay="500"/>
                                  </p:stCondLst>
                                  <p:childTnLst>
                                    <p:set>
                                      <p:cBhvr>
                                        <p:cTn id="136" dur="1" fill="hold">
                                          <p:stCondLst>
                                            <p:cond delay="0"/>
                                          </p:stCondLst>
                                        </p:cTn>
                                        <p:tgtEl>
                                          <p:spTgt spid="83"/>
                                        </p:tgtEl>
                                        <p:attrNameLst>
                                          <p:attrName>style.visibility</p:attrName>
                                        </p:attrNameLst>
                                      </p:cBhvr>
                                      <p:to>
                                        <p:strVal val="visible"/>
                                      </p:to>
                                    </p:set>
                                  </p:childTnLst>
                                </p:cTn>
                              </p:par>
                            </p:childTnLst>
                          </p:cTn>
                        </p:par>
                        <p:par>
                          <p:cTn id="137" fill="hold">
                            <p:stCondLst>
                              <p:cond delay="20000"/>
                            </p:stCondLst>
                            <p:childTnLst>
                              <p:par>
                                <p:cTn id="138" presetID="1" presetClass="entr" presetSubtype="0" fill="hold" grpId="0" nodeType="afterEffect">
                                  <p:stCondLst>
                                    <p:cond delay="500"/>
                                  </p:stCondLst>
                                  <p:childTnLst>
                                    <p:set>
                                      <p:cBhvr>
                                        <p:cTn id="139" dur="1" fill="hold">
                                          <p:stCondLst>
                                            <p:cond delay="0"/>
                                          </p:stCondLst>
                                        </p:cTn>
                                        <p:tgtEl>
                                          <p:spTgt spid="86"/>
                                        </p:tgtEl>
                                        <p:attrNameLst>
                                          <p:attrName>style.visibility</p:attrName>
                                        </p:attrNameLst>
                                      </p:cBhvr>
                                      <p:to>
                                        <p:strVal val="visible"/>
                                      </p:to>
                                    </p:set>
                                  </p:childTnLst>
                                </p:cTn>
                              </p:par>
                            </p:childTnLst>
                          </p:cTn>
                        </p:par>
                        <p:par>
                          <p:cTn id="140" fill="hold">
                            <p:stCondLst>
                              <p:cond delay="20500"/>
                            </p:stCondLst>
                            <p:childTnLst>
                              <p:par>
                                <p:cTn id="141" presetID="1" presetClass="entr" presetSubtype="0" fill="hold" grpId="0" nodeType="afterEffect">
                                  <p:stCondLst>
                                    <p:cond delay="500"/>
                                  </p:stCondLst>
                                  <p:childTnLst>
                                    <p:set>
                                      <p:cBhvr>
                                        <p:cTn id="142" dur="1" fill="hold">
                                          <p:stCondLst>
                                            <p:cond delay="0"/>
                                          </p:stCondLst>
                                        </p:cTn>
                                        <p:tgtEl>
                                          <p:spTgt spid="88"/>
                                        </p:tgtEl>
                                        <p:attrNameLst>
                                          <p:attrName>style.visibility</p:attrName>
                                        </p:attrNameLst>
                                      </p:cBhvr>
                                      <p:to>
                                        <p:strVal val="visible"/>
                                      </p:to>
                                    </p:set>
                                  </p:childTnLst>
                                </p:cTn>
                              </p:par>
                            </p:childTnLst>
                          </p:cTn>
                        </p:par>
                        <p:par>
                          <p:cTn id="143" fill="hold">
                            <p:stCondLst>
                              <p:cond delay="21000"/>
                            </p:stCondLst>
                            <p:childTnLst>
                              <p:par>
                                <p:cTn id="144" presetID="1" presetClass="entr" presetSubtype="0" fill="hold" grpId="0" nodeType="afterEffect">
                                  <p:stCondLst>
                                    <p:cond delay="500"/>
                                  </p:stCondLst>
                                  <p:childTnLst>
                                    <p:set>
                                      <p:cBhvr>
                                        <p:cTn id="145" dur="1" fill="hold">
                                          <p:stCondLst>
                                            <p:cond delay="0"/>
                                          </p:stCondLst>
                                        </p:cTn>
                                        <p:tgtEl>
                                          <p:spTgt spid="93"/>
                                        </p:tgtEl>
                                        <p:attrNameLst>
                                          <p:attrName>style.visibility</p:attrName>
                                        </p:attrNameLst>
                                      </p:cBhvr>
                                      <p:to>
                                        <p:strVal val="visible"/>
                                      </p:to>
                                    </p:set>
                                  </p:childTnLst>
                                </p:cTn>
                              </p:par>
                            </p:childTnLst>
                          </p:cTn>
                        </p:par>
                        <p:par>
                          <p:cTn id="146" fill="hold">
                            <p:stCondLst>
                              <p:cond delay="21500"/>
                            </p:stCondLst>
                            <p:childTnLst>
                              <p:par>
                                <p:cTn id="147" presetID="1" presetClass="entr" presetSubtype="0" fill="hold" grpId="0" nodeType="afterEffect">
                                  <p:stCondLst>
                                    <p:cond delay="500"/>
                                  </p:stCondLst>
                                  <p:childTnLst>
                                    <p:set>
                                      <p:cBhvr>
                                        <p:cTn id="148" dur="1" fill="hold">
                                          <p:stCondLst>
                                            <p:cond delay="0"/>
                                          </p:stCondLst>
                                        </p:cTn>
                                        <p:tgtEl>
                                          <p:spTgt spid="97"/>
                                        </p:tgtEl>
                                        <p:attrNameLst>
                                          <p:attrName>style.visibility</p:attrName>
                                        </p:attrNameLst>
                                      </p:cBhvr>
                                      <p:to>
                                        <p:strVal val="visible"/>
                                      </p:to>
                                    </p:set>
                                  </p:childTnLst>
                                </p:cTn>
                              </p:par>
                            </p:childTnLst>
                          </p:cTn>
                        </p:par>
                        <p:par>
                          <p:cTn id="149" fill="hold">
                            <p:stCondLst>
                              <p:cond delay="22000"/>
                            </p:stCondLst>
                            <p:childTnLst>
                              <p:par>
                                <p:cTn id="150" presetID="1" presetClass="entr" presetSubtype="0" fill="hold" grpId="0" nodeType="afterEffect">
                                  <p:stCondLst>
                                    <p:cond delay="500"/>
                                  </p:stCondLst>
                                  <p:childTnLst>
                                    <p:set>
                                      <p:cBhvr>
                                        <p:cTn id="151" dur="1" fill="hold">
                                          <p:stCondLst>
                                            <p:cond delay="0"/>
                                          </p:stCondLst>
                                        </p:cTn>
                                        <p:tgtEl>
                                          <p:spTgt spid="118"/>
                                        </p:tgtEl>
                                        <p:attrNameLst>
                                          <p:attrName>style.visibility</p:attrName>
                                        </p:attrNameLst>
                                      </p:cBhvr>
                                      <p:to>
                                        <p:strVal val="visible"/>
                                      </p:to>
                                    </p:set>
                                  </p:childTnLst>
                                </p:cTn>
                              </p:par>
                            </p:childTnLst>
                          </p:cTn>
                        </p:par>
                        <p:par>
                          <p:cTn id="152" fill="hold">
                            <p:stCondLst>
                              <p:cond delay="22500"/>
                            </p:stCondLst>
                            <p:childTnLst>
                              <p:par>
                                <p:cTn id="153" presetID="1" presetClass="entr" presetSubtype="0" fill="hold" grpId="0" nodeType="afterEffect">
                                  <p:stCondLst>
                                    <p:cond delay="500"/>
                                  </p:stCondLst>
                                  <p:childTnLst>
                                    <p:set>
                                      <p:cBhvr>
                                        <p:cTn id="154" dur="1" fill="hold">
                                          <p:stCondLst>
                                            <p:cond delay="0"/>
                                          </p:stCondLst>
                                        </p:cTn>
                                        <p:tgtEl>
                                          <p:spTgt spid="120"/>
                                        </p:tgtEl>
                                        <p:attrNameLst>
                                          <p:attrName>style.visibility</p:attrName>
                                        </p:attrNameLst>
                                      </p:cBhvr>
                                      <p:to>
                                        <p:strVal val="visible"/>
                                      </p:to>
                                    </p:set>
                                  </p:childTnLst>
                                </p:cTn>
                              </p:par>
                            </p:childTnLst>
                          </p:cTn>
                        </p:par>
                        <p:par>
                          <p:cTn id="155" fill="hold">
                            <p:stCondLst>
                              <p:cond delay="23000"/>
                            </p:stCondLst>
                            <p:childTnLst>
                              <p:par>
                                <p:cTn id="156" presetID="1" presetClass="entr" presetSubtype="0" fill="hold" grpId="0" nodeType="afterEffect">
                                  <p:stCondLst>
                                    <p:cond delay="500"/>
                                  </p:stCondLst>
                                  <p:childTnLst>
                                    <p:set>
                                      <p:cBhvr>
                                        <p:cTn id="157" dur="1" fill="hold">
                                          <p:stCondLst>
                                            <p:cond delay="0"/>
                                          </p:stCondLst>
                                        </p:cTn>
                                        <p:tgtEl>
                                          <p:spTgt spid="123"/>
                                        </p:tgtEl>
                                        <p:attrNameLst>
                                          <p:attrName>style.visibility</p:attrName>
                                        </p:attrNameLst>
                                      </p:cBhvr>
                                      <p:to>
                                        <p:strVal val="visible"/>
                                      </p:to>
                                    </p:set>
                                  </p:childTnLst>
                                </p:cTn>
                              </p:par>
                            </p:childTnLst>
                          </p:cTn>
                        </p:par>
                        <p:par>
                          <p:cTn id="158" fill="hold">
                            <p:stCondLst>
                              <p:cond delay="23500"/>
                            </p:stCondLst>
                            <p:childTnLst>
                              <p:par>
                                <p:cTn id="159" presetID="1" presetClass="entr" presetSubtype="0" fill="hold" grpId="0" nodeType="afterEffect">
                                  <p:stCondLst>
                                    <p:cond delay="500"/>
                                  </p:stCondLst>
                                  <p:childTnLst>
                                    <p:set>
                                      <p:cBhvr>
                                        <p:cTn id="160" dur="1" fill="hold">
                                          <p:stCondLst>
                                            <p:cond delay="0"/>
                                          </p:stCondLst>
                                        </p:cTn>
                                        <p:tgtEl>
                                          <p:spTgt spid="84"/>
                                        </p:tgtEl>
                                        <p:attrNameLst>
                                          <p:attrName>style.visibility</p:attrName>
                                        </p:attrNameLst>
                                      </p:cBhvr>
                                      <p:to>
                                        <p:strVal val="visible"/>
                                      </p:to>
                                    </p:set>
                                  </p:childTnLst>
                                </p:cTn>
                              </p:par>
                            </p:childTnLst>
                          </p:cTn>
                        </p:par>
                        <p:par>
                          <p:cTn id="161" fill="hold">
                            <p:stCondLst>
                              <p:cond delay="24000"/>
                            </p:stCondLst>
                            <p:childTnLst>
                              <p:par>
                                <p:cTn id="162" presetID="1" presetClass="entr" presetSubtype="0" fill="hold" grpId="0" nodeType="afterEffect">
                                  <p:stCondLst>
                                    <p:cond delay="500"/>
                                  </p:stCondLst>
                                  <p:childTnLst>
                                    <p:set>
                                      <p:cBhvr>
                                        <p:cTn id="163" dur="1" fill="hold">
                                          <p:stCondLst>
                                            <p:cond delay="0"/>
                                          </p:stCondLst>
                                        </p:cTn>
                                        <p:tgtEl>
                                          <p:spTgt spid="87"/>
                                        </p:tgtEl>
                                        <p:attrNameLst>
                                          <p:attrName>style.visibility</p:attrName>
                                        </p:attrNameLst>
                                      </p:cBhvr>
                                      <p:to>
                                        <p:strVal val="visible"/>
                                      </p:to>
                                    </p:set>
                                  </p:childTnLst>
                                </p:cTn>
                              </p:par>
                            </p:childTnLst>
                          </p:cTn>
                        </p:par>
                        <p:par>
                          <p:cTn id="164" fill="hold">
                            <p:stCondLst>
                              <p:cond delay="24500"/>
                            </p:stCondLst>
                            <p:childTnLst>
                              <p:par>
                                <p:cTn id="165" presetID="1" presetClass="entr" presetSubtype="0" fill="hold" grpId="0" nodeType="afterEffect">
                                  <p:stCondLst>
                                    <p:cond delay="500"/>
                                  </p:stCondLst>
                                  <p:childTnLst>
                                    <p:set>
                                      <p:cBhvr>
                                        <p:cTn id="166" dur="1" fill="hold">
                                          <p:stCondLst>
                                            <p:cond delay="0"/>
                                          </p:stCondLst>
                                        </p:cTn>
                                        <p:tgtEl>
                                          <p:spTgt spid="89"/>
                                        </p:tgtEl>
                                        <p:attrNameLst>
                                          <p:attrName>style.visibility</p:attrName>
                                        </p:attrNameLst>
                                      </p:cBhvr>
                                      <p:to>
                                        <p:strVal val="visible"/>
                                      </p:to>
                                    </p:set>
                                  </p:childTnLst>
                                </p:cTn>
                              </p:par>
                            </p:childTnLst>
                          </p:cTn>
                        </p:par>
                        <p:par>
                          <p:cTn id="167" fill="hold">
                            <p:stCondLst>
                              <p:cond delay="25000"/>
                            </p:stCondLst>
                            <p:childTnLst>
                              <p:par>
                                <p:cTn id="168" presetID="1" presetClass="entr" presetSubtype="0" fill="hold" grpId="0" nodeType="afterEffect">
                                  <p:stCondLst>
                                    <p:cond delay="500"/>
                                  </p:stCondLst>
                                  <p:childTnLst>
                                    <p:set>
                                      <p:cBhvr>
                                        <p:cTn id="169" dur="1" fill="hold">
                                          <p:stCondLst>
                                            <p:cond delay="0"/>
                                          </p:stCondLst>
                                        </p:cTn>
                                        <p:tgtEl>
                                          <p:spTgt spid="96"/>
                                        </p:tgtEl>
                                        <p:attrNameLst>
                                          <p:attrName>style.visibility</p:attrName>
                                        </p:attrNameLst>
                                      </p:cBhvr>
                                      <p:to>
                                        <p:strVal val="visible"/>
                                      </p:to>
                                    </p:set>
                                  </p:childTnLst>
                                </p:cTn>
                              </p:par>
                            </p:childTnLst>
                          </p:cTn>
                        </p:par>
                        <p:par>
                          <p:cTn id="170" fill="hold">
                            <p:stCondLst>
                              <p:cond delay="25500"/>
                            </p:stCondLst>
                            <p:childTnLst>
                              <p:par>
                                <p:cTn id="171" presetID="1" presetClass="entr" presetSubtype="0" fill="hold" grpId="0" nodeType="afterEffect">
                                  <p:stCondLst>
                                    <p:cond delay="500"/>
                                  </p:stCondLst>
                                  <p:childTnLst>
                                    <p:set>
                                      <p:cBhvr>
                                        <p:cTn id="172" dur="1" fill="hold">
                                          <p:stCondLst>
                                            <p:cond delay="0"/>
                                          </p:stCondLst>
                                        </p:cTn>
                                        <p:tgtEl>
                                          <p:spTgt spid="107"/>
                                        </p:tgtEl>
                                        <p:attrNameLst>
                                          <p:attrName>style.visibility</p:attrName>
                                        </p:attrNameLst>
                                      </p:cBhvr>
                                      <p:to>
                                        <p:strVal val="visible"/>
                                      </p:to>
                                    </p:set>
                                  </p:childTnLst>
                                </p:cTn>
                              </p:par>
                            </p:childTnLst>
                          </p:cTn>
                        </p:par>
                        <p:par>
                          <p:cTn id="173" fill="hold">
                            <p:stCondLst>
                              <p:cond delay="26000"/>
                            </p:stCondLst>
                            <p:childTnLst>
                              <p:par>
                                <p:cTn id="174" presetID="1" presetClass="entr" presetSubtype="0" fill="hold" grpId="0" nodeType="afterEffect">
                                  <p:stCondLst>
                                    <p:cond delay="500"/>
                                  </p:stCondLst>
                                  <p:childTnLst>
                                    <p:set>
                                      <p:cBhvr>
                                        <p:cTn id="175" dur="1" fill="hold">
                                          <p:stCondLst>
                                            <p:cond delay="0"/>
                                          </p:stCondLst>
                                        </p:cTn>
                                        <p:tgtEl>
                                          <p:spTgt spid="119"/>
                                        </p:tgtEl>
                                        <p:attrNameLst>
                                          <p:attrName>style.visibility</p:attrName>
                                        </p:attrNameLst>
                                      </p:cBhvr>
                                      <p:to>
                                        <p:strVal val="visible"/>
                                      </p:to>
                                    </p:set>
                                  </p:childTnLst>
                                </p:cTn>
                              </p:par>
                            </p:childTnLst>
                          </p:cTn>
                        </p:par>
                        <p:par>
                          <p:cTn id="176" fill="hold">
                            <p:stCondLst>
                              <p:cond delay="26500"/>
                            </p:stCondLst>
                            <p:childTnLst>
                              <p:par>
                                <p:cTn id="177" presetID="1" presetClass="entr" presetSubtype="0" fill="hold" grpId="0" nodeType="afterEffect">
                                  <p:stCondLst>
                                    <p:cond delay="500"/>
                                  </p:stCondLst>
                                  <p:childTnLst>
                                    <p:set>
                                      <p:cBhvr>
                                        <p:cTn id="178" dur="1" fill="hold">
                                          <p:stCondLst>
                                            <p:cond delay="0"/>
                                          </p:stCondLst>
                                        </p:cTn>
                                        <p:tgtEl>
                                          <p:spTgt spid="121"/>
                                        </p:tgtEl>
                                        <p:attrNameLst>
                                          <p:attrName>style.visibility</p:attrName>
                                        </p:attrNameLst>
                                      </p:cBhvr>
                                      <p:to>
                                        <p:strVal val="visible"/>
                                      </p:to>
                                    </p:set>
                                  </p:childTnLst>
                                </p:cTn>
                              </p:par>
                            </p:childTnLst>
                          </p:cTn>
                        </p:par>
                        <p:par>
                          <p:cTn id="179" fill="hold">
                            <p:stCondLst>
                              <p:cond delay="27000"/>
                            </p:stCondLst>
                            <p:childTnLst>
                              <p:par>
                                <p:cTn id="180" presetID="1" presetClass="entr" presetSubtype="0" fill="hold" grpId="0" nodeType="afterEffect">
                                  <p:stCondLst>
                                    <p:cond delay="500"/>
                                  </p:stCondLst>
                                  <p:childTnLst>
                                    <p:set>
                                      <p:cBhvr>
                                        <p:cTn id="181" dur="1" fill="hold">
                                          <p:stCondLst>
                                            <p:cond delay="0"/>
                                          </p:stCondLst>
                                        </p:cTn>
                                        <p:tgtEl>
                                          <p:spTgt spid="124"/>
                                        </p:tgtEl>
                                        <p:attrNameLst>
                                          <p:attrName>style.visibility</p:attrName>
                                        </p:attrNameLst>
                                      </p:cBhvr>
                                      <p:to>
                                        <p:strVal val="visible"/>
                                      </p:to>
                                    </p:set>
                                  </p:childTnLst>
                                </p:cTn>
                              </p:par>
                            </p:childTnLst>
                          </p:cTn>
                        </p:par>
                        <p:par>
                          <p:cTn id="182" fill="hold">
                            <p:stCondLst>
                              <p:cond delay="27500"/>
                            </p:stCondLst>
                            <p:childTnLst>
                              <p:par>
                                <p:cTn id="183" presetID="1" presetClass="entr" presetSubtype="0" fill="hold" grpId="0" nodeType="afterEffect">
                                  <p:stCondLst>
                                    <p:cond delay="500"/>
                                  </p:stCondLst>
                                  <p:childTnLst>
                                    <p:set>
                                      <p:cBhvr>
                                        <p:cTn id="184" dur="1" fill="hold">
                                          <p:stCondLst>
                                            <p:cond delay="0"/>
                                          </p:stCondLst>
                                        </p:cTn>
                                        <p:tgtEl>
                                          <p:spTgt spid="85"/>
                                        </p:tgtEl>
                                        <p:attrNameLst>
                                          <p:attrName>style.visibility</p:attrName>
                                        </p:attrNameLst>
                                      </p:cBhvr>
                                      <p:to>
                                        <p:strVal val="visible"/>
                                      </p:to>
                                    </p:set>
                                  </p:childTnLst>
                                </p:cTn>
                              </p:par>
                            </p:childTnLst>
                          </p:cTn>
                        </p:par>
                        <p:par>
                          <p:cTn id="185" fill="hold">
                            <p:stCondLst>
                              <p:cond delay="28000"/>
                            </p:stCondLst>
                            <p:childTnLst>
                              <p:par>
                                <p:cTn id="186" presetID="1" presetClass="entr" presetSubtype="0" fill="hold" grpId="0" nodeType="afterEffect">
                                  <p:stCondLst>
                                    <p:cond delay="500"/>
                                  </p:stCondLst>
                                  <p:childTnLst>
                                    <p:set>
                                      <p:cBhvr>
                                        <p:cTn id="187" dur="1" fill="hold">
                                          <p:stCondLst>
                                            <p:cond delay="0"/>
                                          </p:stCondLst>
                                        </p:cTn>
                                        <p:tgtEl>
                                          <p:spTgt spid="92"/>
                                        </p:tgtEl>
                                        <p:attrNameLst>
                                          <p:attrName>style.visibility</p:attrName>
                                        </p:attrNameLst>
                                      </p:cBhvr>
                                      <p:to>
                                        <p:strVal val="visible"/>
                                      </p:to>
                                    </p:set>
                                  </p:childTnLst>
                                </p:cTn>
                              </p:par>
                            </p:childTnLst>
                          </p:cTn>
                        </p:par>
                        <p:par>
                          <p:cTn id="188" fill="hold">
                            <p:stCondLst>
                              <p:cond delay="28500"/>
                            </p:stCondLst>
                            <p:childTnLst>
                              <p:par>
                                <p:cTn id="189" presetID="1" presetClass="entr" presetSubtype="0" fill="hold" grpId="0" nodeType="afterEffect">
                                  <p:stCondLst>
                                    <p:cond delay="500"/>
                                  </p:stCondLst>
                                  <p:childTnLst>
                                    <p:set>
                                      <p:cBhvr>
                                        <p:cTn id="190" dur="1" fill="hold">
                                          <p:stCondLst>
                                            <p:cond delay="0"/>
                                          </p:stCondLst>
                                        </p:cTn>
                                        <p:tgtEl>
                                          <p:spTgt spid="108"/>
                                        </p:tgtEl>
                                        <p:attrNameLst>
                                          <p:attrName>style.visibility</p:attrName>
                                        </p:attrNameLst>
                                      </p:cBhvr>
                                      <p:to>
                                        <p:strVal val="visible"/>
                                      </p:to>
                                    </p:set>
                                  </p:childTnLst>
                                </p:cTn>
                              </p:par>
                            </p:childTnLst>
                          </p:cTn>
                        </p:par>
                        <p:par>
                          <p:cTn id="191" fill="hold">
                            <p:stCondLst>
                              <p:cond delay="29000"/>
                            </p:stCondLst>
                            <p:childTnLst>
                              <p:par>
                                <p:cTn id="192" presetID="1" presetClass="entr" presetSubtype="0" fill="hold" grpId="0" nodeType="afterEffect">
                                  <p:stCondLst>
                                    <p:cond delay="500"/>
                                  </p:stCondLst>
                                  <p:childTnLst>
                                    <p:set>
                                      <p:cBhvr>
                                        <p:cTn id="193" dur="1" fill="hold">
                                          <p:stCondLst>
                                            <p:cond delay="0"/>
                                          </p:stCondLst>
                                        </p:cTn>
                                        <p:tgtEl>
                                          <p:spTgt spid="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4" grpId="0" animBg="1"/>
      <p:bldP spid="13" grpId="0" animBg="1"/>
      <p:bldP spid="14" grpId="0" animBg="1"/>
      <p:bldP spid="15" grpId="0" animBg="1"/>
      <p:bldP spid="16" grpId="0" animBg="1"/>
      <p:bldP spid="98" grpId="0" animBg="1"/>
      <p:bldP spid="99" grpId="0" animBg="1"/>
      <p:bldP spid="100" grpId="0" animBg="1"/>
      <p:bldP spid="101" grpId="0" animBg="1"/>
      <p:bldP spid="102" grpId="0" animBg="1"/>
      <p:bldP spid="109" grpId="0" animBg="1"/>
      <p:bldP spid="110" grpId="0" animBg="1"/>
      <p:bldP spid="111" grpId="0" animBg="1"/>
      <p:bldP spid="112" grpId="0" animBg="1"/>
      <p:bldP spid="113" grpId="0" animBg="1"/>
      <p:bldP spid="131" grpId="0" animBg="1"/>
      <p:bldP spid="132" grpId="0" animBg="1"/>
      <p:bldP spid="133" grpId="0" animBg="1"/>
      <p:bldP spid="134" grpId="0" animBg="1"/>
      <p:bldP spid="135" grpId="0" animBg="1"/>
      <p:bldP spid="142" grpId="0" animBg="1"/>
      <p:bldP spid="143" grpId="0" animBg="1"/>
      <p:bldP spid="144" grpId="0" animBg="1"/>
      <p:bldP spid="145" grpId="0" animBg="1"/>
      <p:bldP spid="146" grpId="0" animBg="1"/>
      <p:bldP spid="153" grpId="0" animBg="1"/>
      <p:bldP spid="154" grpId="0" animBg="1"/>
      <p:bldP spid="155" grpId="0" animBg="1"/>
      <p:bldP spid="156" grpId="0" animBg="1"/>
      <p:bldP spid="157" grpId="0" animBg="1"/>
      <p:bldP spid="164" grpId="0" animBg="1"/>
      <p:bldP spid="165" grpId="0" animBg="1"/>
      <p:bldP spid="166" grpId="0" animBg="1"/>
      <p:bldP spid="167" grpId="0" animBg="1"/>
      <p:bldP spid="168" grpId="0" animBg="1"/>
      <p:bldP spid="175" grpId="0" animBg="1"/>
      <p:bldP spid="176" grpId="0" animBg="1"/>
      <p:bldP spid="177" grpId="0" animBg="1"/>
      <p:bldP spid="178" grpId="0" animBg="1"/>
      <p:bldP spid="179" grpId="0" animBg="1"/>
      <p:bldP spid="83" grpId="0" animBg="1"/>
      <p:bldP spid="84" grpId="0" animBg="1"/>
      <p:bldP spid="85" grpId="0" animBg="1"/>
      <p:bldP spid="86" grpId="0" animBg="1"/>
      <p:bldP spid="87" grpId="0" animBg="1"/>
      <p:bldP spid="88" grpId="0" animBg="1"/>
      <p:bldP spid="89" grpId="0" animBg="1"/>
      <p:bldP spid="92" grpId="0" animBg="1"/>
      <p:bldP spid="93" grpId="0" animBg="1"/>
      <p:bldP spid="96" grpId="0" animBg="1"/>
      <p:bldP spid="97" grpId="0" animBg="1"/>
      <p:bldP spid="107" grpId="0" animBg="1"/>
      <p:bldP spid="108" grpId="0" animBg="1"/>
      <p:bldP spid="118" grpId="0" animBg="1"/>
      <p:bldP spid="119" grpId="0" animBg="1"/>
      <p:bldP spid="120" grpId="0" animBg="1"/>
      <p:bldP spid="121" grpId="0" animBg="1"/>
      <p:bldP spid="122" grpId="0" animBg="1"/>
      <p:bldP spid="123" grpId="0" animBg="1"/>
      <p:bldP spid="12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Queries - Who Loves Them?</a:t>
            </a:r>
            <a:endParaRPr lang="en-US" dirty="0"/>
          </a:p>
        </p:txBody>
      </p:sp>
      <p:pic>
        <p:nvPicPr>
          <p:cNvPr id="1026" name="Picture 2" descr="Client tier, server tier, and database server ti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236" y="1105165"/>
            <a:ext cx="4086225" cy="34004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56154" y="4774168"/>
            <a:ext cx="8801025" cy="369332"/>
          </a:xfrm>
          <a:prstGeom prst="rect">
            <a:avLst/>
          </a:prstGeom>
        </p:spPr>
        <p:txBody>
          <a:bodyPr wrap="square">
            <a:spAutoFit/>
          </a:bodyPr>
          <a:lstStyle/>
          <a:p>
            <a:r>
              <a:rPr lang="en-US" sz="900" dirty="0" smtClean="0"/>
              <a:t>Linked Server - https</a:t>
            </a:r>
            <a:r>
              <a:rPr lang="en-US" sz="900" dirty="0"/>
              <a:t>://</a:t>
            </a:r>
            <a:r>
              <a:rPr lang="en-US" sz="900" dirty="0" smtClean="0"/>
              <a:t>docs.microsoft.com/en-us/sql/relational-databases/linked-servers/linked-servers-database-engine?view=sql-server-20177</a:t>
            </a:r>
          </a:p>
          <a:p>
            <a:r>
              <a:rPr lang="en-US" sz="900" dirty="0"/>
              <a:t>Azure DW - https://</a:t>
            </a:r>
            <a:r>
              <a:rPr lang="en-US" sz="900" dirty="0" smtClean="0"/>
              <a:t>docs.microsoft.com/en-us/azure/sql-data-warehouse/massively-parallel-processing-mpp-architecture </a:t>
            </a:r>
            <a:endParaRPr lang="en-US" sz="900" dirty="0"/>
          </a:p>
        </p:txBody>
      </p:sp>
      <p:pic>
        <p:nvPicPr>
          <p:cNvPr id="1028" name="Picture 4" descr="SQL Data Warehouse Architectu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6179" y="1105165"/>
            <a:ext cx="4191000" cy="32289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386958" y="724248"/>
            <a:ext cx="2642455" cy="369332"/>
          </a:xfrm>
          <a:prstGeom prst="rect">
            <a:avLst/>
          </a:prstGeom>
          <a:noFill/>
        </p:spPr>
        <p:txBody>
          <a:bodyPr wrap="none" rtlCol="0">
            <a:spAutoFit/>
          </a:bodyPr>
          <a:lstStyle/>
          <a:p>
            <a:r>
              <a:rPr lang="en-US" sz="1800" b="1" dirty="0" smtClean="0">
                <a:solidFill>
                  <a:schemeClr val="accent1">
                    <a:lumMod val="50000"/>
                  </a:schemeClr>
                </a:solidFill>
              </a:rPr>
              <a:t>SQL Server Linked Servers</a:t>
            </a:r>
            <a:endParaRPr lang="en-US" sz="1800" b="1" dirty="0">
              <a:solidFill>
                <a:schemeClr val="accent1">
                  <a:lumMod val="50000"/>
                </a:schemeClr>
              </a:solidFill>
            </a:endParaRPr>
          </a:p>
        </p:txBody>
      </p:sp>
      <p:sp>
        <p:nvSpPr>
          <p:cNvPr id="8" name="TextBox 7"/>
          <p:cNvSpPr txBox="1"/>
          <p:nvPr/>
        </p:nvSpPr>
        <p:spPr>
          <a:xfrm>
            <a:off x="5080861" y="735833"/>
            <a:ext cx="3677417" cy="369332"/>
          </a:xfrm>
          <a:prstGeom prst="rect">
            <a:avLst/>
          </a:prstGeom>
          <a:noFill/>
        </p:spPr>
        <p:txBody>
          <a:bodyPr wrap="none" rtlCol="0">
            <a:spAutoFit/>
          </a:bodyPr>
          <a:lstStyle/>
          <a:p>
            <a:r>
              <a:rPr lang="en-US" sz="1800" b="1" dirty="0" smtClean="0">
                <a:solidFill>
                  <a:schemeClr val="accent1">
                    <a:lumMod val="50000"/>
                  </a:schemeClr>
                </a:solidFill>
              </a:rPr>
              <a:t>ADW MPP Architecture Components</a:t>
            </a:r>
            <a:endParaRPr lang="en-US" sz="1800" b="1" dirty="0">
              <a:solidFill>
                <a:schemeClr val="accent1">
                  <a:lumMod val="50000"/>
                </a:schemeClr>
              </a:solidFill>
            </a:endParaRPr>
          </a:p>
        </p:txBody>
      </p:sp>
      <p:sp>
        <p:nvSpPr>
          <p:cNvPr id="9" name="TextBox 8"/>
          <p:cNvSpPr txBox="1"/>
          <p:nvPr/>
        </p:nvSpPr>
        <p:spPr>
          <a:xfrm>
            <a:off x="237794" y="3412647"/>
            <a:ext cx="1430263" cy="369332"/>
          </a:xfrm>
          <a:prstGeom prst="rect">
            <a:avLst/>
          </a:prstGeom>
          <a:noFill/>
        </p:spPr>
        <p:txBody>
          <a:bodyPr wrap="none" rtlCol="0">
            <a:spAutoFit/>
          </a:bodyPr>
          <a:lstStyle/>
          <a:p>
            <a:r>
              <a:rPr lang="en-US" sz="1800" b="1" dirty="0" smtClean="0">
                <a:solidFill>
                  <a:srgbClr val="D40E8C"/>
                </a:solidFill>
              </a:rPr>
              <a:t>Elastic Query</a:t>
            </a:r>
            <a:endParaRPr lang="en-US" sz="1800" b="1" dirty="0">
              <a:solidFill>
                <a:srgbClr val="D40E8C"/>
              </a:solidFill>
            </a:endParaRPr>
          </a:p>
        </p:txBody>
      </p:sp>
    </p:spTree>
    <p:extLst>
      <p:ext uri="{BB962C8B-B14F-4D97-AF65-F5344CB8AC3E}">
        <p14:creationId xmlns:p14="http://schemas.microsoft.com/office/powerpoint/2010/main" val="3905251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6" presetClass="emph" presetSubtype="0" fill="hold" grpId="0" nodeType="afterEffect">
                                  <p:stCondLst>
                                    <p:cond delay="0"/>
                                  </p:stCondLst>
                                  <p:childTnLst>
                                    <p:animScale>
                                      <p:cBhvr>
                                        <p:cTn id="9" dur="2000" fill="hold"/>
                                        <p:tgtEl>
                                          <p:spTgt spid="9"/>
                                        </p:tgtEl>
                                      </p:cBhvr>
                                      <p:by x="150000" y="150000"/>
                                    </p:animScale>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9"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236" y="6480"/>
            <a:ext cx="8714943" cy="682400"/>
          </a:xfrm>
        </p:spPr>
        <p:txBody>
          <a:bodyPr/>
          <a:lstStyle/>
          <a:p>
            <a:r>
              <a:rPr lang="en-US" dirty="0" smtClean="0"/>
              <a:t>ADW Tables: Distribution</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209378052"/>
              </p:ext>
            </p:extLst>
          </p:nvPr>
        </p:nvGraphicFramePr>
        <p:xfrm>
          <a:off x="237225" y="679276"/>
          <a:ext cx="7643245" cy="1825611"/>
        </p:xfrm>
        <a:graphic>
          <a:graphicData uri="http://schemas.openxmlformats.org/drawingml/2006/table">
            <a:tbl>
              <a:tblPr firstRow="1" bandRow="1">
                <a:tableStyleId>{5C22544A-7EE6-4342-B048-85BDC9FD1C3A}</a:tableStyleId>
              </a:tblPr>
              <a:tblGrid>
                <a:gridCol w="2547748">
                  <a:extLst>
                    <a:ext uri="{9D8B030D-6E8A-4147-A177-3AD203B41FA5}">
                      <a16:colId xmlns:a16="http://schemas.microsoft.com/office/drawing/2014/main" val="1043162021"/>
                    </a:ext>
                  </a:extLst>
                </a:gridCol>
                <a:gridCol w="2424140">
                  <a:extLst>
                    <a:ext uri="{9D8B030D-6E8A-4147-A177-3AD203B41FA5}">
                      <a16:colId xmlns:a16="http://schemas.microsoft.com/office/drawing/2014/main" val="2377056014"/>
                    </a:ext>
                  </a:extLst>
                </a:gridCol>
                <a:gridCol w="2671357">
                  <a:extLst>
                    <a:ext uri="{9D8B030D-6E8A-4147-A177-3AD203B41FA5}">
                      <a16:colId xmlns:a16="http://schemas.microsoft.com/office/drawing/2014/main" val="2756769494"/>
                    </a:ext>
                  </a:extLst>
                </a:gridCol>
              </a:tblGrid>
              <a:tr h="418451">
                <a:tc gridSpan="2">
                  <a:txBody>
                    <a:bodyPr/>
                    <a:lstStyle/>
                    <a:p>
                      <a:pPr algn="ctr"/>
                      <a:r>
                        <a:rPr lang="en-US" sz="1400" dirty="0" smtClean="0"/>
                        <a:t>Distributed</a:t>
                      </a:r>
                      <a:endParaRPr lang="en-US" sz="1400" dirty="0"/>
                    </a:p>
                  </a:txBody>
                  <a:tcPr>
                    <a:solidFill>
                      <a:srgbClr val="802A7A"/>
                    </a:solidFill>
                  </a:tcPr>
                </a:tc>
                <a:tc hMerge="1">
                  <a:txBody>
                    <a:bodyPr/>
                    <a:lstStyle/>
                    <a:p>
                      <a:endParaRPr lang="en-US" dirty="0"/>
                    </a:p>
                  </a:txBody>
                  <a:tcPr>
                    <a:solidFill>
                      <a:srgbClr val="802A7A"/>
                    </a:solidFill>
                  </a:tcPr>
                </a:tc>
                <a:tc>
                  <a:txBody>
                    <a:bodyPr/>
                    <a:lstStyle/>
                    <a:p>
                      <a:pPr algn="ctr"/>
                      <a:r>
                        <a:rPr lang="en-US" sz="1400" dirty="0" smtClean="0"/>
                        <a:t>Replicated</a:t>
                      </a:r>
                      <a:endParaRPr lang="en-US" sz="1400" dirty="0"/>
                    </a:p>
                  </a:txBody>
                  <a:tcPr>
                    <a:solidFill>
                      <a:srgbClr val="802A7A"/>
                    </a:solidFill>
                  </a:tcPr>
                </a:tc>
                <a:extLst>
                  <a:ext uri="{0D108BD9-81ED-4DB2-BD59-A6C34878D82A}">
                    <a16:rowId xmlns:a16="http://schemas.microsoft.com/office/drawing/2014/main" val="692749374"/>
                  </a:ext>
                </a:extLst>
              </a:tr>
              <a:tr h="370840">
                <a:tc>
                  <a:txBody>
                    <a:bodyPr/>
                    <a:lstStyle/>
                    <a:p>
                      <a:pPr algn="ctr"/>
                      <a:r>
                        <a:rPr lang="en-US" sz="1400" dirty="0" smtClean="0">
                          <a:solidFill>
                            <a:schemeClr val="bg1"/>
                          </a:solidFill>
                        </a:rPr>
                        <a:t>Hash</a:t>
                      </a:r>
                      <a:endParaRPr lang="en-US" sz="1400" dirty="0">
                        <a:solidFill>
                          <a:schemeClr val="bg1"/>
                        </a:solidFill>
                      </a:endParaRPr>
                    </a:p>
                  </a:txBody>
                  <a:tcPr>
                    <a:solidFill>
                      <a:srgbClr val="C13089"/>
                    </a:solidFill>
                  </a:tcPr>
                </a:tc>
                <a:tc>
                  <a:txBody>
                    <a:bodyPr/>
                    <a:lstStyle/>
                    <a:p>
                      <a:pPr algn="ctr"/>
                      <a:r>
                        <a:rPr lang="en-US" sz="1400" dirty="0" smtClean="0">
                          <a:solidFill>
                            <a:schemeClr val="bg1"/>
                          </a:solidFill>
                        </a:rPr>
                        <a:t>Round Robin</a:t>
                      </a:r>
                      <a:endParaRPr lang="en-US" sz="1400" dirty="0">
                        <a:solidFill>
                          <a:schemeClr val="bg1"/>
                        </a:solidFill>
                      </a:endParaRPr>
                    </a:p>
                  </a:txBody>
                  <a:tcPr>
                    <a:solidFill>
                      <a:srgbClr val="C13089"/>
                    </a:solidFill>
                  </a:tcPr>
                </a:tc>
                <a:tc>
                  <a:txBody>
                    <a:bodyPr/>
                    <a:lstStyle/>
                    <a:p>
                      <a:pPr algn="ctr"/>
                      <a:r>
                        <a:rPr lang="en-US" sz="1400" dirty="0" smtClean="0">
                          <a:solidFill>
                            <a:schemeClr val="bg1"/>
                          </a:solidFill>
                        </a:rPr>
                        <a:t>Replicated</a:t>
                      </a:r>
                      <a:endParaRPr lang="en-US" sz="1400" dirty="0">
                        <a:solidFill>
                          <a:schemeClr val="bg1"/>
                        </a:solidFill>
                      </a:endParaRPr>
                    </a:p>
                  </a:txBody>
                  <a:tcPr>
                    <a:solidFill>
                      <a:srgbClr val="C13089"/>
                    </a:solidFill>
                  </a:tcPr>
                </a:tc>
                <a:extLst>
                  <a:ext uri="{0D108BD9-81ED-4DB2-BD59-A6C34878D82A}">
                    <a16:rowId xmlns:a16="http://schemas.microsoft.com/office/drawing/2014/main" val="2544754972"/>
                  </a:ext>
                </a:extLst>
              </a:tr>
              <a:tr h="370840">
                <a:tc>
                  <a:txBody>
                    <a:bodyPr/>
                    <a:lstStyle/>
                    <a:p>
                      <a:r>
                        <a:rPr lang="en-US" sz="1400" dirty="0" smtClean="0"/>
                        <a:t>Distributed on Hash Key across the 60 nodes</a:t>
                      </a:r>
                      <a:endParaRPr lang="en-US" sz="1400" dirty="0"/>
                    </a:p>
                  </a:txBody>
                  <a:tcPr>
                    <a:solidFill>
                      <a:srgbClr val="F1C5E0"/>
                    </a:solidFill>
                  </a:tcPr>
                </a:tc>
                <a:tc>
                  <a:txBody>
                    <a:bodyPr/>
                    <a:lstStyle/>
                    <a:p>
                      <a:r>
                        <a:rPr lang="en-US" sz="1400" dirty="0" smtClean="0"/>
                        <a:t>Randomly distributed across the 60 nodes</a:t>
                      </a:r>
                      <a:endParaRPr lang="en-US" sz="1400" dirty="0"/>
                    </a:p>
                  </a:txBody>
                  <a:tcPr>
                    <a:solidFill>
                      <a:srgbClr val="F1C5E0"/>
                    </a:solidFill>
                  </a:tcPr>
                </a:tc>
                <a:tc>
                  <a:txBody>
                    <a:bodyPr/>
                    <a:lstStyle/>
                    <a:p>
                      <a:r>
                        <a:rPr lang="en-US" sz="1400" dirty="0" smtClean="0"/>
                        <a:t>Each</a:t>
                      </a:r>
                      <a:r>
                        <a:rPr lang="en-US" sz="1400" baseline="0" dirty="0" smtClean="0"/>
                        <a:t> compute node has a copy of the entire table</a:t>
                      </a:r>
                      <a:endParaRPr lang="en-US" sz="1400" dirty="0"/>
                    </a:p>
                  </a:txBody>
                  <a:tcPr>
                    <a:solidFill>
                      <a:srgbClr val="F1C5E0"/>
                    </a:solidFill>
                  </a:tcPr>
                </a:tc>
                <a:extLst>
                  <a:ext uri="{0D108BD9-81ED-4DB2-BD59-A6C34878D82A}">
                    <a16:rowId xmlns:a16="http://schemas.microsoft.com/office/drawing/2014/main" val="2724479515"/>
                  </a:ext>
                </a:extLst>
              </a:tr>
              <a:tr h="370840">
                <a:tc>
                  <a:txBody>
                    <a:bodyPr/>
                    <a:lstStyle/>
                    <a:p>
                      <a:r>
                        <a:rPr lang="en-US" sz="1400" dirty="0" smtClean="0"/>
                        <a:t>Fact Tables</a:t>
                      </a:r>
                    </a:p>
                    <a:p>
                      <a:r>
                        <a:rPr lang="en-US" sz="1400" dirty="0" smtClean="0"/>
                        <a:t>RCD</a:t>
                      </a:r>
                    </a:p>
                  </a:txBody>
                  <a:tcPr>
                    <a:solidFill>
                      <a:srgbClr val="E490C4"/>
                    </a:solidFill>
                  </a:tcPr>
                </a:tc>
                <a:tc>
                  <a:txBody>
                    <a:bodyPr/>
                    <a:lstStyle/>
                    <a:p>
                      <a:r>
                        <a:rPr lang="en-US" sz="1400" dirty="0" smtClean="0"/>
                        <a:t>External Tables</a:t>
                      </a:r>
                      <a:endParaRPr lang="en-US" sz="1400" dirty="0"/>
                    </a:p>
                  </a:txBody>
                  <a:tcPr>
                    <a:solidFill>
                      <a:srgbClr val="E490C4"/>
                    </a:solidFill>
                  </a:tcPr>
                </a:tc>
                <a:tc>
                  <a:txBody>
                    <a:bodyPr/>
                    <a:lstStyle/>
                    <a:p>
                      <a:r>
                        <a:rPr lang="en-US" sz="1400" dirty="0" smtClean="0"/>
                        <a:t>Dimensions &lt; 2G</a:t>
                      </a:r>
                      <a:endParaRPr lang="en-US" sz="1400" dirty="0"/>
                    </a:p>
                  </a:txBody>
                  <a:tcPr>
                    <a:solidFill>
                      <a:srgbClr val="E490C4"/>
                    </a:solidFill>
                  </a:tcPr>
                </a:tc>
                <a:extLst>
                  <a:ext uri="{0D108BD9-81ED-4DB2-BD59-A6C34878D82A}">
                    <a16:rowId xmlns:a16="http://schemas.microsoft.com/office/drawing/2014/main" val="3081826168"/>
                  </a:ext>
                </a:extLst>
              </a:tr>
            </a:tbl>
          </a:graphicData>
        </a:graphic>
      </p:graphicFrame>
      <p:sp>
        <p:nvSpPr>
          <p:cNvPr id="6" name="TextBox 5"/>
          <p:cNvSpPr txBox="1"/>
          <p:nvPr/>
        </p:nvSpPr>
        <p:spPr>
          <a:xfrm>
            <a:off x="7880470" y="1779119"/>
            <a:ext cx="1146873" cy="1962076"/>
          </a:xfrm>
          <a:prstGeom prst="rect">
            <a:avLst/>
          </a:prstGeom>
          <a:noFill/>
        </p:spPr>
        <p:txBody>
          <a:bodyPr wrap="square" rtlCol="0">
            <a:spAutoFit/>
          </a:bodyPr>
          <a:lstStyle/>
          <a:p>
            <a:r>
              <a:rPr lang="en-US" b="1" u="sng" dirty="0" smtClean="0">
                <a:solidFill>
                  <a:schemeClr val="accent5">
                    <a:lumMod val="50000"/>
                  </a:schemeClr>
                </a:solidFill>
              </a:rPr>
              <a:t>Table Types</a:t>
            </a:r>
          </a:p>
          <a:p>
            <a:r>
              <a:rPr lang="en-US" dirty="0" smtClean="0">
                <a:solidFill>
                  <a:schemeClr val="accent5">
                    <a:lumMod val="75000"/>
                  </a:schemeClr>
                </a:solidFill>
              </a:rPr>
              <a:t>Fact</a:t>
            </a:r>
          </a:p>
          <a:p>
            <a:r>
              <a:rPr lang="en-US" dirty="0" smtClean="0">
                <a:solidFill>
                  <a:schemeClr val="accent5">
                    <a:lumMod val="75000"/>
                  </a:schemeClr>
                </a:solidFill>
              </a:rPr>
              <a:t>Dimension</a:t>
            </a:r>
          </a:p>
          <a:p>
            <a:r>
              <a:rPr lang="en-US" dirty="0" smtClean="0">
                <a:solidFill>
                  <a:schemeClr val="accent5">
                    <a:lumMod val="75000"/>
                  </a:schemeClr>
                </a:solidFill>
              </a:rPr>
              <a:t>RCD</a:t>
            </a:r>
          </a:p>
          <a:p>
            <a:r>
              <a:rPr lang="en-US" dirty="0" smtClean="0">
                <a:solidFill>
                  <a:schemeClr val="accent5">
                    <a:lumMod val="75000"/>
                  </a:schemeClr>
                </a:solidFill>
              </a:rPr>
              <a:t>Bridge</a:t>
            </a:r>
          </a:p>
          <a:p>
            <a:endParaRPr lang="en-US" dirty="0" smtClean="0">
              <a:solidFill>
                <a:schemeClr val="accent5">
                  <a:lumMod val="75000"/>
                </a:schemeClr>
              </a:solidFill>
            </a:endParaRPr>
          </a:p>
          <a:p>
            <a:r>
              <a:rPr lang="en-US" dirty="0" smtClean="0">
                <a:solidFill>
                  <a:schemeClr val="accent5">
                    <a:lumMod val="75000"/>
                  </a:schemeClr>
                </a:solidFill>
              </a:rPr>
              <a:t>Stage</a:t>
            </a:r>
          </a:p>
          <a:p>
            <a:r>
              <a:rPr lang="en-US" dirty="0" smtClean="0">
                <a:solidFill>
                  <a:schemeClr val="accent5">
                    <a:lumMod val="75000"/>
                  </a:schemeClr>
                </a:solidFill>
              </a:rPr>
              <a:t>External</a:t>
            </a:r>
          </a:p>
          <a:p>
            <a:r>
              <a:rPr lang="en-US" dirty="0" smtClean="0">
                <a:solidFill>
                  <a:schemeClr val="accent5">
                    <a:lumMod val="75000"/>
                  </a:schemeClr>
                </a:solidFill>
              </a:rPr>
              <a:t>Temporary</a:t>
            </a:r>
            <a:endParaRPr lang="en-US" dirty="0">
              <a:solidFill>
                <a:schemeClr val="accent5">
                  <a:lumMod val="75000"/>
                </a:schemeClr>
              </a:solidFill>
            </a:endParaRPr>
          </a:p>
        </p:txBody>
      </p:sp>
      <p:sp>
        <p:nvSpPr>
          <p:cNvPr id="7" name="Title 1"/>
          <p:cNvSpPr txBox="1">
            <a:spLocks/>
          </p:cNvSpPr>
          <p:nvPr/>
        </p:nvSpPr>
        <p:spPr>
          <a:xfrm>
            <a:off x="59898" y="3764"/>
            <a:ext cx="8714943" cy="6824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800" b="0" kern="1200">
                <a:solidFill>
                  <a:srgbClr val="726963"/>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						</a:t>
            </a:r>
            <a:endParaRPr lang="en-US" dirty="0"/>
          </a:p>
        </p:txBody>
      </p:sp>
    </p:spTree>
    <p:extLst>
      <p:ext uri="{BB962C8B-B14F-4D97-AF65-F5344CB8AC3E}">
        <p14:creationId xmlns:p14="http://schemas.microsoft.com/office/powerpoint/2010/main" val="24029161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Distribution vs Partitioning</a:t>
            </a:r>
            <a:endParaRPr lang="en-US" dirty="0"/>
          </a:p>
        </p:txBody>
      </p:sp>
      <p:grpSp>
        <p:nvGrpSpPr>
          <p:cNvPr id="43" name="Group 42"/>
          <p:cNvGrpSpPr/>
          <p:nvPr/>
        </p:nvGrpSpPr>
        <p:grpSpPr>
          <a:xfrm>
            <a:off x="3128543" y="1136254"/>
            <a:ext cx="5992600" cy="3077155"/>
            <a:chOff x="3128543" y="1136254"/>
            <a:chExt cx="5992600" cy="3077155"/>
          </a:xfrm>
        </p:grpSpPr>
        <p:sp>
          <p:nvSpPr>
            <p:cNvPr id="4" name="Rectangle 3"/>
            <p:cNvSpPr/>
            <p:nvPr/>
          </p:nvSpPr>
          <p:spPr>
            <a:xfrm>
              <a:off x="3128543" y="1136254"/>
              <a:ext cx="5992600" cy="3077155"/>
            </a:xfrm>
            <a:prstGeom prst="rect">
              <a:avLst/>
            </a:prstGeom>
            <a:solidFill>
              <a:schemeClr val="bg1">
                <a:lumMod val="95000"/>
              </a:schemeClr>
            </a:solidFill>
            <a:ln>
              <a:solidFill>
                <a:srgbClr val="C130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6998516" y="1451451"/>
              <a:ext cx="999641" cy="565688"/>
            </a:xfrm>
            <a:prstGeom prst="roundRect">
              <a:avLst/>
            </a:prstGeom>
            <a:solidFill>
              <a:srgbClr val="E490C4"/>
            </a:solidFill>
            <a:ln>
              <a:solidFill>
                <a:srgbClr val="C130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Compute Node B</a:t>
              </a:r>
              <a:endParaRPr lang="en-US" dirty="0"/>
            </a:p>
          </p:txBody>
        </p:sp>
        <p:sp>
          <p:nvSpPr>
            <p:cNvPr id="6" name="Rounded Rectangle 5"/>
            <p:cNvSpPr/>
            <p:nvPr/>
          </p:nvSpPr>
          <p:spPr>
            <a:xfrm>
              <a:off x="3221275" y="2535593"/>
              <a:ext cx="1271016" cy="565688"/>
            </a:xfrm>
            <a:prstGeom prst="roundRect">
              <a:avLst/>
            </a:prstGeom>
            <a:solidFill>
              <a:srgbClr val="F1C5E0"/>
            </a:solidFill>
            <a:ln>
              <a:solidFill>
                <a:srgbClr val="C130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C13089"/>
                  </a:solidFill>
                </a:rPr>
                <a:t>1</a:t>
              </a:r>
              <a:endParaRPr lang="en-US" dirty="0">
                <a:solidFill>
                  <a:srgbClr val="C13089"/>
                </a:solidFill>
              </a:endParaRPr>
            </a:p>
          </p:txBody>
        </p:sp>
        <p:sp>
          <p:nvSpPr>
            <p:cNvPr id="7" name="Rounded Rectangle 6"/>
            <p:cNvSpPr/>
            <p:nvPr/>
          </p:nvSpPr>
          <p:spPr>
            <a:xfrm>
              <a:off x="4903982" y="2535593"/>
              <a:ext cx="1271016" cy="565688"/>
            </a:xfrm>
            <a:prstGeom prst="roundRect">
              <a:avLst/>
            </a:prstGeom>
            <a:solidFill>
              <a:srgbClr val="F1C5E0"/>
            </a:solidFill>
            <a:ln>
              <a:solidFill>
                <a:srgbClr val="C130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C13089"/>
                  </a:solidFill>
                </a:rPr>
                <a:t>2</a:t>
              </a:r>
              <a:endParaRPr lang="en-US" dirty="0">
                <a:solidFill>
                  <a:srgbClr val="C13089"/>
                </a:solidFill>
              </a:endParaRPr>
            </a:p>
          </p:txBody>
        </p:sp>
        <p:sp>
          <p:nvSpPr>
            <p:cNvPr id="8" name="Rounded Rectangle 7"/>
            <p:cNvSpPr/>
            <p:nvPr/>
          </p:nvSpPr>
          <p:spPr>
            <a:xfrm>
              <a:off x="6276759" y="2535593"/>
              <a:ext cx="1271016" cy="565688"/>
            </a:xfrm>
            <a:prstGeom prst="roundRect">
              <a:avLst/>
            </a:prstGeom>
            <a:solidFill>
              <a:srgbClr val="F1C5E0"/>
            </a:solidFill>
            <a:ln>
              <a:solidFill>
                <a:srgbClr val="C130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C13089"/>
                  </a:solidFill>
                </a:rPr>
                <a:t>3</a:t>
              </a:r>
              <a:endParaRPr lang="en-US" dirty="0">
                <a:solidFill>
                  <a:srgbClr val="C13089"/>
                </a:solidFill>
              </a:endParaRPr>
            </a:p>
          </p:txBody>
        </p:sp>
        <p:sp>
          <p:nvSpPr>
            <p:cNvPr id="9" name="Rounded Rectangle 8"/>
            <p:cNvSpPr/>
            <p:nvPr/>
          </p:nvSpPr>
          <p:spPr>
            <a:xfrm>
              <a:off x="4080143" y="3357794"/>
              <a:ext cx="1271016" cy="565688"/>
            </a:xfrm>
            <a:prstGeom prst="roundRect">
              <a:avLst/>
            </a:prstGeom>
            <a:solidFill>
              <a:srgbClr val="F1C5E0"/>
            </a:solidFill>
            <a:ln>
              <a:solidFill>
                <a:srgbClr val="C130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C13089"/>
                  </a:solidFill>
                </a:rPr>
                <a:t>5</a:t>
              </a:r>
              <a:endParaRPr lang="en-US" dirty="0">
                <a:solidFill>
                  <a:srgbClr val="C13089"/>
                </a:solidFill>
              </a:endParaRPr>
            </a:p>
          </p:txBody>
        </p:sp>
        <p:sp>
          <p:nvSpPr>
            <p:cNvPr id="10" name="Rounded Rectangle 9"/>
            <p:cNvSpPr/>
            <p:nvPr/>
          </p:nvSpPr>
          <p:spPr>
            <a:xfrm>
              <a:off x="7702376" y="2535593"/>
              <a:ext cx="1266836" cy="565688"/>
            </a:xfrm>
            <a:prstGeom prst="roundRect">
              <a:avLst/>
            </a:prstGeom>
            <a:solidFill>
              <a:srgbClr val="F1C5E0"/>
            </a:solidFill>
            <a:ln>
              <a:solidFill>
                <a:srgbClr val="C130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C13089"/>
                  </a:solidFill>
                </a:rPr>
                <a:t>4</a:t>
              </a:r>
              <a:endParaRPr lang="en-US" dirty="0">
                <a:solidFill>
                  <a:srgbClr val="C13089"/>
                </a:solidFill>
              </a:endParaRPr>
            </a:p>
          </p:txBody>
        </p:sp>
        <p:sp>
          <p:nvSpPr>
            <p:cNvPr id="11" name="Rounded Rectangle 10"/>
            <p:cNvSpPr/>
            <p:nvPr/>
          </p:nvSpPr>
          <p:spPr>
            <a:xfrm>
              <a:off x="7016543" y="3357794"/>
              <a:ext cx="1271016" cy="565688"/>
            </a:xfrm>
            <a:prstGeom prst="roundRect">
              <a:avLst/>
            </a:prstGeom>
            <a:solidFill>
              <a:srgbClr val="F1C5E0"/>
            </a:solidFill>
            <a:ln>
              <a:solidFill>
                <a:srgbClr val="C130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C13089"/>
                  </a:solidFill>
                </a:rPr>
                <a:t>6</a:t>
              </a:r>
              <a:endParaRPr lang="en-US" dirty="0">
                <a:solidFill>
                  <a:srgbClr val="C13089"/>
                </a:solidFill>
              </a:endParaRPr>
            </a:p>
          </p:txBody>
        </p:sp>
        <p:cxnSp>
          <p:nvCxnSpPr>
            <p:cNvPr id="12" name="Straight Connector 11"/>
            <p:cNvCxnSpPr>
              <a:stCxn id="6" idx="0"/>
              <a:endCxn id="18" idx="2"/>
            </p:cNvCxnSpPr>
            <p:nvPr/>
          </p:nvCxnSpPr>
          <p:spPr>
            <a:xfrm flipV="1">
              <a:off x="3856783" y="2017139"/>
              <a:ext cx="893642" cy="51845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6899862" y="2017139"/>
              <a:ext cx="632292" cy="51845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9" idx="0"/>
              <a:endCxn id="18" idx="2"/>
            </p:cNvCxnSpPr>
            <p:nvPr/>
          </p:nvCxnSpPr>
          <p:spPr>
            <a:xfrm flipV="1">
              <a:off x="4715651" y="2017139"/>
              <a:ext cx="34774" cy="1340655"/>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7" idx="0"/>
              <a:endCxn id="18" idx="2"/>
            </p:cNvCxnSpPr>
            <p:nvPr/>
          </p:nvCxnSpPr>
          <p:spPr>
            <a:xfrm flipH="1" flipV="1">
              <a:off x="4750425" y="2017139"/>
              <a:ext cx="789065" cy="51845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1" idx="0"/>
            </p:cNvCxnSpPr>
            <p:nvPr/>
          </p:nvCxnSpPr>
          <p:spPr>
            <a:xfrm flipH="1" flipV="1">
              <a:off x="7559285" y="1991870"/>
              <a:ext cx="92766" cy="136592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0" idx="0"/>
            </p:cNvCxnSpPr>
            <p:nvPr/>
          </p:nvCxnSpPr>
          <p:spPr>
            <a:xfrm flipH="1" flipV="1">
              <a:off x="7572699" y="2028947"/>
              <a:ext cx="763095" cy="506646"/>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4250604" y="1451451"/>
              <a:ext cx="999641" cy="565688"/>
            </a:xfrm>
            <a:prstGeom prst="roundRect">
              <a:avLst/>
            </a:prstGeom>
            <a:solidFill>
              <a:srgbClr val="E490C4"/>
            </a:solidFill>
            <a:ln>
              <a:solidFill>
                <a:srgbClr val="C13089"/>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Compute Node A</a:t>
              </a:r>
              <a:endParaRPr lang="en-US" dirty="0"/>
            </a:p>
          </p:txBody>
        </p:sp>
      </p:grpSp>
      <p:sp>
        <p:nvSpPr>
          <p:cNvPr id="29" name="TextBox 28"/>
          <p:cNvSpPr txBox="1"/>
          <p:nvPr/>
        </p:nvSpPr>
        <p:spPr>
          <a:xfrm>
            <a:off x="301812" y="1193301"/>
            <a:ext cx="1759286" cy="3000821"/>
          </a:xfrm>
          <a:prstGeom prst="rect">
            <a:avLst/>
          </a:prstGeom>
          <a:noFill/>
        </p:spPr>
        <p:txBody>
          <a:bodyPr wrap="square" rtlCol="0">
            <a:spAutoFit/>
          </a:bodyPr>
          <a:lstStyle/>
          <a:p>
            <a:r>
              <a:rPr lang="en-US" dirty="0" err="1" smtClean="0"/>
              <a:t>OrderId</a:t>
            </a:r>
            <a:r>
              <a:rPr lang="en-US" dirty="0" smtClean="0"/>
              <a:t>	</a:t>
            </a:r>
            <a:r>
              <a:rPr lang="en-US" dirty="0" err="1" smtClean="0"/>
              <a:t>MonthYear</a:t>
            </a:r>
            <a:endParaRPr lang="en-US" dirty="0" smtClean="0"/>
          </a:p>
          <a:p>
            <a:r>
              <a:rPr lang="en-US" dirty="0" smtClean="0"/>
              <a:t>11011</a:t>
            </a:r>
            <a:r>
              <a:rPr lang="en-US" dirty="0"/>
              <a:t>	</a:t>
            </a:r>
            <a:r>
              <a:rPr lang="en-US" dirty="0" smtClean="0"/>
              <a:t>032018</a:t>
            </a:r>
          </a:p>
          <a:p>
            <a:r>
              <a:rPr lang="en-US" dirty="0" smtClean="0"/>
              <a:t>11012	032018</a:t>
            </a:r>
          </a:p>
          <a:p>
            <a:r>
              <a:rPr lang="en-US" dirty="0" smtClean="0"/>
              <a:t>11013</a:t>
            </a:r>
            <a:r>
              <a:rPr lang="en-US" dirty="0"/>
              <a:t>	032018</a:t>
            </a:r>
            <a:endParaRPr lang="en-US" dirty="0" smtClean="0"/>
          </a:p>
          <a:p>
            <a:r>
              <a:rPr lang="en-US" dirty="0" smtClean="0"/>
              <a:t>11014</a:t>
            </a:r>
            <a:r>
              <a:rPr lang="en-US" dirty="0"/>
              <a:t>	032018</a:t>
            </a:r>
            <a:endParaRPr lang="en-US" dirty="0" smtClean="0"/>
          </a:p>
          <a:p>
            <a:r>
              <a:rPr lang="en-US" dirty="0" smtClean="0"/>
              <a:t>11015</a:t>
            </a:r>
            <a:r>
              <a:rPr lang="en-US" dirty="0"/>
              <a:t>	032018</a:t>
            </a:r>
            <a:endParaRPr lang="en-US" dirty="0" smtClean="0"/>
          </a:p>
          <a:p>
            <a:r>
              <a:rPr lang="en-US" dirty="0" smtClean="0"/>
              <a:t>11016</a:t>
            </a:r>
            <a:r>
              <a:rPr lang="en-US" dirty="0"/>
              <a:t>	032018</a:t>
            </a:r>
            <a:endParaRPr lang="en-US" dirty="0" smtClean="0"/>
          </a:p>
          <a:p>
            <a:r>
              <a:rPr lang="en-US" dirty="0" smtClean="0"/>
              <a:t>22101</a:t>
            </a:r>
            <a:r>
              <a:rPr lang="en-US" dirty="0"/>
              <a:t>	</a:t>
            </a:r>
            <a:r>
              <a:rPr lang="en-US" dirty="0" smtClean="0"/>
              <a:t>042018</a:t>
            </a:r>
          </a:p>
          <a:p>
            <a:r>
              <a:rPr lang="en-US" dirty="0" smtClean="0"/>
              <a:t>22102</a:t>
            </a:r>
            <a:r>
              <a:rPr lang="en-US" dirty="0"/>
              <a:t>	</a:t>
            </a:r>
            <a:r>
              <a:rPr lang="en-US" dirty="0" smtClean="0"/>
              <a:t>042018</a:t>
            </a:r>
          </a:p>
          <a:p>
            <a:r>
              <a:rPr lang="en-US" dirty="0" smtClean="0"/>
              <a:t>22103</a:t>
            </a:r>
            <a:r>
              <a:rPr lang="en-US" dirty="0"/>
              <a:t>	042018</a:t>
            </a:r>
            <a:endParaRPr lang="en-US" dirty="0" smtClean="0"/>
          </a:p>
          <a:p>
            <a:r>
              <a:rPr lang="en-US" dirty="0" smtClean="0"/>
              <a:t>22104</a:t>
            </a:r>
            <a:r>
              <a:rPr lang="en-US" dirty="0"/>
              <a:t>	042018</a:t>
            </a:r>
            <a:endParaRPr lang="en-US" dirty="0" smtClean="0"/>
          </a:p>
          <a:p>
            <a:r>
              <a:rPr lang="en-US" dirty="0" smtClean="0"/>
              <a:t>22105</a:t>
            </a:r>
            <a:r>
              <a:rPr lang="en-US" dirty="0"/>
              <a:t>	042018</a:t>
            </a:r>
            <a:endParaRPr lang="en-US" dirty="0" smtClean="0"/>
          </a:p>
          <a:p>
            <a:pPr marL="342900" indent="-342900">
              <a:buAutoNum type="arabicPlain" startAt="22106"/>
            </a:pPr>
            <a:r>
              <a:rPr lang="en-US" dirty="0"/>
              <a:t> </a:t>
            </a:r>
            <a:r>
              <a:rPr lang="en-US" dirty="0" smtClean="0"/>
              <a:t>	042018</a:t>
            </a:r>
          </a:p>
          <a:p>
            <a:pPr marL="342900" indent="-342900">
              <a:buAutoNum type="arabicPlain" startAt="22106"/>
            </a:pPr>
            <a:r>
              <a:rPr lang="en-US" dirty="0"/>
              <a:t> </a:t>
            </a:r>
            <a:r>
              <a:rPr lang="en-US" dirty="0" smtClean="0"/>
              <a:t>	042018</a:t>
            </a:r>
          </a:p>
        </p:txBody>
      </p:sp>
      <p:grpSp>
        <p:nvGrpSpPr>
          <p:cNvPr id="44" name="Group 43"/>
          <p:cNvGrpSpPr/>
          <p:nvPr/>
        </p:nvGrpSpPr>
        <p:grpSpPr>
          <a:xfrm>
            <a:off x="3202987" y="2589837"/>
            <a:ext cx="5786603" cy="1413798"/>
            <a:chOff x="3202987" y="2589837"/>
            <a:chExt cx="5786603" cy="1413798"/>
          </a:xfrm>
        </p:grpSpPr>
        <p:sp>
          <p:nvSpPr>
            <p:cNvPr id="30" name="TextBox 29"/>
            <p:cNvSpPr txBox="1"/>
            <p:nvPr/>
          </p:nvSpPr>
          <p:spPr>
            <a:xfrm>
              <a:off x="3202987" y="2589837"/>
              <a:ext cx="1307592" cy="457200"/>
            </a:xfrm>
            <a:prstGeom prst="rect">
              <a:avLst/>
            </a:prstGeom>
            <a:noFill/>
          </p:spPr>
          <p:txBody>
            <a:bodyPr wrap="square" lIns="45720" rIns="45720" rtlCol="0">
              <a:spAutoFit/>
            </a:bodyPr>
            <a:lstStyle/>
            <a:p>
              <a:r>
                <a:rPr lang="en-US" dirty="0" smtClean="0"/>
                <a:t>11011</a:t>
              </a:r>
              <a:r>
                <a:rPr lang="en-US" dirty="0"/>
                <a:t>	</a:t>
              </a:r>
              <a:r>
                <a:rPr lang="en-US" dirty="0" smtClean="0"/>
                <a:t>032018</a:t>
              </a:r>
            </a:p>
            <a:p>
              <a:r>
                <a:rPr lang="en-US" dirty="0" smtClean="0"/>
                <a:t>22101</a:t>
              </a:r>
              <a:r>
                <a:rPr lang="en-US" dirty="0"/>
                <a:t>	</a:t>
              </a:r>
              <a:r>
                <a:rPr lang="en-US" dirty="0" smtClean="0"/>
                <a:t>042018</a:t>
              </a:r>
            </a:p>
          </p:txBody>
        </p:sp>
        <p:sp>
          <p:nvSpPr>
            <p:cNvPr id="31" name="TextBox 30"/>
            <p:cNvSpPr txBox="1"/>
            <p:nvPr/>
          </p:nvSpPr>
          <p:spPr>
            <a:xfrm>
              <a:off x="4885694" y="2589837"/>
              <a:ext cx="1307592" cy="457200"/>
            </a:xfrm>
            <a:prstGeom prst="rect">
              <a:avLst/>
            </a:prstGeom>
            <a:noFill/>
          </p:spPr>
          <p:txBody>
            <a:bodyPr wrap="square" lIns="45720" rIns="45720" rtlCol="0">
              <a:spAutoFit/>
            </a:bodyPr>
            <a:lstStyle/>
            <a:p>
              <a:r>
                <a:rPr lang="en-US" dirty="0"/>
                <a:t>11012	</a:t>
              </a:r>
              <a:r>
                <a:rPr lang="en-US" dirty="0" smtClean="0"/>
                <a:t>032018</a:t>
              </a:r>
            </a:p>
            <a:p>
              <a:r>
                <a:rPr lang="en-US" dirty="0" smtClean="0"/>
                <a:t>22102</a:t>
              </a:r>
              <a:r>
                <a:rPr lang="en-US" dirty="0"/>
                <a:t>	</a:t>
              </a:r>
              <a:r>
                <a:rPr lang="en-US" dirty="0" smtClean="0"/>
                <a:t>042018</a:t>
              </a:r>
            </a:p>
          </p:txBody>
        </p:sp>
        <p:sp>
          <p:nvSpPr>
            <p:cNvPr id="32" name="TextBox 31"/>
            <p:cNvSpPr txBox="1"/>
            <p:nvPr/>
          </p:nvSpPr>
          <p:spPr>
            <a:xfrm>
              <a:off x="4061855" y="3288054"/>
              <a:ext cx="1307592" cy="715581"/>
            </a:xfrm>
            <a:prstGeom prst="rect">
              <a:avLst/>
            </a:prstGeom>
            <a:noFill/>
          </p:spPr>
          <p:txBody>
            <a:bodyPr wrap="square" lIns="45720" rIns="45720" rtlCol="0">
              <a:spAutoFit/>
            </a:bodyPr>
            <a:lstStyle/>
            <a:p>
              <a:r>
                <a:rPr lang="en-US" dirty="0" smtClean="0"/>
                <a:t>11013</a:t>
              </a:r>
              <a:r>
                <a:rPr lang="en-US" dirty="0"/>
                <a:t>	</a:t>
              </a:r>
              <a:r>
                <a:rPr lang="en-US" dirty="0" smtClean="0"/>
                <a:t>032018</a:t>
              </a:r>
            </a:p>
            <a:p>
              <a:pPr marL="342900" indent="-342900">
                <a:buAutoNum type="arabicPlain" startAt="22103"/>
              </a:pPr>
              <a:r>
                <a:rPr lang="en-US" dirty="0" smtClean="0"/>
                <a:t> 	042018</a:t>
              </a:r>
            </a:p>
            <a:p>
              <a:r>
                <a:rPr lang="en-US" dirty="0" smtClean="0"/>
                <a:t>22107 	042018</a:t>
              </a:r>
            </a:p>
          </p:txBody>
        </p:sp>
        <p:sp>
          <p:nvSpPr>
            <p:cNvPr id="33" name="TextBox 32"/>
            <p:cNvSpPr txBox="1"/>
            <p:nvPr/>
          </p:nvSpPr>
          <p:spPr>
            <a:xfrm>
              <a:off x="6998255" y="3412038"/>
              <a:ext cx="1307592" cy="457200"/>
            </a:xfrm>
            <a:prstGeom prst="rect">
              <a:avLst/>
            </a:prstGeom>
            <a:noFill/>
          </p:spPr>
          <p:txBody>
            <a:bodyPr wrap="square" lIns="45720" rIns="45720" rtlCol="0">
              <a:spAutoFit/>
            </a:bodyPr>
            <a:lstStyle>
              <a:defPPr>
                <a:defRPr lang="en-US"/>
              </a:defPPr>
            </a:lstStyle>
            <a:p>
              <a:r>
                <a:rPr lang="en-US" dirty="0"/>
                <a:t>11014	032018</a:t>
              </a:r>
            </a:p>
            <a:p>
              <a:r>
                <a:rPr lang="en-US" dirty="0"/>
                <a:t>22104	042018</a:t>
              </a:r>
            </a:p>
          </p:txBody>
        </p:sp>
        <p:sp>
          <p:nvSpPr>
            <p:cNvPr id="34" name="TextBox 33"/>
            <p:cNvSpPr txBox="1"/>
            <p:nvPr/>
          </p:nvSpPr>
          <p:spPr>
            <a:xfrm>
              <a:off x="6258471" y="2589837"/>
              <a:ext cx="1307592" cy="457200"/>
            </a:xfrm>
            <a:prstGeom prst="rect">
              <a:avLst/>
            </a:prstGeom>
            <a:noFill/>
          </p:spPr>
          <p:txBody>
            <a:bodyPr wrap="square" lIns="45720" rIns="45720" rtlCol="0">
              <a:spAutoFit/>
            </a:bodyPr>
            <a:lstStyle>
              <a:defPPr>
                <a:defRPr lang="en-US"/>
              </a:defPPr>
            </a:lstStyle>
            <a:p>
              <a:r>
                <a:rPr lang="en-US" dirty="0"/>
                <a:t>11015	032018</a:t>
              </a:r>
            </a:p>
            <a:p>
              <a:r>
                <a:rPr lang="en-US" dirty="0"/>
                <a:t>22105	042018</a:t>
              </a:r>
            </a:p>
          </p:txBody>
        </p:sp>
        <p:sp>
          <p:nvSpPr>
            <p:cNvPr id="35" name="TextBox 34"/>
            <p:cNvSpPr txBox="1"/>
            <p:nvPr/>
          </p:nvSpPr>
          <p:spPr>
            <a:xfrm>
              <a:off x="7681998" y="2589837"/>
              <a:ext cx="1307592" cy="457200"/>
            </a:xfrm>
            <a:prstGeom prst="rect">
              <a:avLst/>
            </a:prstGeom>
            <a:noFill/>
          </p:spPr>
          <p:txBody>
            <a:bodyPr wrap="square" lIns="45720" rIns="45720" rtlCol="0">
              <a:spAutoFit/>
            </a:bodyPr>
            <a:lstStyle>
              <a:defPPr>
                <a:defRPr lang="en-US"/>
              </a:defPPr>
            </a:lstStyle>
            <a:p>
              <a:r>
                <a:rPr lang="en-US" dirty="0"/>
                <a:t>11016	032018</a:t>
              </a:r>
            </a:p>
            <a:p>
              <a:r>
                <a:rPr lang="en-US" dirty="0"/>
                <a:t>22106	042018</a:t>
              </a:r>
            </a:p>
          </p:txBody>
        </p:sp>
      </p:grpSp>
      <p:grpSp>
        <p:nvGrpSpPr>
          <p:cNvPr id="53" name="Group 52"/>
          <p:cNvGrpSpPr/>
          <p:nvPr/>
        </p:nvGrpSpPr>
        <p:grpSpPr>
          <a:xfrm>
            <a:off x="3212112" y="2832019"/>
            <a:ext cx="5757486" cy="824198"/>
            <a:chOff x="3212112" y="2832019"/>
            <a:chExt cx="5757486" cy="824198"/>
          </a:xfrm>
        </p:grpSpPr>
        <p:cxnSp>
          <p:nvCxnSpPr>
            <p:cNvPr id="46" name="Straight Connector 45"/>
            <p:cNvCxnSpPr/>
            <p:nvPr/>
          </p:nvCxnSpPr>
          <p:spPr>
            <a:xfrm>
              <a:off x="3212112" y="2839430"/>
              <a:ext cx="1271016" cy="225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4892472" y="2836529"/>
              <a:ext cx="1271016" cy="225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6267891" y="2834274"/>
              <a:ext cx="1271016" cy="225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7698582" y="2832019"/>
              <a:ext cx="1271016" cy="225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079626" y="3547651"/>
              <a:ext cx="1271016" cy="225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6998255" y="3653962"/>
              <a:ext cx="1271016" cy="2255"/>
            </a:xfrm>
            <a:prstGeom prst="line">
              <a:avLst/>
            </a:prstGeom>
            <a:ln w="254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34987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236" y="6480"/>
            <a:ext cx="8714943" cy="682400"/>
          </a:xfrm>
        </p:spPr>
        <p:txBody>
          <a:bodyPr/>
          <a:lstStyle/>
          <a:p>
            <a:r>
              <a:rPr lang="en-US" dirty="0" smtClean="0"/>
              <a:t>ADW Tables: Distribution &amp; Storage</a:t>
            </a:r>
            <a:endParaRPr lang="en-US" dirty="0"/>
          </a:p>
        </p:txBody>
      </p:sp>
      <p:graphicFrame>
        <p:nvGraphicFramePr>
          <p:cNvPr id="3" name="Table 2"/>
          <p:cNvGraphicFramePr>
            <a:graphicFrameLocks noGrp="1"/>
          </p:cNvGraphicFramePr>
          <p:nvPr>
            <p:extLst/>
          </p:nvPr>
        </p:nvGraphicFramePr>
        <p:xfrm>
          <a:off x="237225" y="679276"/>
          <a:ext cx="7643245" cy="1825611"/>
        </p:xfrm>
        <a:graphic>
          <a:graphicData uri="http://schemas.openxmlformats.org/drawingml/2006/table">
            <a:tbl>
              <a:tblPr firstRow="1" bandRow="1">
                <a:tableStyleId>{5C22544A-7EE6-4342-B048-85BDC9FD1C3A}</a:tableStyleId>
              </a:tblPr>
              <a:tblGrid>
                <a:gridCol w="2547748">
                  <a:extLst>
                    <a:ext uri="{9D8B030D-6E8A-4147-A177-3AD203B41FA5}">
                      <a16:colId xmlns:a16="http://schemas.microsoft.com/office/drawing/2014/main" val="1043162021"/>
                    </a:ext>
                  </a:extLst>
                </a:gridCol>
                <a:gridCol w="2424140">
                  <a:extLst>
                    <a:ext uri="{9D8B030D-6E8A-4147-A177-3AD203B41FA5}">
                      <a16:colId xmlns:a16="http://schemas.microsoft.com/office/drawing/2014/main" val="2377056014"/>
                    </a:ext>
                  </a:extLst>
                </a:gridCol>
                <a:gridCol w="2671357">
                  <a:extLst>
                    <a:ext uri="{9D8B030D-6E8A-4147-A177-3AD203B41FA5}">
                      <a16:colId xmlns:a16="http://schemas.microsoft.com/office/drawing/2014/main" val="2756769494"/>
                    </a:ext>
                  </a:extLst>
                </a:gridCol>
              </a:tblGrid>
              <a:tr h="418451">
                <a:tc gridSpan="2">
                  <a:txBody>
                    <a:bodyPr/>
                    <a:lstStyle/>
                    <a:p>
                      <a:pPr algn="ctr"/>
                      <a:r>
                        <a:rPr lang="en-US" sz="1400" dirty="0" smtClean="0"/>
                        <a:t>Distributed</a:t>
                      </a:r>
                      <a:endParaRPr lang="en-US" sz="1400" dirty="0"/>
                    </a:p>
                  </a:txBody>
                  <a:tcPr>
                    <a:solidFill>
                      <a:srgbClr val="802A7A"/>
                    </a:solidFill>
                  </a:tcPr>
                </a:tc>
                <a:tc hMerge="1">
                  <a:txBody>
                    <a:bodyPr/>
                    <a:lstStyle/>
                    <a:p>
                      <a:endParaRPr lang="en-US" dirty="0"/>
                    </a:p>
                  </a:txBody>
                  <a:tcPr>
                    <a:solidFill>
                      <a:srgbClr val="802A7A"/>
                    </a:solidFill>
                  </a:tcPr>
                </a:tc>
                <a:tc>
                  <a:txBody>
                    <a:bodyPr/>
                    <a:lstStyle/>
                    <a:p>
                      <a:pPr algn="ctr"/>
                      <a:r>
                        <a:rPr lang="en-US" sz="1400" dirty="0" smtClean="0"/>
                        <a:t>Replicated</a:t>
                      </a:r>
                      <a:endParaRPr lang="en-US" sz="1400" dirty="0"/>
                    </a:p>
                  </a:txBody>
                  <a:tcPr>
                    <a:solidFill>
                      <a:srgbClr val="802A7A"/>
                    </a:solidFill>
                  </a:tcPr>
                </a:tc>
                <a:extLst>
                  <a:ext uri="{0D108BD9-81ED-4DB2-BD59-A6C34878D82A}">
                    <a16:rowId xmlns:a16="http://schemas.microsoft.com/office/drawing/2014/main" val="692749374"/>
                  </a:ext>
                </a:extLst>
              </a:tr>
              <a:tr h="370840">
                <a:tc>
                  <a:txBody>
                    <a:bodyPr/>
                    <a:lstStyle/>
                    <a:p>
                      <a:pPr algn="ctr"/>
                      <a:r>
                        <a:rPr lang="en-US" sz="1400" dirty="0" smtClean="0">
                          <a:solidFill>
                            <a:schemeClr val="bg1"/>
                          </a:solidFill>
                        </a:rPr>
                        <a:t>Hash</a:t>
                      </a:r>
                      <a:endParaRPr lang="en-US" sz="1400" dirty="0">
                        <a:solidFill>
                          <a:schemeClr val="bg1"/>
                        </a:solidFill>
                      </a:endParaRPr>
                    </a:p>
                  </a:txBody>
                  <a:tcPr>
                    <a:solidFill>
                      <a:srgbClr val="C13089"/>
                    </a:solidFill>
                  </a:tcPr>
                </a:tc>
                <a:tc>
                  <a:txBody>
                    <a:bodyPr/>
                    <a:lstStyle/>
                    <a:p>
                      <a:pPr algn="ctr"/>
                      <a:r>
                        <a:rPr lang="en-US" sz="1400" dirty="0" smtClean="0">
                          <a:solidFill>
                            <a:schemeClr val="bg1"/>
                          </a:solidFill>
                        </a:rPr>
                        <a:t>Round Robin</a:t>
                      </a:r>
                      <a:endParaRPr lang="en-US" sz="1400" dirty="0">
                        <a:solidFill>
                          <a:schemeClr val="bg1"/>
                        </a:solidFill>
                      </a:endParaRPr>
                    </a:p>
                  </a:txBody>
                  <a:tcPr>
                    <a:solidFill>
                      <a:srgbClr val="C13089"/>
                    </a:solidFill>
                  </a:tcPr>
                </a:tc>
                <a:tc>
                  <a:txBody>
                    <a:bodyPr/>
                    <a:lstStyle/>
                    <a:p>
                      <a:pPr algn="ctr"/>
                      <a:r>
                        <a:rPr lang="en-US" sz="1400" dirty="0" smtClean="0">
                          <a:solidFill>
                            <a:schemeClr val="bg1"/>
                          </a:solidFill>
                        </a:rPr>
                        <a:t>Replicated</a:t>
                      </a:r>
                      <a:endParaRPr lang="en-US" sz="1400" dirty="0">
                        <a:solidFill>
                          <a:schemeClr val="bg1"/>
                        </a:solidFill>
                      </a:endParaRPr>
                    </a:p>
                  </a:txBody>
                  <a:tcPr>
                    <a:solidFill>
                      <a:srgbClr val="C13089"/>
                    </a:solidFill>
                  </a:tcPr>
                </a:tc>
                <a:extLst>
                  <a:ext uri="{0D108BD9-81ED-4DB2-BD59-A6C34878D82A}">
                    <a16:rowId xmlns:a16="http://schemas.microsoft.com/office/drawing/2014/main" val="2544754972"/>
                  </a:ext>
                </a:extLst>
              </a:tr>
              <a:tr h="370840">
                <a:tc>
                  <a:txBody>
                    <a:bodyPr/>
                    <a:lstStyle/>
                    <a:p>
                      <a:r>
                        <a:rPr lang="en-US" sz="1400" dirty="0" smtClean="0"/>
                        <a:t>Distributed on Hash Key across the 60 nodes</a:t>
                      </a:r>
                      <a:endParaRPr lang="en-US" sz="1400" dirty="0"/>
                    </a:p>
                  </a:txBody>
                  <a:tcPr>
                    <a:solidFill>
                      <a:srgbClr val="F1C5E0"/>
                    </a:solidFill>
                  </a:tcPr>
                </a:tc>
                <a:tc>
                  <a:txBody>
                    <a:bodyPr/>
                    <a:lstStyle/>
                    <a:p>
                      <a:r>
                        <a:rPr lang="en-US" sz="1400" dirty="0" smtClean="0"/>
                        <a:t>Randomly distributed across the 60 nodes</a:t>
                      </a:r>
                      <a:endParaRPr lang="en-US" sz="1400" dirty="0"/>
                    </a:p>
                  </a:txBody>
                  <a:tcPr>
                    <a:solidFill>
                      <a:srgbClr val="F1C5E0"/>
                    </a:solidFill>
                  </a:tcPr>
                </a:tc>
                <a:tc>
                  <a:txBody>
                    <a:bodyPr/>
                    <a:lstStyle/>
                    <a:p>
                      <a:r>
                        <a:rPr lang="en-US" sz="1400" dirty="0" smtClean="0"/>
                        <a:t>Each</a:t>
                      </a:r>
                      <a:r>
                        <a:rPr lang="en-US" sz="1400" baseline="0" dirty="0" smtClean="0"/>
                        <a:t> compute node has a copy of the entire table</a:t>
                      </a:r>
                      <a:endParaRPr lang="en-US" sz="1400" dirty="0"/>
                    </a:p>
                  </a:txBody>
                  <a:tcPr>
                    <a:solidFill>
                      <a:srgbClr val="F1C5E0"/>
                    </a:solidFill>
                  </a:tcPr>
                </a:tc>
                <a:extLst>
                  <a:ext uri="{0D108BD9-81ED-4DB2-BD59-A6C34878D82A}">
                    <a16:rowId xmlns:a16="http://schemas.microsoft.com/office/drawing/2014/main" val="2724479515"/>
                  </a:ext>
                </a:extLst>
              </a:tr>
              <a:tr h="370840">
                <a:tc>
                  <a:txBody>
                    <a:bodyPr/>
                    <a:lstStyle/>
                    <a:p>
                      <a:r>
                        <a:rPr lang="en-US" sz="1400" dirty="0" smtClean="0"/>
                        <a:t>Fact Tables</a:t>
                      </a:r>
                    </a:p>
                    <a:p>
                      <a:r>
                        <a:rPr lang="en-US" sz="1400" dirty="0" smtClean="0"/>
                        <a:t>RCD</a:t>
                      </a:r>
                    </a:p>
                  </a:txBody>
                  <a:tcPr>
                    <a:solidFill>
                      <a:srgbClr val="E490C4"/>
                    </a:solidFill>
                  </a:tcPr>
                </a:tc>
                <a:tc>
                  <a:txBody>
                    <a:bodyPr/>
                    <a:lstStyle/>
                    <a:p>
                      <a:r>
                        <a:rPr lang="en-US" sz="1400" dirty="0" smtClean="0"/>
                        <a:t>External Tables</a:t>
                      </a:r>
                      <a:endParaRPr lang="en-US" sz="1400" dirty="0"/>
                    </a:p>
                  </a:txBody>
                  <a:tcPr>
                    <a:solidFill>
                      <a:srgbClr val="E490C4"/>
                    </a:solidFill>
                  </a:tcPr>
                </a:tc>
                <a:tc>
                  <a:txBody>
                    <a:bodyPr/>
                    <a:lstStyle/>
                    <a:p>
                      <a:r>
                        <a:rPr lang="en-US" sz="1400" dirty="0" smtClean="0"/>
                        <a:t>Dimensions &lt; 2G</a:t>
                      </a:r>
                      <a:endParaRPr lang="en-US" sz="1400" dirty="0"/>
                    </a:p>
                  </a:txBody>
                  <a:tcPr>
                    <a:solidFill>
                      <a:srgbClr val="E490C4"/>
                    </a:solidFill>
                  </a:tcPr>
                </a:tc>
                <a:extLst>
                  <a:ext uri="{0D108BD9-81ED-4DB2-BD59-A6C34878D82A}">
                    <a16:rowId xmlns:a16="http://schemas.microsoft.com/office/drawing/2014/main" val="3081826168"/>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580722611"/>
              </p:ext>
            </p:extLst>
          </p:nvPr>
        </p:nvGraphicFramePr>
        <p:xfrm>
          <a:off x="461949" y="2683799"/>
          <a:ext cx="7193796" cy="1991360"/>
        </p:xfrm>
        <a:graphic>
          <a:graphicData uri="http://schemas.openxmlformats.org/drawingml/2006/table">
            <a:tbl>
              <a:tblPr firstRow="1" bandRow="1">
                <a:tableStyleId>{5C22544A-7EE6-4342-B048-85BDC9FD1C3A}</a:tableStyleId>
              </a:tblPr>
              <a:tblGrid>
                <a:gridCol w="2397932">
                  <a:extLst>
                    <a:ext uri="{9D8B030D-6E8A-4147-A177-3AD203B41FA5}">
                      <a16:colId xmlns:a16="http://schemas.microsoft.com/office/drawing/2014/main" val="1043162021"/>
                    </a:ext>
                  </a:extLst>
                </a:gridCol>
                <a:gridCol w="2397932">
                  <a:extLst>
                    <a:ext uri="{9D8B030D-6E8A-4147-A177-3AD203B41FA5}">
                      <a16:colId xmlns:a16="http://schemas.microsoft.com/office/drawing/2014/main" val="2377056014"/>
                    </a:ext>
                  </a:extLst>
                </a:gridCol>
                <a:gridCol w="2397932">
                  <a:extLst>
                    <a:ext uri="{9D8B030D-6E8A-4147-A177-3AD203B41FA5}">
                      <a16:colId xmlns:a16="http://schemas.microsoft.com/office/drawing/2014/main" val="2756769494"/>
                    </a:ext>
                  </a:extLst>
                </a:gridCol>
              </a:tblGrid>
              <a:tr h="370840">
                <a:tc>
                  <a:txBody>
                    <a:bodyPr/>
                    <a:lstStyle/>
                    <a:p>
                      <a:pPr algn="ctr"/>
                      <a:r>
                        <a:rPr lang="en-US" sz="1400" dirty="0" smtClean="0"/>
                        <a:t>Clustered </a:t>
                      </a:r>
                      <a:r>
                        <a:rPr lang="en-US" sz="1400" dirty="0" err="1" smtClean="0"/>
                        <a:t>ColumnStore</a:t>
                      </a:r>
                      <a:r>
                        <a:rPr lang="en-US" sz="1400" baseline="0" dirty="0" smtClean="0"/>
                        <a:t> Index</a:t>
                      </a:r>
                      <a:endParaRPr lang="en-US" sz="1400" dirty="0"/>
                    </a:p>
                  </a:txBody>
                  <a:tcPr>
                    <a:solidFill>
                      <a:srgbClr val="802A7A"/>
                    </a:solidFill>
                  </a:tcPr>
                </a:tc>
                <a:tc gridSpan="2">
                  <a:txBody>
                    <a:bodyPr/>
                    <a:lstStyle/>
                    <a:p>
                      <a:pPr algn="ctr"/>
                      <a:r>
                        <a:rPr lang="en-US" sz="1400" dirty="0" smtClean="0"/>
                        <a:t>Row</a:t>
                      </a:r>
                      <a:r>
                        <a:rPr lang="en-US" sz="1400" baseline="0" dirty="0" smtClean="0"/>
                        <a:t> Store</a:t>
                      </a:r>
                      <a:endParaRPr lang="en-US" sz="1400" dirty="0"/>
                    </a:p>
                  </a:txBody>
                  <a:tcPr>
                    <a:solidFill>
                      <a:srgbClr val="802A7A"/>
                    </a:solidFill>
                  </a:tcPr>
                </a:tc>
                <a:tc hMerge="1">
                  <a:txBody>
                    <a:bodyPr/>
                    <a:lstStyle/>
                    <a:p>
                      <a:endParaRPr lang="en-US" dirty="0"/>
                    </a:p>
                  </a:txBody>
                  <a:tcPr>
                    <a:solidFill>
                      <a:srgbClr val="802A7A"/>
                    </a:solidFill>
                  </a:tcPr>
                </a:tc>
                <a:extLst>
                  <a:ext uri="{0D108BD9-81ED-4DB2-BD59-A6C34878D82A}">
                    <a16:rowId xmlns:a16="http://schemas.microsoft.com/office/drawing/2014/main" val="692749374"/>
                  </a:ext>
                </a:extLst>
              </a:tr>
              <a:tr h="370840">
                <a:tc>
                  <a:txBody>
                    <a:bodyPr/>
                    <a:lstStyle/>
                    <a:p>
                      <a:pPr algn="ctr"/>
                      <a:r>
                        <a:rPr lang="en-US" sz="1400" dirty="0" smtClean="0"/>
                        <a:t>Clustered </a:t>
                      </a:r>
                      <a:r>
                        <a:rPr lang="en-US" sz="1400" dirty="0" err="1" smtClean="0"/>
                        <a:t>ColumnStore</a:t>
                      </a:r>
                      <a:r>
                        <a:rPr lang="en-US" sz="1400" baseline="0" dirty="0" smtClean="0"/>
                        <a:t> </a:t>
                      </a:r>
                      <a:r>
                        <a:rPr lang="en-US" sz="1400" dirty="0" smtClean="0"/>
                        <a:t>Index</a:t>
                      </a:r>
                      <a:endParaRPr lang="en-US" sz="1400" dirty="0"/>
                    </a:p>
                  </a:txBody>
                  <a:tcPr>
                    <a:solidFill>
                      <a:srgbClr val="C13089"/>
                    </a:solidFill>
                  </a:tcPr>
                </a:tc>
                <a:tc>
                  <a:txBody>
                    <a:bodyPr/>
                    <a:lstStyle/>
                    <a:p>
                      <a:pPr algn="ctr"/>
                      <a:r>
                        <a:rPr lang="en-US" sz="1400" dirty="0" smtClean="0"/>
                        <a:t>Heap</a:t>
                      </a:r>
                      <a:endParaRPr lang="en-US" sz="1400" dirty="0"/>
                    </a:p>
                  </a:txBody>
                  <a:tcPr>
                    <a:solidFill>
                      <a:srgbClr val="C13089"/>
                    </a:solidFill>
                  </a:tcPr>
                </a:tc>
                <a:tc>
                  <a:txBody>
                    <a:bodyPr/>
                    <a:lstStyle/>
                    <a:p>
                      <a:pPr algn="ctr"/>
                      <a:r>
                        <a:rPr lang="en-US" sz="1400" dirty="0" smtClean="0"/>
                        <a:t>Clustered</a:t>
                      </a:r>
                      <a:r>
                        <a:rPr lang="en-US" sz="1400" baseline="0" dirty="0" smtClean="0"/>
                        <a:t> Index</a:t>
                      </a:r>
                      <a:endParaRPr lang="en-US" sz="1400" dirty="0"/>
                    </a:p>
                  </a:txBody>
                  <a:tcPr>
                    <a:solidFill>
                      <a:srgbClr val="C13089"/>
                    </a:solidFill>
                  </a:tcPr>
                </a:tc>
                <a:extLst>
                  <a:ext uri="{0D108BD9-81ED-4DB2-BD59-A6C34878D82A}">
                    <a16:rowId xmlns:a16="http://schemas.microsoft.com/office/drawing/2014/main" val="2544754972"/>
                  </a:ext>
                </a:extLst>
              </a:tr>
              <a:tr h="370840">
                <a:tc>
                  <a:txBody>
                    <a:bodyPr/>
                    <a:lstStyle/>
                    <a:p>
                      <a:r>
                        <a:rPr lang="en-US" sz="1400" dirty="0" smtClean="0"/>
                        <a:t>Stores data in columns</a:t>
                      </a:r>
                    </a:p>
                    <a:p>
                      <a:r>
                        <a:rPr lang="en-US" sz="1400" dirty="0" smtClean="0"/>
                        <a:t>Highly compressed</a:t>
                      </a:r>
                    </a:p>
                    <a:p>
                      <a:r>
                        <a:rPr lang="en-US" sz="1400" dirty="0" smtClean="0"/>
                        <a:t>&gt;</a:t>
                      </a:r>
                      <a:r>
                        <a:rPr lang="en-US" sz="1400" baseline="0" dirty="0" smtClean="0"/>
                        <a:t> 600k rows, 60m preferred</a:t>
                      </a:r>
                      <a:endParaRPr lang="en-US" sz="1400" dirty="0"/>
                    </a:p>
                  </a:txBody>
                  <a:tcPr>
                    <a:solidFill>
                      <a:srgbClr val="F1C5E0"/>
                    </a:solidFill>
                  </a:tcPr>
                </a:tc>
                <a:tc>
                  <a:txBody>
                    <a:bodyPr/>
                    <a:lstStyle/>
                    <a:p>
                      <a:r>
                        <a:rPr lang="en-US" sz="1400" dirty="0" smtClean="0"/>
                        <a:t>Unordered data</a:t>
                      </a:r>
                      <a:endParaRPr lang="en-US" sz="1400" dirty="0"/>
                    </a:p>
                  </a:txBody>
                  <a:tcPr>
                    <a:solidFill>
                      <a:srgbClr val="F1C5E0"/>
                    </a:solidFill>
                  </a:tcPr>
                </a:tc>
                <a:tc>
                  <a:txBody>
                    <a:bodyPr/>
                    <a:lstStyle/>
                    <a:p>
                      <a:r>
                        <a:rPr lang="en-US" sz="1400" dirty="0" smtClean="0"/>
                        <a:t>Index ordered data</a:t>
                      </a:r>
                      <a:endParaRPr lang="en-US" sz="1400" dirty="0"/>
                    </a:p>
                  </a:txBody>
                  <a:tcPr>
                    <a:solidFill>
                      <a:srgbClr val="F1C5E0"/>
                    </a:solidFill>
                  </a:tcPr>
                </a:tc>
                <a:extLst>
                  <a:ext uri="{0D108BD9-81ED-4DB2-BD59-A6C34878D82A}">
                    <a16:rowId xmlns:a16="http://schemas.microsoft.com/office/drawing/2014/main" val="2724479515"/>
                  </a:ext>
                </a:extLst>
              </a:tr>
              <a:tr h="370840">
                <a:tc gridSpan="3">
                  <a:txBody>
                    <a:bodyPr/>
                    <a:lstStyle/>
                    <a:p>
                      <a:r>
                        <a:rPr lang="en-US" sz="1400" dirty="0" smtClean="0"/>
                        <a:t>All index efficiency</a:t>
                      </a:r>
                      <a:r>
                        <a:rPr lang="en-US" sz="1400" baseline="0" dirty="0" smtClean="0"/>
                        <a:t> based on quality and health.  Rebuild CCI with extra large resource class</a:t>
                      </a:r>
                    </a:p>
                    <a:p>
                      <a:r>
                        <a:rPr lang="en-US" sz="1400" baseline="0" dirty="0" smtClean="0"/>
                        <a:t>Updating statistics a MUST</a:t>
                      </a:r>
                      <a:endParaRPr lang="en-US" sz="1400" dirty="0"/>
                    </a:p>
                  </a:txBody>
                  <a:tcPr>
                    <a:solidFill>
                      <a:srgbClr val="E490C4"/>
                    </a:solidFill>
                  </a:tcPr>
                </a:tc>
                <a:tc hMerge="1">
                  <a:txBody>
                    <a:bodyPr/>
                    <a:lstStyle/>
                    <a:p>
                      <a:endParaRPr lang="en-US" dirty="0"/>
                    </a:p>
                  </a:txBody>
                  <a:tcPr>
                    <a:solidFill>
                      <a:srgbClr val="E490C4"/>
                    </a:solidFill>
                  </a:tcPr>
                </a:tc>
                <a:tc hMerge="1">
                  <a:txBody>
                    <a:bodyPr/>
                    <a:lstStyle/>
                    <a:p>
                      <a:endParaRPr lang="en-US" dirty="0"/>
                    </a:p>
                  </a:txBody>
                  <a:tcPr>
                    <a:solidFill>
                      <a:srgbClr val="E490C4"/>
                    </a:solidFill>
                  </a:tcPr>
                </a:tc>
                <a:extLst>
                  <a:ext uri="{0D108BD9-81ED-4DB2-BD59-A6C34878D82A}">
                    <a16:rowId xmlns:a16="http://schemas.microsoft.com/office/drawing/2014/main" val="3081826168"/>
                  </a:ext>
                </a:extLst>
              </a:tr>
            </a:tbl>
          </a:graphicData>
        </a:graphic>
      </p:graphicFrame>
      <p:sp>
        <p:nvSpPr>
          <p:cNvPr id="6" name="TextBox 5"/>
          <p:cNvSpPr txBox="1"/>
          <p:nvPr/>
        </p:nvSpPr>
        <p:spPr>
          <a:xfrm>
            <a:off x="7880470" y="1779119"/>
            <a:ext cx="1146873" cy="1962076"/>
          </a:xfrm>
          <a:prstGeom prst="rect">
            <a:avLst/>
          </a:prstGeom>
          <a:noFill/>
        </p:spPr>
        <p:txBody>
          <a:bodyPr wrap="square" rtlCol="0">
            <a:spAutoFit/>
          </a:bodyPr>
          <a:lstStyle/>
          <a:p>
            <a:r>
              <a:rPr lang="en-US" b="1" u="sng" dirty="0" smtClean="0">
                <a:solidFill>
                  <a:schemeClr val="accent5">
                    <a:lumMod val="50000"/>
                  </a:schemeClr>
                </a:solidFill>
              </a:rPr>
              <a:t>Table Types</a:t>
            </a:r>
          </a:p>
          <a:p>
            <a:r>
              <a:rPr lang="en-US" dirty="0" smtClean="0">
                <a:solidFill>
                  <a:schemeClr val="accent5">
                    <a:lumMod val="75000"/>
                  </a:schemeClr>
                </a:solidFill>
              </a:rPr>
              <a:t>Fact</a:t>
            </a:r>
          </a:p>
          <a:p>
            <a:r>
              <a:rPr lang="en-US" dirty="0" smtClean="0">
                <a:solidFill>
                  <a:schemeClr val="accent5">
                    <a:lumMod val="75000"/>
                  </a:schemeClr>
                </a:solidFill>
              </a:rPr>
              <a:t>Dimension</a:t>
            </a:r>
          </a:p>
          <a:p>
            <a:r>
              <a:rPr lang="en-US" dirty="0" smtClean="0">
                <a:solidFill>
                  <a:schemeClr val="accent5">
                    <a:lumMod val="75000"/>
                  </a:schemeClr>
                </a:solidFill>
              </a:rPr>
              <a:t>RCD</a:t>
            </a:r>
          </a:p>
          <a:p>
            <a:r>
              <a:rPr lang="en-US" dirty="0" smtClean="0">
                <a:solidFill>
                  <a:schemeClr val="accent5">
                    <a:lumMod val="75000"/>
                  </a:schemeClr>
                </a:solidFill>
              </a:rPr>
              <a:t>Bridge</a:t>
            </a:r>
          </a:p>
          <a:p>
            <a:endParaRPr lang="en-US" dirty="0" smtClean="0">
              <a:solidFill>
                <a:schemeClr val="accent5">
                  <a:lumMod val="75000"/>
                </a:schemeClr>
              </a:solidFill>
            </a:endParaRPr>
          </a:p>
          <a:p>
            <a:r>
              <a:rPr lang="en-US" dirty="0" smtClean="0">
                <a:solidFill>
                  <a:schemeClr val="accent5">
                    <a:lumMod val="75000"/>
                  </a:schemeClr>
                </a:solidFill>
              </a:rPr>
              <a:t>Stage</a:t>
            </a:r>
          </a:p>
          <a:p>
            <a:r>
              <a:rPr lang="en-US" dirty="0" smtClean="0">
                <a:solidFill>
                  <a:schemeClr val="accent5">
                    <a:lumMod val="75000"/>
                  </a:schemeClr>
                </a:solidFill>
              </a:rPr>
              <a:t>External</a:t>
            </a:r>
          </a:p>
          <a:p>
            <a:r>
              <a:rPr lang="en-US" dirty="0" smtClean="0">
                <a:solidFill>
                  <a:schemeClr val="accent5">
                    <a:lumMod val="75000"/>
                  </a:schemeClr>
                </a:solidFill>
              </a:rPr>
              <a:t>Temporary</a:t>
            </a:r>
            <a:endParaRPr lang="en-US" dirty="0">
              <a:solidFill>
                <a:schemeClr val="accent5">
                  <a:lumMod val="75000"/>
                </a:schemeClr>
              </a:solidFill>
            </a:endParaRPr>
          </a:p>
        </p:txBody>
      </p:sp>
    </p:spTree>
    <p:extLst>
      <p:ext uri="{BB962C8B-B14F-4D97-AF65-F5344CB8AC3E}">
        <p14:creationId xmlns:p14="http://schemas.microsoft.com/office/powerpoint/2010/main" val="22808704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Every day I’m </a:t>
            </a:r>
            <a:r>
              <a:rPr lang="en-US" dirty="0" err="1" smtClean="0"/>
              <a:t>shufflin</a:t>
            </a:r>
            <a:r>
              <a:rPr lang="en-US" dirty="0" smtClean="0"/>
              <a:t>’</a:t>
            </a:r>
            <a:endParaRPr lang="en-US" dirty="0"/>
          </a:p>
        </p:txBody>
      </p:sp>
      <p:sp>
        <p:nvSpPr>
          <p:cNvPr id="3" name="TextBox 2"/>
          <p:cNvSpPr txBox="1"/>
          <p:nvPr/>
        </p:nvSpPr>
        <p:spPr>
          <a:xfrm>
            <a:off x="64006" y="1252246"/>
            <a:ext cx="8452314" cy="2677656"/>
          </a:xfrm>
          <a:prstGeom prst="rect">
            <a:avLst/>
          </a:prstGeom>
          <a:noFill/>
        </p:spPr>
        <p:txBody>
          <a:bodyPr wrap="square" rtlCol="0">
            <a:spAutoFit/>
          </a:bodyPr>
          <a:lstStyle/>
          <a:p>
            <a:r>
              <a:rPr lang="en-US" sz="2800" dirty="0"/>
              <a:t>Every day I’m </a:t>
            </a:r>
            <a:r>
              <a:rPr lang="en-US" sz="2800" dirty="0" err="1" smtClean="0"/>
              <a:t>shufflin</a:t>
            </a:r>
            <a:r>
              <a:rPr lang="en-US" sz="2800" dirty="0" smtClean="0"/>
              <a:t>‘, </a:t>
            </a:r>
          </a:p>
          <a:p>
            <a:r>
              <a:rPr lang="en-US" sz="2800" dirty="0" err="1" smtClean="0"/>
              <a:t>Shufflin</a:t>
            </a:r>
            <a:r>
              <a:rPr lang="en-US" sz="2800" dirty="0"/>
              <a:t>', </a:t>
            </a:r>
            <a:r>
              <a:rPr lang="en-US" sz="2800" dirty="0" err="1"/>
              <a:t>shufflin</a:t>
            </a:r>
            <a:r>
              <a:rPr lang="en-US" sz="2800" dirty="0"/>
              <a:t>'</a:t>
            </a:r>
          </a:p>
          <a:p>
            <a:r>
              <a:rPr lang="en-US" sz="2800" dirty="0"/>
              <a:t>Step up fast and be the first </a:t>
            </a:r>
            <a:r>
              <a:rPr lang="en-US" sz="2800" dirty="0" smtClean="0"/>
              <a:t>query </a:t>
            </a:r>
            <a:r>
              <a:rPr lang="en-US" sz="2800" dirty="0"/>
              <a:t>to make me throw this </a:t>
            </a:r>
            <a:r>
              <a:rPr lang="en-US" sz="2800" dirty="0" smtClean="0"/>
              <a:t>cache</a:t>
            </a:r>
            <a:r>
              <a:rPr lang="en-US" sz="2800" dirty="0"/>
              <a:t/>
            </a:r>
            <a:br>
              <a:rPr lang="en-US" sz="2800" dirty="0"/>
            </a:br>
            <a:r>
              <a:rPr lang="en-US" sz="2800" dirty="0"/>
              <a:t>We get </a:t>
            </a:r>
            <a:r>
              <a:rPr lang="en-US" sz="2800" dirty="0" smtClean="0"/>
              <a:t>memory </a:t>
            </a:r>
            <a:r>
              <a:rPr lang="en-US" sz="2800" dirty="0"/>
              <a:t>don’t be mad, now stop</a:t>
            </a:r>
            <a:br>
              <a:rPr lang="en-US" sz="2800" dirty="0"/>
            </a:br>
            <a:r>
              <a:rPr lang="en-US" sz="2800" dirty="0" smtClean="0"/>
              <a:t>Data Movement </a:t>
            </a:r>
            <a:r>
              <a:rPr lang="en-US" sz="2800" dirty="0"/>
              <a:t>is </a:t>
            </a:r>
            <a:r>
              <a:rPr lang="en-US" sz="2800" dirty="0" smtClean="0"/>
              <a:t>bad</a:t>
            </a:r>
            <a:endParaRPr lang="en-US" sz="2800" dirty="0"/>
          </a:p>
        </p:txBody>
      </p:sp>
      <p:sp>
        <p:nvSpPr>
          <p:cNvPr id="4" name="TextBox 3"/>
          <p:cNvSpPr txBox="1"/>
          <p:nvPr/>
        </p:nvSpPr>
        <p:spPr>
          <a:xfrm>
            <a:off x="644977" y="4335235"/>
            <a:ext cx="4490357" cy="300082"/>
          </a:xfrm>
          <a:prstGeom prst="rect">
            <a:avLst/>
          </a:prstGeom>
          <a:noFill/>
        </p:spPr>
        <p:txBody>
          <a:bodyPr wrap="square" rtlCol="0">
            <a:spAutoFit/>
          </a:bodyPr>
          <a:lstStyle/>
          <a:p>
            <a:r>
              <a:rPr lang="en-US" dirty="0">
                <a:hlinkClick r:id="rId3"/>
              </a:rPr>
              <a:t>https://</a:t>
            </a:r>
            <a:r>
              <a:rPr lang="en-US" dirty="0" smtClean="0">
                <a:hlinkClick r:id="rId3"/>
              </a:rPr>
              <a:t>www.youtube.com/watch?v=sy-vdb4rIQo</a:t>
            </a:r>
            <a:r>
              <a:rPr lang="en-US" dirty="0" smtClean="0"/>
              <a:t>  2:13-2:30</a:t>
            </a:r>
            <a:endParaRPr lang="en-US" dirty="0"/>
          </a:p>
        </p:txBody>
      </p:sp>
    </p:spTree>
    <p:extLst>
      <p:ext uri="{BB962C8B-B14F-4D97-AF65-F5344CB8AC3E}">
        <p14:creationId xmlns:p14="http://schemas.microsoft.com/office/powerpoint/2010/main" val="388981578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0C7F4B86-C44D-1C4E-86B8-BC5F011065A2}" vid="{A907E963-A896-8744-9875-CAAEA245853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E3BFC987ED9DD439BE33B036A2FFF55" ma:contentTypeVersion="9" ma:contentTypeDescription="Create a new document." ma:contentTypeScope="" ma:versionID="ccc5ad4ca152208d453192be90424cec">
  <xsd:schema xmlns:xsd="http://www.w3.org/2001/XMLSchema" xmlns:xs="http://www.w3.org/2001/XMLSchema" xmlns:p="http://schemas.microsoft.com/office/2006/metadata/properties" xmlns:ns2="68201248-332f-4b19-a564-5b53df1aa731" xmlns:ns3="2c4b7055-2425-4510-9a7f-db214c51849b" targetNamespace="http://schemas.microsoft.com/office/2006/metadata/properties" ma:root="true" ma:fieldsID="6a30ff04eee07dcd8c073745cae5653c" ns2:_="" ns3:_="">
    <xsd:import namespace="68201248-332f-4b19-a564-5b53df1aa731"/>
    <xsd:import namespace="2c4b7055-2425-4510-9a7f-db214c51849b"/>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8201248-332f-4b19-a564-5b53df1aa731" elementFormDefault="qualified">
    <xsd:import namespace="http://schemas.microsoft.com/office/2006/documentManagement/types"/>
    <xsd:import namespace="http://schemas.microsoft.com/office/infopath/2007/PartnerControls"/>
    <xsd:element name="SharedWithUsers" ma:index="8" nillable="true" ma:displayName="Shared With" ma:description="" ma:SearchPeopleOnly="false" ma:SharePointGroup="0" ma:internalName="SharedWithUsers" ma:readOnly="tru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format="DateTim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c4b7055-2425-4510-9a7f-db214c51849b"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714266F-2521-4BD1-B40E-70FEF353EEC2}">
  <ds:schemaRefs>
    <ds:schemaRef ds:uri="http://purl.org/dc/elements/1.1/"/>
    <ds:schemaRef ds:uri="http://schemas.microsoft.com/office/2006/metadata/properties"/>
    <ds:schemaRef ds:uri="68201248-332f-4b19-a564-5b53df1aa731"/>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c4b7055-2425-4510-9a7f-db214c51849b"/>
    <ds:schemaRef ds:uri="http://www.w3.org/XML/1998/namespace"/>
    <ds:schemaRef ds:uri="http://purl.org/dc/dcmitype/"/>
  </ds:schemaRefs>
</ds:datastoreItem>
</file>

<file path=customXml/itemProps2.xml><?xml version="1.0" encoding="utf-8"?>
<ds:datastoreItem xmlns:ds="http://schemas.openxmlformats.org/officeDocument/2006/customXml" ds:itemID="{AB3DB80C-1E7C-48F0-9EFD-703222EF80D6}">
  <ds:schemaRefs>
    <ds:schemaRef ds:uri="2c4b7055-2425-4510-9a7f-db214c51849b"/>
    <ds:schemaRef ds:uri="68201248-332f-4b19-a564-5b53df1aa73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A734002-4F6D-49CF-AA2C-43521C1FC70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809</Words>
  <Application>Microsoft Office PowerPoint</Application>
  <PresentationFormat>On-screen Show (16:9)</PresentationFormat>
  <Paragraphs>324</Paragraphs>
  <Slides>13</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Courier New</vt:lpstr>
      <vt:lpstr>Verdana</vt:lpstr>
      <vt:lpstr>Wingdings</vt:lpstr>
      <vt:lpstr>1_Office Theme</vt:lpstr>
      <vt:lpstr>Designing for Azure Data Warehouse Performance</vt:lpstr>
      <vt:lpstr>Alphabet vs Language</vt:lpstr>
      <vt:lpstr>Resources</vt:lpstr>
      <vt:lpstr>ADW Architecture</vt:lpstr>
      <vt:lpstr>Distributed Queries - Who Loves Them?</vt:lpstr>
      <vt:lpstr>ADW Tables: Distribution</vt:lpstr>
      <vt:lpstr>Hash Distribution vs Partitioning</vt:lpstr>
      <vt:lpstr>ADW Tables: Distribution &amp; Storage</vt:lpstr>
      <vt:lpstr>Every day I’m shufflin’</vt:lpstr>
      <vt:lpstr>Data Movement</vt:lpstr>
      <vt:lpstr>Considerations</vt:lpstr>
      <vt:lpstr>Let’s Look at the Tables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edit Master title style</dc:title>
  <dc:creator>Microsoft Office User</dc:creator>
  <cp:lastModifiedBy>Wolfset, Beth</cp:lastModifiedBy>
  <cp:revision>241</cp:revision>
  <dcterms:modified xsi:type="dcterms:W3CDTF">2019-04-27T01:20:46Z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0x010100AE3BFC987ED9DD439BE33B036A2FFF55</vt:lpwstr>
  </property>
</Properties>
</file>