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19"/>
  </p:notesMasterIdLst>
  <p:sldIdLst>
    <p:sldId id="359" r:id="rId5"/>
    <p:sldId id="353" r:id="rId6"/>
    <p:sldId id="350" r:id="rId7"/>
    <p:sldId id="363" r:id="rId8"/>
    <p:sldId id="354" r:id="rId9"/>
    <p:sldId id="355" r:id="rId10"/>
    <p:sldId id="361" r:id="rId11"/>
    <p:sldId id="362" r:id="rId12"/>
    <p:sldId id="356" r:id="rId13"/>
    <p:sldId id="357" r:id="rId14"/>
    <p:sldId id="278" r:id="rId15"/>
    <p:sldId id="360" r:id="rId16"/>
    <p:sldId id="358" r:id="rId17"/>
    <p:sldId id="364" r:id="rId18"/>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0E8C"/>
    <a:srgbClr val="BA4C9B"/>
    <a:srgbClr val="554741"/>
    <a:srgbClr val="D30C55"/>
    <a:srgbClr val="B01C87"/>
    <a:srgbClr val="8D1D7E"/>
    <a:srgbClr val="582873"/>
    <a:srgbClr val="57B5E6"/>
    <a:srgbClr val="0098BA"/>
    <a:srgbClr val="1F8A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04" autoAdjust="0"/>
    <p:restoredTop sz="95042" autoAdjust="0"/>
  </p:normalViewPr>
  <p:slideViewPr>
    <p:cSldViewPr snapToGrid="0">
      <p:cViewPr>
        <p:scale>
          <a:sx n="100" d="100"/>
          <a:sy n="100" d="100"/>
        </p:scale>
        <p:origin x="1284" y="247"/>
      </p:cViewPr>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C5C26-E110-0243-8E14-F778A7F15B4B}" type="datetimeFigureOut">
              <a:rPr lang="en-US" smtClean="0"/>
              <a:t>7/21/2019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8CD4C-E5E2-FD4B-A013-4032F684959D}" type="slidenum">
              <a:rPr lang="en-US" smtClean="0"/>
              <a:t>‹#›</a:t>
            </a:fld>
            <a:endParaRPr lang="en-US"/>
          </a:p>
        </p:txBody>
      </p:sp>
    </p:spTree>
    <p:extLst>
      <p:ext uri="{BB962C8B-B14F-4D97-AF65-F5344CB8AC3E}">
        <p14:creationId xmlns:p14="http://schemas.microsoft.com/office/powerpoint/2010/main" val="2123582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qlbits.com/Downloads/595/Robin%20Lester_SQLAzureDataWarehouseSQLBits.pdf"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Data Fest – </a:t>
            </a:r>
            <a:r>
              <a:rPr lang="en-US" i="1" dirty="0"/>
              <a:t>Designing</a:t>
            </a:r>
            <a:r>
              <a:rPr lang="en-US" i="1" baseline="0" dirty="0"/>
              <a:t> for Azure Data Warehouse Performance </a:t>
            </a:r>
            <a:r>
              <a:rPr lang="en-US" baseline="0" dirty="0"/>
              <a:t>- </a:t>
            </a:r>
            <a:r>
              <a:rPr lang="en-US" dirty="0"/>
              <a:t>Jan</a:t>
            </a:r>
            <a:r>
              <a:rPr lang="en-US" baseline="0" dirty="0"/>
              <a:t> 9, 2019</a:t>
            </a:r>
          </a:p>
          <a:p>
            <a:r>
              <a:rPr lang="en-US" baseline="0" dirty="0"/>
              <a:t>SQL Saturday #813 – Boston BI Edition – </a:t>
            </a:r>
            <a:r>
              <a:rPr lang="en-US" i="1" dirty="0"/>
              <a:t>Designing</a:t>
            </a:r>
            <a:r>
              <a:rPr lang="en-US" i="1" baseline="0" dirty="0"/>
              <a:t> for Azure Data Warehouse Performance - </a:t>
            </a:r>
            <a:r>
              <a:rPr lang="en-US" baseline="0" dirty="0"/>
              <a:t>March 30, 2019</a:t>
            </a:r>
          </a:p>
          <a:p>
            <a:r>
              <a:rPr lang="en-US" baseline="0" dirty="0"/>
              <a:t>Azure Global Bootcamp – Burlington – </a:t>
            </a:r>
            <a:r>
              <a:rPr lang="en-US" i="1" baseline="0" dirty="0"/>
              <a:t>Azure Data Warehouse Primer </a:t>
            </a:r>
            <a:r>
              <a:rPr lang="en-US" baseline="0" dirty="0"/>
              <a:t>– April 27, 2019</a:t>
            </a:r>
          </a:p>
          <a:p>
            <a:r>
              <a:rPr lang="en-US" baseline="0" dirty="0"/>
              <a:t>PASS Cloud Virtual Group – August 1, 2019</a:t>
            </a:r>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1</a:t>
            </a:fld>
            <a:endParaRPr lang="en-US"/>
          </a:p>
        </p:txBody>
      </p:sp>
    </p:spTree>
    <p:extLst>
      <p:ext uri="{BB962C8B-B14F-4D97-AF65-F5344CB8AC3E}">
        <p14:creationId xmlns:p14="http://schemas.microsoft.com/office/powerpoint/2010/main" val="192706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SSMS – be on the latest version</a:t>
            </a:r>
          </a:p>
          <a:p>
            <a:endParaRPr lang="en-US" dirty="0"/>
          </a:p>
          <a:p>
            <a:r>
              <a:rPr lang="en-US" dirty="0" err="1"/>
              <a:t>AdventureWorks</a:t>
            </a:r>
            <a:r>
              <a:rPr lang="en-US" dirty="0"/>
              <a:t> DW</a:t>
            </a:r>
          </a:p>
          <a:p>
            <a:pPr marL="171450" indent="-171450">
              <a:buFont typeface="Arial" panose="020B0604020202020204" pitchFamily="34" charset="0"/>
              <a:buChar char="•"/>
            </a:pPr>
            <a:r>
              <a:rPr lang="en-US" dirty="0"/>
              <a:t>Product Category, Product Sub Category and Product – can be one table	</a:t>
            </a:r>
          </a:p>
          <a:p>
            <a:pPr marL="171450" indent="-171450">
              <a:buFont typeface="Arial" panose="020B0604020202020204" pitchFamily="34" charset="0"/>
              <a:buChar char="•"/>
            </a:pPr>
            <a:r>
              <a:rPr lang="en-US" dirty="0"/>
              <a:t>Reseller and Internet Sales in separate tables – should be one table</a:t>
            </a:r>
          </a:p>
          <a:p>
            <a:pPr marL="171450" indent="-171450">
              <a:buFont typeface="Arial" panose="020B0604020202020204" pitchFamily="34" charset="0"/>
              <a:buChar char="•"/>
            </a:pPr>
            <a:r>
              <a:rPr lang="en-US" dirty="0"/>
              <a:t>Customer – rapidly changing dimension.  Usually can’t be replicated.  How to hash?</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Some Queries</a:t>
            </a:r>
          </a:p>
          <a:p>
            <a:r>
              <a:rPr lang="en-US" sz="1200" kern="1200" dirty="0">
                <a:solidFill>
                  <a:schemeClr val="tx1"/>
                </a:solidFill>
                <a:latin typeface="Courier New" panose="02070309020205020404" pitchFamily="49" charset="0"/>
                <a:ea typeface="+mn-ea"/>
                <a:cs typeface="Courier New" panose="02070309020205020404" pitchFamily="49" charset="0"/>
              </a:rPr>
              <a:t>-- Getting lists of tables</a:t>
            </a:r>
          </a:p>
          <a:p>
            <a:r>
              <a:rPr lang="en-US" sz="1200" kern="1200" dirty="0">
                <a:solidFill>
                  <a:schemeClr val="tx1"/>
                </a:solidFill>
                <a:latin typeface="Courier New" panose="02070309020205020404" pitchFamily="49" charset="0"/>
                <a:ea typeface="+mn-ea"/>
                <a:cs typeface="Courier New" panose="02070309020205020404" pitchFamily="49" charset="0"/>
              </a:rPr>
              <a:t>select schemas.name, tables.name</a:t>
            </a:r>
          </a:p>
          <a:p>
            <a:r>
              <a:rPr lang="en-US" sz="1200" kern="1200" dirty="0">
                <a:solidFill>
                  <a:schemeClr val="tx1"/>
                </a:solidFill>
                <a:latin typeface="Courier New" panose="02070309020205020404" pitchFamily="49" charset="0"/>
                <a:ea typeface="+mn-ea"/>
                <a:cs typeface="Courier New" panose="02070309020205020404" pitchFamily="49" charset="0"/>
              </a:rPr>
              <a:t>  from AdventureWorks2014.sys.tables</a:t>
            </a:r>
          </a:p>
          <a:p>
            <a:r>
              <a:rPr lang="en-US" sz="1200" kern="1200" dirty="0">
                <a:solidFill>
                  <a:schemeClr val="tx1"/>
                </a:solidFill>
                <a:latin typeface="Courier New" panose="02070309020205020404" pitchFamily="49" charset="0"/>
                <a:ea typeface="+mn-ea"/>
                <a:cs typeface="Courier New" panose="02070309020205020404" pitchFamily="49" charset="0"/>
              </a:rPr>
              <a:t>  join AdventureWorks2014.sys.schemas on </a:t>
            </a:r>
            <a:r>
              <a:rPr lang="en-US" sz="1200" kern="1200" dirty="0" err="1">
                <a:solidFill>
                  <a:schemeClr val="tx1"/>
                </a:solidFill>
                <a:latin typeface="Courier New" panose="02070309020205020404" pitchFamily="49" charset="0"/>
                <a:ea typeface="+mn-ea"/>
                <a:cs typeface="Courier New" panose="02070309020205020404" pitchFamily="49" charset="0"/>
              </a:rPr>
              <a:t>schemas.schema_id</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tables.schema_id</a:t>
            </a:r>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 where </a:t>
            </a:r>
            <a:r>
              <a:rPr lang="en-US" sz="1200" kern="1200" dirty="0" err="1">
                <a:solidFill>
                  <a:schemeClr val="tx1"/>
                </a:solidFill>
                <a:latin typeface="Courier New" panose="02070309020205020404" pitchFamily="49" charset="0"/>
                <a:ea typeface="+mn-ea"/>
                <a:cs typeface="Courier New" panose="02070309020205020404" pitchFamily="49" charset="0"/>
              </a:rPr>
              <a:t>tables.schema_id</a:t>
            </a:r>
            <a:r>
              <a:rPr lang="en-US" sz="1200" kern="1200" dirty="0">
                <a:solidFill>
                  <a:schemeClr val="tx1"/>
                </a:solidFill>
                <a:latin typeface="Courier New" panose="02070309020205020404" pitchFamily="49" charset="0"/>
                <a:ea typeface="+mn-ea"/>
                <a:cs typeface="Courier New" panose="02070309020205020404" pitchFamily="49" charset="0"/>
              </a:rPr>
              <a:t> &gt; 1</a:t>
            </a:r>
          </a:p>
          <a:p>
            <a:r>
              <a:rPr lang="en-US" sz="1200" kern="1200" dirty="0">
                <a:solidFill>
                  <a:schemeClr val="tx1"/>
                </a:solidFill>
                <a:latin typeface="Courier New" panose="02070309020205020404" pitchFamily="49" charset="0"/>
                <a:ea typeface="+mn-ea"/>
                <a:cs typeface="Courier New" panose="02070309020205020404" pitchFamily="49" charset="0"/>
              </a:rPr>
              <a:t> order by schemas.name, tables.name</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select schemas.name, tables.name</a:t>
            </a:r>
          </a:p>
          <a:p>
            <a:r>
              <a:rPr lang="en-US" sz="1200" kern="1200" dirty="0">
                <a:solidFill>
                  <a:schemeClr val="tx1"/>
                </a:solidFill>
                <a:latin typeface="Courier New" panose="02070309020205020404" pitchFamily="49" charset="0"/>
                <a:ea typeface="+mn-ea"/>
                <a:cs typeface="Courier New" panose="02070309020205020404" pitchFamily="49" charset="0"/>
              </a:rPr>
              <a:t>  from </a:t>
            </a:r>
            <a:r>
              <a:rPr lang="en-US" sz="1200" kern="1200" dirty="0" err="1">
                <a:solidFill>
                  <a:schemeClr val="tx1"/>
                </a:solidFill>
                <a:latin typeface="Courier New" panose="02070309020205020404" pitchFamily="49" charset="0"/>
                <a:ea typeface="+mn-ea"/>
                <a:cs typeface="Courier New" panose="02070309020205020404" pitchFamily="49" charset="0"/>
              </a:rPr>
              <a:t>AdventureWorksDW.sys.tables</a:t>
            </a:r>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  join </a:t>
            </a:r>
            <a:r>
              <a:rPr lang="en-US" sz="1200" kern="1200" dirty="0" err="1">
                <a:solidFill>
                  <a:schemeClr val="tx1"/>
                </a:solidFill>
                <a:latin typeface="Courier New" panose="02070309020205020404" pitchFamily="49" charset="0"/>
                <a:ea typeface="+mn-ea"/>
                <a:cs typeface="Courier New" panose="02070309020205020404" pitchFamily="49" charset="0"/>
              </a:rPr>
              <a:t>AdventureWorksDW.sys.schemas</a:t>
            </a:r>
            <a:r>
              <a:rPr lang="en-US" sz="1200" kern="1200" dirty="0">
                <a:solidFill>
                  <a:schemeClr val="tx1"/>
                </a:solidFill>
                <a:latin typeface="Courier New" panose="02070309020205020404" pitchFamily="49" charset="0"/>
                <a:ea typeface="+mn-ea"/>
                <a:cs typeface="Courier New" panose="02070309020205020404" pitchFamily="49" charset="0"/>
              </a:rPr>
              <a:t> on </a:t>
            </a:r>
            <a:r>
              <a:rPr lang="en-US" sz="1200" kern="1200" dirty="0" err="1">
                <a:solidFill>
                  <a:schemeClr val="tx1"/>
                </a:solidFill>
                <a:latin typeface="Courier New" panose="02070309020205020404" pitchFamily="49" charset="0"/>
                <a:ea typeface="+mn-ea"/>
                <a:cs typeface="Courier New" panose="02070309020205020404" pitchFamily="49" charset="0"/>
              </a:rPr>
              <a:t>schemas.schema_id</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tables.schema_id</a:t>
            </a:r>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 order by schemas.name, tables.name</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 Analyze table designs - start with Dim tables</a:t>
            </a:r>
          </a:p>
          <a:p>
            <a:r>
              <a:rPr lang="en-US" sz="1200" kern="1200" dirty="0">
                <a:solidFill>
                  <a:schemeClr val="tx1"/>
                </a:solidFill>
                <a:latin typeface="Courier New" panose="02070309020205020404" pitchFamily="49" charset="0"/>
                <a:ea typeface="+mn-ea"/>
                <a:cs typeface="Courier New" panose="02070309020205020404" pitchFamily="49" charset="0"/>
              </a:rPr>
              <a:t>SELECT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DimProductCategory</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a:solidFill>
                  <a:schemeClr val="tx1"/>
                </a:solidFill>
                <a:latin typeface="Courier New" panose="02070309020205020404" pitchFamily="49" charset="0"/>
                <a:ea typeface="+mn-ea"/>
                <a:cs typeface="Courier New" panose="02070309020205020404" pitchFamily="49" charset="0"/>
              </a:rPr>
              <a:t>Qry</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ProductCategory</a:t>
            </a:r>
            <a:r>
              <a:rPr lang="en-US" sz="1200" kern="1200" dirty="0">
                <a:solidFill>
                  <a:schemeClr val="tx1"/>
                </a:solidFill>
                <a:latin typeface="Courier New" panose="02070309020205020404" pitchFamily="49" charset="0"/>
                <a:ea typeface="+mn-ea"/>
                <a:cs typeface="Courier New" panose="02070309020205020404" pitchFamily="49" charset="0"/>
              </a:rPr>
              <a:t>')</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SELECT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DimProductSubCategory</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a:solidFill>
                  <a:schemeClr val="tx1"/>
                </a:solidFill>
                <a:latin typeface="Courier New" panose="02070309020205020404" pitchFamily="49" charset="0"/>
                <a:ea typeface="+mn-ea"/>
                <a:cs typeface="Courier New" panose="02070309020205020404" pitchFamily="49" charset="0"/>
              </a:rPr>
              <a:t>Qry</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ProductSubCategory</a:t>
            </a:r>
            <a:r>
              <a:rPr lang="en-US" sz="1200" kern="1200" dirty="0">
                <a:solidFill>
                  <a:schemeClr val="tx1"/>
                </a:solidFill>
                <a:latin typeface="Courier New" panose="02070309020205020404" pitchFamily="49" charset="0"/>
                <a:ea typeface="+mn-ea"/>
                <a:cs typeface="Courier New" panose="02070309020205020404" pitchFamily="49" charset="0"/>
              </a:rPr>
              <a:t>')</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SELECT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DimProduct</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a:solidFill>
                  <a:schemeClr val="tx1"/>
                </a:solidFill>
                <a:latin typeface="Courier New" panose="02070309020205020404" pitchFamily="49" charset="0"/>
                <a:ea typeface="+mn-ea"/>
                <a:cs typeface="Courier New" panose="02070309020205020404" pitchFamily="49" charset="0"/>
              </a:rPr>
              <a:t>Qry</a:t>
            </a:r>
            <a:r>
              <a:rPr lang="en-US" sz="1200" kern="1200" dirty="0">
                <a:solidFill>
                  <a:schemeClr val="tx1"/>
                </a:solidFill>
                <a:latin typeface="Courier New" panose="02070309020205020404" pitchFamily="49" charset="0"/>
                <a:ea typeface="+mn-ea"/>
                <a:cs typeface="Courier New" panose="02070309020205020404" pitchFamily="49" charset="0"/>
              </a:rPr>
              <a:t> Product')</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 Fact tables</a:t>
            </a:r>
          </a:p>
          <a:p>
            <a:r>
              <a:rPr lang="en-US" sz="1200" kern="1200" dirty="0">
                <a:solidFill>
                  <a:schemeClr val="tx1"/>
                </a:solidFill>
                <a:latin typeface="Courier New" panose="02070309020205020404" pitchFamily="49" charset="0"/>
                <a:ea typeface="+mn-ea"/>
                <a:cs typeface="Courier New" panose="02070309020205020404" pitchFamily="49" charset="0"/>
              </a:rPr>
              <a:t>SELECT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FactInternetSales</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WHERE </a:t>
            </a:r>
            <a:r>
              <a:rPr lang="en-US" sz="1200" kern="1200" dirty="0" err="1">
                <a:solidFill>
                  <a:schemeClr val="tx1"/>
                </a:solidFill>
                <a:latin typeface="Courier New" panose="02070309020205020404" pitchFamily="49" charset="0"/>
                <a:ea typeface="+mn-ea"/>
                <a:cs typeface="Courier New" panose="02070309020205020404" pitchFamily="49" charset="0"/>
              </a:rPr>
              <a:t>SalesOrderNumber</a:t>
            </a:r>
            <a:r>
              <a:rPr lang="en-US" sz="1200" kern="1200" dirty="0">
                <a:solidFill>
                  <a:schemeClr val="tx1"/>
                </a:solidFill>
                <a:latin typeface="Courier New" panose="02070309020205020404" pitchFamily="49" charset="0"/>
                <a:ea typeface="+mn-ea"/>
                <a:cs typeface="Courier New" panose="02070309020205020404" pitchFamily="49" charset="0"/>
              </a:rPr>
              <a:t> IN ('SO43662','SO51212')</a:t>
            </a:r>
          </a:p>
          <a:p>
            <a:r>
              <a:rPr lang="en-US" sz="1200" kern="1200" dirty="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a:solidFill>
                  <a:schemeClr val="tx1"/>
                </a:solidFill>
                <a:latin typeface="Courier New" panose="02070309020205020404" pitchFamily="49" charset="0"/>
                <a:ea typeface="+mn-ea"/>
                <a:cs typeface="Courier New" panose="02070309020205020404" pitchFamily="49" charset="0"/>
              </a:rPr>
              <a:t>Qry</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InternetSales</a:t>
            </a:r>
            <a:r>
              <a:rPr lang="en-US" sz="1200" kern="1200" dirty="0">
                <a:solidFill>
                  <a:schemeClr val="tx1"/>
                </a:solidFill>
                <a:latin typeface="Courier New" panose="02070309020205020404" pitchFamily="49" charset="0"/>
                <a:ea typeface="+mn-ea"/>
                <a:cs typeface="Courier New" panose="02070309020205020404" pitchFamily="49" charset="0"/>
              </a:rPr>
              <a:t>')</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SELECT TOP 100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FactResellerSales</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WHERE </a:t>
            </a:r>
            <a:r>
              <a:rPr lang="en-US" sz="1200" kern="1200" dirty="0" err="1">
                <a:solidFill>
                  <a:schemeClr val="tx1"/>
                </a:solidFill>
                <a:latin typeface="Courier New" panose="02070309020205020404" pitchFamily="49" charset="0"/>
                <a:ea typeface="+mn-ea"/>
                <a:cs typeface="Courier New" panose="02070309020205020404" pitchFamily="49" charset="0"/>
              </a:rPr>
              <a:t>SalesOrderNumber</a:t>
            </a:r>
            <a:r>
              <a:rPr lang="en-US" sz="1200" kern="1200" dirty="0">
                <a:solidFill>
                  <a:schemeClr val="tx1"/>
                </a:solidFill>
                <a:latin typeface="Courier New" panose="02070309020205020404" pitchFamily="49" charset="0"/>
                <a:ea typeface="+mn-ea"/>
                <a:cs typeface="Courier New" panose="02070309020205020404" pitchFamily="49" charset="0"/>
              </a:rPr>
              <a:t> IN ('SO43662','SO51212')</a:t>
            </a:r>
          </a:p>
          <a:p>
            <a:r>
              <a:rPr lang="en-US" sz="1200" kern="1200" dirty="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a:solidFill>
                  <a:schemeClr val="tx1"/>
                </a:solidFill>
                <a:latin typeface="Courier New" panose="02070309020205020404" pitchFamily="49" charset="0"/>
                <a:ea typeface="+mn-ea"/>
                <a:cs typeface="Courier New" panose="02070309020205020404" pitchFamily="49" charset="0"/>
              </a:rPr>
              <a:t>Qry</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ResellerSales</a:t>
            </a:r>
            <a:r>
              <a:rPr lang="en-US" sz="1200" kern="1200" dirty="0">
                <a:solidFill>
                  <a:schemeClr val="tx1"/>
                </a:solidFill>
                <a:latin typeface="Courier New" panose="02070309020205020404" pitchFamily="49" charset="0"/>
                <a:ea typeface="+mn-ea"/>
                <a:cs typeface="Courier New" panose="02070309020205020404" pitchFamily="49" charset="0"/>
              </a:rPr>
              <a:t>')</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SELECT TOP 100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FactInternetSalesReason</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WHERE </a:t>
            </a:r>
            <a:r>
              <a:rPr lang="en-US" sz="1200" kern="1200" dirty="0" err="1">
                <a:solidFill>
                  <a:schemeClr val="tx1"/>
                </a:solidFill>
                <a:latin typeface="Courier New" panose="02070309020205020404" pitchFamily="49" charset="0"/>
                <a:ea typeface="+mn-ea"/>
                <a:cs typeface="Courier New" panose="02070309020205020404" pitchFamily="49" charset="0"/>
              </a:rPr>
              <a:t>SalesOrderNumber</a:t>
            </a:r>
            <a:r>
              <a:rPr lang="en-US" sz="1200" kern="1200" dirty="0">
                <a:solidFill>
                  <a:schemeClr val="tx1"/>
                </a:solidFill>
                <a:latin typeface="Courier New" panose="02070309020205020404" pitchFamily="49" charset="0"/>
                <a:ea typeface="+mn-ea"/>
                <a:cs typeface="Courier New" panose="02070309020205020404" pitchFamily="49" charset="0"/>
              </a:rPr>
              <a:t> IN ('SO43662','SO51212')</a:t>
            </a:r>
          </a:p>
          <a:p>
            <a:r>
              <a:rPr lang="en-US" sz="1200" kern="1200" dirty="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a:solidFill>
                  <a:schemeClr val="tx1"/>
                </a:solidFill>
                <a:latin typeface="Courier New" panose="02070309020205020404" pitchFamily="49" charset="0"/>
                <a:ea typeface="+mn-ea"/>
                <a:cs typeface="Courier New" panose="02070309020205020404" pitchFamily="49" charset="0"/>
              </a:rPr>
              <a:t>Qry</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InternetSalesReason</a:t>
            </a:r>
            <a:r>
              <a:rPr lang="en-US" sz="1200" kern="1200" dirty="0">
                <a:solidFill>
                  <a:schemeClr val="tx1"/>
                </a:solidFill>
                <a:latin typeface="Courier New" panose="02070309020205020404" pitchFamily="49" charset="0"/>
                <a:ea typeface="+mn-ea"/>
                <a:cs typeface="Courier New" panose="02070309020205020404" pitchFamily="49" charset="0"/>
              </a:rPr>
              <a:t>')</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SELECT TOP 100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FactSalesQuota</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a:solidFill>
                  <a:schemeClr val="tx1"/>
                </a:solidFill>
                <a:latin typeface="Courier New" panose="02070309020205020404" pitchFamily="49" charset="0"/>
                <a:ea typeface="+mn-ea"/>
                <a:cs typeface="Courier New" panose="02070309020205020404" pitchFamily="49" charset="0"/>
              </a:rPr>
              <a:t>Qry</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SalesQuota</a:t>
            </a:r>
            <a:r>
              <a:rPr lang="en-US" sz="1200" kern="1200" dirty="0">
                <a:solidFill>
                  <a:schemeClr val="tx1"/>
                </a:solidFill>
                <a:latin typeface="Courier New" panose="02070309020205020404" pitchFamily="49" charset="0"/>
                <a:ea typeface="+mn-ea"/>
                <a:cs typeface="Courier New" panose="02070309020205020404" pitchFamily="49" charset="0"/>
              </a:rPr>
              <a:t>')</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SELECT TOP 100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FactSurveyResponse</a:t>
            </a:r>
            <a:r>
              <a:rPr lang="en-US" sz="1200" kern="1200" dirty="0">
                <a:solidFill>
                  <a:schemeClr val="tx1"/>
                </a:solidFill>
                <a:latin typeface="Courier New" panose="02070309020205020404" pitchFamily="49" charset="0"/>
                <a:ea typeface="+mn-ea"/>
                <a:cs typeface="Courier New" panose="02070309020205020404" pitchFamily="49" charset="0"/>
              </a:rPr>
              <a:t>]</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 What about Large or Rapidly Changing Dim tables</a:t>
            </a:r>
          </a:p>
          <a:p>
            <a:r>
              <a:rPr lang="en-US" sz="1200" kern="1200" dirty="0">
                <a:solidFill>
                  <a:schemeClr val="tx1"/>
                </a:solidFill>
                <a:latin typeface="Courier New" panose="02070309020205020404" pitchFamily="49" charset="0"/>
                <a:ea typeface="+mn-ea"/>
                <a:cs typeface="Courier New" panose="02070309020205020404" pitchFamily="49" charset="0"/>
              </a:rPr>
              <a:t>SELECT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DimReseller</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a:solidFill>
                  <a:schemeClr val="tx1"/>
                </a:solidFill>
                <a:latin typeface="Courier New" panose="02070309020205020404" pitchFamily="49" charset="0"/>
                <a:ea typeface="+mn-ea"/>
                <a:cs typeface="Courier New" panose="02070309020205020404" pitchFamily="49" charset="0"/>
              </a:rPr>
              <a:t>Qry</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Store_Reseller</a:t>
            </a:r>
            <a:r>
              <a:rPr lang="en-US" sz="1200" kern="1200" dirty="0">
                <a:solidFill>
                  <a:schemeClr val="tx1"/>
                </a:solidFill>
                <a:latin typeface="Courier New" panose="02070309020205020404" pitchFamily="49" charset="0"/>
                <a:ea typeface="+mn-ea"/>
                <a:cs typeface="Courier New" panose="02070309020205020404" pitchFamily="49" charset="0"/>
              </a:rPr>
              <a:t>')</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SELECT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DimCustomer</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a:solidFill>
                  <a:schemeClr val="tx1"/>
                </a:solidFill>
                <a:latin typeface="Courier New" panose="02070309020205020404" pitchFamily="49" charset="0"/>
                <a:ea typeface="+mn-ea"/>
                <a:cs typeface="Courier New" panose="02070309020205020404" pitchFamily="49" charset="0"/>
              </a:rPr>
              <a:t>Qry</a:t>
            </a:r>
            <a:r>
              <a:rPr lang="en-US" sz="1200" kern="1200" dirty="0">
                <a:solidFill>
                  <a:schemeClr val="tx1"/>
                </a:solidFill>
                <a:latin typeface="Courier New" panose="02070309020205020404" pitchFamily="49" charset="0"/>
                <a:ea typeface="+mn-ea"/>
                <a:cs typeface="Courier New" panose="02070309020205020404" pitchFamily="49" charset="0"/>
              </a:rPr>
              <a:t> Customer')</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 Fact Tables where hash may not be obvious or may need to push down hash key from parent table</a:t>
            </a:r>
          </a:p>
          <a:p>
            <a:r>
              <a:rPr lang="en-US" sz="1200" kern="1200" dirty="0">
                <a:solidFill>
                  <a:schemeClr val="tx1"/>
                </a:solidFill>
                <a:latin typeface="Courier New" panose="02070309020205020404" pitchFamily="49" charset="0"/>
                <a:ea typeface="+mn-ea"/>
                <a:cs typeface="Courier New" panose="02070309020205020404" pitchFamily="49" charset="0"/>
              </a:rPr>
              <a:t>SELECT TOP 100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FactCallCenter</a:t>
            </a:r>
            <a:r>
              <a:rPr lang="en-US" sz="1200" kern="1200" dirty="0">
                <a:solidFill>
                  <a:schemeClr val="tx1"/>
                </a:solidFill>
                <a:latin typeface="Courier New" panose="02070309020205020404" pitchFamily="49" charset="0"/>
                <a:ea typeface="+mn-ea"/>
                <a:cs typeface="Courier New" panose="02070309020205020404" pitchFamily="49" charset="0"/>
              </a:rPr>
              <a:t>]</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SELECT TOP 100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FactCurrencyRate</a:t>
            </a:r>
            <a:r>
              <a:rPr lang="en-US" sz="1200" kern="1200" dirty="0">
                <a:solidFill>
                  <a:schemeClr val="tx1"/>
                </a:solidFill>
                <a:latin typeface="Courier New" panose="02070309020205020404" pitchFamily="49" charset="0"/>
                <a:ea typeface="+mn-ea"/>
                <a:cs typeface="Courier New" panose="02070309020205020404" pitchFamily="49" charset="0"/>
              </a:rPr>
              <a:t>]</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 Monitor active requests</a:t>
            </a:r>
          </a:p>
          <a:p>
            <a:r>
              <a:rPr lang="en-US" sz="1200" kern="1200" dirty="0">
                <a:solidFill>
                  <a:schemeClr val="tx1"/>
                </a:solidFill>
                <a:latin typeface="Courier New" panose="02070309020205020404" pitchFamily="49" charset="0"/>
                <a:ea typeface="+mn-ea"/>
                <a:cs typeface="Courier New" panose="02070309020205020404" pitchFamily="49" charset="0"/>
              </a:rPr>
              <a:t>SELECT </a:t>
            </a:r>
            <a:r>
              <a:rPr lang="en-US" sz="1200" kern="1200" dirty="0" err="1">
                <a:solidFill>
                  <a:schemeClr val="tx1"/>
                </a:solidFill>
                <a:latin typeface="Courier New" panose="02070309020205020404" pitchFamily="49" charset="0"/>
                <a:ea typeface="+mn-ea"/>
                <a:cs typeface="Courier New" panose="02070309020205020404" pitchFamily="49" charset="0"/>
              </a:rPr>
              <a:t>requests.request_id</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req_request_id</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jsessions.request_id</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sess_request_id</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requests.session_id</a:t>
            </a:r>
            <a:r>
              <a:rPr lang="en-US" sz="1200" kern="1200" dirty="0">
                <a:solidFill>
                  <a:schemeClr val="tx1"/>
                </a:solidFill>
                <a:latin typeface="Courier New" panose="02070309020205020404" pitchFamily="49" charset="0"/>
                <a:ea typeface="+mn-ea"/>
                <a:cs typeface="Courier New" panose="02070309020205020404" pitchFamily="49" charset="0"/>
              </a:rPr>
              <a:t>, requests.[status] </a:t>
            </a:r>
            <a:r>
              <a:rPr lang="en-US" sz="1200" kern="1200" dirty="0" err="1">
                <a:solidFill>
                  <a:schemeClr val="tx1"/>
                </a:solidFill>
                <a:latin typeface="Courier New" panose="02070309020205020404" pitchFamily="49" charset="0"/>
                <a:ea typeface="+mn-ea"/>
                <a:cs typeface="Courier New" panose="02070309020205020404" pitchFamily="49" charset="0"/>
              </a:rPr>
              <a:t>req_status</a:t>
            </a:r>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      ,requests.[</a:t>
            </a:r>
            <a:r>
              <a:rPr lang="en-US" sz="1200" kern="1200" dirty="0" err="1">
                <a:solidFill>
                  <a:schemeClr val="tx1"/>
                </a:solidFill>
                <a:latin typeface="Courier New" panose="02070309020205020404" pitchFamily="49" charset="0"/>
                <a:ea typeface="+mn-ea"/>
                <a:cs typeface="Courier New" panose="02070309020205020404" pitchFamily="49" charset="0"/>
              </a:rPr>
              <a:t>submit_time</a:t>
            </a:r>
            <a:r>
              <a:rPr lang="en-US" sz="1200" kern="1200" dirty="0">
                <a:solidFill>
                  <a:schemeClr val="tx1"/>
                </a:solidFill>
                <a:latin typeface="Courier New" panose="02070309020205020404" pitchFamily="49" charset="0"/>
                <a:ea typeface="+mn-ea"/>
                <a:cs typeface="Courier New" panose="02070309020205020404" pitchFamily="49" charset="0"/>
              </a:rPr>
              <a:t>], requests.[</a:t>
            </a:r>
            <a:r>
              <a:rPr lang="en-US" sz="1200" kern="1200" dirty="0" err="1">
                <a:solidFill>
                  <a:schemeClr val="tx1"/>
                </a:solidFill>
                <a:latin typeface="Courier New" panose="02070309020205020404" pitchFamily="49" charset="0"/>
                <a:ea typeface="+mn-ea"/>
                <a:cs typeface="Courier New" panose="02070309020205020404" pitchFamily="49" charset="0"/>
              </a:rPr>
              <a:t>start_time</a:t>
            </a:r>
            <a:r>
              <a:rPr lang="en-US" sz="1200" kern="1200" dirty="0">
                <a:solidFill>
                  <a:schemeClr val="tx1"/>
                </a:solidFill>
                <a:latin typeface="Courier New" panose="02070309020205020404" pitchFamily="49" charset="0"/>
                <a:ea typeface="+mn-ea"/>
                <a:cs typeface="Courier New" panose="02070309020205020404" pitchFamily="49" charset="0"/>
              </a:rPr>
              <a:t>], requests.[</a:t>
            </a:r>
            <a:r>
              <a:rPr lang="en-US" sz="1200" kern="1200" dirty="0" err="1">
                <a:solidFill>
                  <a:schemeClr val="tx1"/>
                </a:solidFill>
                <a:latin typeface="Courier New" panose="02070309020205020404" pitchFamily="49" charset="0"/>
                <a:ea typeface="+mn-ea"/>
                <a:cs typeface="Courier New" panose="02070309020205020404" pitchFamily="49" charset="0"/>
              </a:rPr>
              <a:t>end_compile_time</a:t>
            </a:r>
            <a:r>
              <a:rPr lang="en-US" sz="1200" kern="1200" dirty="0">
                <a:solidFill>
                  <a:schemeClr val="tx1"/>
                </a:solidFill>
                <a:latin typeface="Courier New" panose="02070309020205020404" pitchFamily="49" charset="0"/>
                <a:ea typeface="+mn-ea"/>
                <a:cs typeface="Courier New" panose="02070309020205020404" pitchFamily="49" charset="0"/>
              </a:rPr>
              <a:t>], requests.[</a:t>
            </a:r>
            <a:r>
              <a:rPr lang="en-US" sz="1200" kern="1200" dirty="0" err="1">
                <a:solidFill>
                  <a:schemeClr val="tx1"/>
                </a:solidFill>
                <a:latin typeface="Courier New" panose="02070309020205020404" pitchFamily="49" charset="0"/>
                <a:ea typeface="+mn-ea"/>
                <a:cs typeface="Courier New" panose="02070309020205020404" pitchFamily="49" charset="0"/>
              </a:rPr>
              <a:t>end_time</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total_elapsed_time</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total_elapsed_time</a:t>
            </a:r>
            <a:r>
              <a:rPr lang="en-US" sz="1200" kern="1200" dirty="0">
                <a:solidFill>
                  <a:schemeClr val="tx1"/>
                </a:solidFill>
                <a:latin typeface="Courier New" panose="02070309020205020404" pitchFamily="49" charset="0"/>
                <a:ea typeface="+mn-ea"/>
                <a:cs typeface="Courier New" panose="02070309020205020404" pitchFamily="49" charset="0"/>
              </a:rPr>
              <a:t>]/1000 as [Seconds]</a:t>
            </a:r>
          </a:p>
          <a:p>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total_elapsed_time</a:t>
            </a:r>
            <a:r>
              <a:rPr lang="en-US" sz="1200" kern="1200" dirty="0">
                <a:solidFill>
                  <a:schemeClr val="tx1"/>
                </a:solidFill>
                <a:latin typeface="Courier New" panose="02070309020205020404" pitchFamily="49" charset="0"/>
                <a:ea typeface="+mn-ea"/>
                <a:cs typeface="Courier New" panose="02070309020205020404" pitchFamily="49" charset="0"/>
              </a:rPr>
              <a:t>]/1000/60 as [Minutes]</a:t>
            </a:r>
          </a:p>
          <a:p>
            <a:r>
              <a:rPr lang="en-US" sz="1200" kern="1200" dirty="0">
                <a:solidFill>
                  <a:schemeClr val="tx1"/>
                </a:solidFill>
                <a:latin typeface="Courier New" panose="02070309020205020404" pitchFamily="49" charset="0"/>
                <a:ea typeface="+mn-ea"/>
                <a:cs typeface="Courier New" panose="02070309020205020404" pitchFamily="49" charset="0"/>
              </a:rPr>
              <a:t>      ,[label], [</a:t>
            </a:r>
            <a:r>
              <a:rPr lang="en-US" sz="1200" kern="1200" dirty="0" err="1">
                <a:solidFill>
                  <a:schemeClr val="tx1"/>
                </a:solidFill>
                <a:latin typeface="Courier New" panose="02070309020205020404" pitchFamily="49" charset="0"/>
                <a:ea typeface="+mn-ea"/>
                <a:cs typeface="Courier New" panose="02070309020205020404" pitchFamily="49" charset="0"/>
              </a:rPr>
              <a:t>error_id</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database_id</a:t>
            </a:r>
            <a:r>
              <a:rPr lang="en-US" sz="1200" kern="1200" dirty="0">
                <a:solidFill>
                  <a:schemeClr val="tx1"/>
                </a:solidFill>
                <a:latin typeface="Courier New" panose="02070309020205020404" pitchFamily="49" charset="0"/>
                <a:ea typeface="+mn-ea"/>
                <a:cs typeface="Courier New" panose="02070309020205020404" pitchFamily="49" charset="0"/>
              </a:rPr>
              <a:t>], [command], [</a:t>
            </a:r>
            <a:r>
              <a:rPr lang="en-US" sz="1200" kern="1200" dirty="0" err="1">
                <a:solidFill>
                  <a:schemeClr val="tx1"/>
                </a:solidFill>
                <a:latin typeface="Courier New" panose="02070309020205020404" pitchFamily="49" charset="0"/>
                <a:ea typeface="+mn-ea"/>
                <a:cs typeface="Courier New" panose="02070309020205020404" pitchFamily="49" charset="0"/>
              </a:rPr>
              <a:t>resource_class</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jsessions.status</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sess_status</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jsessions.login_name</a:t>
            </a:r>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jsessions.login_time</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jsessions.Query_count</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jsessions.client_id</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jsessions</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app_name</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jsessions.sql_spid</a:t>
            </a:r>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sys.dm_pdw_exec_requests</a:t>
            </a:r>
            <a:r>
              <a:rPr lang="en-US" sz="1200" kern="1200" dirty="0">
                <a:solidFill>
                  <a:schemeClr val="tx1"/>
                </a:solidFill>
                <a:latin typeface="Courier New" panose="02070309020205020404" pitchFamily="49" charset="0"/>
                <a:ea typeface="+mn-ea"/>
                <a:cs typeface="Courier New" panose="02070309020205020404" pitchFamily="49" charset="0"/>
              </a:rPr>
              <a:t> requests</a:t>
            </a:r>
          </a:p>
          <a:p>
            <a:r>
              <a:rPr lang="en-US" sz="1200" kern="1200" dirty="0">
                <a:solidFill>
                  <a:schemeClr val="tx1"/>
                </a:solidFill>
                <a:latin typeface="Courier New" panose="02070309020205020404" pitchFamily="49" charset="0"/>
                <a:ea typeface="+mn-ea"/>
                <a:cs typeface="Courier New" panose="02070309020205020404" pitchFamily="49" charset="0"/>
              </a:rPr>
              <a:t>Join </a:t>
            </a:r>
            <a:r>
              <a:rPr lang="en-US" sz="1200" kern="1200" dirty="0" err="1">
                <a:solidFill>
                  <a:schemeClr val="tx1"/>
                </a:solidFill>
                <a:latin typeface="Courier New" panose="02070309020205020404" pitchFamily="49" charset="0"/>
                <a:ea typeface="+mn-ea"/>
                <a:cs typeface="Courier New" panose="02070309020205020404" pitchFamily="49" charset="0"/>
              </a:rPr>
              <a:t>sys.dm_pdw_exec_sessions</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jsessions</a:t>
            </a:r>
            <a:r>
              <a:rPr lang="en-US" sz="1200" kern="1200" dirty="0">
                <a:solidFill>
                  <a:schemeClr val="tx1"/>
                </a:solidFill>
                <a:latin typeface="Courier New" panose="02070309020205020404" pitchFamily="49" charset="0"/>
                <a:ea typeface="+mn-ea"/>
                <a:cs typeface="Courier New" panose="02070309020205020404" pitchFamily="49" charset="0"/>
              </a:rPr>
              <a:t> on </a:t>
            </a:r>
            <a:r>
              <a:rPr lang="en-US" sz="1200" kern="1200" dirty="0" err="1">
                <a:solidFill>
                  <a:schemeClr val="tx1"/>
                </a:solidFill>
                <a:latin typeface="Courier New" panose="02070309020205020404" pitchFamily="49" charset="0"/>
                <a:ea typeface="+mn-ea"/>
                <a:cs typeface="Courier New" panose="02070309020205020404" pitchFamily="49" charset="0"/>
              </a:rPr>
              <a:t>jsessions.session_id</a:t>
            </a:r>
            <a:r>
              <a:rPr lang="en-US" sz="1200" kern="1200" dirty="0">
                <a:solidFill>
                  <a:schemeClr val="tx1"/>
                </a:solidFill>
                <a:latin typeface="Courier New" panose="02070309020205020404" pitchFamily="49" charset="0"/>
                <a:ea typeface="+mn-ea"/>
                <a:cs typeface="Courier New" panose="02070309020205020404" pitchFamily="49" charset="0"/>
              </a:rPr>
              <a:t> = </a:t>
            </a:r>
            <a:r>
              <a:rPr lang="en-US" sz="1200" kern="1200" dirty="0" err="1">
                <a:solidFill>
                  <a:schemeClr val="tx1"/>
                </a:solidFill>
                <a:latin typeface="Courier New" panose="02070309020205020404" pitchFamily="49" charset="0"/>
                <a:ea typeface="+mn-ea"/>
                <a:cs typeface="Courier New" panose="02070309020205020404" pitchFamily="49" charset="0"/>
              </a:rPr>
              <a:t>requests.session_id</a:t>
            </a:r>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WHERE 1=1 --</a:t>
            </a:r>
            <a:r>
              <a:rPr lang="en-US" sz="1200" kern="1200" dirty="0" err="1">
                <a:solidFill>
                  <a:schemeClr val="tx1"/>
                </a:solidFill>
                <a:latin typeface="Courier New" panose="02070309020205020404" pitchFamily="49" charset="0"/>
                <a:ea typeface="+mn-ea"/>
                <a:cs typeface="Courier New" panose="02070309020205020404" pitchFamily="49" charset="0"/>
              </a:rPr>
              <a:t>requests.status</a:t>
            </a:r>
            <a:r>
              <a:rPr lang="en-US" sz="1200" kern="1200" dirty="0">
                <a:solidFill>
                  <a:schemeClr val="tx1"/>
                </a:solidFill>
                <a:latin typeface="Courier New" panose="02070309020205020404" pitchFamily="49" charset="0"/>
                <a:ea typeface="+mn-ea"/>
                <a:cs typeface="Courier New" panose="02070309020205020404" pitchFamily="49" charset="0"/>
              </a:rPr>
              <a:t> not in ('</a:t>
            </a:r>
            <a:r>
              <a:rPr lang="en-US" sz="1200" kern="1200" dirty="0" err="1">
                <a:solidFill>
                  <a:schemeClr val="tx1"/>
                </a:solidFill>
                <a:latin typeface="Courier New" panose="02070309020205020404" pitchFamily="49" charset="0"/>
                <a:ea typeface="+mn-ea"/>
                <a:cs typeface="Courier New" panose="02070309020205020404" pitchFamily="49" charset="0"/>
              </a:rPr>
              <a:t>Completed','Failed','Cancelled</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  AND </a:t>
            </a:r>
            <a:r>
              <a:rPr lang="en-US" sz="1200" kern="1200" dirty="0" err="1">
                <a:solidFill>
                  <a:schemeClr val="tx1"/>
                </a:solidFill>
                <a:latin typeface="Courier New" panose="02070309020205020404" pitchFamily="49" charset="0"/>
                <a:ea typeface="+mn-ea"/>
                <a:cs typeface="Courier New" panose="02070309020205020404" pitchFamily="49" charset="0"/>
              </a:rPr>
              <a:t>requests.session_id</a:t>
            </a:r>
            <a:r>
              <a:rPr lang="en-US" sz="1200" kern="1200" dirty="0">
                <a:solidFill>
                  <a:schemeClr val="tx1"/>
                </a:solidFill>
                <a:latin typeface="Courier New" panose="02070309020205020404" pitchFamily="49" charset="0"/>
                <a:ea typeface="+mn-ea"/>
                <a:cs typeface="Courier New" panose="02070309020205020404" pitchFamily="49" charset="0"/>
              </a:rPr>
              <a:t> &lt;&gt; </a:t>
            </a:r>
            <a:r>
              <a:rPr lang="en-US" sz="1200" kern="1200" dirty="0" err="1">
                <a:solidFill>
                  <a:schemeClr val="tx1"/>
                </a:solidFill>
                <a:latin typeface="Courier New" panose="02070309020205020404" pitchFamily="49" charset="0"/>
                <a:ea typeface="+mn-ea"/>
                <a:cs typeface="Courier New" panose="02070309020205020404" pitchFamily="49" charset="0"/>
              </a:rPr>
              <a:t>session_id</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  and </a:t>
            </a:r>
            <a:r>
              <a:rPr lang="en-US" sz="1200" kern="1200" dirty="0" err="1">
                <a:solidFill>
                  <a:schemeClr val="tx1"/>
                </a:solidFill>
                <a:latin typeface="Courier New" panose="02070309020205020404" pitchFamily="49" charset="0"/>
                <a:ea typeface="+mn-ea"/>
                <a:cs typeface="Courier New" panose="02070309020205020404" pitchFamily="49" charset="0"/>
              </a:rPr>
              <a:t>jsessions.sql_spid</a:t>
            </a:r>
            <a:r>
              <a:rPr lang="en-US" sz="1200" kern="1200" dirty="0">
                <a:solidFill>
                  <a:schemeClr val="tx1"/>
                </a:solidFill>
                <a:latin typeface="Courier New" panose="02070309020205020404" pitchFamily="49" charset="0"/>
                <a:ea typeface="+mn-ea"/>
                <a:cs typeface="Courier New" panose="02070309020205020404" pitchFamily="49" charset="0"/>
              </a:rPr>
              <a:t>=237</a:t>
            </a:r>
          </a:p>
          <a:p>
            <a:r>
              <a:rPr lang="en-US" sz="1200" kern="1200" dirty="0">
                <a:solidFill>
                  <a:schemeClr val="tx1"/>
                </a:solidFill>
                <a:latin typeface="Courier New" panose="02070309020205020404" pitchFamily="49" charset="0"/>
                <a:ea typeface="+mn-ea"/>
                <a:cs typeface="Courier New" panose="02070309020205020404" pitchFamily="49" charset="0"/>
              </a:rPr>
              <a:t>  and </a:t>
            </a:r>
            <a:r>
              <a:rPr lang="en-US" sz="1200" kern="1200" dirty="0" err="1">
                <a:solidFill>
                  <a:schemeClr val="tx1"/>
                </a:solidFill>
                <a:latin typeface="Courier New" panose="02070309020205020404" pitchFamily="49" charset="0"/>
                <a:ea typeface="+mn-ea"/>
                <a:cs typeface="Courier New" panose="02070309020205020404" pitchFamily="49" charset="0"/>
              </a:rPr>
              <a:t>submit_time</a:t>
            </a:r>
            <a:r>
              <a:rPr lang="en-US" sz="1200" kern="1200" dirty="0">
                <a:solidFill>
                  <a:schemeClr val="tx1"/>
                </a:solidFill>
                <a:latin typeface="Courier New" panose="02070309020205020404" pitchFamily="49" charset="0"/>
                <a:ea typeface="+mn-ea"/>
                <a:cs typeface="Courier New" panose="02070309020205020404" pitchFamily="49" charset="0"/>
              </a:rPr>
              <a:t> &gt; </a:t>
            </a:r>
            <a:r>
              <a:rPr lang="en-US" sz="1200" kern="1200" dirty="0" err="1">
                <a:solidFill>
                  <a:schemeClr val="tx1"/>
                </a:solidFill>
                <a:latin typeface="Courier New" panose="02070309020205020404" pitchFamily="49" charset="0"/>
                <a:ea typeface="+mn-ea"/>
                <a:cs typeface="Courier New" panose="02070309020205020404" pitchFamily="49" charset="0"/>
              </a:rPr>
              <a:t>getdate</a:t>
            </a:r>
            <a:r>
              <a:rPr lang="en-US" sz="1200" kern="1200" dirty="0">
                <a:solidFill>
                  <a:schemeClr val="tx1"/>
                </a:solidFill>
                <a:latin typeface="Courier New" panose="02070309020205020404" pitchFamily="49" charset="0"/>
                <a:ea typeface="+mn-ea"/>
                <a:cs typeface="Courier New" panose="02070309020205020404" pitchFamily="49" charset="0"/>
              </a:rPr>
              <a:t>() -.25</a:t>
            </a:r>
          </a:p>
          <a:p>
            <a:r>
              <a:rPr lang="en-US" sz="1200" kern="1200" dirty="0">
                <a:solidFill>
                  <a:schemeClr val="tx1"/>
                </a:solidFill>
                <a:latin typeface="Courier New" panose="02070309020205020404" pitchFamily="49" charset="0"/>
                <a:ea typeface="+mn-ea"/>
                <a:cs typeface="Courier New" panose="02070309020205020404" pitchFamily="49" charset="0"/>
              </a:rPr>
              <a:t>ORDER BY </a:t>
            </a:r>
            <a:r>
              <a:rPr lang="en-US" sz="1200" kern="1200" dirty="0" err="1">
                <a:solidFill>
                  <a:schemeClr val="tx1"/>
                </a:solidFill>
                <a:latin typeface="Courier New" panose="02070309020205020404" pitchFamily="49" charset="0"/>
                <a:ea typeface="+mn-ea"/>
                <a:cs typeface="Courier New" panose="02070309020205020404" pitchFamily="49" charset="0"/>
              </a:rPr>
              <a:t>submit_time</a:t>
            </a:r>
            <a:r>
              <a:rPr lang="en-US" sz="1200" kern="1200" dirty="0">
                <a:solidFill>
                  <a:schemeClr val="tx1"/>
                </a:solidFill>
                <a:latin typeface="Courier New" panose="02070309020205020404" pitchFamily="49" charset="0"/>
                <a:ea typeface="+mn-ea"/>
                <a:cs typeface="Courier New" panose="02070309020205020404" pitchFamily="49" charset="0"/>
              </a:rPr>
              <a:t> DESC</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EF48CD4C-E5E2-FD4B-A013-4032F684959D}" type="slidenum">
              <a:rPr lang="en-US" smtClean="0"/>
              <a:t>12</a:t>
            </a:fld>
            <a:endParaRPr lang="en-US"/>
          </a:p>
        </p:txBody>
      </p:sp>
    </p:spTree>
    <p:extLst>
      <p:ext uri="{BB962C8B-B14F-4D97-AF65-F5344CB8AC3E}">
        <p14:creationId xmlns:p14="http://schemas.microsoft.com/office/powerpoint/2010/main" val="950700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13</a:t>
            </a:fld>
            <a:endParaRPr lang="en-US" dirty="0"/>
          </a:p>
        </p:txBody>
      </p:sp>
    </p:spTree>
    <p:extLst>
      <p:ext uri="{BB962C8B-B14F-4D97-AF65-F5344CB8AC3E}">
        <p14:creationId xmlns:p14="http://schemas.microsoft.com/office/powerpoint/2010/main" val="1250904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Originally,</a:t>
            </a:r>
            <a:r>
              <a:rPr lang="en-US" baseline="0" dirty="0"/>
              <a:t> Google Translate indicated the Spanish work for ‘performance’ was </a:t>
            </a:r>
            <a:r>
              <a:rPr lang="es-ES" dirty="0"/>
              <a:t>rendimiento</a:t>
            </a:r>
            <a:r>
              <a:rPr lang="en-US" dirty="0"/>
              <a:t>.</a:t>
            </a:r>
            <a:r>
              <a:rPr lang="en-US" baseline="0" dirty="0"/>
              <a:t>  My Spanish speaking colleague let me know that was the wrong connotation of performance.  This is another example of how trying to apply the relational database principles to Azure DW may yield a working product, but not the best implementation for that platform.</a:t>
            </a:r>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2</a:t>
            </a:fld>
            <a:endParaRPr lang="en-US" dirty="0"/>
          </a:p>
        </p:txBody>
      </p:sp>
    </p:spTree>
    <p:extLst>
      <p:ext uri="{BB962C8B-B14F-4D97-AF65-F5344CB8AC3E}">
        <p14:creationId xmlns:p14="http://schemas.microsoft.com/office/powerpoint/2010/main" val="2755320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4</a:t>
            </a:fld>
            <a:endParaRPr lang="en-US"/>
          </a:p>
        </p:txBody>
      </p:sp>
    </p:spTree>
    <p:extLst>
      <p:ext uri="{BB962C8B-B14F-4D97-AF65-F5344CB8AC3E}">
        <p14:creationId xmlns:p14="http://schemas.microsoft.com/office/powerpoint/2010/main" val="1503491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Distributed</a:t>
            </a:r>
            <a:r>
              <a:rPr lang="en-US" baseline="0" dirty="0"/>
              <a:t> queries have worked this way for more than 20 years.  Please note that my paper ‘Ode to the Data Warehouse Load’ discussed the method of tuning distributed queries by limiting the data brought across the network.  This paper was written and presented in 1996.</a:t>
            </a:r>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5</a:t>
            </a:fld>
            <a:endParaRPr lang="en-US" dirty="0"/>
          </a:p>
        </p:txBody>
      </p:sp>
    </p:spTree>
    <p:extLst>
      <p:ext uri="{BB962C8B-B14F-4D97-AF65-F5344CB8AC3E}">
        <p14:creationId xmlns:p14="http://schemas.microsoft.com/office/powerpoint/2010/main" val="1326836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6</a:t>
            </a:fld>
            <a:endParaRPr lang="en-US" dirty="0"/>
          </a:p>
        </p:txBody>
      </p:sp>
    </p:spTree>
    <p:extLst>
      <p:ext uri="{BB962C8B-B14F-4D97-AF65-F5344CB8AC3E}">
        <p14:creationId xmlns:p14="http://schemas.microsoft.com/office/powerpoint/2010/main" val="4283471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8</a:t>
            </a:fld>
            <a:endParaRPr lang="en-US" dirty="0"/>
          </a:p>
        </p:txBody>
      </p:sp>
    </p:spTree>
    <p:extLst>
      <p:ext uri="{BB962C8B-B14F-4D97-AF65-F5344CB8AC3E}">
        <p14:creationId xmlns:p14="http://schemas.microsoft.com/office/powerpoint/2010/main" val="3009070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a:t>
            </a:r>
            <a:r>
              <a:rPr lang="en-US" baseline="0" dirty="0"/>
              <a:t> song: Party Rock Anthem (Everyday I’m Shuffling)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Artist: LMFAO</a:t>
            </a:r>
            <a:endParaRPr lang="en-US" dirty="0"/>
          </a:p>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9</a:t>
            </a:fld>
            <a:endParaRPr lang="en-US" dirty="0"/>
          </a:p>
        </p:txBody>
      </p:sp>
    </p:spTree>
    <p:extLst>
      <p:ext uri="{BB962C8B-B14F-4D97-AF65-F5344CB8AC3E}">
        <p14:creationId xmlns:p14="http://schemas.microsoft.com/office/powerpoint/2010/main" val="590059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Chart</a:t>
            </a:r>
            <a:r>
              <a:rPr lang="en-US" baseline="0" dirty="0"/>
              <a:t> by Robin Lester </a:t>
            </a:r>
            <a:r>
              <a:rPr lang="en-US" dirty="0">
                <a:hlinkClick r:id="rId3"/>
              </a:rPr>
              <a:t>https://sqlbits.com/Downloads/595/Robin%20Lester_SQLAzureDataWarehouseSQLBits.pdf</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10</a:t>
            </a:fld>
            <a:endParaRPr lang="en-US" dirty="0"/>
          </a:p>
        </p:txBody>
      </p:sp>
    </p:spTree>
    <p:extLst>
      <p:ext uri="{BB962C8B-B14F-4D97-AF65-F5344CB8AC3E}">
        <p14:creationId xmlns:p14="http://schemas.microsoft.com/office/powerpoint/2010/main" val="462584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Query Improvements</a:t>
            </a:r>
          </a:p>
          <a:p>
            <a:pPr marL="171450" indent="-171450">
              <a:buFont typeface="Arial" panose="020B0604020202020204" pitchFamily="34" charset="0"/>
              <a:buChar char="•"/>
            </a:pPr>
            <a:r>
              <a:rPr lang="en-US" dirty="0"/>
              <a:t>Including the hash key in the query is like putting a hint </a:t>
            </a:r>
          </a:p>
          <a:p>
            <a:pPr marL="171450" indent="-171450">
              <a:buFont typeface="Arial" panose="020B0604020202020204" pitchFamily="34" charset="0"/>
              <a:buChar char="•"/>
            </a:pPr>
            <a:r>
              <a:rPr lang="en-US" dirty="0"/>
              <a:t>Views and CTEs do things</a:t>
            </a:r>
            <a:r>
              <a:rPr lang="en-US" baseline="0" dirty="0"/>
              <a:t> in memory that may cause </a:t>
            </a:r>
            <a:r>
              <a:rPr lang="en-US" baseline="0" dirty="0" err="1"/>
              <a:t>DataMovement</a:t>
            </a:r>
            <a:r>
              <a:rPr lang="en-US" baseline="0" dirty="0"/>
              <a:t>.  Try using temporary tables that are hashed instead.</a:t>
            </a:r>
          </a:p>
          <a:p>
            <a:pPr marL="171450" indent="-171450">
              <a:buFont typeface="Arial" panose="020B0604020202020204" pitchFamily="34" charset="0"/>
              <a:buChar char="•"/>
            </a:pPr>
            <a:r>
              <a:rPr lang="en-US" baseline="0" dirty="0"/>
              <a:t>Functions could cause the system to evaluate data row by row (min, max)</a:t>
            </a:r>
          </a:p>
          <a:p>
            <a:pPr marL="171450" indent="-171450">
              <a:buFont typeface="Arial" panose="020B0604020202020204" pitchFamily="34" charset="0"/>
              <a:buChar char="•"/>
            </a:pPr>
            <a:r>
              <a:rPr lang="en-US" baseline="0" dirty="0"/>
              <a:t>Aggregations can cause data to be joined across nodes</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11</a:t>
            </a:fld>
            <a:endParaRPr lang="en-US"/>
          </a:p>
        </p:txBody>
      </p:sp>
    </p:spTree>
    <p:extLst>
      <p:ext uri="{BB962C8B-B14F-4D97-AF65-F5344CB8AC3E}">
        <p14:creationId xmlns:p14="http://schemas.microsoft.com/office/powerpoint/2010/main" val="14651847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EECE89-C049-244D-A046-FBC63F193AC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60" y="0"/>
            <a:ext cx="9142070" cy="4831124"/>
          </a:xfrm>
          <a:prstGeom prst="rect">
            <a:avLst/>
          </a:prstGeom>
        </p:spPr>
      </p:pic>
      <p:sp>
        <p:nvSpPr>
          <p:cNvPr id="7" name="Title 1">
            <a:extLst>
              <a:ext uri="{FF2B5EF4-FFF2-40B4-BE49-F238E27FC236}">
                <a16:creationId xmlns:a16="http://schemas.microsoft.com/office/drawing/2014/main" id="{C709CABC-4663-A040-9AEA-EBD74040EB8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8" name="Subtitle 2">
            <a:extLst>
              <a:ext uri="{FF2B5EF4-FFF2-40B4-BE49-F238E27FC236}">
                <a16:creationId xmlns:a16="http://schemas.microsoft.com/office/drawing/2014/main" id="{8526BA26-AB87-0146-AA15-93002C241FB1}"/>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FFFFFF"/>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Rectangle 10">
            <a:extLst>
              <a:ext uri="{FF2B5EF4-FFF2-40B4-BE49-F238E27FC236}">
                <a16:creationId xmlns:a16="http://schemas.microsoft.com/office/drawing/2014/main" id="{67A1C377-FD44-8245-8B83-09037BDE8719}"/>
              </a:ext>
            </a:extLst>
          </p:cNvPr>
          <p:cNvSpPr/>
          <p:nvPr userDrawn="1"/>
        </p:nvSpPr>
        <p:spPr>
          <a:xfrm>
            <a:off x="0" y="4721225"/>
            <a:ext cx="9144000" cy="428033"/>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B1176E1F-E3BC-B644-88D4-4F48AFFD9424}"/>
              </a:ext>
            </a:extLst>
          </p:cNvPr>
          <p:cNvSpPr txBox="1"/>
          <p:nvPr userDrawn="1"/>
        </p:nvSpPr>
        <p:spPr>
          <a:xfrm>
            <a:off x="349113" y="4782973"/>
            <a:ext cx="4815243" cy="276999"/>
          </a:xfrm>
          <a:prstGeom prst="rect">
            <a:avLst/>
          </a:prstGeom>
          <a:noFill/>
        </p:spPr>
        <p:txBody>
          <a:bodyPr wrap="square" rtlCol="0">
            <a:spAutoFit/>
          </a:bodyPr>
          <a:lstStyle/>
          <a:p>
            <a:pPr algn="l"/>
            <a:r>
              <a:rPr lang="en-US" sz="1200" dirty="0">
                <a:solidFill>
                  <a:schemeClr val="bg1"/>
                </a:solidFill>
                <a:latin typeface="Verdana"/>
                <a:cs typeface="Verdana"/>
              </a:rPr>
              <a:t>Insight </a:t>
            </a:r>
            <a:r>
              <a:rPr lang="en-US" sz="1200" baseline="0" dirty="0">
                <a:solidFill>
                  <a:schemeClr val="bg1"/>
                </a:solidFill>
                <a:latin typeface="Verdana"/>
                <a:cs typeface="Verdana"/>
              </a:rPr>
              <a:t>Presentation</a:t>
            </a:r>
            <a:endParaRPr lang="en-US" sz="1200" dirty="0">
              <a:solidFill>
                <a:schemeClr val="bg1"/>
              </a:solidFill>
              <a:latin typeface="Verdana"/>
              <a:cs typeface="Verdana"/>
            </a:endParaRPr>
          </a:p>
        </p:txBody>
      </p:sp>
      <p:pic>
        <p:nvPicPr>
          <p:cNvPr id="13" name="Picture 12">
            <a:extLst>
              <a:ext uri="{FF2B5EF4-FFF2-40B4-BE49-F238E27FC236}">
                <a16:creationId xmlns:a16="http://schemas.microsoft.com/office/drawing/2014/main" id="{64BF5757-B239-AA44-8693-43207D39CC9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7" y="-16474"/>
            <a:ext cx="2715805" cy="842836"/>
          </a:xfrm>
          <a:prstGeom prst="rect">
            <a:avLst/>
          </a:prstGeom>
        </p:spPr>
      </p:pic>
    </p:spTree>
    <p:extLst>
      <p:ext uri="{BB962C8B-B14F-4D97-AF65-F5344CB8AC3E}">
        <p14:creationId xmlns:p14="http://schemas.microsoft.com/office/powerpoint/2010/main" val="2431666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1CD189-933A-8847-8D05-5D0DA196B666}"/>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7" name="Title 1">
            <a:extLst>
              <a:ext uri="{FF2B5EF4-FFF2-40B4-BE49-F238E27FC236}">
                <a16:creationId xmlns:a16="http://schemas.microsoft.com/office/drawing/2014/main" id="{ACD5DFDA-4BA2-5249-BA5F-29DE047647D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2" name="Subtitle 2">
            <a:extLst>
              <a:ext uri="{FF2B5EF4-FFF2-40B4-BE49-F238E27FC236}">
                <a16:creationId xmlns:a16="http://schemas.microsoft.com/office/drawing/2014/main" id="{B162A3A5-8533-8945-9FD6-543C97298BC5}"/>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3" name="Picture 12">
            <a:extLst>
              <a:ext uri="{FF2B5EF4-FFF2-40B4-BE49-F238E27FC236}">
                <a16:creationId xmlns:a16="http://schemas.microsoft.com/office/drawing/2014/main" id="{73D45509-1222-C843-B1EE-BF31E3F1DA9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Tree>
    <p:extLst>
      <p:ext uri="{BB962C8B-B14F-4D97-AF65-F5344CB8AC3E}">
        <p14:creationId xmlns:p14="http://schemas.microsoft.com/office/powerpoint/2010/main" val="205681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0BFC65-DC03-7D46-AE26-4FF415B34B50}"/>
              </a:ext>
            </a:extLst>
          </p:cNvPr>
          <p:cNvPicPr>
            <a:picLocks noChangeAspect="1"/>
          </p:cNvPicPr>
          <p:nvPr userDrawn="1"/>
        </p:nvPicPr>
        <p:blipFill>
          <a:blip r:embed="rId2"/>
          <a:stretch>
            <a:fillRect/>
          </a:stretch>
        </p:blipFill>
        <p:spPr>
          <a:xfrm>
            <a:off x="0" y="0"/>
            <a:ext cx="9144000" cy="5143500"/>
          </a:xfrm>
          <a:prstGeom prst="rect">
            <a:avLst/>
          </a:prstGeom>
        </p:spPr>
      </p:pic>
      <p:pic>
        <p:nvPicPr>
          <p:cNvPr id="14" name="Picture 13">
            <a:extLst>
              <a:ext uri="{FF2B5EF4-FFF2-40B4-BE49-F238E27FC236}">
                <a16:creationId xmlns:a16="http://schemas.microsoft.com/office/drawing/2014/main" id="{0CD2DA2D-1204-474E-92B3-159847244D3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
        <p:nvSpPr>
          <p:cNvPr id="16" name="Title 1">
            <a:extLst>
              <a:ext uri="{FF2B5EF4-FFF2-40B4-BE49-F238E27FC236}">
                <a16:creationId xmlns:a16="http://schemas.microsoft.com/office/drawing/2014/main" id="{E627165D-581A-4744-95C6-2EE2E28C6F6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7" name="Subtitle 2">
            <a:extLst>
              <a:ext uri="{FF2B5EF4-FFF2-40B4-BE49-F238E27FC236}">
                <a16:creationId xmlns:a16="http://schemas.microsoft.com/office/drawing/2014/main" id="{790AB829-1444-6749-87F7-2D45499B06B0}"/>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43467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069521-5C1A-9449-A4B2-B54C1676D5DA}"/>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0" name="Title 1">
            <a:extLst>
              <a:ext uri="{FF2B5EF4-FFF2-40B4-BE49-F238E27FC236}">
                <a16:creationId xmlns:a16="http://schemas.microsoft.com/office/drawing/2014/main" id="{B630235D-75EC-2B48-AD54-1C7E0E9C2B9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4" name="Subtitle 2">
            <a:extLst>
              <a:ext uri="{FF2B5EF4-FFF2-40B4-BE49-F238E27FC236}">
                <a16:creationId xmlns:a16="http://schemas.microsoft.com/office/drawing/2014/main" id="{12F0CB52-4535-8B4B-A39E-8981289669DF}"/>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C0167A"/>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3">
            <a:extLst>
              <a:ext uri="{FF2B5EF4-FFF2-40B4-BE49-F238E27FC236}">
                <a16:creationId xmlns:a16="http://schemas.microsoft.com/office/drawing/2014/main" id="{B8CD362C-3313-084E-AB6B-2064B6DC74F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6" y="-16677"/>
            <a:ext cx="2715805" cy="842836"/>
          </a:xfrm>
          <a:prstGeom prst="rect">
            <a:avLst/>
          </a:prstGeom>
        </p:spPr>
      </p:pic>
    </p:spTree>
    <p:extLst>
      <p:ext uri="{BB962C8B-B14F-4D97-AF65-F5344CB8AC3E}">
        <p14:creationId xmlns:p14="http://schemas.microsoft.com/office/powerpoint/2010/main" val="562444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42236" y="228144"/>
            <a:ext cx="8714943" cy="682400"/>
          </a:xfrm>
          <a:prstGeom prst="rect">
            <a:avLst/>
          </a:prstGeom>
        </p:spPr>
        <p:txBody>
          <a:bodyPr>
            <a:normAutofit/>
          </a:bodyPr>
          <a:lstStyle>
            <a:lvl1pPr>
              <a:defRPr sz="28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386471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ED03731-7FC0-244B-B390-4A70867736DB}"/>
              </a:ext>
            </a:extLst>
          </p:cNvPr>
          <p:cNvSpPr>
            <a:spLocks noGrp="1"/>
          </p:cNvSpPr>
          <p:nvPr>
            <p:ph type="title"/>
          </p:nvPr>
        </p:nvSpPr>
        <p:spPr>
          <a:xfrm>
            <a:off x="242236" y="228144"/>
            <a:ext cx="8714943" cy="682400"/>
          </a:xfrm>
          <a:prstGeom prst="rect">
            <a:avLst/>
          </a:prstGeom>
        </p:spPr>
        <p:txBody>
          <a:bodyPr>
            <a:normAutofit/>
          </a:bodyPr>
          <a:lstStyle>
            <a:lvl1pPr>
              <a:defRPr sz="28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330987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0" y="4753232"/>
            <a:ext cx="9144000" cy="390268"/>
          </a:xfrm>
          <a:prstGeom prst="rect">
            <a:avLst/>
          </a:prstGeom>
          <a:gradFill flip="none" rotWithShape="1">
            <a:gsLst>
              <a:gs pos="0">
                <a:srgbClr val="B01C87"/>
              </a:gs>
              <a:gs pos="100000">
                <a:srgbClr val="58287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Insight-logo-W.png"/>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7828134" y="148009"/>
            <a:ext cx="1082482" cy="444387"/>
          </a:xfrm>
          <a:prstGeom prst="rect">
            <a:avLst/>
          </a:prstGeom>
        </p:spPr>
      </p:pic>
      <p:sp>
        <p:nvSpPr>
          <p:cNvPr id="5" name="Title Placeholder 1">
            <a:extLst>
              <a:ext uri="{FF2B5EF4-FFF2-40B4-BE49-F238E27FC236}">
                <a16:creationId xmlns:a16="http://schemas.microsoft.com/office/drawing/2014/main" id="{B7739BEC-8628-624D-948B-53207FFF15B9}"/>
              </a:ext>
            </a:extLst>
          </p:cNvPr>
          <p:cNvSpPr>
            <a:spLocks noGrp="1"/>
          </p:cNvSpPr>
          <p:nvPr>
            <p:ph type="title"/>
          </p:nvPr>
        </p:nvSpPr>
        <p:spPr>
          <a:xfrm>
            <a:off x="242236" y="228144"/>
            <a:ext cx="8714943" cy="682400"/>
          </a:xfrm>
          <a:prstGeom prst="rect">
            <a:avLst/>
          </a:prstGeom>
        </p:spPr>
        <p:txBody>
          <a:bodyPr vert="horz" lIns="91440" tIns="45720" rIns="91440" bIns="45720"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C9944498-D1C7-2C49-9262-2C9E497050A0}"/>
              </a:ext>
            </a:extLst>
          </p:cNvPr>
          <p:cNvSpPr>
            <a:spLocks noGrp="1"/>
          </p:cNvSpPr>
          <p:nvPr>
            <p:ph type="body" idx="1"/>
          </p:nvPr>
        </p:nvSpPr>
        <p:spPr>
          <a:xfrm>
            <a:off x="230067" y="994469"/>
            <a:ext cx="8714944" cy="29354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54BBAEA6-B3A0-2547-80CE-DB8A65FBE042}"/>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555593" y="4693240"/>
            <a:ext cx="1591056" cy="493776"/>
          </a:xfrm>
          <a:prstGeom prst="rect">
            <a:avLst/>
          </a:prstGeom>
        </p:spPr>
      </p:pic>
      <p:sp>
        <p:nvSpPr>
          <p:cNvPr id="2" name="Rectangle 1"/>
          <p:cNvSpPr/>
          <p:nvPr userDrawn="1"/>
        </p:nvSpPr>
        <p:spPr>
          <a:xfrm>
            <a:off x="1364406" y="-500472"/>
            <a:ext cx="357052" cy="357052"/>
          </a:xfrm>
          <a:prstGeom prst="rect">
            <a:avLst/>
          </a:prstGeom>
          <a:solidFill>
            <a:srgbClr val="D30C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887858" y="-500472"/>
            <a:ext cx="357052" cy="357052"/>
          </a:xfrm>
          <a:prstGeom prst="rect">
            <a:avLst/>
          </a:prstGeom>
          <a:solidFill>
            <a:srgbClr val="ED1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2411310" y="-500472"/>
            <a:ext cx="357052" cy="357052"/>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2934762" y="-500472"/>
            <a:ext cx="357052" cy="357052"/>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3458214" y="-500472"/>
            <a:ext cx="357052" cy="357052"/>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3981666" y="-500472"/>
            <a:ext cx="357052" cy="357052"/>
          </a:xfrm>
          <a:prstGeom prst="rect">
            <a:avLst/>
          </a:prstGeom>
          <a:solidFill>
            <a:srgbClr val="5547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4505118" y="-500472"/>
            <a:ext cx="357052" cy="357052"/>
          </a:xfrm>
          <a:prstGeom prst="rect">
            <a:avLst/>
          </a:prstGeom>
          <a:solidFill>
            <a:srgbClr val="7D7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028570" y="-500472"/>
            <a:ext cx="357052" cy="357052"/>
          </a:xfrm>
          <a:prstGeom prst="rect">
            <a:avLst/>
          </a:prstGeom>
          <a:solidFill>
            <a:srgbClr val="A3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5552022" y="-500472"/>
            <a:ext cx="357052" cy="357052"/>
          </a:xfrm>
          <a:prstGeom prst="rect">
            <a:avLst/>
          </a:prstGeom>
          <a:solidFill>
            <a:srgbClr val="D4D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6075474" y="-500472"/>
            <a:ext cx="357052" cy="357052"/>
          </a:xfrm>
          <a:prstGeom prst="rect">
            <a:avLst/>
          </a:prstGeom>
          <a:solidFill>
            <a:srgbClr val="009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6598924" y="-500472"/>
            <a:ext cx="357052" cy="357052"/>
          </a:xfrm>
          <a:prstGeom prst="rect">
            <a:avLst/>
          </a:prstGeom>
          <a:solidFill>
            <a:srgbClr val="57B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166928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96" r:id="rId3"/>
    <p:sldLayoutId id="2147483698" r:id="rId4"/>
    <p:sldLayoutId id="2147483692" r:id="rId5"/>
    <p:sldLayoutId id="2147483697" r:id="rId6"/>
  </p:sldLayoutIdLst>
  <p:txStyles>
    <p:titleStyle>
      <a:lvl1pPr algn="l" defTabSz="685800" rtl="0" eaLnBrk="1" latinLnBrk="0" hangingPunct="1">
        <a:lnSpc>
          <a:spcPct val="90000"/>
        </a:lnSpc>
        <a:spcBef>
          <a:spcPct val="0"/>
        </a:spcBef>
        <a:buNone/>
        <a:defRPr sz="2800" kern="1200">
          <a:solidFill>
            <a:srgbClr val="706259"/>
          </a:solidFill>
          <a:latin typeface="Verdana" charset="0"/>
          <a:ea typeface="Verdana" charset="0"/>
          <a:cs typeface="Verdana"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BSWolfset/PresentationSlidedecks"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s://sqlbits.com/Downloads/595/Robin%20Lester_SQLAzureDataWarehouseSQLBits.pdf"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mailto:beth.wolfset@insight.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github.com/BSWolfset/PresentationSlidedecks" TargetMode="External"/><Relationship Id="rId4" Type="http://schemas.openxmlformats.org/officeDocument/2006/relationships/hyperlink" Target="mailto:bswolfset@gmail.com" TargetMode="Externa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2.bin"/><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hyperlink" Target="https://www.sqlsaturday.com/716/Sessions/Details.aspx?sid=74668" TargetMode="External"/><Relationship Id="rId3" Type="http://schemas.openxmlformats.org/officeDocument/2006/relationships/hyperlink" Target="https://docs.microsoft.com/en-us/azure/sql-data-warehouse/sql-data-warehouse-overview-what-is" TargetMode="External"/><Relationship Id="rId7" Type="http://schemas.openxmlformats.org/officeDocument/2006/relationships/hyperlink" Target="https://sqlbits.com/Downloads/595/Robin%20Lester_SQLAzureDataWarehouseSQLBits.pdf" TargetMode="External"/><Relationship Id="rId12" Type="http://schemas.openxmlformats.org/officeDocument/2006/relationships/hyperlink" Target="https://azure.microsoft.com/en-us/blog/lightning-fast-query-performance-with-azure-sql-data-warehouse/" TargetMode="External"/><Relationship Id="rId2" Type="http://schemas.openxmlformats.org/officeDocument/2006/relationships/hyperlink" Target="https://github.com/BSWolfset/PresentationSlidedecks" TargetMode="External"/><Relationship Id="rId1" Type="http://schemas.openxmlformats.org/officeDocument/2006/relationships/slideLayout" Target="../slideLayouts/slideLayout5.xml"/><Relationship Id="rId6" Type="http://schemas.openxmlformats.org/officeDocument/2006/relationships/hyperlink" Target="https://www.sqlsaturday.com/716/Sessions/Details.aspx?sid=72535" TargetMode="External"/><Relationship Id="rId11" Type="http://schemas.openxmlformats.org/officeDocument/2006/relationships/hyperlink" Target="https://blobeater.blog/2018/04/12/azure-sql-dw-lets-shuffle/" TargetMode="External"/><Relationship Id="rId5" Type="http://schemas.openxmlformats.org/officeDocument/2006/relationships/hyperlink" Target="https://docs.microsoft.com/en-us/azure/sql-data-warehouse/sql-data-warehouse-tables-overview#unsupported-table-features" TargetMode="External"/><Relationship Id="rId10" Type="http://schemas.openxmlformats.org/officeDocument/2006/relationships/hyperlink" Target="https://myignite.techcommunity.microsoft.com/sessions/66194" TargetMode="External"/><Relationship Id="rId4" Type="http://schemas.openxmlformats.org/officeDocument/2006/relationships/hyperlink" Target="https://docs.microsoft.com/en-us/azure/sql-data-warehouse/sql-data-warehouse-migrate-code" TargetMode="External"/><Relationship Id="rId9" Type="http://schemas.openxmlformats.org/officeDocument/2006/relationships/hyperlink" Target="https://sqlbits.com/Sessions/Event15/Advanced_Topics_for_Azure_SQL_Data_Warehous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sy-vdb4rIQo"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Design"/>
          <p:cNvSpPr>
            <a:spLocks noGrp="1"/>
          </p:cNvSpPr>
          <p:nvPr>
            <p:ph type="ctrTitle"/>
          </p:nvPr>
        </p:nvSpPr>
        <p:spPr>
          <a:xfrm>
            <a:off x="46908" y="3425673"/>
            <a:ext cx="6971572" cy="701450"/>
          </a:xfrm>
        </p:spPr>
        <p:txBody>
          <a:bodyPr/>
          <a:lstStyle/>
          <a:p>
            <a:r>
              <a:rPr lang="en-US" dirty="0"/>
              <a:t>Designing for</a:t>
            </a:r>
            <a:br>
              <a:rPr lang="en-US" dirty="0"/>
            </a:br>
            <a:r>
              <a:rPr lang="en-US" dirty="0"/>
              <a:t>Azure Data Warehouse Performance</a:t>
            </a:r>
          </a:p>
        </p:txBody>
      </p:sp>
      <p:sp>
        <p:nvSpPr>
          <p:cNvPr id="3" name="Subtitle 2"/>
          <p:cNvSpPr>
            <a:spLocks noGrp="1"/>
          </p:cNvSpPr>
          <p:nvPr>
            <p:ph type="subTitle" idx="1"/>
          </p:nvPr>
        </p:nvSpPr>
        <p:spPr>
          <a:xfrm>
            <a:off x="461056" y="4332053"/>
            <a:ext cx="6143277" cy="536622"/>
          </a:xfrm>
        </p:spPr>
        <p:txBody>
          <a:bodyPr/>
          <a:lstStyle/>
          <a:p>
            <a:r>
              <a:rPr lang="en-US" dirty="0"/>
              <a:t>Beth Wolfset, Senior Data Architect</a:t>
            </a:r>
          </a:p>
        </p:txBody>
      </p:sp>
      <p:sp>
        <p:nvSpPr>
          <p:cNvPr id="4" name="Subtitle 2"/>
          <p:cNvSpPr txBox="1">
            <a:spLocks/>
          </p:cNvSpPr>
          <p:nvPr/>
        </p:nvSpPr>
        <p:spPr>
          <a:xfrm>
            <a:off x="461056" y="4670341"/>
            <a:ext cx="6143277" cy="536622"/>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800" b="0" kern="120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685800" rtl="0" eaLnBrk="1" latinLnBrk="0" hangingPunct="1">
              <a:lnSpc>
                <a:spcPct val="90000"/>
              </a:lnSpc>
              <a:spcBef>
                <a:spcPts val="375"/>
              </a:spcBef>
              <a:buFont typeface="Arial" panose="020B0604020202020204" pitchFamily="34" charset="0"/>
              <a:buNone/>
              <a:defRPr sz="1800" kern="1200">
                <a:solidFill>
                  <a:schemeClr val="tx1">
                    <a:tint val="75000"/>
                  </a:schemeClr>
                </a:solidFill>
                <a:latin typeface="Verdana" charset="0"/>
                <a:ea typeface="Verdana" charset="0"/>
                <a:cs typeface="Verdana" charset="0"/>
              </a:defRPr>
            </a:lvl2pPr>
            <a:lvl3pPr marL="914400" indent="0" algn="ctr"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Verdana" charset="0"/>
                <a:ea typeface="Verdana" charset="0"/>
                <a:cs typeface="Verdana" charset="0"/>
              </a:defRPr>
            </a:lvl3pPr>
            <a:lvl4pPr marL="1371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Verdana" charset="0"/>
                <a:ea typeface="Verdana" charset="0"/>
                <a:cs typeface="Verdana" charset="0"/>
              </a:defRPr>
            </a:lvl4pPr>
            <a:lvl5pPr marL="18288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Verdana" charset="0"/>
                <a:ea typeface="Verdana" charset="0"/>
                <a:cs typeface="Verdana" charset="0"/>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pPr>
              <a:lnSpc>
                <a:spcPct val="100000"/>
              </a:lnSpc>
              <a:spcBef>
                <a:spcPts val="0"/>
              </a:spcBef>
            </a:pPr>
            <a:r>
              <a:rPr lang="en-US" sz="1200" dirty="0"/>
              <a:t>Email:	Beth.Wolfset@insight.com</a:t>
            </a:r>
          </a:p>
          <a:p>
            <a:pPr>
              <a:lnSpc>
                <a:spcPct val="100000"/>
              </a:lnSpc>
              <a:spcBef>
                <a:spcPts val="0"/>
              </a:spcBef>
            </a:pPr>
            <a:r>
              <a:rPr lang="en-US" sz="1200" dirty="0"/>
              <a:t>	bswolfset@gmail.com </a:t>
            </a:r>
          </a:p>
        </p:txBody>
      </p:sp>
      <p:sp>
        <p:nvSpPr>
          <p:cNvPr id="5" name="Rectangle 4"/>
          <p:cNvSpPr/>
          <p:nvPr/>
        </p:nvSpPr>
        <p:spPr>
          <a:xfrm>
            <a:off x="5172954" y="4788611"/>
            <a:ext cx="4060920" cy="300082"/>
          </a:xfrm>
          <a:prstGeom prst="rect">
            <a:avLst/>
          </a:prstGeom>
        </p:spPr>
        <p:txBody>
          <a:bodyPr wrap="none">
            <a:spAutoFit/>
          </a:bodyPr>
          <a:lstStyle/>
          <a:p>
            <a:r>
              <a:rPr lang="en-US" dirty="0">
                <a:hlinkClick r:id="" action="ppaction://noaction"/>
              </a:rPr>
              <a:t>https</a:t>
            </a:r>
            <a:r>
              <a:rPr lang="en-US" dirty="0">
                <a:hlinkClick r:id="rId3"/>
              </a:rPr>
              <a:t>://github.com/BSWolfset/PresentationSlidedecks</a:t>
            </a:r>
            <a:endParaRPr lang="en-US" dirty="0"/>
          </a:p>
        </p:txBody>
      </p:sp>
      <p:sp>
        <p:nvSpPr>
          <p:cNvPr id="6" name="Title Primer"/>
          <p:cNvSpPr txBox="1">
            <a:spLocks/>
          </p:cNvSpPr>
          <p:nvPr/>
        </p:nvSpPr>
        <p:spPr>
          <a:xfrm>
            <a:off x="46908" y="3740612"/>
            <a:ext cx="9010186" cy="701450"/>
          </a:xfrm>
          <a:prstGeom prst="rect">
            <a:avLst/>
          </a:prstGeom>
        </p:spPr>
        <p:txBody>
          <a:bodyPr vert="horz" lIns="91440" tIns="45720" rIns="91440" bIns="45720" rtlCol="0" anchor="b" anchorCtr="0">
            <a:noAutofit/>
          </a:bodyPr>
          <a:lstStyle>
            <a:lvl1pPr algn="l" defTabSz="685800" rtl="0" eaLnBrk="1" latinLnBrk="0" hangingPunct="1">
              <a:lnSpc>
                <a:spcPct val="90000"/>
              </a:lnSpc>
              <a:spcBef>
                <a:spcPct val="0"/>
              </a:spcBef>
              <a:buNone/>
              <a:defRPr sz="2800" kern="12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br>
              <a:rPr lang="en-US" dirty="0"/>
            </a:br>
            <a:r>
              <a:rPr lang="en-US" sz="2400" dirty="0">
                <a:solidFill>
                  <a:schemeClr val="tx1"/>
                </a:solidFill>
              </a:rPr>
              <a:t>Alternate: </a:t>
            </a:r>
            <a:r>
              <a:rPr lang="en-US" sz="2400" dirty="0"/>
              <a:t>Azure Data Warehouse Primer</a:t>
            </a:r>
          </a:p>
        </p:txBody>
      </p:sp>
    </p:spTree>
    <p:extLst>
      <p:ext uri="{BB962C8B-B14F-4D97-AF65-F5344CB8AC3E}">
        <p14:creationId xmlns:p14="http://schemas.microsoft.com/office/powerpoint/2010/main" val="157305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1985961502"/>
              </p:ext>
            </p:extLst>
          </p:nvPr>
        </p:nvGraphicFramePr>
        <p:xfrm>
          <a:off x="591765" y="733325"/>
          <a:ext cx="5972096" cy="3119120"/>
        </p:xfrm>
        <a:graphic>
          <a:graphicData uri="http://schemas.openxmlformats.org/drawingml/2006/table">
            <a:tbl>
              <a:tblPr firstRow="1" bandRow="1">
                <a:tableStyleId>{21E4AEA4-8DFA-4A89-87EB-49C32662AFE0}</a:tableStyleId>
              </a:tblPr>
              <a:tblGrid>
                <a:gridCol w="1245113">
                  <a:extLst>
                    <a:ext uri="{9D8B030D-6E8A-4147-A177-3AD203B41FA5}">
                      <a16:colId xmlns:a16="http://schemas.microsoft.com/office/drawing/2014/main" val="1087393754"/>
                    </a:ext>
                  </a:extLst>
                </a:gridCol>
                <a:gridCol w="4726983">
                  <a:extLst>
                    <a:ext uri="{9D8B030D-6E8A-4147-A177-3AD203B41FA5}">
                      <a16:colId xmlns:a16="http://schemas.microsoft.com/office/drawing/2014/main" val="3408631934"/>
                    </a:ext>
                  </a:extLst>
                </a:gridCol>
              </a:tblGrid>
              <a:tr h="0">
                <a:tc>
                  <a:txBody>
                    <a:bodyPr/>
                    <a:lstStyle/>
                    <a:p>
                      <a:r>
                        <a:rPr lang="en-US" sz="1400" dirty="0"/>
                        <a:t>Operation</a:t>
                      </a:r>
                    </a:p>
                  </a:txBody>
                  <a:tcPr>
                    <a:solidFill>
                      <a:srgbClr val="C13089"/>
                    </a:solidFill>
                  </a:tcPr>
                </a:tc>
                <a:tc>
                  <a:txBody>
                    <a:bodyPr/>
                    <a:lstStyle/>
                    <a:p>
                      <a:r>
                        <a:rPr lang="en-US" sz="1400" dirty="0"/>
                        <a:t>Description</a:t>
                      </a:r>
                    </a:p>
                  </a:txBody>
                  <a:tcPr>
                    <a:solidFill>
                      <a:srgbClr val="C13089"/>
                    </a:solidFill>
                  </a:tcPr>
                </a:tc>
                <a:extLst>
                  <a:ext uri="{0D108BD9-81ED-4DB2-BD59-A6C34878D82A}">
                    <a16:rowId xmlns:a16="http://schemas.microsoft.com/office/drawing/2014/main" val="528060297"/>
                  </a:ext>
                </a:extLst>
              </a:tr>
              <a:tr h="370840">
                <a:tc>
                  <a:txBody>
                    <a:bodyPr/>
                    <a:lstStyle/>
                    <a:p>
                      <a:r>
                        <a:rPr lang="en-US" sz="1400" dirty="0"/>
                        <a:t>Shuffle</a:t>
                      </a:r>
                    </a:p>
                  </a:txBody>
                  <a:tcPr>
                    <a:solidFill>
                      <a:srgbClr val="E490C4"/>
                    </a:solidFill>
                  </a:tcPr>
                </a:tc>
                <a:tc>
                  <a:txBody>
                    <a:bodyPr/>
                    <a:lstStyle/>
                    <a:p>
                      <a:r>
                        <a:rPr lang="en-US" sz="1400" dirty="0"/>
                        <a:t>Distribution</a:t>
                      </a:r>
                      <a:r>
                        <a:rPr lang="en-US" sz="1400" baseline="0" dirty="0"/>
                        <a:t> </a:t>
                      </a:r>
                      <a:r>
                        <a:rPr lang="en-US" sz="1400" baseline="0" dirty="0">
                          <a:sym typeface="Wingdings" panose="05000000000000000000" pitchFamily="2" charset="2"/>
                        </a:rPr>
                        <a:t></a:t>
                      </a:r>
                      <a:r>
                        <a:rPr lang="en-US" sz="1400" baseline="0" dirty="0"/>
                        <a:t> Hash Algorithm </a:t>
                      </a:r>
                      <a:r>
                        <a:rPr lang="en-US" sz="1400" baseline="0" dirty="0">
                          <a:sym typeface="Wingdings" panose="05000000000000000000" pitchFamily="2" charset="2"/>
                        </a:rPr>
                        <a:t></a:t>
                      </a:r>
                      <a:r>
                        <a:rPr lang="en-US" sz="1400" baseline="0" dirty="0"/>
                        <a:t> New Distribution</a:t>
                      </a:r>
                    </a:p>
                    <a:p>
                      <a:r>
                        <a:rPr lang="en-US" sz="1400" baseline="0" dirty="0"/>
                        <a:t>Changing the distribution column in preparation for joins</a:t>
                      </a:r>
                      <a:endParaRPr lang="en-US" sz="1400" dirty="0"/>
                    </a:p>
                  </a:txBody>
                  <a:tcPr>
                    <a:solidFill>
                      <a:srgbClr val="E490C4"/>
                    </a:solidFill>
                  </a:tcPr>
                </a:tc>
                <a:extLst>
                  <a:ext uri="{0D108BD9-81ED-4DB2-BD59-A6C34878D82A}">
                    <a16:rowId xmlns:a16="http://schemas.microsoft.com/office/drawing/2014/main" val="1281959080"/>
                  </a:ext>
                </a:extLst>
              </a:tr>
              <a:tr h="370840">
                <a:tc>
                  <a:txBody>
                    <a:bodyPr/>
                    <a:lstStyle/>
                    <a:p>
                      <a:r>
                        <a:rPr lang="en-US" sz="1400" dirty="0"/>
                        <a:t>Broadcast</a:t>
                      </a:r>
                    </a:p>
                  </a:txBody>
                  <a:tcPr>
                    <a:solidFill>
                      <a:srgbClr val="F1C5E0"/>
                    </a:solidFill>
                  </a:tcPr>
                </a:tc>
                <a:tc>
                  <a:txBody>
                    <a:bodyPr/>
                    <a:lstStyle/>
                    <a:p>
                      <a:r>
                        <a:rPr lang="en-US" sz="1400" dirty="0"/>
                        <a:t>Distribution</a:t>
                      </a:r>
                      <a:r>
                        <a:rPr lang="en-US" sz="1400" baseline="0" dirty="0"/>
                        <a:t> </a:t>
                      </a:r>
                      <a:r>
                        <a:rPr lang="en-US" sz="1400" baseline="0" dirty="0">
                          <a:sym typeface="Wingdings" panose="05000000000000000000" pitchFamily="2" charset="2"/>
                        </a:rPr>
                        <a:t></a:t>
                      </a:r>
                      <a:r>
                        <a:rPr lang="en-US" sz="1400" baseline="0" dirty="0"/>
                        <a:t> Replicated (copy to all compute nodes)</a:t>
                      </a:r>
                      <a:endParaRPr lang="en-US" sz="1400" dirty="0"/>
                    </a:p>
                  </a:txBody>
                  <a:tcPr>
                    <a:solidFill>
                      <a:srgbClr val="F1C5E0"/>
                    </a:solidFill>
                  </a:tcPr>
                </a:tc>
                <a:extLst>
                  <a:ext uri="{0D108BD9-81ED-4DB2-BD59-A6C34878D82A}">
                    <a16:rowId xmlns:a16="http://schemas.microsoft.com/office/drawing/2014/main" val="2351611010"/>
                  </a:ext>
                </a:extLst>
              </a:tr>
              <a:tr h="370840">
                <a:tc>
                  <a:txBody>
                    <a:bodyPr/>
                    <a:lstStyle/>
                    <a:p>
                      <a:r>
                        <a:rPr lang="en-US" sz="1400" dirty="0"/>
                        <a:t>Partition</a:t>
                      </a:r>
                    </a:p>
                  </a:txBody>
                  <a:tcPr>
                    <a:solidFill>
                      <a:srgbClr val="E490C4"/>
                    </a:solidFill>
                  </a:tcPr>
                </a:tc>
                <a:tc>
                  <a:txBody>
                    <a:bodyPr/>
                    <a:lstStyle/>
                    <a:p>
                      <a:r>
                        <a:rPr lang="en-US" sz="1400" dirty="0"/>
                        <a:t>Distribution </a:t>
                      </a:r>
                      <a:r>
                        <a:rPr lang="en-US" sz="1400" dirty="0">
                          <a:sym typeface="Wingdings" panose="05000000000000000000" pitchFamily="2" charset="2"/>
                        </a:rPr>
                        <a:t></a:t>
                      </a:r>
                      <a:r>
                        <a:rPr lang="en-US" sz="1400" dirty="0"/>
                        <a:t> Control Node</a:t>
                      </a:r>
                    </a:p>
                    <a:p>
                      <a:r>
                        <a:rPr lang="en-US" sz="1400" dirty="0"/>
                        <a:t>Aggregations</a:t>
                      </a:r>
                      <a:r>
                        <a:rPr lang="en-US" sz="1400" baseline="0" dirty="0"/>
                        <a:t> – count(*) is count on nodes, sum of count</a:t>
                      </a:r>
                      <a:endParaRPr lang="en-US" sz="1400" dirty="0"/>
                    </a:p>
                  </a:txBody>
                  <a:tcPr>
                    <a:solidFill>
                      <a:srgbClr val="E490C4"/>
                    </a:solidFill>
                  </a:tcPr>
                </a:tc>
                <a:extLst>
                  <a:ext uri="{0D108BD9-81ED-4DB2-BD59-A6C34878D82A}">
                    <a16:rowId xmlns:a16="http://schemas.microsoft.com/office/drawing/2014/main" val="3387149812"/>
                  </a:ext>
                </a:extLst>
              </a:tr>
              <a:tr h="370840">
                <a:tc>
                  <a:txBody>
                    <a:bodyPr/>
                    <a:lstStyle/>
                    <a:p>
                      <a:r>
                        <a:rPr lang="en-US" sz="1400" dirty="0"/>
                        <a:t>Trim</a:t>
                      </a:r>
                    </a:p>
                  </a:txBody>
                  <a:tcPr>
                    <a:solidFill>
                      <a:srgbClr val="F1C5E0"/>
                    </a:solidFill>
                  </a:tcPr>
                </a:tc>
                <a:tc>
                  <a:txBody>
                    <a:bodyPr/>
                    <a:lstStyle/>
                    <a:p>
                      <a:r>
                        <a:rPr lang="en-US" sz="1400" dirty="0"/>
                        <a:t>Replicated</a:t>
                      </a:r>
                      <a:r>
                        <a:rPr lang="en-US" sz="1400" baseline="0" dirty="0"/>
                        <a:t> </a:t>
                      </a:r>
                      <a:r>
                        <a:rPr lang="en-US" sz="1400" baseline="0" dirty="0">
                          <a:sym typeface="Wingdings" panose="05000000000000000000" pitchFamily="2" charset="2"/>
                        </a:rPr>
                        <a:t></a:t>
                      </a:r>
                      <a:r>
                        <a:rPr lang="en-US" sz="1400" baseline="0" dirty="0"/>
                        <a:t> Hash Algorithm </a:t>
                      </a:r>
                      <a:r>
                        <a:rPr lang="en-US" sz="1400" baseline="0" dirty="0">
                          <a:sym typeface="Wingdings" panose="05000000000000000000" pitchFamily="2" charset="2"/>
                        </a:rPr>
                        <a:t></a:t>
                      </a:r>
                      <a:r>
                        <a:rPr lang="en-US" sz="1400" baseline="0" dirty="0"/>
                        <a:t> New Distribution</a:t>
                      </a:r>
                    </a:p>
                    <a:p>
                      <a:r>
                        <a:rPr lang="en-US" sz="1400" baseline="0" dirty="0"/>
                        <a:t>A replicated may be converted to distributed for outer joins</a:t>
                      </a:r>
                    </a:p>
                  </a:txBody>
                  <a:tcPr>
                    <a:solidFill>
                      <a:srgbClr val="F1C5E0"/>
                    </a:solidFill>
                  </a:tcPr>
                </a:tc>
                <a:extLst>
                  <a:ext uri="{0D108BD9-81ED-4DB2-BD59-A6C34878D82A}">
                    <a16:rowId xmlns:a16="http://schemas.microsoft.com/office/drawing/2014/main" val="2522885538"/>
                  </a:ext>
                </a:extLst>
              </a:tr>
              <a:tr h="370840">
                <a:tc>
                  <a:txBody>
                    <a:bodyPr/>
                    <a:lstStyle/>
                    <a:p>
                      <a:r>
                        <a:rPr lang="en-US" sz="1400" dirty="0"/>
                        <a:t>Round Robin</a:t>
                      </a:r>
                    </a:p>
                  </a:txBody>
                  <a:tcPr>
                    <a:solidFill>
                      <a:srgbClr val="E490C4"/>
                    </a:solidFill>
                  </a:tcPr>
                </a:tc>
                <a:tc>
                  <a:txBody>
                    <a:bodyPr/>
                    <a:lstStyle/>
                    <a:p>
                      <a:r>
                        <a:rPr lang="en-US" sz="1400" dirty="0"/>
                        <a:t>Source </a:t>
                      </a:r>
                      <a:r>
                        <a:rPr lang="en-US" sz="1400" dirty="0">
                          <a:sym typeface="Wingdings" panose="05000000000000000000" pitchFamily="2" charset="2"/>
                        </a:rPr>
                        <a:t></a:t>
                      </a:r>
                      <a:r>
                        <a:rPr lang="en-US" sz="1400" dirty="0"/>
                        <a:t> Round Robin Algorithm </a:t>
                      </a:r>
                      <a:r>
                        <a:rPr lang="en-US" sz="1400" dirty="0">
                          <a:sym typeface="Wingdings" panose="05000000000000000000" pitchFamily="2" charset="2"/>
                        </a:rPr>
                        <a:t></a:t>
                      </a:r>
                      <a:r>
                        <a:rPr lang="en-US" sz="1400" dirty="0"/>
                        <a:t> Round Robin</a:t>
                      </a:r>
                      <a:r>
                        <a:rPr lang="en-US" sz="1400" baseline="0" dirty="0"/>
                        <a:t> Distribution</a:t>
                      </a:r>
                      <a:endParaRPr lang="en-US" sz="1400" dirty="0"/>
                    </a:p>
                  </a:txBody>
                  <a:tcPr>
                    <a:solidFill>
                      <a:srgbClr val="E490C4"/>
                    </a:solidFill>
                  </a:tcPr>
                </a:tc>
                <a:extLst>
                  <a:ext uri="{0D108BD9-81ED-4DB2-BD59-A6C34878D82A}">
                    <a16:rowId xmlns:a16="http://schemas.microsoft.com/office/drawing/2014/main" val="496735201"/>
                  </a:ext>
                </a:extLst>
              </a:tr>
              <a:tr h="370840">
                <a:tc>
                  <a:txBody>
                    <a:bodyPr/>
                    <a:lstStyle/>
                    <a:p>
                      <a:r>
                        <a:rPr lang="en-US" sz="1400" dirty="0"/>
                        <a:t>Move</a:t>
                      </a:r>
                    </a:p>
                  </a:txBody>
                  <a:tcPr>
                    <a:solidFill>
                      <a:srgbClr val="F1C5E0"/>
                    </a:solidFill>
                  </a:tcPr>
                </a:tc>
                <a:tc>
                  <a:txBody>
                    <a:bodyPr/>
                    <a:lstStyle/>
                    <a:p>
                      <a:r>
                        <a:rPr lang="en-US" sz="1400" dirty="0"/>
                        <a:t>Control</a:t>
                      </a:r>
                      <a:r>
                        <a:rPr lang="en-US" sz="1400" baseline="0" dirty="0"/>
                        <a:t> Node </a:t>
                      </a:r>
                      <a:r>
                        <a:rPr lang="en-US" sz="1400" baseline="0" dirty="0">
                          <a:sym typeface="Wingdings" panose="05000000000000000000" pitchFamily="2" charset="2"/>
                        </a:rPr>
                        <a:t></a:t>
                      </a:r>
                      <a:r>
                        <a:rPr lang="en-US" sz="1400" baseline="0" dirty="0"/>
                        <a:t> Replicated</a:t>
                      </a:r>
                    </a:p>
                    <a:p>
                      <a:r>
                        <a:rPr lang="en-US" sz="1400" baseline="0" dirty="0"/>
                        <a:t>Data moved from Control Node to Compute Nodes</a:t>
                      </a:r>
                      <a:endParaRPr lang="en-US" sz="1400" dirty="0"/>
                    </a:p>
                  </a:txBody>
                  <a:tcPr>
                    <a:solidFill>
                      <a:srgbClr val="F1C5E0"/>
                    </a:solidFill>
                  </a:tcPr>
                </a:tc>
                <a:extLst>
                  <a:ext uri="{0D108BD9-81ED-4DB2-BD59-A6C34878D82A}">
                    <a16:rowId xmlns:a16="http://schemas.microsoft.com/office/drawing/2014/main" val="3738297836"/>
                  </a:ext>
                </a:extLst>
              </a:tr>
            </a:tbl>
          </a:graphicData>
        </a:graphic>
      </p:graphicFrame>
      <p:sp>
        <p:nvSpPr>
          <p:cNvPr id="13" name="Title 12"/>
          <p:cNvSpPr>
            <a:spLocks noGrp="1"/>
          </p:cNvSpPr>
          <p:nvPr>
            <p:ph type="title"/>
          </p:nvPr>
        </p:nvSpPr>
        <p:spPr>
          <a:xfrm>
            <a:off x="311102" y="152814"/>
            <a:ext cx="8714943" cy="682400"/>
          </a:xfrm>
        </p:spPr>
        <p:txBody>
          <a:bodyPr/>
          <a:lstStyle/>
          <a:p>
            <a:r>
              <a:rPr lang="en-US" dirty="0"/>
              <a:t>Data Movement</a:t>
            </a:r>
          </a:p>
        </p:txBody>
      </p:sp>
      <p:sp>
        <p:nvSpPr>
          <p:cNvPr id="39" name="Rectangle 38"/>
          <p:cNvSpPr/>
          <p:nvPr/>
        </p:nvSpPr>
        <p:spPr>
          <a:xfrm>
            <a:off x="231973" y="4242919"/>
            <a:ext cx="7025637" cy="507831"/>
          </a:xfrm>
          <a:prstGeom prst="rect">
            <a:avLst/>
          </a:prstGeom>
        </p:spPr>
        <p:txBody>
          <a:bodyPr wrap="square">
            <a:spAutoFit/>
          </a:bodyPr>
          <a:lstStyle/>
          <a:p>
            <a:pPr lvl="0" defTabSz="914400">
              <a:defRPr/>
            </a:pPr>
            <a:r>
              <a:rPr lang="en-US" dirty="0"/>
              <a:t>Chart by Robin Lester </a:t>
            </a:r>
            <a:r>
              <a:rPr lang="en-US" dirty="0">
                <a:hlinkClick r:id="rId3"/>
              </a:rPr>
              <a:t>https://sqlbits.com/Downloads/595/Robin%20Lester_SQLAzureDataWarehouseSQLBits.pdf</a:t>
            </a:r>
            <a:endParaRPr lang="en-US" dirty="0"/>
          </a:p>
        </p:txBody>
      </p:sp>
      <p:grpSp>
        <p:nvGrpSpPr>
          <p:cNvPr id="26" name="Group 25"/>
          <p:cNvGrpSpPr/>
          <p:nvPr/>
        </p:nvGrpSpPr>
        <p:grpSpPr>
          <a:xfrm>
            <a:off x="3937211" y="1610177"/>
            <a:ext cx="5088834" cy="3077155"/>
            <a:chOff x="3868345" y="1825430"/>
            <a:chExt cx="5088834" cy="3077155"/>
          </a:xfrm>
        </p:grpSpPr>
        <p:sp>
          <p:nvSpPr>
            <p:cNvPr id="17" name="Rectangle 16"/>
            <p:cNvSpPr/>
            <p:nvPr/>
          </p:nvSpPr>
          <p:spPr>
            <a:xfrm>
              <a:off x="3868345" y="1825430"/>
              <a:ext cx="5088834" cy="3077155"/>
            </a:xfrm>
            <a:prstGeom prst="rect">
              <a:avLst/>
            </a:prstGeom>
            <a:solidFill>
              <a:schemeClr val="bg1">
                <a:lumMod val="95000"/>
              </a:schemeClr>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7257611" y="2165431"/>
              <a:ext cx="999641" cy="565688"/>
            </a:xfrm>
            <a:prstGeom prst="roundRect">
              <a:avLst/>
            </a:prstGeom>
            <a:solidFill>
              <a:srgbClr val="E490C4"/>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 Node B</a:t>
              </a:r>
            </a:p>
          </p:txBody>
        </p:sp>
        <p:sp>
          <p:nvSpPr>
            <p:cNvPr id="7" name="Rounded Rectangle 6"/>
            <p:cNvSpPr/>
            <p:nvPr/>
          </p:nvSpPr>
          <p:spPr>
            <a:xfrm>
              <a:off x="4339176" y="3249573"/>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1</a:t>
              </a:r>
            </a:p>
          </p:txBody>
        </p:sp>
        <p:sp>
          <p:nvSpPr>
            <p:cNvPr id="8" name="Rounded Rectangle 7"/>
            <p:cNvSpPr/>
            <p:nvPr/>
          </p:nvSpPr>
          <p:spPr>
            <a:xfrm>
              <a:off x="5545016" y="3249573"/>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2</a:t>
              </a:r>
            </a:p>
          </p:txBody>
        </p:sp>
        <p:sp>
          <p:nvSpPr>
            <p:cNvPr id="9" name="Rounded Rectangle 8"/>
            <p:cNvSpPr/>
            <p:nvPr/>
          </p:nvSpPr>
          <p:spPr>
            <a:xfrm>
              <a:off x="6750856" y="3249573"/>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3</a:t>
              </a:r>
            </a:p>
          </p:txBody>
        </p:sp>
        <p:sp>
          <p:nvSpPr>
            <p:cNvPr id="10" name="Rounded Rectangle 9"/>
            <p:cNvSpPr/>
            <p:nvPr/>
          </p:nvSpPr>
          <p:spPr>
            <a:xfrm>
              <a:off x="4942096" y="4097365"/>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5</a:t>
              </a:r>
            </a:p>
          </p:txBody>
        </p:sp>
        <p:sp>
          <p:nvSpPr>
            <p:cNvPr id="11" name="Rounded Rectangle 10"/>
            <p:cNvSpPr/>
            <p:nvPr/>
          </p:nvSpPr>
          <p:spPr>
            <a:xfrm>
              <a:off x="7956694" y="3249573"/>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4</a:t>
              </a:r>
            </a:p>
          </p:txBody>
        </p:sp>
        <p:sp>
          <p:nvSpPr>
            <p:cNvPr id="12" name="Rounded Rectangle 11"/>
            <p:cNvSpPr/>
            <p:nvPr/>
          </p:nvSpPr>
          <p:spPr>
            <a:xfrm>
              <a:off x="7284434" y="4079930"/>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6</a:t>
              </a:r>
            </a:p>
          </p:txBody>
        </p:sp>
        <p:cxnSp>
          <p:nvCxnSpPr>
            <p:cNvPr id="19" name="Straight Connector 18"/>
            <p:cNvCxnSpPr>
              <a:endCxn id="5" idx="2"/>
            </p:cNvCxnSpPr>
            <p:nvPr/>
          </p:nvCxnSpPr>
          <p:spPr>
            <a:xfrm flipV="1">
              <a:off x="4758891" y="2731119"/>
              <a:ext cx="632292" cy="5184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7158957" y="2731119"/>
              <a:ext cx="632292" cy="5184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0" idx="0"/>
            </p:cNvCxnSpPr>
            <p:nvPr/>
          </p:nvCxnSpPr>
          <p:spPr>
            <a:xfrm flipV="1">
              <a:off x="5353576" y="2742927"/>
              <a:ext cx="34412" cy="135443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0"/>
            </p:cNvCxnSpPr>
            <p:nvPr/>
          </p:nvCxnSpPr>
          <p:spPr>
            <a:xfrm flipH="1" flipV="1">
              <a:off x="5394841" y="2742928"/>
              <a:ext cx="561655" cy="50664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2" idx="0"/>
            </p:cNvCxnSpPr>
            <p:nvPr/>
          </p:nvCxnSpPr>
          <p:spPr>
            <a:xfrm flipV="1">
              <a:off x="7695914" y="2705849"/>
              <a:ext cx="122465" cy="137408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1" idx="0"/>
            </p:cNvCxnSpPr>
            <p:nvPr/>
          </p:nvCxnSpPr>
          <p:spPr>
            <a:xfrm flipH="1" flipV="1">
              <a:off x="7831791" y="2742927"/>
              <a:ext cx="536383" cy="50664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4891362" y="2165431"/>
              <a:ext cx="999641" cy="565688"/>
            </a:xfrm>
            <a:prstGeom prst="roundRect">
              <a:avLst/>
            </a:prstGeom>
            <a:solidFill>
              <a:srgbClr val="E490C4"/>
            </a:solidFill>
            <a:ln>
              <a:solidFill>
                <a:srgbClr val="C130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 Node A</a:t>
              </a:r>
            </a:p>
          </p:txBody>
        </p:sp>
      </p:grpSp>
      <p:grpSp>
        <p:nvGrpSpPr>
          <p:cNvPr id="28" name="Group 27"/>
          <p:cNvGrpSpPr/>
          <p:nvPr/>
        </p:nvGrpSpPr>
        <p:grpSpPr>
          <a:xfrm>
            <a:off x="4819522" y="2515866"/>
            <a:ext cx="3006776" cy="518454"/>
            <a:chOff x="4827405" y="2689292"/>
            <a:chExt cx="3006776" cy="518454"/>
          </a:xfrm>
        </p:grpSpPr>
        <p:cxnSp>
          <p:nvCxnSpPr>
            <p:cNvPr id="21" name="Straight Connector 20"/>
            <p:cNvCxnSpPr>
              <a:stCxn id="7" idx="0"/>
              <a:endCxn id="6" idx="2"/>
            </p:cNvCxnSpPr>
            <p:nvPr/>
          </p:nvCxnSpPr>
          <p:spPr>
            <a:xfrm flipV="1">
              <a:off x="4827405" y="2689292"/>
              <a:ext cx="3006776" cy="51845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0"/>
            </p:cNvCxnSpPr>
            <p:nvPr/>
          </p:nvCxnSpPr>
          <p:spPr>
            <a:xfrm flipH="1" flipV="1">
              <a:off x="5526166" y="2699212"/>
              <a:ext cx="1755934" cy="50664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535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D0CE70-5751-6941-BB29-C8CD16CB2F66}"/>
              </a:ext>
            </a:extLst>
          </p:cNvPr>
          <p:cNvSpPr>
            <a:spLocks noGrp="1"/>
          </p:cNvSpPr>
          <p:nvPr>
            <p:ph type="title"/>
          </p:nvPr>
        </p:nvSpPr>
        <p:spPr/>
        <p:txBody>
          <a:bodyPr>
            <a:noAutofit/>
          </a:bodyPr>
          <a:lstStyle/>
          <a:p>
            <a:r>
              <a:rPr lang="en-US" dirty="0"/>
              <a:t>Considerations</a:t>
            </a:r>
          </a:p>
        </p:txBody>
      </p:sp>
      <p:sp>
        <p:nvSpPr>
          <p:cNvPr id="2" name="TextBox 1">
            <a:extLst>
              <a:ext uri="{FF2B5EF4-FFF2-40B4-BE49-F238E27FC236}">
                <a16:creationId xmlns:a16="http://schemas.microsoft.com/office/drawing/2014/main" id="{87EFE2B1-DE8C-413C-B070-AE3B4CA65237}"/>
              </a:ext>
            </a:extLst>
          </p:cNvPr>
          <p:cNvSpPr txBox="1"/>
          <p:nvPr/>
        </p:nvSpPr>
        <p:spPr>
          <a:xfrm>
            <a:off x="242236" y="837009"/>
            <a:ext cx="8199620" cy="358559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D30C55"/>
                </a:solidFill>
                <a:latin typeface="Verdana" panose="020B0604030504040204" pitchFamily="34" charset="0"/>
                <a:ea typeface="Verdana" panose="020B0604030504040204" pitchFamily="34" charset="0"/>
              </a:rPr>
              <a:t>Design</a:t>
            </a: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Table Type</a:t>
            </a: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Distribution</a:t>
            </a: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Storage</a:t>
            </a: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Indexing</a:t>
            </a: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Partitioning</a:t>
            </a: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Skew</a:t>
            </a:r>
            <a:br>
              <a:rPr lang="en-US" sz="1100" dirty="0">
                <a:latin typeface="Verdana" panose="020B0604030504040204" pitchFamily="34" charset="0"/>
                <a:ea typeface="Verdana" panose="020B0604030504040204" pitchFamily="34" charset="0"/>
              </a:rPr>
            </a:br>
            <a:endParaRPr lang="en-US" sz="1100" dirty="0">
              <a:solidFill>
                <a:srgbClr val="D30C55"/>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400" dirty="0">
                <a:solidFill>
                  <a:srgbClr val="D40E8C"/>
                </a:solidFill>
                <a:latin typeface="Verdana" panose="020B0604030504040204" pitchFamily="34" charset="0"/>
                <a:ea typeface="Verdana" panose="020B0604030504040204" pitchFamily="34" charset="0"/>
              </a:rPr>
              <a:t>Performance</a:t>
            </a:r>
            <a:endParaRPr lang="en-US" sz="2400" dirty="0">
              <a:solidFill>
                <a:srgbClr val="D30C55"/>
              </a:solidFill>
              <a:latin typeface="Verdana" panose="020B0604030504040204" pitchFamily="34" charset="0"/>
              <a:ea typeface="Verdana" panose="020B0604030504040204" pitchFamily="34" charset="0"/>
            </a:endParaRP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Statistics Level and Quality</a:t>
            </a: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Index Quality</a:t>
            </a: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Data Movement</a:t>
            </a: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Concurrency and Resource Group</a:t>
            </a: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Include </a:t>
            </a:r>
            <a:r>
              <a:rPr lang="en-US" sz="1400" dirty="0" err="1">
                <a:solidFill>
                  <a:srgbClr val="554741"/>
                </a:solidFill>
                <a:latin typeface="Verdana" panose="020B0604030504040204" pitchFamily="34" charset="0"/>
                <a:ea typeface="Verdana" panose="020B0604030504040204" pitchFamily="34" charset="0"/>
              </a:rPr>
              <a:t>HashKey</a:t>
            </a:r>
            <a:r>
              <a:rPr lang="en-US" sz="1400" dirty="0">
                <a:solidFill>
                  <a:srgbClr val="554741"/>
                </a:solidFill>
                <a:latin typeface="Verdana" panose="020B0604030504040204" pitchFamily="34" charset="0"/>
                <a:ea typeface="Verdana" panose="020B0604030504040204" pitchFamily="34" charset="0"/>
              </a:rPr>
              <a:t> in Query</a:t>
            </a: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Stored Procedures (careful of views, CTEs, functions)</a:t>
            </a:r>
          </a:p>
        </p:txBody>
      </p:sp>
      <p:sp>
        <p:nvSpPr>
          <p:cNvPr id="4" name="Subtitle 2"/>
          <p:cNvSpPr txBox="1">
            <a:spLocks/>
          </p:cNvSpPr>
          <p:nvPr/>
        </p:nvSpPr>
        <p:spPr>
          <a:xfrm>
            <a:off x="4006563" y="300387"/>
            <a:ext cx="6143277" cy="53662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b="0" kern="1200">
                <a:solidFill>
                  <a:srgbClr val="C0167A"/>
                </a:solidFill>
                <a:latin typeface="Verdana"/>
                <a:ea typeface="Verdana" charset="0"/>
                <a:cs typeface="Verdana"/>
              </a:defRPr>
            </a:lvl1pPr>
            <a:lvl2pPr marL="457200" indent="0" algn="ctr" defTabSz="685800" rtl="0" eaLnBrk="1" latinLnBrk="0" hangingPunct="1">
              <a:lnSpc>
                <a:spcPct val="90000"/>
              </a:lnSpc>
              <a:spcBef>
                <a:spcPts val="375"/>
              </a:spcBef>
              <a:buFont typeface="Arial" panose="020B0604020202020204" pitchFamily="34" charset="0"/>
              <a:buNone/>
              <a:defRPr sz="1800" kern="1200">
                <a:solidFill>
                  <a:schemeClr val="tx1">
                    <a:tint val="75000"/>
                  </a:schemeClr>
                </a:solidFill>
                <a:latin typeface="Verdana" charset="0"/>
                <a:ea typeface="Verdana" charset="0"/>
                <a:cs typeface="Verdana" charset="0"/>
              </a:defRPr>
            </a:lvl2pPr>
            <a:lvl3pPr marL="914400" indent="0" algn="ctr"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Verdana" charset="0"/>
                <a:ea typeface="Verdana" charset="0"/>
                <a:cs typeface="Verdana" charset="0"/>
              </a:defRPr>
            </a:lvl3pPr>
            <a:lvl4pPr marL="1371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Verdana" charset="0"/>
                <a:ea typeface="Verdana" charset="0"/>
                <a:cs typeface="Verdana" charset="0"/>
              </a:defRPr>
            </a:lvl4pPr>
            <a:lvl5pPr marL="18288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Verdana" charset="0"/>
                <a:ea typeface="Verdana" charset="0"/>
                <a:cs typeface="Verdana" charset="0"/>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r>
              <a:rPr lang="en-US" sz="2800" dirty="0"/>
              <a:t>Paralyzed or Parallelized?</a:t>
            </a:r>
          </a:p>
        </p:txBody>
      </p:sp>
    </p:spTree>
    <p:extLst>
      <p:ext uri="{BB962C8B-B14F-4D97-AF65-F5344CB8AC3E}">
        <p14:creationId xmlns:p14="http://schemas.microsoft.com/office/powerpoint/2010/main" val="3920470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Let’s Look at the Tables</a:t>
            </a:r>
          </a:p>
        </p:txBody>
      </p:sp>
    </p:spTree>
    <p:extLst>
      <p:ext uri="{BB962C8B-B14F-4D97-AF65-F5344CB8AC3E}">
        <p14:creationId xmlns:p14="http://schemas.microsoft.com/office/powerpoint/2010/main" val="2071903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FD621-7D28-644D-A00A-943FC40754C8}"/>
              </a:ext>
            </a:extLst>
          </p:cNvPr>
          <p:cNvSpPr>
            <a:spLocks noGrp="1"/>
          </p:cNvSpPr>
          <p:nvPr>
            <p:ph type="ctrTitle"/>
          </p:nvPr>
        </p:nvSpPr>
        <p:spPr>
          <a:xfrm>
            <a:off x="463252" y="3615198"/>
            <a:ext cx="6143277" cy="701450"/>
          </a:xfrm>
        </p:spPr>
        <p:txBody>
          <a:bodyPr/>
          <a:lstStyle/>
          <a:p>
            <a:r>
              <a:rPr lang="en-US" dirty="0"/>
              <a:t>Thank You</a:t>
            </a:r>
          </a:p>
        </p:txBody>
      </p:sp>
      <p:sp>
        <p:nvSpPr>
          <p:cNvPr id="6" name="Text Placeholder 37"/>
          <p:cNvSpPr txBox="1">
            <a:spLocks/>
          </p:cNvSpPr>
          <p:nvPr/>
        </p:nvSpPr>
        <p:spPr>
          <a:xfrm>
            <a:off x="4564116" y="3326524"/>
            <a:ext cx="4579883" cy="1593838"/>
          </a:xfrm>
          <a:prstGeom prst="rect">
            <a:avLst/>
          </a:prstGeom>
          <a:noFill/>
          <a:effectLst/>
        </p:spPr>
        <p:txBody>
          <a:bodyPr>
            <a:normAutofit/>
          </a:bodyPr>
          <a:lst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69963">
              <a:spcBef>
                <a:spcPct val="0"/>
              </a:spcBef>
              <a:buNone/>
            </a:pPr>
            <a:r>
              <a:rPr lang="en-US" dirty="0">
                <a:solidFill>
                  <a:srgbClr val="C0167A"/>
                </a:solidFill>
                <a:latin typeface="Verdana" panose="020B0604030504040204" pitchFamily="34" charset="0"/>
                <a:ea typeface="Verdana" panose="020B0604030504040204" pitchFamily="34" charset="0"/>
                <a:cs typeface="Verdana" panose="020B0604030504040204" pitchFamily="34" charset="0"/>
              </a:rPr>
              <a:t>Beth Wolfset</a:t>
            </a:r>
          </a:p>
          <a:p>
            <a:pPr marL="0" indent="0" defTabSz="969963">
              <a:spcBef>
                <a:spcPct val="0"/>
              </a:spcBef>
              <a:buNone/>
            </a:pPr>
            <a:r>
              <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rPr>
              <a:t>Email:	</a:t>
            </a:r>
            <a:r>
              <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hlinkClick r:id="rId3"/>
              </a:rPr>
              <a:t>beth.wolfset@insight.com</a:t>
            </a:r>
            <a:r>
              <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rPr>
              <a:t>  </a:t>
            </a:r>
          </a:p>
          <a:p>
            <a:pPr marL="0" indent="0" defTabSz="969963">
              <a:spcBef>
                <a:spcPct val="0"/>
              </a:spcBef>
              <a:buNone/>
            </a:pPr>
            <a:r>
              <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hlinkClick r:id="rId4"/>
              </a:rPr>
              <a:t>bswolfset@gmail.com</a:t>
            </a:r>
            <a:r>
              <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rPr>
              <a:t>  </a:t>
            </a:r>
          </a:p>
          <a:p>
            <a:pPr marL="0" indent="0" defTabSz="969963">
              <a:spcBef>
                <a:spcPct val="0"/>
              </a:spcBef>
              <a:buNone/>
            </a:pPr>
            <a:r>
              <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rPr>
              <a:t>Twitter: @</a:t>
            </a:r>
            <a:r>
              <a:rPr lang="en-US" sz="2000" dirty="0" err="1">
                <a:solidFill>
                  <a:srgbClr val="C0167A"/>
                </a:solidFill>
                <a:latin typeface="Verdana" panose="020B0604030504040204" pitchFamily="34" charset="0"/>
                <a:ea typeface="Verdana" panose="020B0604030504040204" pitchFamily="34" charset="0"/>
                <a:cs typeface="Verdana" panose="020B0604030504040204" pitchFamily="34" charset="0"/>
              </a:rPr>
              <a:t>beth_wolfset</a:t>
            </a:r>
            <a:endPar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a:extLst>
              <a:ext uri="{FF2B5EF4-FFF2-40B4-BE49-F238E27FC236}">
                <a16:creationId xmlns:a16="http://schemas.microsoft.com/office/drawing/2014/main" id="{0F7E07DD-8976-43EE-8F84-B0A8864692AD}"/>
              </a:ext>
            </a:extLst>
          </p:cNvPr>
          <p:cNvSpPr/>
          <p:nvPr/>
        </p:nvSpPr>
        <p:spPr>
          <a:xfrm>
            <a:off x="2006557" y="4705485"/>
            <a:ext cx="7131504" cy="400110"/>
          </a:xfrm>
          <a:prstGeom prst="rect">
            <a:avLst/>
          </a:prstGeom>
        </p:spPr>
        <p:txBody>
          <a:bodyPr wrap="none">
            <a:spAutoFit/>
          </a:bodyPr>
          <a:lstStyle/>
          <a:p>
            <a:r>
              <a:rPr lang="en-US" sz="2000" dirty="0">
                <a:latin typeface="Verdana" panose="020B0604030504040204" pitchFamily="34" charset="0"/>
                <a:ea typeface="Verdana" panose="020B0604030504040204" pitchFamily="34" charset="0"/>
                <a:hlinkClick r:id="" action="ppaction://noaction"/>
              </a:rPr>
              <a:t>https</a:t>
            </a:r>
            <a:r>
              <a:rPr lang="en-US" sz="2000" dirty="0">
                <a:latin typeface="Verdana" panose="020B0604030504040204" pitchFamily="34" charset="0"/>
                <a:ea typeface="Verdana" panose="020B0604030504040204" pitchFamily="34" charset="0"/>
                <a:hlinkClick r:id="rId5"/>
              </a:rPr>
              <a:t>://github.com/BSWolfset/PresentationSlidedecks</a:t>
            </a: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0185835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1EEC04-F8B3-4271-AB7D-5CA4CF4458BF}"/>
              </a:ext>
            </a:extLst>
          </p:cNvPr>
          <p:cNvSpPr>
            <a:spLocks noGrp="1"/>
          </p:cNvSpPr>
          <p:nvPr>
            <p:ph type="title"/>
          </p:nvPr>
        </p:nvSpPr>
        <p:spPr/>
        <p:txBody>
          <a:bodyPr/>
          <a:lstStyle/>
          <a:p>
            <a:r>
              <a:rPr lang="en-US" dirty="0"/>
              <a:t>Helpful Queries</a:t>
            </a:r>
          </a:p>
        </p:txBody>
      </p:sp>
      <p:sp>
        <p:nvSpPr>
          <p:cNvPr id="8" name="TextBox 7">
            <a:extLst>
              <a:ext uri="{FF2B5EF4-FFF2-40B4-BE49-F238E27FC236}">
                <a16:creationId xmlns:a16="http://schemas.microsoft.com/office/drawing/2014/main" id="{0E1380CF-E325-49FA-BCDB-13F15E83F652}"/>
              </a:ext>
            </a:extLst>
          </p:cNvPr>
          <p:cNvSpPr txBox="1"/>
          <p:nvPr/>
        </p:nvSpPr>
        <p:spPr>
          <a:xfrm>
            <a:off x="304800" y="873579"/>
            <a:ext cx="7200900" cy="1754326"/>
          </a:xfrm>
          <a:prstGeom prst="rect">
            <a:avLst/>
          </a:prstGeom>
          <a:noFill/>
        </p:spPr>
        <p:txBody>
          <a:bodyPr wrap="square" rtlCol="0">
            <a:spAutoFit/>
          </a:bodyPr>
          <a:lstStyle/>
          <a:p>
            <a:r>
              <a:rPr lang="en-US" dirty="0"/>
              <a:t>Please note, some are in the notes of slide 11</a:t>
            </a:r>
          </a:p>
          <a:p>
            <a:endParaRPr lang="en-US" dirty="0"/>
          </a:p>
          <a:p>
            <a:r>
              <a:rPr lang="en-US" dirty="0" err="1"/>
              <a:t>ADW_TableDistribution</a:t>
            </a:r>
            <a:r>
              <a:rPr lang="en-US" dirty="0"/>
              <a:t> is a </a:t>
            </a:r>
            <a:r>
              <a:rPr lang="en-US" dirty="0" err="1"/>
              <a:t>sql</a:t>
            </a:r>
            <a:r>
              <a:rPr lang="en-US" dirty="0"/>
              <a:t> file that contains queries to assist with table Size, Distribution and Skew</a:t>
            </a:r>
          </a:p>
          <a:p>
            <a:endParaRPr lang="en-US" dirty="0"/>
          </a:p>
          <a:p>
            <a:r>
              <a:rPr lang="en-US" dirty="0" err="1"/>
              <a:t>ADW_MonitorRequests</a:t>
            </a:r>
            <a:r>
              <a:rPr lang="en-US" dirty="0"/>
              <a:t> is a </a:t>
            </a:r>
            <a:r>
              <a:rPr lang="en-US" dirty="0" err="1"/>
              <a:t>sql</a:t>
            </a:r>
            <a:r>
              <a:rPr lang="en-US" dirty="0"/>
              <a:t> file that contains queries to monitor requests and sessions</a:t>
            </a:r>
          </a:p>
          <a:p>
            <a:endParaRPr lang="en-US" dirty="0"/>
          </a:p>
          <a:p>
            <a:endParaRPr lang="en-US" dirty="0"/>
          </a:p>
        </p:txBody>
      </p:sp>
      <p:graphicFrame>
        <p:nvGraphicFramePr>
          <p:cNvPr id="9" name="Object 8">
            <a:extLst>
              <a:ext uri="{FF2B5EF4-FFF2-40B4-BE49-F238E27FC236}">
                <a16:creationId xmlns:a16="http://schemas.microsoft.com/office/drawing/2014/main" id="{9BAC4D9F-2DDA-437C-810E-4E2480566393}"/>
              </a:ext>
            </a:extLst>
          </p:cNvPr>
          <p:cNvGraphicFramePr>
            <a:graphicFrameLocks noChangeAspect="1"/>
          </p:cNvGraphicFramePr>
          <p:nvPr>
            <p:extLst>
              <p:ext uri="{D42A27DB-BD31-4B8C-83A1-F6EECF244321}">
                <p14:modId xmlns:p14="http://schemas.microsoft.com/office/powerpoint/2010/main" val="1975966671"/>
              </p:ext>
            </p:extLst>
          </p:nvPr>
        </p:nvGraphicFramePr>
        <p:xfrm>
          <a:off x="1757226" y="3162300"/>
          <a:ext cx="1390650" cy="442913"/>
        </p:xfrm>
        <a:graphic>
          <a:graphicData uri="http://schemas.openxmlformats.org/presentationml/2006/ole">
            <mc:AlternateContent xmlns:mc="http://schemas.openxmlformats.org/markup-compatibility/2006">
              <mc:Choice xmlns:v="urn:schemas-microsoft-com:vml" Requires="v">
                <p:oleObj spid="_x0000_s1026" name="Packager Shell Object" showAsIcon="1" r:id="rId3" imgW="1389960" imgH="442800" progId="Package">
                  <p:embed/>
                </p:oleObj>
              </mc:Choice>
              <mc:Fallback>
                <p:oleObj name="Packager Shell Object" showAsIcon="1" r:id="rId3" imgW="1389960" imgH="442800" progId="Package">
                  <p:embed/>
                  <p:pic>
                    <p:nvPicPr>
                      <p:cNvPr id="0" name=""/>
                      <p:cNvPicPr/>
                      <p:nvPr/>
                    </p:nvPicPr>
                    <p:blipFill>
                      <a:blip r:embed="rId4"/>
                      <a:stretch>
                        <a:fillRect/>
                      </a:stretch>
                    </p:blipFill>
                    <p:spPr>
                      <a:xfrm>
                        <a:off x="1757226" y="3162300"/>
                        <a:ext cx="1390650" cy="442913"/>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BB545758-0ECC-487D-A32A-6410828E9DB3}"/>
              </a:ext>
            </a:extLst>
          </p:cNvPr>
          <p:cNvGraphicFramePr>
            <a:graphicFrameLocks noChangeAspect="1"/>
          </p:cNvGraphicFramePr>
          <p:nvPr>
            <p:extLst>
              <p:ext uri="{D42A27DB-BD31-4B8C-83A1-F6EECF244321}">
                <p14:modId xmlns:p14="http://schemas.microsoft.com/office/powerpoint/2010/main" val="2243340552"/>
              </p:ext>
            </p:extLst>
          </p:nvPr>
        </p:nvGraphicFramePr>
        <p:xfrm>
          <a:off x="4186555" y="3162299"/>
          <a:ext cx="1403350" cy="442913"/>
        </p:xfrm>
        <a:graphic>
          <a:graphicData uri="http://schemas.openxmlformats.org/presentationml/2006/ole">
            <mc:AlternateContent xmlns:mc="http://schemas.openxmlformats.org/markup-compatibility/2006">
              <mc:Choice xmlns:v="urn:schemas-microsoft-com:vml" Requires="v">
                <p:oleObj spid="_x0000_s1027" name="Packager Shell Object" showAsIcon="1" r:id="rId5" imgW="1402920" imgH="442800" progId="Package">
                  <p:embed/>
                </p:oleObj>
              </mc:Choice>
              <mc:Fallback>
                <p:oleObj name="Packager Shell Object" showAsIcon="1" r:id="rId5" imgW="1402920" imgH="442800" progId="Package">
                  <p:embed/>
                  <p:pic>
                    <p:nvPicPr>
                      <p:cNvPr id="0" name=""/>
                      <p:cNvPicPr/>
                      <p:nvPr/>
                    </p:nvPicPr>
                    <p:blipFill>
                      <a:blip r:embed="rId6"/>
                      <a:stretch>
                        <a:fillRect/>
                      </a:stretch>
                    </p:blipFill>
                    <p:spPr>
                      <a:xfrm>
                        <a:off x="4186555" y="3162299"/>
                        <a:ext cx="1403350" cy="442913"/>
                      </a:xfrm>
                      <a:prstGeom prst="rect">
                        <a:avLst/>
                      </a:prstGeom>
                    </p:spPr>
                  </p:pic>
                </p:oleObj>
              </mc:Fallback>
            </mc:AlternateContent>
          </a:graphicData>
        </a:graphic>
      </p:graphicFrame>
    </p:spTree>
    <p:extLst>
      <p:ext uri="{BB962C8B-B14F-4D97-AF65-F5344CB8AC3E}">
        <p14:creationId xmlns:p14="http://schemas.microsoft.com/office/powerpoint/2010/main" val="963468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Alphabet vs Language</a:t>
            </a:r>
          </a:p>
        </p:txBody>
      </p:sp>
      <p:sp>
        <p:nvSpPr>
          <p:cNvPr id="3" name="TextBox 2"/>
          <p:cNvSpPr txBox="1"/>
          <p:nvPr/>
        </p:nvSpPr>
        <p:spPr>
          <a:xfrm>
            <a:off x="3200398" y="1050032"/>
            <a:ext cx="2650210" cy="507831"/>
          </a:xfrm>
          <a:prstGeom prst="rect">
            <a:avLst/>
          </a:prstGeom>
          <a:noFill/>
        </p:spPr>
        <p:txBody>
          <a:bodyPr wrap="square" rtlCol="0">
            <a:spAutoFit/>
          </a:bodyPr>
          <a:lstStyle/>
          <a:p>
            <a:pPr algn="ctr"/>
            <a:r>
              <a:rPr lang="en-US" dirty="0"/>
              <a:t>ABCDEFGHIJKLMNOPQRSTUVWXYZ</a:t>
            </a:r>
          </a:p>
          <a:p>
            <a:pPr algn="ctr"/>
            <a:r>
              <a:rPr lang="en-US" dirty="0"/>
              <a:t>Latin Alphabet</a:t>
            </a:r>
          </a:p>
        </p:txBody>
      </p:sp>
      <p:sp>
        <p:nvSpPr>
          <p:cNvPr id="4" name="Can 3"/>
          <p:cNvSpPr/>
          <p:nvPr/>
        </p:nvSpPr>
        <p:spPr>
          <a:xfrm>
            <a:off x="787831" y="1739946"/>
            <a:ext cx="914400" cy="457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a:t>Spanish</a:t>
            </a:r>
          </a:p>
        </p:txBody>
      </p:sp>
      <p:sp>
        <p:nvSpPr>
          <p:cNvPr id="5" name="Can 4"/>
          <p:cNvSpPr/>
          <p:nvPr/>
        </p:nvSpPr>
        <p:spPr>
          <a:xfrm>
            <a:off x="333214" y="1228259"/>
            <a:ext cx="914400" cy="457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a:t>Portuguese</a:t>
            </a:r>
          </a:p>
        </p:txBody>
      </p:sp>
      <p:sp>
        <p:nvSpPr>
          <p:cNvPr id="6" name="TextBox 5"/>
          <p:cNvSpPr txBox="1"/>
          <p:nvPr/>
        </p:nvSpPr>
        <p:spPr>
          <a:xfrm>
            <a:off x="242236" y="2251633"/>
            <a:ext cx="3058903" cy="507831"/>
          </a:xfrm>
          <a:prstGeom prst="rect">
            <a:avLst/>
          </a:prstGeom>
          <a:noFill/>
        </p:spPr>
        <p:txBody>
          <a:bodyPr wrap="square" rtlCol="0">
            <a:spAutoFit/>
          </a:bodyPr>
          <a:lstStyle/>
          <a:p>
            <a:r>
              <a:rPr lang="es-ES" dirty="0"/>
              <a:t>El diseño de la tabla de la base de datos tiene un impacto en su desempeño</a:t>
            </a:r>
          </a:p>
        </p:txBody>
      </p:sp>
      <p:sp>
        <p:nvSpPr>
          <p:cNvPr id="8" name="Can 7"/>
          <p:cNvSpPr/>
          <p:nvPr/>
        </p:nvSpPr>
        <p:spPr>
          <a:xfrm>
            <a:off x="1407763" y="1228259"/>
            <a:ext cx="914400" cy="457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a:t>Italian</a:t>
            </a:r>
          </a:p>
        </p:txBody>
      </p:sp>
      <p:sp>
        <p:nvSpPr>
          <p:cNvPr id="9" name="Can 8"/>
          <p:cNvSpPr/>
          <p:nvPr/>
        </p:nvSpPr>
        <p:spPr>
          <a:xfrm>
            <a:off x="6940655" y="1228259"/>
            <a:ext cx="914400" cy="457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a:t>English</a:t>
            </a:r>
          </a:p>
        </p:txBody>
      </p:sp>
      <p:sp>
        <p:nvSpPr>
          <p:cNvPr id="10" name="TextBox 9"/>
          <p:cNvSpPr txBox="1"/>
          <p:nvPr/>
        </p:nvSpPr>
        <p:spPr>
          <a:xfrm>
            <a:off x="5178726" y="2053805"/>
            <a:ext cx="3058903" cy="507831"/>
          </a:xfrm>
          <a:prstGeom prst="rect">
            <a:avLst/>
          </a:prstGeom>
          <a:noFill/>
        </p:spPr>
        <p:txBody>
          <a:bodyPr wrap="square" rtlCol="0">
            <a:spAutoFit/>
          </a:bodyPr>
          <a:lstStyle/>
          <a:p>
            <a:r>
              <a:rPr lang="es-ES" dirty="0"/>
              <a:t>The </a:t>
            </a:r>
            <a:r>
              <a:rPr lang="es-ES" dirty="0" err="1"/>
              <a:t>design</a:t>
            </a:r>
            <a:r>
              <a:rPr lang="es-ES" dirty="0"/>
              <a:t> of </a:t>
            </a:r>
            <a:r>
              <a:rPr lang="es-ES" dirty="0" err="1"/>
              <a:t>the</a:t>
            </a:r>
            <a:r>
              <a:rPr lang="es-ES" dirty="0"/>
              <a:t> </a:t>
            </a:r>
            <a:r>
              <a:rPr lang="es-ES" dirty="0" err="1"/>
              <a:t>table</a:t>
            </a:r>
            <a:r>
              <a:rPr lang="es-ES" dirty="0"/>
              <a:t> of </a:t>
            </a:r>
            <a:r>
              <a:rPr lang="es-ES" dirty="0" err="1"/>
              <a:t>the</a:t>
            </a:r>
            <a:r>
              <a:rPr lang="es-ES" dirty="0"/>
              <a:t> base of data has </a:t>
            </a:r>
            <a:r>
              <a:rPr lang="es-ES" dirty="0" err="1"/>
              <a:t>an</a:t>
            </a:r>
            <a:r>
              <a:rPr lang="es-ES" dirty="0"/>
              <a:t> </a:t>
            </a:r>
            <a:r>
              <a:rPr lang="es-ES" dirty="0" err="1"/>
              <a:t>impact</a:t>
            </a:r>
            <a:r>
              <a:rPr lang="es-ES" dirty="0"/>
              <a:t> </a:t>
            </a:r>
            <a:r>
              <a:rPr lang="es-ES" dirty="0" err="1"/>
              <a:t>on</a:t>
            </a:r>
            <a:r>
              <a:rPr lang="es-ES" dirty="0"/>
              <a:t> </a:t>
            </a:r>
            <a:r>
              <a:rPr lang="es-ES" dirty="0" err="1"/>
              <a:t>the</a:t>
            </a:r>
            <a:r>
              <a:rPr lang="es-ES" dirty="0"/>
              <a:t> performance</a:t>
            </a:r>
            <a:endParaRPr lang="en-US" dirty="0"/>
          </a:p>
        </p:txBody>
      </p:sp>
      <p:sp>
        <p:nvSpPr>
          <p:cNvPr id="11" name="TextBox 10"/>
          <p:cNvSpPr txBox="1"/>
          <p:nvPr/>
        </p:nvSpPr>
        <p:spPr>
          <a:xfrm>
            <a:off x="4205786" y="2713298"/>
            <a:ext cx="4184287" cy="300082"/>
          </a:xfrm>
          <a:prstGeom prst="rect">
            <a:avLst/>
          </a:prstGeom>
          <a:noFill/>
        </p:spPr>
        <p:txBody>
          <a:bodyPr wrap="none" rtlCol="0">
            <a:spAutoFit/>
          </a:bodyPr>
          <a:lstStyle/>
          <a:p>
            <a:r>
              <a:rPr lang="en-US" dirty="0"/>
              <a:t>The database table design has an impact on performance</a:t>
            </a:r>
          </a:p>
        </p:txBody>
      </p:sp>
      <p:sp>
        <p:nvSpPr>
          <p:cNvPr id="12" name="TextBox 11"/>
          <p:cNvSpPr txBox="1"/>
          <p:nvPr/>
        </p:nvSpPr>
        <p:spPr>
          <a:xfrm>
            <a:off x="3214141" y="3589166"/>
            <a:ext cx="2650210" cy="300082"/>
          </a:xfrm>
          <a:prstGeom prst="rect">
            <a:avLst/>
          </a:prstGeom>
          <a:noFill/>
        </p:spPr>
        <p:txBody>
          <a:bodyPr wrap="square" rtlCol="0">
            <a:spAutoFit/>
          </a:bodyPr>
          <a:lstStyle/>
          <a:p>
            <a:pPr algn="ctr"/>
            <a:r>
              <a:rPr lang="en-US" dirty="0"/>
              <a:t>SQL</a:t>
            </a:r>
          </a:p>
        </p:txBody>
      </p:sp>
      <p:sp>
        <p:nvSpPr>
          <p:cNvPr id="13" name="Can 12"/>
          <p:cNvSpPr/>
          <p:nvPr/>
        </p:nvSpPr>
        <p:spPr>
          <a:xfrm>
            <a:off x="956559" y="3984618"/>
            <a:ext cx="914400" cy="45720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pPr algn="ctr"/>
            <a:r>
              <a:rPr lang="en-US" dirty="0"/>
              <a:t>Azure SQL Database</a:t>
            </a:r>
          </a:p>
        </p:txBody>
      </p:sp>
      <p:sp>
        <p:nvSpPr>
          <p:cNvPr id="14" name="Can 13"/>
          <p:cNvSpPr/>
          <p:nvPr/>
        </p:nvSpPr>
        <p:spPr>
          <a:xfrm>
            <a:off x="501942" y="3472931"/>
            <a:ext cx="914400" cy="45720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pPr algn="ctr"/>
            <a:r>
              <a:rPr lang="en-US" dirty="0"/>
              <a:t>SQL Server</a:t>
            </a:r>
          </a:p>
        </p:txBody>
      </p:sp>
      <p:sp>
        <p:nvSpPr>
          <p:cNvPr id="15" name="Can 14"/>
          <p:cNvSpPr/>
          <p:nvPr/>
        </p:nvSpPr>
        <p:spPr>
          <a:xfrm>
            <a:off x="1576491" y="3472931"/>
            <a:ext cx="914400" cy="45720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pPr algn="ctr"/>
            <a:r>
              <a:rPr lang="en-US" dirty="0"/>
              <a:t>MS Access</a:t>
            </a:r>
          </a:p>
        </p:txBody>
      </p:sp>
      <p:sp>
        <p:nvSpPr>
          <p:cNvPr id="16" name="Can 15"/>
          <p:cNvSpPr/>
          <p:nvPr/>
        </p:nvSpPr>
        <p:spPr>
          <a:xfrm>
            <a:off x="7031893" y="3472931"/>
            <a:ext cx="914400" cy="45720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pPr algn="ctr"/>
            <a:r>
              <a:rPr lang="en-US" dirty="0"/>
              <a:t>Azure Data Warehouse</a:t>
            </a:r>
          </a:p>
        </p:txBody>
      </p:sp>
      <p:sp>
        <p:nvSpPr>
          <p:cNvPr id="17" name="Rectangle 16"/>
          <p:cNvSpPr/>
          <p:nvPr/>
        </p:nvSpPr>
        <p:spPr>
          <a:xfrm>
            <a:off x="242236" y="1022888"/>
            <a:ext cx="8158169" cy="21077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rot="5400000">
            <a:off x="3171245" y="1004572"/>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rot="16200000">
            <a:off x="5411825" y="1004572"/>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rot="5400000">
            <a:off x="3177244" y="3264742"/>
            <a:ext cx="484632" cy="97840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Down Arrow 20"/>
          <p:cNvSpPr/>
          <p:nvPr/>
        </p:nvSpPr>
        <p:spPr>
          <a:xfrm rot="16200000">
            <a:off x="5417824" y="3264742"/>
            <a:ext cx="484632" cy="97840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Rectangle 21"/>
          <p:cNvSpPr/>
          <p:nvPr/>
        </p:nvSpPr>
        <p:spPr>
          <a:xfrm>
            <a:off x="248232" y="3128070"/>
            <a:ext cx="8158169" cy="1592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800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TextBox 2"/>
          <p:cNvSpPr txBox="1"/>
          <p:nvPr/>
        </p:nvSpPr>
        <p:spPr>
          <a:xfrm>
            <a:off x="339318" y="743918"/>
            <a:ext cx="8520778" cy="4247317"/>
          </a:xfrm>
          <a:prstGeom prst="rect">
            <a:avLst/>
          </a:prstGeom>
          <a:noFill/>
        </p:spPr>
        <p:txBody>
          <a:bodyPr wrap="square" rtlCol="0">
            <a:spAutoFit/>
          </a:bodyPr>
          <a:lstStyle/>
          <a:p>
            <a:r>
              <a:rPr lang="en-US" sz="1300" b="1" dirty="0"/>
              <a:t>Designing for Azure Data Warehouse Performance </a:t>
            </a:r>
            <a:r>
              <a:rPr lang="en-US" sz="1300" dirty="0">
                <a:hlinkClick r:id="rId2"/>
              </a:rPr>
              <a:t>–</a:t>
            </a:r>
            <a:r>
              <a:rPr lang="en-US" sz="1300" dirty="0"/>
              <a:t> Beth Wolfset (other papers and slide decks)</a:t>
            </a:r>
            <a:endParaRPr lang="en-US" sz="1300" dirty="0">
              <a:hlinkClick r:id="" action="ppaction://noaction"/>
            </a:endParaRPr>
          </a:p>
          <a:p>
            <a:pPr marL="285750" indent="-285750">
              <a:buFont typeface="Arial" panose="020B0604020202020204" pitchFamily="34" charset="0"/>
              <a:buChar char="•"/>
            </a:pPr>
            <a:r>
              <a:rPr lang="en-US" sz="1300" dirty="0">
                <a:hlinkClick r:id="" action="ppaction://noaction"/>
              </a:rPr>
              <a:t>https</a:t>
            </a:r>
            <a:r>
              <a:rPr lang="en-US" sz="1300" dirty="0">
                <a:hlinkClick r:id="rId2"/>
              </a:rPr>
              <a:t>://github.com/BSWolfset/PresentationSlidedecks</a:t>
            </a:r>
            <a:endParaRPr lang="en-US" sz="1300" dirty="0"/>
          </a:p>
          <a:p>
            <a:r>
              <a:rPr lang="en-US" sz="1300" b="1" dirty="0"/>
              <a:t>Azure Data Warehouse Microsoft Documentation</a:t>
            </a:r>
            <a:endParaRPr lang="en-US" sz="1300" dirty="0">
              <a:hlinkClick r:id="" action="ppaction://noaction"/>
            </a:endParaRPr>
          </a:p>
          <a:p>
            <a:pPr marL="285750" indent="-285750">
              <a:buFont typeface="Arial" panose="020B0604020202020204" pitchFamily="34" charset="0"/>
              <a:buChar char="•"/>
            </a:pPr>
            <a:r>
              <a:rPr lang="en-US" sz="1300" dirty="0">
                <a:hlinkClick r:id="" action="ppaction://noaction"/>
              </a:rPr>
              <a:t>https</a:t>
            </a:r>
            <a:r>
              <a:rPr lang="en-US" sz="1300" dirty="0">
                <a:hlinkClick r:id="rId3"/>
              </a:rPr>
              <a:t>://docs.microsoft.com/en-us/azure/sql-data-warehouse/sql-data-warehouse-overview-what-is</a:t>
            </a:r>
            <a:endParaRPr lang="en-US" sz="1300" dirty="0"/>
          </a:p>
          <a:p>
            <a:r>
              <a:rPr lang="en-US" sz="1300" b="1" dirty="0"/>
              <a:t>What is supported</a:t>
            </a:r>
            <a:r>
              <a:rPr lang="en-US" sz="1300" dirty="0"/>
              <a:t> – Design Considerations</a:t>
            </a:r>
          </a:p>
          <a:p>
            <a:pPr marL="285750" indent="-285750">
              <a:buFont typeface="Arial" panose="020B0604020202020204" pitchFamily="34" charset="0"/>
              <a:buChar char="•"/>
            </a:pPr>
            <a:r>
              <a:rPr lang="en-US" sz="1300" dirty="0">
                <a:hlinkClick r:id="rId4"/>
              </a:rPr>
              <a:t>https://docs.microsoft.com/en-us/azure/sql-data-warehouse/sql-data-warehouse-migrate-code</a:t>
            </a:r>
            <a:endParaRPr lang="en-US" sz="1300" dirty="0"/>
          </a:p>
          <a:p>
            <a:pPr marL="285750" indent="-285750">
              <a:buFont typeface="Arial" panose="020B0604020202020204" pitchFamily="34" charset="0"/>
              <a:buChar char="•"/>
            </a:pPr>
            <a:r>
              <a:rPr lang="en-US" sz="1300" dirty="0">
                <a:hlinkClick r:id="rId5"/>
              </a:rPr>
              <a:t>https://docs.microsoft.com/en-us/azure/sql-data-warehouse/sql-data-warehouse-tables-overview#unsupported-table-features</a:t>
            </a:r>
            <a:endParaRPr lang="en-US" sz="1300" dirty="0"/>
          </a:p>
          <a:p>
            <a:r>
              <a:rPr lang="en-US" sz="1300" b="1" dirty="0"/>
              <a:t>Introduction to Azure SQL Data Warehouse</a:t>
            </a:r>
            <a:endParaRPr lang="en-US" sz="1300" dirty="0"/>
          </a:p>
          <a:p>
            <a:pPr marL="285750" indent="-285750">
              <a:buFont typeface="Arial" panose="020B0604020202020204" pitchFamily="34" charset="0"/>
              <a:buChar char="•"/>
            </a:pPr>
            <a:r>
              <a:rPr lang="en-US" sz="1300" dirty="0">
                <a:hlinkClick r:id="rId6"/>
              </a:rPr>
              <a:t>https://www.sqlsaturday.com/716/Sessions/Details.aspx?sid=72535</a:t>
            </a:r>
            <a:r>
              <a:rPr lang="en-US" sz="1300" dirty="0"/>
              <a:t> – Derik Hammer</a:t>
            </a:r>
          </a:p>
          <a:p>
            <a:pPr marL="285750" indent="-285750">
              <a:buFont typeface="Arial" panose="020B0604020202020204" pitchFamily="34" charset="0"/>
              <a:buChar char="•"/>
            </a:pPr>
            <a:r>
              <a:rPr lang="en-US" sz="1300" dirty="0">
                <a:hlinkClick r:id="rId7"/>
              </a:rPr>
              <a:t>https://sqlbits.com/Downloads/595/Robin%20Lester_SQLAzureDataWarehouseSQLBits.pdf</a:t>
            </a:r>
            <a:r>
              <a:rPr lang="en-US" sz="1300" dirty="0"/>
              <a:t> – Robin Lester</a:t>
            </a:r>
          </a:p>
          <a:p>
            <a:r>
              <a:rPr lang="en-US" sz="1300" b="1" dirty="0"/>
              <a:t>Azure Data Warehouse Performance Tuning -- </a:t>
            </a:r>
            <a:r>
              <a:rPr lang="en-US" sz="1300" dirty="0"/>
              <a:t>Simon Facer</a:t>
            </a:r>
          </a:p>
          <a:p>
            <a:pPr marL="285750" indent="-285750">
              <a:buFont typeface="Arial" panose="020B0604020202020204" pitchFamily="34" charset="0"/>
              <a:buChar char="•"/>
            </a:pPr>
            <a:r>
              <a:rPr lang="en-US" sz="1300" dirty="0">
                <a:hlinkClick r:id="rId8"/>
              </a:rPr>
              <a:t>https://www.sqlsaturday.com/716/Sessions/Details.aspx?sid=74668</a:t>
            </a:r>
            <a:r>
              <a:rPr lang="en-US" sz="1300" dirty="0"/>
              <a:t> </a:t>
            </a:r>
          </a:p>
          <a:p>
            <a:r>
              <a:rPr lang="en-US" sz="1300" b="1" dirty="0"/>
              <a:t>Azure Data Warehouse Query Tuning</a:t>
            </a:r>
            <a:r>
              <a:rPr lang="en-US" sz="1300" dirty="0"/>
              <a:t> -- James Rowland-Jones</a:t>
            </a:r>
          </a:p>
          <a:p>
            <a:pPr marL="285750" indent="-285750">
              <a:buFont typeface="Arial" panose="020B0604020202020204" pitchFamily="34" charset="0"/>
              <a:buChar char="•"/>
            </a:pPr>
            <a:r>
              <a:rPr lang="en-US" sz="1300" dirty="0">
                <a:hlinkClick r:id="rId9"/>
              </a:rPr>
              <a:t>https://sqlbits.com/Sessions/Event15/Advanced_Topics_for_Azure_SQL_Data_Warehouse</a:t>
            </a:r>
            <a:endParaRPr lang="en-US" sz="1300" dirty="0"/>
          </a:p>
          <a:p>
            <a:r>
              <a:rPr lang="en-US" sz="1300" b="1" dirty="0"/>
              <a:t>How to shoot yourself in the foot with Azure SQL Data Warehouse</a:t>
            </a:r>
            <a:r>
              <a:rPr lang="en-US" sz="1300" dirty="0"/>
              <a:t> – Greg Galloway</a:t>
            </a:r>
          </a:p>
          <a:p>
            <a:pPr marL="285750" indent="-285750">
              <a:buFont typeface="Arial" panose="020B0604020202020204" pitchFamily="34" charset="0"/>
              <a:buChar char="•"/>
            </a:pPr>
            <a:r>
              <a:rPr lang="en-US" sz="1300" dirty="0">
                <a:hlinkClick r:id="rId10"/>
              </a:rPr>
              <a:t>https://myignite.techcommunity.microsoft.com/sessions/66194</a:t>
            </a:r>
            <a:endParaRPr lang="en-US" sz="1300" dirty="0"/>
          </a:p>
          <a:p>
            <a:r>
              <a:rPr lang="en-US" sz="1300" b="1" dirty="0"/>
              <a:t>Data Movement/Shuffling</a:t>
            </a:r>
          </a:p>
          <a:p>
            <a:pPr marL="285750" indent="-285750">
              <a:buFont typeface="Arial" panose="020B0604020202020204" pitchFamily="34" charset="0"/>
              <a:buChar char="•"/>
            </a:pPr>
            <a:r>
              <a:rPr lang="en-US" sz="1300" dirty="0">
                <a:hlinkClick r:id="rId11"/>
              </a:rPr>
              <a:t>https://blobeater.blog/2018/04/12/azure-sql-dw-lets-shuffle/</a:t>
            </a:r>
            <a:r>
              <a:rPr lang="en-US" sz="1300" dirty="0"/>
              <a:t> </a:t>
            </a:r>
          </a:p>
          <a:p>
            <a:pPr marL="285750" indent="-285750">
              <a:buFont typeface="Arial" panose="020B0604020202020204" pitchFamily="34" charset="0"/>
              <a:buChar char="•"/>
            </a:pPr>
            <a:r>
              <a:rPr lang="en-US" sz="1300" dirty="0">
                <a:hlinkClick r:id="rId12"/>
              </a:rPr>
              <a:t>https://azure.microsoft.com/en-us/blog/lightning-fast-query-performance-with-azure-sql-data-warehouse/</a:t>
            </a:r>
            <a:r>
              <a:rPr lang="en-US" sz="1300" dirty="0"/>
              <a:t> </a:t>
            </a:r>
          </a:p>
        </p:txBody>
      </p:sp>
    </p:spTree>
    <p:extLst>
      <p:ext uri="{BB962C8B-B14F-4D97-AF65-F5344CB8AC3E}">
        <p14:creationId xmlns:p14="http://schemas.microsoft.com/office/powerpoint/2010/main" val="4185617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ADW Architecture</a:t>
            </a:r>
          </a:p>
        </p:txBody>
      </p:sp>
      <p:sp>
        <p:nvSpPr>
          <p:cNvPr id="8" name="Can 7"/>
          <p:cNvSpPr/>
          <p:nvPr/>
        </p:nvSpPr>
        <p:spPr>
          <a:xfrm>
            <a:off x="3707476" y="671403"/>
            <a:ext cx="1005840" cy="1005840"/>
          </a:xfrm>
          <a:prstGeom prst="ca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Control Node</a:t>
            </a:r>
          </a:p>
        </p:txBody>
      </p:sp>
      <p:sp>
        <p:nvSpPr>
          <p:cNvPr id="10" name="Can 9"/>
          <p:cNvSpPr/>
          <p:nvPr/>
        </p:nvSpPr>
        <p:spPr>
          <a:xfrm>
            <a:off x="2360816" y="1961800"/>
            <a:ext cx="731520" cy="8229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t>Compute Node</a:t>
            </a:r>
          </a:p>
        </p:txBody>
      </p:sp>
      <p:sp>
        <p:nvSpPr>
          <p:cNvPr id="11" name="Can 10"/>
          <p:cNvSpPr/>
          <p:nvPr/>
        </p:nvSpPr>
        <p:spPr>
          <a:xfrm>
            <a:off x="5207924" y="1961800"/>
            <a:ext cx="731520" cy="8229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t>Compute Node</a:t>
            </a:r>
          </a:p>
        </p:txBody>
      </p:sp>
      <p:sp>
        <p:nvSpPr>
          <p:cNvPr id="4" name="Can 3"/>
          <p:cNvSpPr/>
          <p:nvPr/>
        </p:nvSpPr>
        <p:spPr>
          <a:xfrm>
            <a:off x="77141" y="3194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13" name="Can 12"/>
          <p:cNvSpPr/>
          <p:nvPr/>
        </p:nvSpPr>
        <p:spPr>
          <a:xfrm>
            <a:off x="228378" y="3347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4" name="Can 13"/>
          <p:cNvSpPr/>
          <p:nvPr/>
        </p:nvSpPr>
        <p:spPr>
          <a:xfrm>
            <a:off x="380778" y="3499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5" name="Can 14"/>
          <p:cNvSpPr/>
          <p:nvPr/>
        </p:nvSpPr>
        <p:spPr>
          <a:xfrm>
            <a:off x="533178" y="36520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6" name="Can 15"/>
          <p:cNvSpPr/>
          <p:nvPr/>
        </p:nvSpPr>
        <p:spPr>
          <a:xfrm>
            <a:off x="707301" y="38044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98" name="Can 97"/>
          <p:cNvSpPr/>
          <p:nvPr/>
        </p:nvSpPr>
        <p:spPr>
          <a:xfrm>
            <a:off x="1120611" y="3194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99" name="Can 98"/>
          <p:cNvSpPr/>
          <p:nvPr/>
        </p:nvSpPr>
        <p:spPr>
          <a:xfrm>
            <a:off x="1273011" y="3347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00" name="Can 99"/>
          <p:cNvSpPr/>
          <p:nvPr/>
        </p:nvSpPr>
        <p:spPr>
          <a:xfrm>
            <a:off x="1425411" y="3499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01" name="Can 100"/>
          <p:cNvSpPr/>
          <p:nvPr/>
        </p:nvSpPr>
        <p:spPr>
          <a:xfrm>
            <a:off x="1577811" y="36520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02" name="Can 101"/>
          <p:cNvSpPr/>
          <p:nvPr/>
        </p:nvSpPr>
        <p:spPr>
          <a:xfrm>
            <a:off x="1751934" y="38044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09" name="Can 108"/>
          <p:cNvSpPr/>
          <p:nvPr/>
        </p:nvSpPr>
        <p:spPr>
          <a:xfrm>
            <a:off x="3209877" y="3194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110" name="Can 109"/>
          <p:cNvSpPr/>
          <p:nvPr/>
        </p:nvSpPr>
        <p:spPr>
          <a:xfrm>
            <a:off x="3362277" y="3347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11" name="Can 110"/>
          <p:cNvSpPr/>
          <p:nvPr/>
        </p:nvSpPr>
        <p:spPr>
          <a:xfrm>
            <a:off x="3514677" y="3499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12" name="Can 111"/>
          <p:cNvSpPr/>
          <p:nvPr/>
        </p:nvSpPr>
        <p:spPr>
          <a:xfrm>
            <a:off x="3667077" y="36520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13" name="Can 112"/>
          <p:cNvSpPr/>
          <p:nvPr/>
        </p:nvSpPr>
        <p:spPr>
          <a:xfrm>
            <a:off x="3819477" y="38044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31" name="Can 130"/>
          <p:cNvSpPr/>
          <p:nvPr/>
        </p:nvSpPr>
        <p:spPr>
          <a:xfrm>
            <a:off x="4254510" y="3194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132" name="Can 131"/>
          <p:cNvSpPr/>
          <p:nvPr/>
        </p:nvSpPr>
        <p:spPr>
          <a:xfrm>
            <a:off x="4406910" y="3347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33" name="Can 132"/>
          <p:cNvSpPr/>
          <p:nvPr/>
        </p:nvSpPr>
        <p:spPr>
          <a:xfrm>
            <a:off x="4559310" y="3499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34" name="Can 133"/>
          <p:cNvSpPr/>
          <p:nvPr/>
        </p:nvSpPr>
        <p:spPr>
          <a:xfrm>
            <a:off x="4711710" y="36520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35" name="Can 134"/>
          <p:cNvSpPr/>
          <p:nvPr/>
        </p:nvSpPr>
        <p:spPr>
          <a:xfrm>
            <a:off x="4864110" y="38044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42" name="Can 141"/>
          <p:cNvSpPr/>
          <p:nvPr/>
        </p:nvSpPr>
        <p:spPr>
          <a:xfrm>
            <a:off x="2165244" y="3194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143" name="Can 142"/>
          <p:cNvSpPr/>
          <p:nvPr/>
        </p:nvSpPr>
        <p:spPr>
          <a:xfrm>
            <a:off x="2317644" y="3347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44" name="Can 143"/>
          <p:cNvSpPr/>
          <p:nvPr/>
        </p:nvSpPr>
        <p:spPr>
          <a:xfrm>
            <a:off x="2470044" y="3499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45" name="Can 144"/>
          <p:cNvSpPr/>
          <p:nvPr/>
        </p:nvSpPr>
        <p:spPr>
          <a:xfrm>
            <a:off x="2622444" y="36520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46" name="Can 145"/>
          <p:cNvSpPr/>
          <p:nvPr/>
        </p:nvSpPr>
        <p:spPr>
          <a:xfrm>
            <a:off x="2796567" y="38044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53" name="Can 152"/>
          <p:cNvSpPr/>
          <p:nvPr/>
        </p:nvSpPr>
        <p:spPr>
          <a:xfrm>
            <a:off x="5299143" y="3194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154" name="Can 153"/>
          <p:cNvSpPr/>
          <p:nvPr/>
        </p:nvSpPr>
        <p:spPr>
          <a:xfrm>
            <a:off x="5451543" y="3347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55" name="Can 154"/>
          <p:cNvSpPr/>
          <p:nvPr/>
        </p:nvSpPr>
        <p:spPr>
          <a:xfrm>
            <a:off x="5603943" y="3499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56" name="Can 155"/>
          <p:cNvSpPr/>
          <p:nvPr/>
        </p:nvSpPr>
        <p:spPr>
          <a:xfrm>
            <a:off x="5756343" y="36520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57" name="Can 156"/>
          <p:cNvSpPr/>
          <p:nvPr/>
        </p:nvSpPr>
        <p:spPr>
          <a:xfrm>
            <a:off x="5908743" y="38044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64" name="Can 163"/>
          <p:cNvSpPr/>
          <p:nvPr/>
        </p:nvSpPr>
        <p:spPr>
          <a:xfrm>
            <a:off x="6343776" y="3194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165" name="Can 164"/>
          <p:cNvSpPr/>
          <p:nvPr/>
        </p:nvSpPr>
        <p:spPr>
          <a:xfrm>
            <a:off x="6496176" y="3347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66" name="Can 165"/>
          <p:cNvSpPr/>
          <p:nvPr/>
        </p:nvSpPr>
        <p:spPr>
          <a:xfrm>
            <a:off x="6648576" y="3499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67" name="Can 166"/>
          <p:cNvSpPr/>
          <p:nvPr/>
        </p:nvSpPr>
        <p:spPr>
          <a:xfrm>
            <a:off x="6800976" y="36520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68" name="Can 167"/>
          <p:cNvSpPr/>
          <p:nvPr/>
        </p:nvSpPr>
        <p:spPr>
          <a:xfrm>
            <a:off x="6953376" y="38044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75" name="Can 174"/>
          <p:cNvSpPr/>
          <p:nvPr/>
        </p:nvSpPr>
        <p:spPr>
          <a:xfrm>
            <a:off x="7388408" y="3194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176" name="Can 175"/>
          <p:cNvSpPr/>
          <p:nvPr/>
        </p:nvSpPr>
        <p:spPr>
          <a:xfrm>
            <a:off x="7540808" y="3347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77" name="Can 176"/>
          <p:cNvSpPr/>
          <p:nvPr/>
        </p:nvSpPr>
        <p:spPr>
          <a:xfrm>
            <a:off x="7693208" y="3499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78" name="Can 177"/>
          <p:cNvSpPr/>
          <p:nvPr/>
        </p:nvSpPr>
        <p:spPr>
          <a:xfrm>
            <a:off x="7845608" y="36520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79" name="Can 178"/>
          <p:cNvSpPr/>
          <p:nvPr/>
        </p:nvSpPr>
        <p:spPr>
          <a:xfrm>
            <a:off x="7998008" y="38044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83" name="Can 82"/>
          <p:cNvSpPr/>
          <p:nvPr/>
        </p:nvSpPr>
        <p:spPr>
          <a:xfrm>
            <a:off x="859701" y="3956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84" name="Can 83"/>
          <p:cNvSpPr/>
          <p:nvPr/>
        </p:nvSpPr>
        <p:spPr>
          <a:xfrm>
            <a:off x="1012101" y="4109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85" name="Can 84"/>
          <p:cNvSpPr/>
          <p:nvPr/>
        </p:nvSpPr>
        <p:spPr>
          <a:xfrm>
            <a:off x="1164501" y="4261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86" name="Can 85"/>
          <p:cNvSpPr/>
          <p:nvPr/>
        </p:nvSpPr>
        <p:spPr>
          <a:xfrm>
            <a:off x="1904334" y="3956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87" name="Can 86"/>
          <p:cNvSpPr/>
          <p:nvPr/>
        </p:nvSpPr>
        <p:spPr>
          <a:xfrm>
            <a:off x="2056734" y="4109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88" name="Can 87"/>
          <p:cNvSpPr/>
          <p:nvPr/>
        </p:nvSpPr>
        <p:spPr>
          <a:xfrm>
            <a:off x="2948967" y="3956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89" name="Can 88"/>
          <p:cNvSpPr/>
          <p:nvPr/>
        </p:nvSpPr>
        <p:spPr>
          <a:xfrm>
            <a:off x="3101367" y="4109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92" name="Can 91"/>
          <p:cNvSpPr/>
          <p:nvPr/>
        </p:nvSpPr>
        <p:spPr>
          <a:xfrm>
            <a:off x="3253767" y="4261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93" name="Can 92"/>
          <p:cNvSpPr/>
          <p:nvPr/>
        </p:nvSpPr>
        <p:spPr>
          <a:xfrm>
            <a:off x="3971877" y="3956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96" name="Can 95"/>
          <p:cNvSpPr/>
          <p:nvPr/>
        </p:nvSpPr>
        <p:spPr>
          <a:xfrm>
            <a:off x="4124277" y="4109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97" name="Can 96"/>
          <p:cNvSpPr/>
          <p:nvPr/>
        </p:nvSpPr>
        <p:spPr>
          <a:xfrm>
            <a:off x="5016510" y="3956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07" name="Can 106"/>
          <p:cNvSpPr/>
          <p:nvPr/>
        </p:nvSpPr>
        <p:spPr>
          <a:xfrm>
            <a:off x="5168910" y="4109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08" name="Can 107"/>
          <p:cNvSpPr/>
          <p:nvPr/>
        </p:nvSpPr>
        <p:spPr>
          <a:xfrm>
            <a:off x="5321310" y="4261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118" name="Can 117"/>
          <p:cNvSpPr/>
          <p:nvPr/>
        </p:nvSpPr>
        <p:spPr>
          <a:xfrm>
            <a:off x="6061143" y="3956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19" name="Can 118"/>
          <p:cNvSpPr/>
          <p:nvPr/>
        </p:nvSpPr>
        <p:spPr>
          <a:xfrm>
            <a:off x="6213543" y="4109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120" name="Can 119"/>
          <p:cNvSpPr/>
          <p:nvPr/>
        </p:nvSpPr>
        <p:spPr>
          <a:xfrm>
            <a:off x="7105776" y="3956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21" name="Can 120"/>
          <p:cNvSpPr/>
          <p:nvPr/>
        </p:nvSpPr>
        <p:spPr>
          <a:xfrm>
            <a:off x="7258176" y="4109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22" name="Can 121"/>
          <p:cNvSpPr/>
          <p:nvPr/>
        </p:nvSpPr>
        <p:spPr>
          <a:xfrm>
            <a:off x="7410576" y="4261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123" name="Can 122"/>
          <p:cNvSpPr/>
          <p:nvPr/>
        </p:nvSpPr>
        <p:spPr>
          <a:xfrm>
            <a:off x="8150408" y="3956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24" name="Can 123"/>
          <p:cNvSpPr/>
          <p:nvPr/>
        </p:nvSpPr>
        <p:spPr>
          <a:xfrm>
            <a:off x="8302808" y="4109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Tree>
    <p:extLst>
      <p:ext uri="{BB962C8B-B14F-4D97-AF65-F5344CB8AC3E}">
        <p14:creationId xmlns:p14="http://schemas.microsoft.com/office/powerpoint/2010/main" val="416396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1"/>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4"/>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98"/>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142"/>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500"/>
                                  </p:stCondLst>
                                  <p:childTnLst>
                                    <p:set>
                                      <p:cBhvr>
                                        <p:cTn id="24" dur="1" fill="hold">
                                          <p:stCondLst>
                                            <p:cond delay="0"/>
                                          </p:stCondLst>
                                        </p:cTn>
                                        <p:tgtEl>
                                          <p:spTgt spid="109"/>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grpId="0" nodeType="afterEffect">
                                  <p:stCondLst>
                                    <p:cond delay="500"/>
                                  </p:stCondLst>
                                  <p:childTnLst>
                                    <p:set>
                                      <p:cBhvr>
                                        <p:cTn id="27" dur="1" fill="hold">
                                          <p:stCondLst>
                                            <p:cond delay="0"/>
                                          </p:stCondLst>
                                        </p:cTn>
                                        <p:tgtEl>
                                          <p:spTgt spid="131"/>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grpId="0" nodeType="afterEffect">
                                  <p:stCondLst>
                                    <p:cond delay="500"/>
                                  </p:stCondLst>
                                  <p:childTnLst>
                                    <p:set>
                                      <p:cBhvr>
                                        <p:cTn id="30" dur="1" fill="hold">
                                          <p:stCondLst>
                                            <p:cond delay="0"/>
                                          </p:stCondLst>
                                        </p:cTn>
                                        <p:tgtEl>
                                          <p:spTgt spid="153"/>
                                        </p:tgtEl>
                                        <p:attrNameLst>
                                          <p:attrName>style.visibility</p:attrName>
                                        </p:attrNameLst>
                                      </p:cBhvr>
                                      <p:to>
                                        <p:strVal val="visible"/>
                                      </p:to>
                                    </p:set>
                                  </p:childTnLst>
                                </p:cTn>
                              </p:par>
                            </p:childTnLst>
                          </p:cTn>
                        </p:par>
                        <p:par>
                          <p:cTn id="31" fill="hold">
                            <p:stCondLst>
                              <p:cond delay="4000"/>
                            </p:stCondLst>
                            <p:childTnLst>
                              <p:par>
                                <p:cTn id="32" presetID="1" presetClass="entr" presetSubtype="0" fill="hold" grpId="0" nodeType="afterEffect">
                                  <p:stCondLst>
                                    <p:cond delay="500"/>
                                  </p:stCondLst>
                                  <p:childTnLst>
                                    <p:set>
                                      <p:cBhvr>
                                        <p:cTn id="33" dur="1" fill="hold">
                                          <p:stCondLst>
                                            <p:cond delay="0"/>
                                          </p:stCondLst>
                                        </p:cTn>
                                        <p:tgtEl>
                                          <p:spTgt spid="164"/>
                                        </p:tgtEl>
                                        <p:attrNameLst>
                                          <p:attrName>style.visibility</p:attrName>
                                        </p:attrNameLst>
                                      </p:cBhvr>
                                      <p:to>
                                        <p:strVal val="visible"/>
                                      </p:to>
                                    </p:set>
                                  </p:childTnLst>
                                </p:cTn>
                              </p:par>
                            </p:childTnLst>
                          </p:cTn>
                        </p:par>
                        <p:par>
                          <p:cTn id="34" fill="hold">
                            <p:stCondLst>
                              <p:cond delay="4500"/>
                            </p:stCondLst>
                            <p:childTnLst>
                              <p:par>
                                <p:cTn id="35" presetID="1" presetClass="entr" presetSubtype="0" fill="hold" grpId="0" nodeType="afterEffect">
                                  <p:stCondLst>
                                    <p:cond delay="500"/>
                                  </p:stCondLst>
                                  <p:childTnLst>
                                    <p:set>
                                      <p:cBhvr>
                                        <p:cTn id="36" dur="1" fill="hold">
                                          <p:stCondLst>
                                            <p:cond delay="0"/>
                                          </p:stCondLst>
                                        </p:cTn>
                                        <p:tgtEl>
                                          <p:spTgt spid="175"/>
                                        </p:tgtEl>
                                        <p:attrNameLst>
                                          <p:attrName>style.visibility</p:attrName>
                                        </p:attrNameLst>
                                      </p:cBhvr>
                                      <p:to>
                                        <p:strVal val="visible"/>
                                      </p:to>
                                    </p:set>
                                  </p:childTnLst>
                                </p:cTn>
                              </p:par>
                            </p:childTnLst>
                          </p:cTn>
                        </p:par>
                        <p:par>
                          <p:cTn id="37" fill="hold">
                            <p:stCondLst>
                              <p:cond delay="5000"/>
                            </p:stCondLst>
                            <p:childTnLst>
                              <p:par>
                                <p:cTn id="38" presetID="1" presetClass="entr" presetSubtype="0" fill="hold" grpId="0" nodeType="afterEffect">
                                  <p:stCondLst>
                                    <p:cond delay="500"/>
                                  </p:stCondLst>
                                  <p:childTnLst>
                                    <p:set>
                                      <p:cBhvr>
                                        <p:cTn id="39" dur="1" fill="hold">
                                          <p:stCondLst>
                                            <p:cond delay="0"/>
                                          </p:stCondLst>
                                        </p:cTn>
                                        <p:tgtEl>
                                          <p:spTgt spid="13"/>
                                        </p:tgtEl>
                                        <p:attrNameLst>
                                          <p:attrName>style.visibility</p:attrName>
                                        </p:attrNameLst>
                                      </p:cBhvr>
                                      <p:to>
                                        <p:strVal val="visible"/>
                                      </p:to>
                                    </p:set>
                                  </p:childTnLst>
                                </p:cTn>
                              </p:par>
                            </p:childTnLst>
                          </p:cTn>
                        </p:par>
                        <p:par>
                          <p:cTn id="40" fill="hold">
                            <p:stCondLst>
                              <p:cond delay="5500"/>
                            </p:stCondLst>
                            <p:childTnLst>
                              <p:par>
                                <p:cTn id="41" presetID="1" presetClass="entr" presetSubtype="0" fill="hold" grpId="0" nodeType="afterEffect">
                                  <p:stCondLst>
                                    <p:cond delay="500"/>
                                  </p:stCondLst>
                                  <p:childTnLst>
                                    <p:set>
                                      <p:cBhvr>
                                        <p:cTn id="42" dur="1" fill="hold">
                                          <p:stCondLst>
                                            <p:cond delay="0"/>
                                          </p:stCondLst>
                                        </p:cTn>
                                        <p:tgtEl>
                                          <p:spTgt spid="99"/>
                                        </p:tgtEl>
                                        <p:attrNameLst>
                                          <p:attrName>style.visibility</p:attrName>
                                        </p:attrNameLst>
                                      </p:cBhvr>
                                      <p:to>
                                        <p:strVal val="visible"/>
                                      </p:to>
                                    </p:set>
                                  </p:childTnLst>
                                </p:cTn>
                              </p:par>
                            </p:childTnLst>
                          </p:cTn>
                        </p:par>
                        <p:par>
                          <p:cTn id="43" fill="hold">
                            <p:stCondLst>
                              <p:cond delay="6000"/>
                            </p:stCondLst>
                            <p:childTnLst>
                              <p:par>
                                <p:cTn id="44" presetID="1" presetClass="entr" presetSubtype="0" fill="hold" grpId="0" nodeType="afterEffect">
                                  <p:stCondLst>
                                    <p:cond delay="500"/>
                                  </p:stCondLst>
                                  <p:childTnLst>
                                    <p:set>
                                      <p:cBhvr>
                                        <p:cTn id="45" dur="1" fill="hold">
                                          <p:stCondLst>
                                            <p:cond delay="0"/>
                                          </p:stCondLst>
                                        </p:cTn>
                                        <p:tgtEl>
                                          <p:spTgt spid="143"/>
                                        </p:tgtEl>
                                        <p:attrNameLst>
                                          <p:attrName>style.visibility</p:attrName>
                                        </p:attrNameLst>
                                      </p:cBhvr>
                                      <p:to>
                                        <p:strVal val="visible"/>
                                      </p:to>
                                    </p:set>
                                  </p:childTnLst>
                                </p:cTn>
                              </p:par>
                            </p:childTnLst>
                          </p:cTn>
                        </p:par>
                        <p:par>
                          <p:cTn id="46" fill="hold">
                            <p:stCondLst>
                              <p:cond delay="6500"/>
                            </p:stCondLst>
                            <p:childTnLst>
                              <p:par>
                                <p:cTn id="47" presetID="1" presetClass="entr" presetSubtype="0" fill="hold" grpId="0" nodeType="afterEffect">
                                  <p:stCondLst>
                                    <p:cond delay="500"/>
                                  </p:stCondLst>
                                  <p:childTnLst>
                                    <p:set>
                                      <p:cBhvr>
                                        <p:cTn id="48" dur="1" fill="hold">
                                          <p:stCondLst>
                                            <p:cond delay="0"/>
                                          </p:stCondLst>
                                        </p:cTn>
                                        <p:tgtEl>
                                          <p:spTgt spid="110"/>
                                        </p:tgtEl>
                                        <p:attrNameLst>
                                          <p:attrName>style.visibility</p:attrName>
                                        </p:attrNameLst>
                                      </p:cBhvr>
                                      <p:to>
                                        <p:strVal val="visible"/>
                                      </p:to>
                                    </p:set>
                                  </p:childTnLst>
                                </p:cTn>
                              </p:par>
                            </p:childTnLst>
                          </p:cTn>
                        </p:par>
                        <p:par>
                          <p:cTn id="49" fill="hold">
                            <p:stCondLst>
                              <p:cond delay="7000"/>
                            </p:stCondLst>
                            <p:childTnLst>
                              <p:par>
                                <p:cTn id="50" presetID="1" presetClass="entr" presetSubtype="0" fill="hold" grpId="0" nodeType="afterEffect">
                                  <p:stCondLst>
                                    <p:cond delay="500"/>
                                  </p:stCondLst>
                                  <p:childTnLst>
                                    <p:set>
                                      <p:cBhvr>
                                        <p:cTn id="51" dur="1" fill="hold">
                                          <p:stCondLst>
                                            <p:cond delay="0"/>
                                          </p:stCondLst>
                                        </p:cTn>
                                        <p:tgtEl>
                                          <p:spTgt spid="132"/>
                                        </p:tgtEl>
                                        <p:attrNameLst>
                                          <p:attrName>style.visibility</p:attrName>
                                        </p:attrNameLst>
                                      </p:cBhvr>
                                      <p:to>
                                        <p:strVal val="visible"/>
                                      </p:to>
                                    </p:set>
                                  </p:childTnLst>
                                </p:cTn>
                              </p:par>
                            </p:childTnLst>
                          </p:cTn>
                        </p:par>
                        <p:par>
                          <p:cTn id="52" fill="hold">
                            <p:stCondLst>
                              <p:cond delay="7500"/>
                            </p:stCondLst>
                            <p:childTnLst>
                              <p:par>
                                <p:cTn id="53" presetID="1" presetClass="entr" presetSubtype="0" fill="hold" grpId="0" nodeType="afterEffect">
                                  <p:stCondLst>
                                    <p:cond delay="500"/>
                                  </p:stCondLst>
                                  <p:childTnLst>
                                    <p:set>
                                      <p:cBhvr>
                                        <p:cTn id="54" dur="1" fill="hold">
                                          <p:stCondLst>
                                            <p:cond delay="0"/>
                                          </p:stCondLst>
                                        </p:cTn>
                                        <p:tgtEl>
                                          <p:spTgt spid="154"/>
                                        </p:tgtEl>
                                        <p:attrNameLst>
                                          <p:attrName>style.visibility</p:attrName>
                                        </p:attrNameLst>
                                      </p:cBhvr>
                                      <p:to>
                                        <p:strVal val="visible"/>
                                      </p:to>
                                    </p:set>
                                  </p:childTnLst>
                                </p:cTn>
                              </p:par>
                            </p:childTnLst>
                          </p:cTn>
                        </p:par>
                        <p:par>
                          <p:cTn id="55" fill="hold">
                            <p:stCondLst>
                              <p:cond delay="8000"/>
                            </p:stCondLst>
                            <p:childTnLst>
                              <p:par>
                                <p:cTn id="56" presetID="1" presetClass="entr" presetSubtype="0" fill="hold" grpId="0" nodeType="afterEffect">
                                  <p:stCondLst>
                                    <p:cond delay="500"/>
                                  </p:stCondLst>
                                  <p:childTnLst>
                                    <p:set>
                                      <p:cBhvr>
                                        <p:cTn id="57" dur="1" fill="hold">
                                          <p:stCondLst>
                                            <p:cond delay="0"/>
                                          </p:stCondLst>
                                        </p:cTn>
                                        <p:tgtEl>
                                          <p:spTgt spid="165"/>
                                        </p:tgtEl>
                                        <p:attrNameLst>
                                          <p:attrName>style.visibility</p:attrName>
                                        </p:attrNameLst>
                                      </p:cBhvr>
                                      <p:to>
                                        <p:strVal val="visible"/>
                                      </p:to>
                                    </p:set>
                                  </p:childTnLst>
                                </p:cTn>
                              </p:par>
                            </p:childTnLst>
                          </p:cTn>
                        </p:par>
                        <p:par>
                          <p:cTn id="58" fill="hold">
                            <p:stCondLst>
                              <p:cond delay="8500"/>
                            </p:stCondLst>
                            <p:childTnLst>
                              <p:par>
                                <p:cTn id="59" presetID="1" presetClass="entr" presetSubtype="0" fill="hold" grpId="0" nodeType="afterEffect">
                                  <p:stCondLst>
                                    <p:cond delay="500"/>
                                  </p:stCondLst>
                                  <p:childTnLst>
                                    <p:set>
                                      <p:cBhvr>
                                        <p:cTn id="60" dur="1" fill="hold">
                                          <p:stCondLst>
                                            <p:cond delay="0"/>
                                          </p:stCondLst>
                                        </p:cTn>
                                        <p:tgtEl>
                                          <p:spTgt spid="176"/>
                                        </p:tgtEl>
                                        <p:attrNameLst>
                                          <p:attrName>style.visibility</p:attrName>
                                        </p:attrNameLst>
                                      </p:cBhvr>
                                      <p:to>
                                        <p:strVal val="visible"/>
                                      </p:to>
                                    </p:set>
                                  </p:childTnLst>
                                </p:cTn>
                              </p:par>
                            </p:childTnLst>
                          </p:cTn>
                        </p:par>
                        <p:par>
                          <p:cTn id="61" fill="hold">
                            <p:stCondLst>
                              <p:cond delay="9000"/>
                            </p:stCondLst>
                            <p:childTnLst>
                              <p:par>
                                <p:cTn id="62" presetID="1" presetClass="entr" presetSubtype="0" fill="hold" grpId="0" nodeType="afterEffect">
                                  <p:stCondLst>
                                    <p:cond delay="500"/>
                                  </p:stCondLst>
                                  <p:childTnLst>
                                    <p:set>
                                      <p:cBhvr>
                                        <p:cTn id="63" dur="1" fill="hold">
                                          <p:stCondLst>
                                            <p:cond delay="0"/>
                                          </p:stCondLst>
                                        </p:cTn>
                                        <p:tgtEl>
                                          <p:spTgt spid="14"/>
                                        </p:tgtEl>
                                        <p:attrNameLst>
                                          <p:attrName>style.visibility</p:attrName>
                                        </p:attrNameLst>
                                      </p:cBhvr>
                                      <p:to>
                                        <p:strVal val="visible"/>
                                      </p:to>
                                    </p:set>
                                  </p:childTnLst>
                                </p:cTn>
                              </p:par>
                            </p:childTnLst>
                          </p:cTn>
                        </p:par>
                        <p:par>
                          <p:cTn id="64" fill="hold">
                            <p:stCondLst>
                              <p:cond delay="9500"/>
                            </p:stCondLst>
                            <p:childTnLst>
                              <p:par>
                                <p:cTn id="65" presetID="1" presetClass="entr" presetSubtype="0" fill="hold" grpId="0" nodeType="afterEffect">
                                  <p:stCondLst>
                                    <p:cond delay="500"/>
                                  </p:stCondLst>
                                  <p:childTnLst>
                                    <p:set>
                                      <p:cBhvr>
                                        <p:cTn id="66" dur="1" fill="hold">
                                          <p:stCondLst>
                                            <p:cond delay="0"/>
                                          </p:stCondLst>
                                        </p:cTn>
                                        <p:tgtEl>
                                          <p:spTgt spid="100"/>
                                        </p:tgtEl>
                                        <p:attrNameLst>
                                          <p:attrName>style.visibility</p:attrName>
                                        </p:attrNameLst>
                                      </p:cBhvr>
                                      <p:to>
                                        <p:strVal val="visible"/>
                                      </p:to>
                                    </p:set>
                                  </p:childTnLst>
                                </p:cTn>
                              </p:par>
                            </p:childTnLst>
                          </p:cTn>
                        </p:par>
                        <p:par>
                          <p:cTn id="67" fill="hold">
                            <p:stCondLst>
                              <p:cond delay="10000"/>
                            </p:stCondLst>
                            <p:childTnLst>
                              <p:par>
                                <p:cTn id="68" presetID="1" presetClass="entr" presetSubtype="0" fill="hold" grpId="0" nodeType="afterEffect">
                                  <p:stCondLst>
                                    <p:cond delay="500"/>
                                  </p:stCondLst>
                                  <p:childTnLst>
                                    <p:set>
                                      <p:cBhvr>
                                        <p:cTn id="69" dur="1" fill="hold">
                                          <p:stCondLst>
                                            <p:cond delay="0"/>
                                          </p:stCondLst>
                                        </p:cTn>
                                        <p:tgtEl>
                                          <p:spTgt spid="144"/>
                                        </p:tgtEl>
                                        <p:attrNameLst>
                                          <p:attrName>style.visibility</p:attrName>
                                        </p:attrNameLst>
                                      </p:cBhvr>
                                      <p:to>
                                        <p:strVal val="visible"/>
                                      </p:to>
                                    </p:set>
                                  </p:childTnLst>
                                </p:cTn>
                              </p:par>
                            </p:childTnLst>
                          </p:cTn>
                        </p:par>
                        <p:par>
                          <p:cTn id="70" fill="hold">
                            <p:stCondLst>
                              <p:cond delay="10500"/>
                            </p:stCondLst>
                            <p:childTnLst>
                              <p:par>
                                <p:cTn id="71" presetID="1" presetClass="entr" presetSubtype="0" fill="hold" grpId="0" nodeType="afterEffect">
                                  <p:stCondLst>
                                    <p:cond delay="500"/>
                                  </p:stCondLst>
                                  <p:childTnLst>
                                    <p:set>
                                      <p:cBhvr>
                                        <p:cTn id="72" dur="1" fill="hold">
                                          <p:stCondLst>
                                            <p:cond delay="0"/>
                                          </p:stCondLst>
                                        </p:cTn>
                                        <p:tgtEl>
                                          <p:spTgt spid="111"/>
                                        </p:tgtEl>
                                        <p:attrNameLst>
                                          <p:attrName>style.visibility</p:attrName>
                                        </p:attrNameLst>
                                      </p:cBhvr>
                                      <p:to>
                                        <p:strVal val="visible"/>
                                      </p:to>
                                    </p:set>
                                  </p:childTnLst>
                                </p:cTn>
                              </p:par>
                            </p:childTnLst>
                          </p:cTn>
                        </p:par>
                        <p:par>
                          <p:cTn id="73" fill="hold">
                            <p:stCondLst>
                              <p:cond delay="11000"/>
                            </p:stCondLst>
                            <p:childTnLst>
                              <p:par>
                                <p:cTn id="74" presetID="1" presetClass="entr" presetSubtype="0" fill="hold" grpId="0" nodeType="afterEffect">
                                  <p:stCondLst>
                                    <p:cond delay="500"/>
                                  </p:stCondLst>
                                  <p:childTnLst>
                                    <p:set>
                                      <p:cBhvr>
                                        <p:cTn id="75" dur="1" fill="hold">
                                          <p:stCondLst>
                                            <p:cond delay="0"/>
                                          </p:stCondLst>
                                        </p:cTn>
                                        <p:tgtEl>
                                          <p:spTgt spid="133"/>
                                        </p:tgtEl>
                                        <p:attrNameLst>
                                          <p:attrName>style.visibility</p:attrName>
                                        </p:attrNameLst>
                                      </p:cBhvr>
                                      <p:to>
                                        <p:strVal val="visible"/>
                                      </p:to>
                                    </p:set>
                                  </p:childTnLst>
                                </p:cTn>
                              </p:par>
                            </p:childTnLst>
                          </p:cTn>
                        </p:par>
                        <p:par>
                          <p:cTn id="76" fill="hold">
                            <p:stCondLst>
                              <p:cond delay="11500"/>
                            </p:stCondLst>
                            <p:childTnLst>
                              <p:par>
                                <p:cTn id="77" presetID="1" presetClass="entr" presetSubtype="0" fill="hold" grpId="0" nodeType="afterEffect">
                                  <p:stCondLst>
                                    <p:cond delay="500"/>
                                  </p:stCondLst>
                                  <p:childTnLst>
                                    <p:set>
                                      <p:cBhvr>
                                        <p:cTn id="78" dur="1" fill="hold">
                                          <p:stCondLst>
                                            <p:cond delay="0"/>
                                          </p:stCondLst>
                                        </p:cTn>
                                        <p:tgtEl>
                                          <p:spTgt spid="155"/>
                                        </p:tgtEl>
                                        <p:attrNameLst>
                                          <p:attrName>style.visibility</p:attrName>
                                        </p:attrNameLst>
                                      </p:cBhvr>
                                      <p:to>
                                        <p:strVal val="visible"/>
                                      </p:to>
                                    </p:set>
                                  </p:childTnLst>
                                </p:cTn>
                              </p:par>
                            </p:childTnLst>
                          </p:cTn>
                        </p:par>
                        <p:par>
                          <p:cTn id="79" fill="hold">
                            <p:stCondLst>
                              <p:cond delay="12000"/>
                            </p:stCondLst>
                            <p:childTnLst>
                              <p:par>
                                <p:cTn id="80" presetID="1" presetClass="entr" presetSubtype="0" fill="hold" grpId="0" nodeType="afterEffect">
                                  <p:stCondLst>
                                    <p:cond delay="500"/>
                                  </p:stCondLst>
                                  <p:childTnLst>
                                    <p:set>
                                      <p:cBhvr>
                                        <p:cTn id="81" dur="1" fill="hold">
                                          <p:stCondLst>
                                            <p:cond delay="0"/>
                                          </p:stCondLst>
                                        </p:cTn>
                                        <p:tgtEl>
                                          <p:spTgt spid="166"/>
                                        </p:tgtEl>
                                        <p:attrNameLst>
                                          <p:attrName>style.visibility</p:attrName>
                                        </p:attrNameLst>
                                      </p:cBhvr>
                                      <p:to>
                                        <p:strVal val="visible"/>
                                      </p:to>
                                    </p:set>
                                  </p:childTnLst>
                                </p:cTn>
                              </p:par>
                            </p:childTnLst>
                          </p:cTn>
                        </p:par>
                        <p:par>
                          <p:cTn id="82" fill="hold">
                            <p:stCondLst>
                              <p:cond delay="12500"/>
                            </p:stCondLst>
                            <p:childTnLst>
                              <p:par>
                                <p:cTn id="83" presetID="1" presetClass="entr" presetSubtype="0" fill="hold" grpId="0" nodeType="afterEffect">
                                  <p:stCondLst>
                                    <p:cond delay="500"/>
                                  </p:stCondLst>
                                  <p:childTnLst>
                                    <p:set>
                                      <p:cBhvr>
                                        <p:cTn id="84" dur="1" fill="hold">
                                          <p:stCondLst>
                                            <p:cond delay="0"/>
                                          </p:stCondLst>
                                        </p:cTn>
                                        <p:tgtEl>
                                          <p:spTgt spid="177"/>
                                        </p:tgtEl>
                                        <p:attrNameLst>
                                          <p:attrName>style.visibility</p:attrName>
                                        </p:attrNameLst>
                                      </p:cBhvr>
                                      <p:to>
                                        <p:strVal val="visible"/>
                                      </p:to>
                                    </p:set>
                                  </p:childTnLst>
                                </p:cTn>
                              </p:par>
                            </p:childTnLst>
                          </p:cTn>
                        </p:par>
                        <p:par>
                          <p:cTn id="85" fill="hold">
                            <p:stCondLst>
                              <p:cond delay="13000"/>
                            </p:stCondLst>
                            <p:childTnLst>
                              <p:par>
                                <p:cTn id="86" presetID="1" presetClass="entr" presetSubtype="0" fill="hold" grpId="0" nodeType="afterEffect">
                                  <p:stCondLst>
                                    <p:cond delay="500"/>
                                  </p:stCondLst>
                                  <p:childTnLst>
                                    <p:set>
                                      <p:cBhvr>
                                        <p:cTn id="87" dur="1" fill="hold">
                                          <p:stCondLst>
                                            <p:cond delay="0"/>
                                          </p:stCondLst>
                                        </p:cTn>
                                        <p:tgtEl>
                                          <p:spTgt spid="15"/>
                                        </p:tgtEl>
                                        <p:attrNameLst>
                                          <p:attrName>style.visibility</p:attrName>
                                        </p:attrNameLst>
                                      </p:cBhvr>
                                      <p:to>
                                        <p:strVal val="visible"/>
                                      </p:to>
                                    </p:set>
                                  </p:childTnLst>
                                </p:cTn>
                              </p:par>
                            </p:childTnLst>
                          </p:cTn>
                        </p:par>
                        <p:par>
                          <p:cTn id="88" fill="hold">
                            <p:stCondLst>
                              <p:cond delay="13500"/>
                            </p:stCondLst>
                            <p:childTnLst>
                              <p:par>
                                <p:cTn id="89" presetID="1" presetClass="entr" presetSubtype="0" fill="hold" grpId="0" nodeType="afterEffect">
                                  <p:stCondLst>
                                    <p:cond delay="500"/>
                                  </p:stCondLst>
                                  <p:childTnLst>
                                    <p:set>
                                      <p:cBhvr>
                                        <p:cTn id="90" dur="1" fill="hold">
                                          <p:stCondLst>
                                            <p:cond delay="0"/>
                                          </p:stCondLst>
                                        </p:cTn>
                                        <p:tgtEl>
                                          <p:spTgt spid="101"/>
                                        </p:tgtEl>
                                        <p:attrNameLst>
                                          <p:attrName>style.visibility</p:attrName>
                                        </p:attrNameLst>
                                      </p:cBhvr>
                                      <p:to>
                                        <p:strVal val="visible"/>
                                      </p:to>
                                    </p:set>
                                  </p:childTnLst>
                                </p:cTn>
                              </p:par>
                            </p:childTnLst>
                          </p:cTn>
                        </p:par>
                        <p:par>
                          <p:cTn id="91" fill="hold">
                            <p:stCondLst>
                              <p:cond delay="14000"/>
                            </p:stCondLst>
                            <p:childTnLst>
                              <p:par>
                                <p:cTn id="92" presetID="1" presetClass="entr" presetSubtype="0" fill="hold" grpId="0" nodeType="afterEffect">
                                  <p:stCondLst>
                                    <p:cond delay="500"/>
                                  </p:stCondLst>
                                  <p:childTnLst>
                                    <p:set>
                                      <p:cBhvr>
                                        <p:cTn id="93" dur="1" fill="hold">
                                          <p:stCondLst>
                                            <p:cond delay="0"/>
                                          </p:stCondLst>
                                        </p:cTn>
                                        <p:tgtEl>
                                          <p:spTgt spid="145"/>
                                        </p:tgtEl>
                                        <p:attrNameLst>
                                          <p:attrName>style.visibility</p:attrName>
                                        </p:attrNameLst>
                                      </p:cBhvr>
                                      <p:to>
                                        <p:strVal val="visible"/>
                                      </p:to>
                                    </p:set>
                                  </p:childTnLst>
                                </p:cTn>
                              </p:par>
                            </p:childTnLst>
                          </p:cTn>
                        </p:par>
                        <p:par>
                          <p:cTn id="94" fill="hold">
                            <p:stCondLst>
                              <p:cond delay="14500"/>
                            </p:stCondLst>
                            <p:childTnLst>
                              <p:par>
                                <p:cTn id="95" presetID="1" presetClass="entr" presetSubtype="0" fill="hold" grpId="0" nodeType="afterEffect">
                                  <p:stCondLst>
                                    <p:cond delay="500"/>
                                  </p:stCondLst>
                                  <p:childTnLst>
                                    <p:set>
                                      <p:cBhvr>
                                        <p:cTn id="96" dur="1" fill="hold">
                                          <p:stCondLst>
                                            <p:cond delay="0"/>
                                          </p:stCondLst>
                                        </p:cTn>
                                        <p:tgtEl>
                                          <p:spTgt spid="112"/>
                                        </p:tgtEl>
                                        <p:attrNameLst>
                                          <p:attrName>style.visibility</p:attrName>
                                        </p:attrNameLst>
                                      </p:cBhvr>
                                      <p:to>
                                        <p:strVal val="visible"/>
                                      </p:to>
                                    </p:set>
                                  </p:childTnLst>
                                </p:cTn>
                              </p:par>
                            </p:childTnLst>
                          </p:cTn>
                        </p:par>
                        <p:par>
                          <p:cTn id="97" fill="hold">
                            <p:stCondLst>
                              <p:cond delay="15000"/>
                            </p:stCondLst>
                            <p:childTnLst>
                              <p:par>
                                <p:cTn id="98" presetID="1" presetClass="entr" presetSubtype="0" fill="hold" grpId="0" nodeType="afterEffect">
                                  <p:stCondLst>
                                    <p:cond delay="500"/>
                                  </p:stCondLst>
                                  <p:childTnLst>
                                    <p:set>
                                      <p:cBhvr>
                                        <p:cTn id="99" dur="1" fill="hold">
                                          <p:stCondLst>
                                            <p:cond delay="0"/>
                                          </p:stCondLst>
                                        </p:cTn>
                                        <p:tgtEl>
                                          <p:spTgt spid="134"/>
                                        </p:tgtEl>
                                        <p:attrNameLst>
                                          <p:attrName>style.visibility</p:attrName>
                                        </p:attrNameLst>
                                      </p:cBhvr>
                                      <p:to>
                                        <p:strVal val="visible"/>
                                      </p:to>
                                    </p:set>
                                  </p:childTnLst>
                                </p:cTn>
                              </p:par>
                            </p:childTnLst>
                          </p:cTn>
                        </p:par>
                        <p:par>
                          <p:cTn id="100" fill="hold">
                            <p:stCondLst>
                              <p:cond delay="15500"/>
                            </p:stCondLst>
                            <p:childTnLst>
                              <p:par>
                                <p:cTn id="101" presetID="1" presetClass="entr" presetSubtype="0" fill="hold" grpId="0" nodeType="afterEffect">
                                  <p:stCondLst>
                                    <p:cond delay="500"/>
                                  </p:stCondLst>
                                  <p:childTnLst>
                                    <p:set>
                                      <p:cBhvr>
                                        <p:cTn id="102" dur="1" fill="hold">
                                          <p:stCondLst>
                                            <p:cond delay="0"/>
                                          </p:stCondLst>
                                        </p:cTn>
                                        <p:tgtEl>
                                          <p:spTgt spid="156"/>
                                        </p:tgtEl>
                                        <p:attrNameLst>
                                          <p:attrName>style.visibility</p:attrName>
                                        </p:attrNameLst>
                                      </p:cBhvr>
                                      <p:to>
                                        <p:strVal val="visible"/>
                                      </p:to>
                                    </p:set>
                                  </p:childTnLst>
                                </p:cTn>
                              </p:par>
                            </p:childTnLst>
                          </p:cTn>
                        </p:par>
                        <p:par>
                          <p:cTn id="103" fill="hold">
                            <p:stCondLst>
                              <p:cond delay="16000"/>
                            </p:stCondLst>
                            <p:childTnLst>
                              <p:par>
                                <p:cTn id="104" presetID="1" presetClass="entr" presetSubtype="0" fill="hold" grpId="0" nodeType="afterEffect">
                                  <p:stCondLst>
                                    <p:cond delay="500"/>
                                  </p:stCondLst>
                                  <p:childTnLst>
                                    <p:set>
                                      <p:cBhvr>
                                        <p:cTn id="105" dur="1" fill="hold">
                                          <p:stCondLst>
                                            <p:cond delay="0"/>
                                          </p:stCondLst>
                                        </p:cTn>
                                        <p:tgtEl>
                                          <p:spTgt spid="167"/>
                                        </p:tgtEl>
                                        <p:attrNameLst>
                                          <p:attrName>style.visibility</p:attrName>
                                        </p:attrNameLst>
                                      </p:cBhvr>
                                      <p:to>
                                        <p:strVal val="visible"/>
                                      </p:to>
                                    </p:set>
                                  </p:childTnLst>
                                </p:cTn>
                              </p:par>
                            </p:childTnLst>
                          </p:cTn>
                        </p:par>
                        <p:par>
                          <p:cTn id="106" fill="hold">
                            <p:stCondLst>
                              <p:cond delay="16500"/>
                            </p:stCondLst>
                            <p:childTnLst>
                              <p:par>
                                <p:cTn id="107" presetID="1" presetClass="entr" presetSubtype="0" fill="hold" grpId="0" nodeType="afterEffect">
                                  <p:stCondLst>
                                    <p:cond delay="500"/>
                                  </p:stCondLst>
                                  <p:childTnLst>
                                    <p:set>
                                      <p:cBhvr>
                                        <p:cTn id="108" dur="1" fill="hold">
                                          <p:stCondLst>
                                            <p:cond delay="0"/>
                                          </p:stCondLst>
                                        </p:cTn>
                                        <p:tgtEl>
                                          <p:spTgt spid="178"/>
                                        </p:tgtEl>
                                        <p:attrNameLst>
                                          <p:attrName>style.visibility</p:attrName>
                                        </p:attrNameLst>
                                      </p:cBhvr>
                                      <p:to>
                                        <p:strVal val="visible"/>
                                      </p:to>
                                    </p:set>
                                  </p:childTnLst>
                                </p:cTn>
                              </p:par>
                            </p:childTnLst>
                          </p:cTn>
                        </p:par>
                        <p:par>
                          <p:cTn id="109" fill="hold">
                            <p:stCondLst>
                              <p:cond delay="17000"/>
                            </p:stCondLst>
                            <p:childTnLst>
                              <p:par>
                                <p:cTn id="110" presetID="1" presetClass="entr" presetSubtype="0" fill="hold" grpId="0" nodeType="afterEffect">
                                  <p:stCondLst>
                                    <p:cond delay="500"/>
                                  </p:stCondLst>
                                  <p:childTnLst>
                                    <p:set>
                                      <p:cBhvr>
                                        <p:cTn id="111" dur="1" fill="hold">
                                          <p:stCondLst>
                                            <p:cond delay="0"/>
                                          </p:stCondLst>
                                        </p:cTn>
                                        <p:tgtEl>
                                          <p:spTgt spid="16"/>
                                        </p:tgtEl>
                                        <p:attrNameLst>
                                          <p:attrName>style.visibility</p:attrName>
                                        </p:attrNameLst>
                                      </p:cBhvr>
                                      <p:to>
                                        <p:strVal val="visible"/>
                                      </p:to>
                                    </p:set>
                                  </p:childTnLst>
                                </p:cTn>
                              </p:par>
                            </p:childTnLst>
                          </p:cTn>
                        </p:par>
                        <p:par>
                          <p:cTn id="112" fill="hold">
                            <p:stCondLst>
                              <p:cond delay="17500"/>
                            </p:stCondLst>
                            <p:childTnLst>
                              <p:par>
                                <p:cTn id="113" presetID="1" presetClass="entr" presetSubtype="0" fill="hold" grpId="0" nodeType="afterEffect">
                                  <p:stCondLst>
                                    <p:cond delay="500"/>
                                  </p:stCondLst>
                                  <p:childTnLst>
                                    <p:set>
                                      <p:cBhvr>
                                        <p:cTn id="114" dur="1" fill="hold">
                                          <p:stCondLst>
                                            <p:cond delay="0"/>
                                          </p:stCondLst>
                                        </p:cTn>
                                        <p:tgtEl>
                                          <p:spTgt spid="102"/>
                                        </p:tgtEl>
                                        <p:attrNameLst>
                                          <p:attrName>style.visibility</p:attrName>
                                        </p:attrNameLst>
                                      </p:cBhvr>
                                      <p:to>
                                        <p:strVal val="visible"/>
                                      </p:to>
                                    </p:set>
                                  </p:childTnLst>
                                </p:cTn>
                              </p:par>
                            </p:childTnLst>
                          </p:cTn>
                        </p:par>
                        <p:par>
                          <p:cTn id="115" fill="hold">
                            <p:stCondLst>
                              <p:cond delay="18000"/>
                            </p:stCondLst>
                            <p:childTnLst>
                              <p:par>
                                <p:cTn id="116" presetID="1" presetClass="entr" presetSubtype="0" fill="hold" grpId="0" nodeType="afterEffect">
                                  <p:stCondLst>
                                    <p:cond delay="500"/>
                                  </p:stCondLst>
                                  <p:childTnLst>
                                    <p:set>
                                      <p:cBhvr>
                                        <p:cTn id="117" dur="1" fill="hold">
                                          <p:stCondLst>
                                            <p:cond delay="0"/>
                                          </p:stCondLst>
                                        </p:cTn>
                                        <p:tgtEl>
                                          <p:spTgt spid="146"/>
                                        </p:tgtEl>
                                        <p:attrNameLst>
                                          <p:attrName>style.visibility</p:attrName>
                                        </p:attrNameLst>
                                      </p:cBhvr>
                                      <p:to>
                                        <p:strVal val="visible"/>
                                      </p:to>
                                    </p:set>
                                  </p:childTnLst>
                                </p:cTn>
                              </p:par>
                            </p:childTnLst>
                          </p:cTn>
                        </p:par>
                        <p:par>
                          <p:cTn id="118" fill="hold">
                            <p:stCondLst>
                              <p:cond delay="18500"/>
                            </p:stCondLst>
                            <p:childTnLst>
                              <p:par>
                                <p:cTn id="119" presetID="1" presetClass="entr" presetSubtype="0" fill="hold" grpId="0" nodeType="afterEffect">
                                  <p:stCondLst>
                                    <p:cond delay="500"/>
                                  </p:stCondLst>
                                  <p:childTnLst>
                                    <p:set>
                                      <p:cBhvr>
                                        <p:cTn id="120" dur="1" fill="hold">
                                          <p:stCondLst>
                                            <p:cond delay="0"/>
                                          </p:stCondLst>
                                        </p:cTn>
                                        <p:tgtEl>
                                          <p:spTgt spid="113"/>
                                        </p:tgtEl>
                                        <p:attrNameLst>
                                          <p:attrName>style.visibility</p:attrName>
                                        </p:attrNameLst>
                                      </p:cBhvr>
                                      <p:to>
                                        <p:strVal val="visible"/>
                                      </p:to>
                                    </p:set>
                                  </p:childTnLst>
                                </p:cTn>
                              </p:par>
                            </p:childTnLst>
                          </p:cTn>
                        </p:par>
                        <p:par>
                          <p:cTn id="121" fill="hold">
                            <p:stCondLst>
                              <p:cond delay="19000"/>
                            </p:stCondLst>
                            <p:childTnLst>
                              <p:par>
                                <p:cTn id="122" presetID="1" presetClass="entr" presetSubtype="0" fill="hold" grpId="0" nodeType="afterEffect">
                                  <p:stCondLst>
                                    <p:cond delay="500"/>
                                  </p:stCondLst>
                                  <p:childTnLst>
                                    <p:set>
                                      <p:cBhvr>
                                        <p:cTn id="123" dur="1" fill="hold">
                                          <p:stCondLst>
                                            <p:cond delay="0"/>
                                          </p:stCondLst>
                                        </p:cTn>
                                        <p:tgtEl>
                                          <p:spTgt spid="135"/>
                                        </p:tgtEl>
                                        <p:attrNameLst>
                                          <p:attrName>style.visibility</p:attrName>
                                        </p:attrNameLst>
                                      </p:cBhvr>
                                      <p:to>
                                        <p:strVal val="visible"/>
                                      </p:to>
                                    </p:set>
                                  </p:childTnLst>
                                </p:cTn>
                              </p:par>
                            </p:childTnLst>
                          </p:cTn>
                        </p:par>
                        <p:par>
                          <p:cTn id="124" fill="hold">
                            <p:stCondLst>
                              <p:cond delay="19500"/>
                            </p:stCondLst>
                            <p:childTnLst>
                              <p:par>
                                <p:cTn id="125" presetID="1" presetClass="entr" presetSubtype="0" fill="hold" grpId="0" nodeType="afterEffect">
                                  <p:stCondLst>
                                    <p:cond delay="500"/>
                                  </p:stCondLst>
                                  <p:childTnLst>
                                    <p:set>
                                      <p:cBhvr>
                                        <p:cTn id="126" dur="1" fill="hold">
                                          <p:stCondLst>
                                            <p:cond delay="0"/>
                                          </p:stCondLst>
                                        </p:cTn>
                                        <p:tgtEl>
                                          <p:spTgt spid="157"/>
                                        </p:tgtEl>
                                        <p:attrNameLst>
                                          <p:attrName>style.visibility</p:attrName>
                                        </p:attrNameLst>
                                      </p:cBhvr>
                                      <p:to>
                                        <p:strVal val="visible"/>
                                      </p:to>
                                    </p:set>
                                  </p:childTnLst>
                                </p:cTn>
                              </p:par>
                            </p:childTnLst>
                          </p:cTn>
                        </p:par>
                        <p:par>
                          <p:cTn id="127" fill="hold">
                            <p:stCondLst>
                              <p:cond delay="20000"/>
                            </p:stCondLst>
                            <p:childTnLst>
                              <p:par>
                                <p:cTn id="128" presetID="1" presetClass="entr" presetSubtype="0" fill="hold" grpId="0" nodeType="afterEffect">
                                  <p:stCondLst>
                                    <p:cond delay="500"/>
                                  </p:stCondLst>
                                  <p:childTnLst>
                                    <p:set>
                                      <p:cBhvr>
                                        <p:cTn id="129" dur="1" fill="hold">
                                          <p:stCondLst>
                                            <p:cond delay="0"/>
                                          </p:stCondLst>
                                        </p:cTn>
                                        <p:tgtEl>
                                          <p:spTgt spid="168"/>
                                        </p:tgtEl>
                                        <p:attrNameLst>
                                          <p:attrName>style.visibility</p:attrName>
                                        </p:attrNameLst>
                                      </p:cBhvr>
                                      <p:to>
                                        <p:strVal val="visible"/>
                                      </p:to>
                                    </p:set>
                                  </p:childTnLst>
                                </p:cTn>
                              </p:par>
                            </p:childTnLst>
                          </p:cTn>
                        </p:par>
                        <p:par>
                          <p:cTn id="130" fill="hold">
                            <p:stCondLst>
                              <p:cond delay="20500"/>
                            </p:stCondLst>
                            <p:childTnLst>
                              <p:par>
                                <p:cTn id="131" presetID="1" presetClass="entr" presetSubtype="0" fill="hold" grpId="0" nodeType="afterEffect">
                                  <p:stCondLst>
                                    <p:cond delay="500"/>
                                  </p:stCondLst>
                                  <p:childTnLst>
                                    <p:set>
                                      <p:cBhvr>
                                        <p:cTn id="132" dur="1" fill="hold">
                                          <p:stCondLst>
                                            <p:cond delay="0"/>
                                          </p:stCondLst>
                                        </p:cTn>
                                        <p:tgtEl>
                                          <p:spTgt spid="179"/>
                                        </p:tgtEl>
                                        <p:attrNameLst>
                                          <p:attrName>style.visibility</p:attrName>
                                        </p:attrNameLst>
                                      </p:cBhvr>
                                      <p:to>
                                        <p:strVal val="visible"/>
                                      </p:to>
                                    </p:set>
                                  </p:childTnLst>
                                </p:cTn>
                              </p:par>
                            </p:childTnLst>
                          </p:cTn>
                        </p:par>
                        <p:par>
                          <p:cTn id="133" fill="hold">
                            <p:stCondLst>
                              <p:cond delay="21000"/>
                            </p:stCondLst>
                            <p:childTnLst>
                              <p:par>
                                <p:cTn id="134" presetID="1" presetClass="entr" presetSubtype="0" fill="hold" grpId="0" nodeType="afterEffect">
                                  <p:stCondLst>
                                    <p:cond delay="500"/>
                                  </p:stCondLst>
                                  <p:childTnLst>
                                    <p:set>
                                      <p:cBhvr>
                                        <p:cTn id="135" dur="1" fill="hold">
                                          <p:stCondLst>
                                            <p:cond delay="0"/>
                                          </p:stCondLst>
                                        </p:cTn>
                                        <p:tgtEl>
                                          <p:spTgt spid="83"/>
                                        </p:tgtEl>
                                        <p:attrNameLst>
                                          <p:attrName>style.visibility</p:attrName>
                                        </p:attrNameLst>
                                      </p:cBhvr>
                                      <p:to>
                                        <p:strVal val="visible"/>
                                      </p:to>
                                    </p:set>
                                  </p:childTnLst>
                                </p:cTn>
                              </p:par>
                            </p:childTnLst>
                          </p:cTn>
                        </p:par>
                        <p:par>
                          <p:cTn id="136" fill="hold">
                            <p:stCondLst>
                              <p:cond delay="21500"/>
                            </p:stCondLst>
                            <p:childTnLst>
                              <p:par>
                                <p:cTn id="137" presetID="1" presetClass="entr" presetSubtype="0" fill="hold" grpId="0" nodeType="afterEffect">
                                  <p:stCondLst>
                                    <p:cond delay="500"/>
                                  </p:stCondLst>
                                  <p:childTnLst>
                                    <p:set>
                                      <p:cBhvr>
                                        <p:cTn id="138" dur="1" fill="hold">
                                          <p:stCondLst>
                                            <p:cond delay="0"/>
                                          </p:stCondLst>
                                        </p:cTn>
                                        <p:tgtEl>
                                          <p:spTgt spid="86"/>
                                        </p:tgtEl>
                                        <p:attrNameLst>
                                          <p:attrName>style.visibility</p:attrName>
                                        </p:attrNameLst>
                                      </p:cBhvr>
                                      <p:to>
                                        <p:strVal val="visible"/>
                                      </p:to>
                                    </p:set>
                                  </p:childTnLst>
                                </p:cTn>
                              </p:par>
                            </p:childTnLst>
                          </p:cTn>
                        </p:par>
                        <p:par>
                          <p:cTn id="139" fill="hold">
                            <p:stCondLst>
                              <p:cond delay="22000"/>
                            </p:stCondLst>
                            <p:childTnLst>
                              <p:par>
                                <p:cTn id="140" presetID="1" presetClass="entr" presetSubtype="0" fill="hold" grpId="0" nodeType="afterEffect">
                                  <p:stCondLst>
                                    <p:cond delay="500"/>
                                  </p:stCondLst>
                                  <p:childTnLst>
                                    <p:set>
                                      <p:cBhvr>
                                        <p:cTn id="141" dur="1" fill="hold">
                                          <p:stCondLst>
                                            <p:cond delay="0"/>
                                          </p:stCondLst>
                                        </p:cTn>
                                        <p:tgtEl>
                                          <p:spTgt spid="88"/>
                                        </p:tgtEl>
                                        <p:attrNameLst>
                                          <p:attrName>style.visibility</p:attrName>
                                        </p:attrNameLst>
                                      </p:cBhvr>
                                      <p:to>
                                        <p:strVal val="visible"/>
                                      </p:to>
                                    </p:set>
                                  </p:childTnLst>
                                </p:cTn>
                              </p:par>
                            </p:childTnLst>
                          </p:cTn>
                        </p:par>
                        <p:par>
                          <p:cTn id="142" fill="hold">
                            <p:stCondLst>
                              <p:cond delay="22500"/>
                            </p:stCondLst>
                            <p:childTnLst>
                              <p:par>
                                <p:cTn id="143" presetID="1" presetClass="entr" presetSubtype="0" fill="hold" grpId="0" nodeType="afterEffect">
                                  <p:stCondLst>
                                    <p:cond delay="500"/>
                                  </p:stCondLst>
                                  <p:childTnLst>
                                    <p:set>
                                      <p:cBhvr>
                                        <p:cTn id="144" dur="1" fill="hold">
                                          <p:stCondLst>
                                            <p:cond delay="0"/>
                                          </p:stCondLst>
                                        </p:cTn>
                                        <p:tgtEl>
                                          <p:spTgt spid="93"/>
                                        </p:tgtEl>
                                        <p:attrNameLst>
                                          <p:attrName>style.visibility</p:attrName>
                                        </p:attrNameLst>
                                      </p:cBhvr>
                                      <p:to>
                                        <p:strVal val="visible"/>
                                      </p:to>
                                    </p:set>
                                  </p:childTnLst>
                                </p:cTn>
                              </p:par>
                            </p:childTnLst>
                          </p:cTn>
                        </p:par>
                        <p:par>
                          <p:cTn id="145" fill="hold">
                            <p:stCondLst>
                              <p:cond delay="23000"/>
                            </p:stCondLst>
                            <p:childTnLst>
                              <p:par>
                                <p:cTn id="146" presetID="1" presetClass="entr" presetSubtype="0" fill="hold" grpId="0" nodeType="afterEffect">
                                  <p:stCondLst>
                                    <p:cond delay="500"/>
                                  </p:stCondLst>
                                  <p:childTnLst>
                                    <p:set>
                                      <p:cBhvr>
                                        <p:cTn id="147" dur="1" fill="hold">
                                          <p:stCondLst>
                                            <p:cond delay="0"/>
                                          </p:stCondLst>
                                        </p:cTn>
                                        <p:tgtEl>
                                          <p:spTgt spid="97"/>
                                        </p:tgtEl>
                                        <p:attrNameLst>
                                          <p:attrName>style.visibility</p:attrName>
                                        </p:attrNameLst>
                                      </p:cBhvr>
                                      <p:to>
                                        <p:strVal val="visible"/>
                                      </p:to>
                                    </p:set>
                                  </p:childTnLst>
                                </p:cTn>
                              </p:par>
                            </p:childTnLst>
                          </p:cTn>
                        </p:par>
                        <p:par>
                          <p:cTn id="148" fill="hold">
                            <p:stCondLst>
                              <p:cond delay="23500"/>
                            </p:stCondLst>
                            <p:childTnLst>
                              <p:par>
                                <p:cTn id="149" presetID="1" presetClass="entr" presetSubtype="0" fill="hold" grpId="0" nodeType="afterEffect">
                                  <p:stCondLst>
                                    <p:cond delay="500"/>
                                  </p:stCondLst>
                                  <p:childTnLst>
                                    <p:set>
                                      <p:cBhvr>
                                        <p:cTn id="150" dur="1" fill="hold">
                                          <p:stCondLst>
                                            <p:cond delay="0"/>
                                          </p:stCondLst>
                                        </p:cTn>
                                        <p:tgtEl>
                                          <p:spTgt spid="118"/>
                                        </p:tgtEl>
                                        <p:attrNameLst>
                                          <p:attrName>style.visibility</p:attrName>
                                        </p:attrNameLst>
                                      </p:cBhvr>
                                      <p:to>
                                        <p:strVal val="visible"/>
                                      </p:to>
                                    </p:set>
                                  </p:childTnLst>
                                </p:cTn>
                              </p:par>
                            </p:childTnLst>
                          </p:cTn>
                        </p:par>
                        <p:par>
                          <p:cTn id="151" fill="hold">
                            <p:stCondLst>
                              <p:cond delay="24000"/>
                            </p:stCondLst>
                            <p:childTnLst>
                              <p:par>
                                <p:cTn id="152" presetID="1" presetClass="entr" presetSubtype="0" fill="hold" grpId="0" nodeType="afterEffect">
                                  <p:stCondLst>
                                    <p:cond delay="500"/>
                                  </p:stCondLst>
                                  <p:childTnLst>
                                    <p:set>
                                      <p:cBhvr>
                                        <p:cTn id="153" dur="1" fill="hold">
                                          <p:stCondLst>
                                            <p:cond delay="0"/>
                                          </p:stCondLst>
                                        </p:cTn>
                                        <p:tgtEl>
                                          <p:spTgt spid="120"/>
                                        </p:tgtEl>
                                        <p:attrNameLst>
                                          <p:attrName>style.visibility</p:attrName>
                                        </p:attrNameLst>
                                      </p:cBhvr>
                                      <p:to>
                                        <p:strVal val="visible"/>
                                      </p:to>
                                    </p:set>
                                  </p:childTnLst>
                                </p:cTn>
                              </p:par>
                            </p:childTnLst>
                          </p:cTn>
                        </p:par>
                        <p:par>
                          <p:cTn id="154" fill="hold">
                            <p:stCondLst>
                              <p:cond delay="24500"/>
                            </p:stCondLst>
                            <p:childTnLst>
                              <p:par>
                                <p:cTn id="155" presetID="1" presetClass="entr" presetSubtype="0" fill="hold" grpId="0" nodeType="afterEffect">
                                  <p:stCondLst>
                                    <p:cond delay="500"/>
                                  </p:stCondLst>
                                  <p:childTnLst>
                                    <p:set>
                                      <p:cBhvr>
                                        <p:cTn id="156" dur="1" fill="hold">
                                          <p:stCondLst>
                                            <p:cond delay="0"/>
                                          </p:stCondLst>
                                        </p:cTn>
                                        <p:tgtEl>
                                          <p:spTgt spid="123"/>
                                        </p:tgtEl>
                                        <p:attrNameLst>
                                          <p:attrName>style.visibility</p:attrName>
                                        </p:attrNameLst>
                                      </p:cBhvr>
                                      <p:to>
                                        <p:strVal val="visible"/>
                                      </p:to>
                                    </p:set>
                                  </p:childTnLst>
                                </p:cTn>
                              </p:par>
                            </p:childTnLst>
                          </p:cTn>
                        </p:par>
                        <p:par>
                          <p:cTn id="157" fill="hold">
                            <p:stCondLst>
                              <p:cond delay="25000"/>
                            </p:stCondLst>
                            <p:childTnLst>
                              <p:par>
                                <p:cTn id="158" presetID="1" presetClass="entr" presetSubtype="0" fill="hold" grpId="0" nodeType="afterEffect">
                                  <p:stCondLst>
                                    <p:cond delay="500"/>
                                  </p:stCondLst>
                                  <p:childTnLst>
                                    <p:set>
                                      <p:cBhvr>
                                        <p:cTn id="159" dur="1" fill="hold">
                                          <p:stCondLst>
                                            <p:cond delay="0"/>
                                          </p:stCondLst>
                                        </p:cTn>
                                        <p:tgtEl>
                                          <p:spTgt spid="84"/>
                                        </p:tgtEl>
                                        <p:attrNameLst>
                                          <p:attrName>style.visibility</p:attrName>
                                        </p:attrNameLst>
                                      </p:cBhvr>
                                      <p:to>
                                        <p:strVal val="visible"/>
                                      </p:to>
                                    </p:set>
                                  </p:childTnLst>
                                </p:cTn>
                              </p:par>
                            </p:childTnLst>
                          </p:cTn>
                        </p:par>
                        <p:par>
                          <p:cTn id="160" fill="hold">
                            <p:stCondLst>
                              <p:cond delay="25500"/>
                            </p:stCondLst>
                            <p:childTnLst>
                              <p:par>
                                <p:cTn id="161" presetID="1" presetClass="entr" presetSubtype="0" fill="hold" grpId="0" nodeType="afterEffect">
                                  <p:stCondLst>
                                    <p:cond delay="500"/>
                                  </p:stCondLst>
                                  <p:childTnLst>
                                    <p:set>
                                      <p:cBhvr>
                                        <p:cTn id="162" dur="1" fill="hold">
                                          <p:stCondLst>
                                            <p:cond delay="0"/>
                                          </p:stCondLst>
                                        </p:cTn>
                                        <p:tgtEl>
                                          <p:spTgt spid="87"/>
                                        </p:tgtEl>
                                        <p:attrNameLst>
                                          <p:attrName>style.visibility</p:attrName>
                                        </p:attrNameLst>
                                      </p:cBhvr>
                                      <p:to>
                                        <p:strVal val="visible"/>
                                      </p:to>
                                    </p:set>
                                  </p:childTnLst>
                                </p:cTn>
                              </p:par>
                            </p:childTnLst>
                          </p:cTn>
                        </p:par>
                        <p:par>
                          <p:cTn id="163" fill="hold">
                            <p:stCondLst>
                              <p:cond delay="26000"/>
                            </p:stCondLst>
                            <p:childTnLst>
                              <p:par>
                                <p:cTn id="164" presetID="1" presetClass="entr" presetSubtype="0" fill="hold" grpId="0" nodeType="afterEffect">
                                  <p:stCondLst>
                                    <p:cond delay="500"/>
                                  </p:stCondLst>
                                  <p:childTnLst>
                                    <p:set>
                                      <p:cBhvr>
                                        <p:cTn id="165" dur="1" fill="hold">
                                          <p:stCondLst>
                                            <p:cond delay="0"/>
                                          </p:stCondLst>
                                        </p:cTn>
                                        <p:tgtEl>
                                          <p:spTgt spid="89"/>
                                        </p:tgtEl>
                                        <p:attrNameLst>
                                          <p:attrName>style.visibility</p:attrName>
                                        </p:attrNameLst>
                                      </p:cBhvr>
                                      <p:to>
                                        <p:strVal val="visible"/>
                                      </p:to>
                                    </p:set>
                                  </p:childTnLst>
                                </p:cTn>
                              </p:par>
                            </p:childTnLst>
                          </p:cTn>
                        </p:par>
                        <p:par>
                          <p:cTn id="166" fill="hold">
                            <p:stCondLst>
                              <p:cond delay="26500"/>
                            </p:stCondLst>
                            <p:childTnLst>
                              <p:par>
                                <p:cTn id="167" presetID="1" presetClass="entr" presetSubtype="0" fill="hold" grpId="0" nodeType="afterEffect">
                                  <p:stCondLst>
                                    <p:cond delay="500"/>
                                  </p:stCondLst>
                                  <p:childTnLst>
                                    <p:set>
                                      <p:cBhvr>
                                        <p:cTn id="168" dur="1" fill="hold">
                                          <p:stCondLst>
                                            <p:cond delay="0"/>
                                          </p:stCondLst>
                                        </p:cTn>
                                        <p:tgtEl>
                                          <p:spTgt spid="96"/>
                                        </p:tgtEl>
                                        <p:attrNameLst>
                                          <p:attrName>style.visibility</p:attrName>
                                        </p:attrNameLst>
                                      </p:cBhvr>
                                      <p:to>
                                        <p:strVal val="visible"/>
                                      </p:to>
                                    </p:set>
                                  </p:childTnLst>
                                </p:cTn>
                              </p:par>
                            </p:childTnLst>
                          </p:cTn>
                        </p:par>
                        <p:par>
                          <p:cTn id="169" fill="hold">
                            <p:stCondLst>
                              <p:cond delay="27000"/>
                            </p:stCondLst>
                            <p:childTnLst>
                              <p:par>
                                <p:cTn id="170" presetID="1" presetClass="entr" presetSubtype="0" fill="hold" grpId="0" nodeType="afterEffect">
                                  <p:stCondLst>
                                    <p:cond delay="500"/>
                                  </p:stCondLst>
                                  <p:childTnLst>
                                    <p:set>
                                      <p:cBhvr>
                                        <p:cTn id="171" dur="1" fill="hold">
                                          <p:stCondLst>
                                            <p:cond delay="0"/>
                                          </p:stCondLst>
                                        </p:cTn>
                                        <p:tgtEl>
                                          <p:spTgt spid="107"/>
                                        </p:tgtEl>
                                        <p:attrNameLst>
                                          <p:attrName>style.visibility</p:attrName>
                                        </p:attrNameLst>
                                      </p:cBhvr>
                                      <p:to>
                                        <p:strVal val="visible"/>
                                      </p:to>
                                    </p:set>
                                  </p:childTnLst>
                                </p:cTn>
                              </p:par>
                            </p:childTnLst>
                          </p:cTn>
                        </p:par>
                        <p:par>
                          <p:cTn id="172" fill="hold">
                            <p:stCondLst>
                              <p:cond delay="27500"/>
                            </p:stCondLst>
                            <p:childTnLst>
                              <p:par>
                                <p:cTn id="173" presetID="1" presetClass="entr" presetSubtype="0" fill="hold" grpId="0" nodeType="afterEffect">
                                  <p:stCondLst>
                                    <p:cond delay="500"/>
                                  </p:stCondLst>
                                  <p:childTnLst>
                                    <p:set>
                                      <p:cBhvr>
                                        <p:cTn id="174" dur="1" fill="hold">
                                          <p:stCondLst>
                                            <p:cond delay="0"/>
                                          </p:stCondLst>
                                        </p:cTn>
                                        <p:tgtEl>
                                          <p:spTgt spid="119"/>
                                        </p:tgtEl>
                                        <p:attrNameLst>
                                          <p:attrName>style.visibility</p:attrName>
                                        </p:attrNameLst>
                                      </p:cBhvr>
                                      <p:to>
                                        <p:strVal val="visible"/>
                                      </p:to>
                                    </p:set>
                                  </p:childTnLst>
                                </p:cTn>
                              </p:par>
                            </p:childTnLst>
                          </p:cTn>
                        </p:par>
                        <p:par>
                          <p:cTn id="175" fill="hold">
                            <p:stCondLst>
                              <p:cond delay="28000"/>
                            </p:stCondLst>
                            <p:childTnLst>
                              <p:par>
                                <p:cTn id="176" presetID="1" presetClass="entr" presetSubtype="0" fill="hold" grpId="0" nodeType="afterEffect">
                                  <p:stCondLst>
                                    <p:cond delay="500"/>
                                  </p:stCondLst>
                                  <p:childTnLst>
                                    <p:set>
                                      <p:cBhvr>
                                        <p:cTn id="177" dur="1" fill="hold">
                                          <p:stCondLst>
                                            <p:cond delay="0"/>
                                          </p:stCondLst>
                                        </p:cTn>
                                        <p:tgtEl>
                                          <p:spTgt spid="121"/>
                                        </p:tgtEl>
                                        <p:attrNameLst>
                                          <p:attrName>style.visibility</p:attrName>
                                        </p:attrNameLst>
                                      </p:cBhvr>
                                      <p:to>
                                        <p:strVal val="visible"/>
                                      </p:to>
                                    </p:set>
                                  </p:childTnLst>
                                </p:cTn>
                              </p:par>
                            </p:childTnLst>
                          </p:cTn>
                        </p:par>
                        <p:par>
                          <p:cTn id="178" fill="hold">
                            <p:stCondLst>
                              <p:cond delay="28500"/>
                            </p:stCondLst>
                            <p:childTnLst>
                              <p:par>
                                <p:cTn id="179" presetID="1" presetClass="entr" presetSubtype="0" fill="hold" grpId="0" nodeType="afterEffect">
                                  <p:stCondLst>
                                    <p:cond delay="500"/>
                                  </p:stCondLst>
                                  <p:childTnLst>
                                    <p:set>
                                      <p:cBhvr>
                                        <p:cTn id="180" dur="1" fill="hold">
                                          <p:stCondLst>
                                            <p:cond delay="0"/>
                                          </p:stCondLst>
                                        </p:cTn>
                                        <p:tgtEl>
                                          <p:spTgt spid="124"/>
                                        </p:tgtEl>
                                        <p:attrNameLst>
                                          <p:attrName>style.visibility</p:attrName>
                                        </p:attrNameLst>
                                      </p:cBhvr>
                                      <p:to>
                                        <p:strVal val="visible"/>
                                      </p:to>
                                    </p:set>
                                  </p:childTnLst>
                                </p:cTn>
                              </p:par>
                            </p:childTnLst>
                          </p:cTn>
                        </p:par>
                        <p:par>
                          <p:cTn id="181" fill="hold">
                            <p:stCondLst>
                              <p:cond delay="29000"/>
                            </p:stCondLst>
                            <p:childTnLst>
                              <p:par>
                                <p:cTn id="182" presetID="1" presetClass="entr" presetSubtype="0" fill="hold" grpId="0" nodeType="afterEffect">
                                  <p:stCondLst>
                                    <p:cond delay="500"/>
                                  </p:stCondLst>
                                  <p:childTnLst>
                                    <p:set>
                                      <p:cBhvr>
                                        <p:cTn id="183" dur="1" fill="hold">
                                          <p:stCondLst>
                                            <p:cond delay="0"/>
                                          </p:stCondLst>
                                        </p:cTn>
                                        <p:tgtEl>
                                          <p:spTgt spid="85"/>
                                        </p:tgtEl>
                                        <p:attrNameLst>
                                          <p:attrName>style.visibility</p:attrName>
                                        </p:attrNameLst>
                                      </p:cBhvr>
                                      <p:to>
                                        <p:strVal val="visible"/>
                                      </p:to>
                                    </p:set>
                                  </p:childTnLst>
                                </p:cTn>
                              </p:par>
                            </p:childTnLst>
                          </p:cTn>
                        </p:par>
                        <p:par>
                          <p:cTn id="184" fill="hold">
                            <p:stCondLst>
                              <p:cond delay="29500"/>
                            </p:stCondLst>
                            <p:childTnLst>
                              <p:par>
                                <p:cTn id="185" presetID="1" presetClass="entr" presetSubtype="0" fill="hold" grpId="0" nodeType="afterEffect">
                                  <p:stCondLst>
                                    <p:cond delay="500"/>
                                  </p:stCondLst>
                                  <p:childTnLst>
                                    <p:set>
                                      <p:cBhvr>
                                        <p:cTn id="186" dur="1" fill="hold">
                                          <p:stCondLst>
                                            <p:cond delay="0"/>
                                          </p:stCondLst>
                                        </p:cTn>
                                        <p:tgtEl>
                                          <p:spTgt spid="92"/>
                                        </p:tgtEl>
                                        <p:attrNameLst>
                                          <p:attrName>style.visibility</p:attrName>
                                        </p:attrNameLst>
                                      </p:cBhvr>
                                      <p:to>
                                        <p:strVal val="visible"/>
                                      </p:to>
                                    </p:set>
                                  </p:childTnLst>
                                </p:cTn>
                              </p:par>
                            </p:childTnLst>
                          </p:cTn>
                        </p:par>
                        <p:par>
                          <p:cTn id="187" fill="hold">
                            <p:stCondLst>
                              <p:cond delay="30000"/>
                            </p:stCondLst>
                            <p:childTnLst>
                              <p:par>
                                <p:cTn id="188" presetID="1" presetClass="entr" presetSubtype="0" fill="hold" grpId="0" nodeType="afterEffect">
                                  <p:stCondLst>
                                    <p:cond delay="500"/>
                                  </p:stCondLst>
                                  <p:childTnLst>
                                    <p:set>
                                      <p:cBhvr>
                                        <p:cTn id="189" dur="1" fill="hold">
                                          <p:stCondLst>
                                            <p:cond delay="0"/>
                                          </p:stCondLst>
                                        </p:cTn>
                                        <p:tgtEl>
                                          <p:spTgt spid="108"/>
                                        </p:tgtEl>
                                        <p:attrNameLst>
                                          <p:attrName>style.visibility</p:attrName>
                                        </p:attrNameLst>
                                      </p:cBhvr>
                                      <p:to>
                                        <p:strVal val="visible"/>
                                      </p:to>
                                    </p:set>
                                  </p:childTnLst>
                                </p:cTn>
                              </p:par>
                            </p:childTnLst>
                          </p:cTn>
                        </p:par>
                        <p:par>
                          <p:cTn id="190" fill="hold">
                            <p:stCondLst>
                              <p:cond delay="30500"/>
                            </p:stCondLst>
                            <p:childTnLst>
                              <p:par>
                                <p:cTn id="191" presetID="1" presetClass="entr" presetSubtype="0" fill="hold" grpId="0" nodeType="afterEffect">
                                  <p:stCondLst>
                                    <p:cond delay="500"/>
                                  </p:stCondLst>
                                  <p:childTnLst>
                                    <p:set>
                                      <p:cBhvr>
                                        <p:cTn id="192"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4" grpId="0" animBg="1"/>
      <p:bldP spid="13" grpId="0" animBg="1"/>
      <p:bldP spid="14" grpId="0" animBg="1"/>
      <p:bldP spid="15" grpId="0" animBg="1"/>
      <p:bldP spid="16" grpId="0" animBg="1"/>
      <p:bldP spid="98" grpId="0" animBg="1"/>
      <p:bldP spid="99" grpId="0" animBg="1"/>
      <p:bldP spid="100" grpId="0" animBg="1"/>
      <p:bldP spid="101" grpId="0" animBg="1"/>
      <p:bldP spid="102" grpId="0" animBg="1"/>
      <p:bldP spid="109" grpId="0" animBg="1"/>
      <p:bldP spid="110" grpId="0" animBg="1"/>
      <p:bldP spid="111" grpId="0" animBg="1"/>
      <p:bldP spid="112" grpId="0" animBg="1"/>
      <p:bldP spid="113" grpId="0" animBg="1"/>
      <p:bldP spid="131" grpId="0" animBg="1"/>
      <p:bldP spid="132" grpId="0" animBg="1"/>
      <p:bldP spid="133" grpId="0" animBg="1"/>
      <p:bldP spid="134" grpId="0" animBg="1"/>
      <p:bldP spid="135" grpId="0" animBg="1"/>
      <p:bldP spid="142" grpId="0" animBg="1"/>
      <p:bldP spid="143" grpId="0" animBg="1"/>
      <p:bldP spid="144" grpId="0" animBg="1"/>
      <p:bldP spid="145" grpId="0" animBg="1"/>
      <p:bldP spid="146" grpId="0" animBg="1"/>
      <p:bldP spid="153" grpId="0" animBg="1"/>
      <p:bldP spid="154" grpId="0" animBg="1"/>
      <p:bldP spid="155" grpId="0" animBg="1"/>
      <p:bldP spid="156" grpId="0" animBg="1"/>
      <p:bldP spid="157" grpId="0" animBg="1"/>
      <p:bldP spid="164" grpId="0" animBg="1"/>
      <p:bldP spid="165" grpId="0" animBg="1"/>
      <p:bldP spid="166" grpId="0" animBg="1"/>
      <p:bldP spid="167" grpId="0" animBg="1"/>
      <p:bldP spid="168" grpId="0" animBg="1"/>
      <p:bldP spid="175" grpId="0" animBg="1"/>
      <p:bldP spid="176" grpId="0" animBg="1"/>
      <p:bldP spid="177" grpId="0" animBg="1"/>
      <p:bldP spid="178" grpId="0" animBg="1"/>
      <p:bldP spid="179" grpId="0" animBg="1"/>
      <p:bldP spid="83" grpId="0" animBg="1"/>
      <p:bldP spid="84" grpId="0" animBg="1"/>
      <p:bldP spid="85" grpId="0" animBg="1"/>
      <p:bldP spid="86" grpId="0" animBg="1"/>
      <p:bldP spid="87" grpId="0" animBg="1"/>
      <p:bldP spid="88" grpId="0" animBg="1"/>
      <p:bldP spid="89" grpId="0" animBg="1"/>
      <p:bldP spid="92" grpId="0" animBg="1"/>
      <p:bldP spid="93" grpId="0" animBg="1"/>
      <p:bldP spid="96" grpId="0" animBg="1"/>
      <p:bldP spid="97" grpId="0" animBg="1"/>
      <p:bldP spid="107" grpId="0" animBg="1"/>
      <p:bldP spid="108" grpId="0" animBg="1"/>
      <p:bldP spid="118" grpId="0" animBg="1"/>
      <p:bldP spid="119" grpId="0" animBg="1"/>
      <p:bldP spid="120" grpId="0" animBg="1"/>
      <p:bldP spid="121" grpId="0" animBg="1"/>
      <p:bldP spid="122" grpId="0" animBg="1"/>
      <p:bldP spid="123" grpId="0" animBg="1"/>
      <p:bldP spid="1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Queries - Who Loves Them?</a:t>
            </a:r>
          </a:p>
        </p:txBody>
      </p:sp>
      <p:pic>
        <p:nvPicPr>
          <p:cNvPr id="1026" name="Picture 2" descr="Client tier, server tier, and database server ti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36" y="1105165"/>
            <a:ext cx="4086225" cy="34004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6154" y="4774168"/>
            <a:ext cx="8801025" cy="369332"/>
          </a:xfrm>
          <a:prstGeom prst="rect">
            <a:avLst/>
          </a:prstGeom>
        </p:spPr>
        <p:txBody>
          <a:bodyPr wrap="square">
            <a:spAutoFit/>
          </a:bodyPr>
          <a:lstStyle/>
          <a:p>
            <a:r>
              <a:rPr lang="en-US" sz="900" dirty="0"/>
              <a:t>Linked Server - https://docs.microsoft.com/en-us/sql/relational-databases/linked-servers/linked-servers-database-engine?view=sql-server-20177</a:t>
            </a:r>
          </a:p>
          <a:p>
            <a:r>
              <a:rPr lang="en-US" sz="900" dirty="0"/>
              <a:t>Azure DW - https://docs.microsoft.com/en-us/azure/sql-data-warehouse/massively-parallel-processing-mpp-architecture </a:t>
            </a:r>
          </a:p>
        </p:txBody>
      </p:sp>
      <p:pic>
        <p:nvPicPr>
          <p:cNvPr id="1028" name="Picture 4" descr="SQL Data Warehouse Archite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6179" y="1105165"/>
            <a:ext cx="4191000" cy="3228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86958" y="724248"/>
            <a:ext cx="2642455" cy="369332"/>
          </a:xfrm>
          <a:prstGeom prst="rect">
            <a:avLst/>
          </a:prstGeom>
          <a:noFill/>
        </p:spPr>
        <p:txBody>
          <a:bodyPr wrap="none" rtlCol="0">
            <a:spAutoFit/>
          </a:bodyPr>
          <a:lstStyle/>
          <a:p>
            <a:r>
              <a:rPr lang="en-US" sz="1800" b="1" dirty="0">
                <a:solidFill>
                  <a:schemeClr val="accent1">
                    <a:lumMod val="50000"/>
                  </a:schemeClr>
                </a:solidFill>
              </a:rPr>
              <a:t>SQL Server Linked Servers</a:t>
            </a:r>
          </a:p>
        </p:txBody>
      </p:sp>
      <p:sp>
        <p:nvSpPr>
          <p:cNvPr id="8" name="TextBox 7"/>
          <p:cNvSpPr txBox="1"/>
          <p:nvPr/>
        </p:nvSpPr>
        <p:spPr>
          <a:xfrm>
            <a:off x="5080861" y="735833"/>
            <a:ext cx="3677417" cy="369332"/>
          </a:xfrm>
          <a:prstGeom prst="rect">
            <a:avLst/>
          </a:prstGeom>
          <a:noFill/>
        </p:spPr>
        <p:txBody>
          <a:bodyPr wrap="none" rtlCol="0">
            <a:spAutoFit/>
          </a:bodyPr>
          <a:lstStyle/>
          <a:p>
            <a:r>
              <a:rPr lang="en-US" sz="1800" b="1" dirty="0">
                <a:solidFill>
                  <a:schemeClr val="accent1">
                    <a:lumMod val="50000"/>
                  </a:schemeClr>
                </a:solidFill>
              </a:rPr>
              <a:t>ADW MPP Architecture Components</a:t>
            </a:r>
          </a:p>
        </p:txBody>
      </p:sp>
      <p:sp>
        <p:nvSpPr>
          <p:cNvPr id="9" name="TextBox 8"/>
          <p:cNvSpPr txBox="1"/>
          <p:nvPr/>
        </p:nvSpPr>
        <p:spPr>
          <a:xfrm>
            <a:off x="237794" y="3412647"/>
            <a:ext cx="1430263" cy="369332"/>
          </a:xfrm>
          <a:prstGeom prst="rect">
            <a:avLst/>
          </a:prstGeom>
          <a:noFill/>
        </p:spPr>
        <p:txBody>
          <a:bodyPr wrap="none" rtlCol="0">
            <a:spAutoFit/>
          </a:bodyPr>
          <a:lstStyle/>
          <a:p>
            <a:r>
              <a:rPr lang="en-US" sz="1800" b="1" dirty="0">
                <a:solidFill>
                  <a:srgbClr val="D40E8C"/>
                </a:solidFill>
              </a:rPr>
              <a:t>Elastic Query</a:t>
            </a:r>
          </a:p>
        </p:txBody>
      </p:sp>
    </p:spTree>
    <p:extLst>
      <p:ext uri="{BB962C8B-B14F-4D97-AF65-F5344CB8AC3E}">
        <p14:creationId xmlns:p14="http://schemas.microsoft.com/office/powerpoint/2010/main" val="390525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0" nodeType="afterEffect">
                                  <p:stCondLst>
                                    <p:cond delay="0"/>
                                  </p:stCondLst>
                                  <p:childTnLst>
                                    <p:animScale>
                                      <p:cBhvr>
                                        <p:cTn id="9" dur="2000" fill="hold"/>
                                        <p:tgtEl>
                                          <p:spTgt spid="9"/>
                                        </p:tgtEl>
                                      </p:cBhvr>
                                      <p:by x="150000" y="150000"/>
                                    </p:animScale>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9"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236" y="6480"/>
            <a:ext cx="8714943" cy="682400"/>
          </a:xfrm>
        </p:spPr>
        <p:txBody>
          <a:bodyPr/>
          <a:lstStyle/>
          <a:p>
            <a:r>
              <a:rPr lang="en-US" dirty="0"/>
              <a:t>ADW Tables: Distribution</a:t>
            </a:r>
          </a:p>
        </p:txBody>
      </p:sp>
      <p:graphicFrame>
        <p:nvGraphicFramePr>
          <p:cNvPr id="3" name="Table 2"/>
          <p:cNvGraphicFramePr>
            <a:graphicFrameLocks noGrp="1"/>
          </p:cNvGraphicFramePr>
          <p:nvPr>
            <p:extLst>
              <p:ext uri="{D42A27DB-BD31-4B8C-83A1-F6EECF244321}">
                <p14:modId xmlns:p14="http://schemas.microsoft.com/office/powerpoint/2010/main" val="3209378052"/>
              </p:ext>
            </p:extLst>
          </p:nvPr>
        </p:nvGraphicFramePr>
        <p:xfrm>
          <a:off x="237225" y="679276"/>
          <a:ext cx="7643245" cy="1825611"/>
        </p:xfrm>
        <a:graphic>
          <a:graphicData uri="http://schemas.openxmlformats.org/drawingml/2006/table">
            <a:tbl>
              <a:tblPr firstRow="1" bandRow="1">
                <a:tableStyleId>{5C22544A-7EE6-4342-B048-85BDC9FD1C3A}</a:tableStyleId>
              </a:tblPr>
              <a:tblGrid>
                <a:gridCol w="2547748">
                  <a:extLst>
                    <a:ext uri="{9D8B030D-6E8A-4147-A177-3AD203B41FA5}">
                      <a16:colId xmlns:a16="http://schemas.microsoft.com/office/drawing/2014/main" val="1043162021"/>
                    </a:ext>
                  </a:extLst>
                </a:gridCol>
                <a:gridCol w="2424140">
                  <a:extLst>
                    <a:ext uri="{9D8B030D-6E8A-4147-A177-3AD203B41FA5}">
                      <a16:colId xmlns:a16="http://schemas.microsoft.com/office/drawing/2014/main" val="2377056014"/>
                    </a:ext>
                  </a:extLst>
                </a:gridCol>
                <a:gridCol w="2671357">
                  <a:extLst>
                    <a:ext uri="{9D8B030D-6E8A-4147-A177-3AD203B41FA5}">
                      <a16:colId xmlns:a16="http://schemas.microsoft.com/office/drawing/2014/main" val="2756769494"/>
                    </a:ext>
                  </a:extLst>
                </a:gridCol>
              </a:tblGrid>
              <a:tr h="418451">
                <a:tc gridSpan="2">
                  <a:txBody>
                    <a:bodyPr/>
                    <a:lstStyle/>
                    <a:p>
                      <a:pPr algn="ctr"/>
                      <a:r>
                        <a:rPr lang="en-US" sz="1400" dirty="0"/>
                        <a:t>Distributed</a:t>
                      </a:r>
                    </a:p>
                  </a:txBody>
                  <a:tcPr>
                    <a:solidFill>
                      <a:srgbClr val="802A7A"/>
                    </a:solidFill>
                  </a:tcPr>
                </a:tc>
                <a:tc hMerge="1">
                  <a:txBody>
                    <a:bodyPr/>
                    <a:lstStyle/>
                    <a:p>
                      <a:endParaRPr lang="en-US" dirty="0"/>
                    </a:p>
                  </a:txBody>
                  <a:tcPr>
                    <a:solidFill>
                      <a:srgbClr val="802A7A"/>
                    </a:solidFill>
                  </a:tcPr>
                </a:tc>
                <a:tc>
                  <a:txBody>
                    <a:bodyPr/>
                    <a:lstStyle/>
                    <a:p>
                      <a:pPr algn="ctr"/>
                      <a:r>
                        <a:rPr lang="en-US" sz="1400" dirty="0"/>
                        <a:t>Replicated</a:t>
                      </a:r>
                    </a:p>
                  </a:txBody>
                  <a:tcPr>
                    <a:solidFill>
                      <a:srgbClr val="802A7A"/>
                    </a:solidFill>
                  </a:tcPr>
                </a:tc>
                <a:extLst>
                  <a:ext uri="{0D108BD9-81ED-4DB2-BD59-A6C34878D82A}">
                    <a16:rowId xmlns:a16="http://schemas.microsoft.com/office/drawing/2014/main" val="692749374"/>
                  </a:ext>
                </a:extLst>
              </a:tr>
              <a:tr h="370840">
                <a:tc>
                  <a:txBody>
                    <a:bodyPr/>
                    <a:lstStyle/>
                    <a:p>
                      <a:pPr algn="ctr"/>
                      <a:r>
                        <a:rPr lang="en-US" sz="1400" dirty="0">
                          <a:solidFill>
                            <a:schemeClr val="bg1"/>
                          </a:solidFill>
                        </a:rPr>
                        <a:t>Hash</a:t>
                      </a:r>
                    </a:p>
                  </a:txBody>
                  <a:tcPr>
                    <a:solidFill>
                      <a:srgbClr val="C13089"/>
                    </a:solidFill>
                  </a:tcPr>
                </a:tc>
                <a:tc>
                  <a:txBody>
                    <a:bodyPr/>
                    <a:lstStyle/>
                    <a:p>
                      <a:pPr algn="ctr"/>
                      <a:r>
                        <a:rPr lang="en-US" sz="1400" dirty="0">
                          <a:solidFill>
                            <a:schemeClr val="bg1"/>
                          </a:solidFill>
                        </a:rPr>
                        <a:t>Round Robin</a:t>
                      </a:r>
                    </a:p>
                  </a:txBody>
                  <a:tcPr>
                    <a:solidFill>
                      <a:srgbClr val="C13089"/>
                    </a:solidFill>
                  </a:tcPr>
                </a:tc>
                <a:tc>
                  <a:txBody>
                    <a:bodyPr/>
                    <a:lstStyle/>
                    <a:p>
                      <a:pPr algn="ctr"/>
                      <a:r>
                        <a:rPr lang="en-US" sz="1400" dirty="0">
                          <a:solidFill>
                            <a:schemeClr val="bg1"/>
                          </a:solidFill>
                        </a:rPr>
                        <a:t>Replicated</a:t>
                      </a:r>
                    </a:p>
                  </a:txBody>
                  <a:tcPr>
                    <a:solidFill>
                      <a:srgbClr val="C13089"/>
                    </a:solidFill>
                  </a:tcPr>
                </a:tc>
                <a:extLst>
                  <a:ext uri="{0D108BD9-81ED-4DB2-BD59-A6C34878D82A}">
                    <a16:rowId xmlns:a16="http://schemas.microsoft.com/office/drawing/2014/main" val="2544754972"/>
                  </a:ext>
                </a:extLst>
              </a:tr>
              <a:tr h="370840">
                <a:tc>
                  <a:txBody>
                    <a:bodyPr/>
                    <a:lstStyle/>
                    <a:p>
                      <a:r>
                        <a:rPr lang="en-US" sz="1400" dirty="0"/>
                        <a:t>Distributed on Hash Key across the 60 nodes</a:t>
                      </a:r>
                    </a:p>
                  </a:txBody>
                  <a:tcPr>
                    <a:solidFill>
                      <a:srgbClr val="F1C5E0"/>
                    </a:solidFill>
                  </a:tcPr>
                </a:tc>
                <a:tc>
                  <a:txBody>
                    <a:bodyPr/>
                    <a:lstStyle/>
                    <a:p>
                      <a:r>
                        <a:rPr lang="en-US" sz="1400" dirty="0"/>
                        <a:t>Randomly distributed across the 60 nodes</a:t>
                      </a:r>
                    </a:p>
                  </a:txBody>
                  <a:tcPr>
                    <a:solidFill>
                      <a:srgbClr val="F1C5E0"/>
                    </a:solidFill>
                  </a:tcPr>
                </a:tc>
                <a:tc>
                  <a:txBody>
                    <a:bodyPr/>
                    <a:lstStyle/>
                    <a:p>
                      <a:r>
                        <a:rPr lang="en-US" sz="1400" dirty="0"/>
                        <a:t>Each</a:t>
                      </a:r>
                      <a:r>
                        <a:rPr lang="en-US" sz="1400" baseline="0" dirty="0"/>
                        <a:t> compute node has a copy of the entire table</a:t>
                      </a:r>
                      <a:endParaRPr lang="en-US" sz="1400" dirty="0"/>
                    </a:p>
                  </a:txBody>
                  <a:tcPr>
                    <a:solidFill>
                      <a:srgbClr val="F1C5E0"/>
                    </a:solidFill>
                  </a:tcPr>
                </a:tc>
                <a:extLst>
                  <a:ext uri="{0D108BD9-81ED-4DB2-BD59-A6C34878D82A}">
                    <a16:rowId xmlns:a16="http://schemas.microsoft.com/office/drawing/2014/main" val="2724479515"/>
                  </a:ext>
                </a:extLst>
              </a:tr>
              <a:tr h="370840">
                <a:tc>
                  <a:txBody>
                    <a:bodyPr/>
                    <a:lstStyle/>
                    <a:p>
                      <a:r>
                        <a:rPr lang="en-US" sz="1400" dirty="0"/>
                        <a:t>Fact Tables</a:t>
                      </a:r>
                    </a:p>
                    <a:p>
                      <a:r>
                        <a:rPr lang="en-US" sz="1400" dirty="0"/>
                        <a:t>RCD</a:t>
                      </a:r>
                    </a:p>
                  </a:txBody>
                  <a:tcPr>
                    <a:solidFill>
                      <a:srgbClr val="E490C4"/>
                    </a:solidFill>
                  </a:tcPr>
                </a:tc>
                <a:tc>
                  <a:txBody>
                    <a:bodyPr/>
                    <a:lstStyle/>
                    <a:p>
                      <a:r>
                        <a:rPr lang="en-US" sz="1400" dirty="0"/>
                        <a:t>External Tables</a:t>
                      </a:r>
                    </a:p>
                  </a:txBody>
                  <a:tcPr>
                    <a:solidFill>
                      <a:srgbClr val="E490C4"/>
                    </a:solidFill>
                  </a:tcPr>
                </a:tc>
                <a:tc>
                  <a:txBody>
                    <a:bodyPr/>
                    <a:lstStyle/>
                    <a:p>
                      <a:r>
                        <a:rPr lang="en-US" sz="1400" dirty="0"/>
                        <a:t>Dimensions &lt; 2G</a:t>
                      </a:r>
                    </a:p>
                  </a:txBody>
                  <a:tcPr>
                    <a:solidFill>
                      <a:srgbClr val="E490C4"/>
                    </a:solidFill>
                  </a:tcPr>
                </a:tc>
                <a:extLst>
                  <a:ext uri="{0D108BD9-81ED-4DB2-BD59-A6C34878D82A}">
                    <a16:rowId xmlns:a16="http://schemas.microsoft.com/office/drawing/2014/main" val="3081826168"/>
                  </a:ext>
                </a:extLst>
              </a:tr>
            </a:tbl>
          </a:graphicData>
        </a:graphic>
      </p:graphicFrame>
      <p:sp>
        <p:nvSpPr>
          <p:cNvPr id="6" name="TextBox 5"/>
          <p:cNvSpPr txBox="1"/>
          <p:nvPr/>
        </p:nvSpPr>
        <p:spPr>
          <a:xfrm>
            <a:off x="7880470" y="1779119"/>
            <a:ext cx="1146873" cy="1962076"/>
          </a:xfrm>
          <a:prstGeom prst="rect">
            <a:avLst/>
          </a:prstGeom>
          <a:noFill/>
        </p:spPr>
        <p:txBody>
          <a:bodyPr wrap="square" rtlCol="0">
            <a:spAutoFit/>
          </a:bodyPr>
          <a:lstStyle/>
          <a:p>
            <a:r>
              <a:rPr lang="en-US" b="1" u="sng" dirty="0">
                <a:solidFill>
                  <a:schemeClr val="accent5">
                    <a:lumMod val="50000"/>
                  </a:schemeClr>
                </a:solidFill>
              </a:rPr>
              <a:t>Table Types</a:t>
            </a:r>
          </a:p>
          <a:p>
            <a:r>
              <a:rPr lang="en-US" dirty="0">
                <a:solidFill>
                  <a:schemeClr val="accent5">
                    <a:lumMod val="75000"/>
                  </a:schemeClr>
                </a:solidFill>
              </a:rPr>
              <a:t>Fact</a:t>
            </a:r>
          </a:p>
          <a:p>
            <a:r>
              <a:rPr lang="en-US" dirty="0">
                <a:solidFill>
                  <a:schemeClr val="accent5">
                    <a:lumMod val="75000"/>
                  </a:schemeClr>
                </a:solidFill>
              </a:rPr>
              <a:t>Dimension</a:t>
            </a:r>
          </a:p>
          <a:p>
            <a:r>
              <a:rPr lang="en-US" dirty="0">
                <a:solidFill>
                  <a:schemeClr val="accent5">
                    <a:lumMod val="75000"/>
                  </a:schemeClr>
                </a:solidFill>
              </a:rPr>
              <a:t>RCD</a:t>
            </a:r>
          </a:p>
          <a:p>
            <a:r>
              <a:rPr lang="en-US" dirty="0">
                <a:solidFill>
                  <a:schemeClr val="accent5">
                    <a:lumMod val="75000"/>
                  </a:schemeClr>
                </a:solidFill>
              </a:rPr>
              <a:t>Bridge</a:t>
            </a:r>
          </a:p>
          <a:p>
            <a:endParaRPr lang="en-US" dirty="0">
              <a:solidFill>
                <a:schemeClr val="accent5">
                  <a:lumMod val="75000"/>
                </a:schemeClr>
              </a:solidFill>
            </a:endParaRPr>
          </a:p>
          <a:p>
            <a:r>
              <a:rPr lang="en-US" dirty="0">
                <a:solidFill>
                  <a:schemeClr val="accent5">
                    <a:lumMod val="75000"/>
                  </a:schemeClr>
                </a:solidFill>
              </a:rPr>
              <a:t>Stage</a:t>
            </a:r>
          </a:p>
          <a:p>
            <a:r>
              <a:rPr lang="en-US" dirty="0">
                <a:solidFill>
                  <a:schemeClr val="accent5">
                    <a:lumMod val="75000"/>
                  </a:schemeClr>
                </a:solidFill>
              </a:rPr>
              <a:t>External</a:t>
            </a:r>
          </a:p>
          <a:p>
            <a:r>
              <a:rPr lang="en-US" dirty="0">
                <a:solidFill>
                  <a:schemeClr val="accent5">
                    <a:lumMod val="75000"/>
                  </a:schemeClr>
                </a:solidFill>
              </a:rPr>
              <a:t>Temporary</a:t>
            </a:r>
          </a:p>
        </p:txBody>
      </p:sp>
      <p:sp>
        <p:nvSpPr>
          <p:cNvPr id="7" name="Title 1"/>
          <p:cNvSpPr txBox="1">
            <a:spLocks/>
          </p:cNvSpPr>
          <p:nvPr/>
        </p:nvSpPr>
        <p:spPr>
          <a:xfrm>
            <a:off x="59898" y="3764"/>
            <a:ext cx="8714943" cy="6824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800" b="0" kern="120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						</a:t>
            </a:r>
          </a:p>
        </p:txBody>
      </p:sp>
    </p:spTree>
    <p:extLst>
      <p:ext uri="{BB962C8B-B14F-4D97-AF65-F5344CB8AC3E}">
        <p14:creationId xmlns:p14="http://schemas.microsoft.com/office/powerpoint/2010/main" val="2402916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Distribution vs Partitioning</a:t>
            </a:r>
          </a:p>
        </p:txBody>
      </p:sp>
      <p:grpSp>
        <p:nvGrpSpPr>
          <p:cNvPr id="43" name="Group 42"/>
          <p:cNvGrpSpPr/>
          <p:nvPr/>
        </p:nvGrpSpPr>
        <p:grpSpPr>
          <a:xfrm>
            <a:off x="3128543" y="1136254"/>
            <a:ext cx="5992600" cy="3077155"/>
            <a:chOff x="3128543" y="1136254"/>
            <a:chExt cx="5992600" cy="3077155"/>
          </a:xfrm>
        </p:grpSpPr>
        <p:sp>
          <p:nvSpPr>
            <p:cNvPr id="4" name="Rectangle 3"/>
            <p:cNvSpPr/>
            <p:nvPr/>
          </p:nvSpPr>
          <p:spPr>
            <a:xfrm>
              <a:off x="3128543" y="1136254"/>
              <a:ext cx="5992600" cy="3077155"/>
            </a:xfrm>
            <a:prstGeom prst="rect">
              <a:avLst/>
            </a:prstGeom>
            <a:solidFill>
              <a:schemeClr val="bg1">
                <a:lumMod val="95000"/>
              </a:schemeClr>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6998516" y="1451451"/>
              <a:ext cx="999641" cy="565688"/>
            </a:xfrm>
            <a:prstGeom prst="roundRect">
              <a:avLst/>
            </a:prstGeom>
            <a:solidFill>
              <a:srgbClr val="E490C4"/>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 Node B</a:t>
              </a:r>
            </a:p>
          </p:txBody>
        </p:sp>
        <p:sp>
          <p:nvSpPr>
            <p:cNvPr id="6" name="Rounded Rectangle 5"/>
            <p:cNvSpPr/>
            <p:nvPr/>
          </p:nvSpPr>
          <p:spPr>
            <a:xfrm>
              <a:off x="3221275" y="2535593"/>
              <a:ext cx="127101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1</a:t>
              </a:r>
            </a:p>
          </p:txBody>
        </p:sp>
        <p:sp>
          <p:nvSpPr>
            <p:cNvPr id="7" name="Rounded Rectangle 6"/>
            <p:cNvSpPr/>
            <p:nvPr/>
          </p:nvSpPr>
          <p:spPr>
            <a:xfrm>
              <a:off x="4903982" y="2535593"/>
              <a:ext cx="127101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2</a:t>
              </a:r>
            </a:p>
          </p:txBody>
        </p:sp>
        <p:sp>
          <p:nvSpPr>
            <p:cNvPr id="8" name="Rounded Rectangle 7"/>
            <p:cNvSpPr/>
            <p:nvPr/>
          </p:nvSpPr>
          <p:spPr>
            <a:xfrm>
              <a:off x="6276759" y="2535593"/>
              <a:ext cx="127101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3</a:t>
              </a:r>
            </a:p>
          </p:txBody>
        </p:sp>
        <p:sp>
          <p:nvSpPr>
            <p:cNvPr id="9" name="Rounded Rectangle 8"/>
            <p:cNvSpPr/>
            <p:nvPr/>
          </p:nvSpPr>
          <p:spPr>
            <a:xfrm>
              <a:off x="4080143" y="3357794"/>
              <a:ext cx="127101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5</a:t>
              </a:r>
            </a:p>
          </p:txBody>
        </p:sp>
        <p:sp>
          <p:nvSpPr>
            <p:cNvPr id="10" name="Rounded Rectangle 9"/>
            <p:cNvSpPr/>
            <p:nvPr/>
          </p:nvSpPr>
          <p:spPr>
            <a:xfrm>
              <a:off x="7702376" y="2535593"/>
              <a:ext cx="126683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4</a:t>
              </a:r>
            </a:p>
          </p:txBody>
        </p:sp>
        <p:sp>
          <p:nvSpPr>
            <p:cNvPr id="11" name="Rounded Rectangle 10"/>
            <p:cNvSpPr/>
            <p:nvPr/>
          </p:nvSpPr>
          <p:spPr>
            <a:xfrm>
              <a:off x="7016543" y="3357794"/>
              <a:ext cx="127101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6</a:t>
              </a:r>
            </a:p>
          </p:txBody>
        </p:sp>
        <p:cxnSp>
          <p:nvCxnSpPr>
            <p:cNvPr id="12" name="Straight Connector 11"/>
            <p:cNvCxnSpPr>
              <a:stCxn id="6" idx="0"/>
              <a:endCxn id="18" idx="2"/>
            </p:cNvCxnSpPr>
            <p:nvPr/>
          </p:nvCxnSpPr>
          <p:spPr>
            <a:xfrm flipV="1">
              <a:off x="3856783" y="2017139"/>
              <a:ext cx="893642" cy="5184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899862" y="2017139"/>
              <a:ext cx="632292" cy="5184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18" idx="2"/>
            </p:cNvCxnSpPr>
            <p:nvPr/>
          </p:nvCxnSpPr>
          <p:spPr>
            <a:xfrm flipV="1">
              <a:off x="4715651" y="2017139"/>
              <a:ext cx="34774" cy="134065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0"/>
              <a:endCxn id="18" idx="2"/>
            </p:cNvCxnSpPr>
            <p:nvPr/>
          </p:nvCxnSpPr>
          <p:spPr>
            <a:xfrm flipH="1" flipV="1">
              <a:off x="4750425" y="2017139"/>
              <a:ext cx="789065" cy="5184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 idx="0"/>
            </p:cNvCxnSpPr>
            <p:nvPr/>
          </p:nvCxnSpPr>
          <p:spPr>
            <a:xfrm flipH="1" flipV="1">
              <a:off x="7559285" y="1991870"/>
              <a:ext cx="92766" cy="136592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0"/>
            </p:cNvCxnSpPr>
            <p:nvPr/>
          </p:nvCxnSpPr>
          <p:spPr>
            <a:xfrm flipH="1" flipV="1">
              <a:off x="7572699" y="2028947"/>
              <a:ext cx="763095" cy="50664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4250604" y="1451451"/>
              <a:ext cx="999641" cy="565688"/>
            </a:xfrm>
            <a:prstGeom prst="roundRect">
              <a:avLst/>
            </a:prstGeom>
            <a:solidFill>
              <a:srgbClr val="E490C4"/>
            </a:solidFill>
            <a:ln>
              <a:solidFill>
                <a:srgbClr val="C130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 Node A</a:t>
              </a:r>
            </a:p>
          </p:txBody>
        </p:sp>
      </p:grpSp>
      <p:sp>
        <p:nvSpPr>
          <p:cNvPr id="29" name="TextBox 28"/>
          <p:cNvSpPr txBox="1"/>
          <p:nvPr/>
        </p:nvSpPr>
        <p:spPr>
          <a:xfrm>
            <a:off x="301812" y="1193301"/>
            <a:ext cx="1759286" cy="3000821"/>
          </a:xfrm>
          <a:prstGeom prst="rect">
            <a:avLst/>
          </a:prstGeom>
          <a:noFill/>
        </p:spPr>
        <p:txBody>
          <a:bodyPr wrap="square" rtlCol="0">
            <a:spAutoFit/>
          </a:bodyPr>
          <a:lstStyle/>
          <a:p>
            <a:r>
              <a:rPr lang="en-US" dirty="0" err="1"/>
              <a:t>OrderId</a:t>
            </a:r>
            <a:r>
              <a:rPr lang="en-US" dirty="0"/>
              <a:t>	</a:t>
            </a:r>
            <a:r>
              <a:rPr lang="en-US" dirty="0" err="1"/>
              <a:t>MonthYear</a:t>
            </a:r>
            <a:endParaRPr lang="en-US" dirty="0"/>
          </a:p>
          <a:p>
            <a:r>
              <a:rPr lang="en-US" dirty="0"/>
              <a:t>11011	032018</a:t>
            </a:r>
          </a:p>
          <a:p>
            <a:r>
              <a:rPr lang="en-US" dirty="0"/>
              <a:t>11012	032018</a:t>
            </a:r>
          </a:p>
          <a:p>
            <a:r>
              <a:rPr lang="en-US" dirty="0"/>
              <a:t>11013	032018</a:t>
            </a:r>
          </a:p>
          <a:p>
            <a:r>
              <a:rPr lang="en-US" dirty="0"/>
              <a:t>11014	032018</a:t>
            </a:r>
          </a:p>
          <a:p>
            <a:r>
              <a:rPr lang="en-US" dirty="0"/>
              <a:t>11015	032018</a:t>
            </a:r>
          </a:p>
          <a:p>
            <a:r>
              <a:rPr lang="en-US" dirty="0"/>
              <a:t>11016	032018</a:t>
            </a:r>
          </a:p>
          <a:p>
            <a:r>
              <a:rPr lang="en-US" dirty="0"/>
              <a:t>22101	042018</a:t>
            </a:r>
          </a:p>
          <a:p>
            <a:r>
              <a:rPr lang="en-US" dirty="0"/>
              <a:t>22102	042018</a:t>
            </a:r>
          </a:p>
          <a:p>
            <a:r>
              <a:rPr lang="en-US" dirty="0"/>
              <a:t>22103	042018</a:t>
            </a:r>
          </a:p>
          <a:p>
            <a:r>
              <a:rPr lang="en-US" dirty="0"/>
              <a:t>22104	042018</a:t>
            </a:r>
          </a:p>
          <a:p>
            <a:r>
              <a:rPr lang="en-US" dirty="0"/>
              <a:t>22105	042018</a:t>
            </a:r>
          </a:p>
          <a:p>
            <a:pPr marL="342900" indent="-342900">
              <a:buAutoNum type="arabicPlain" startAt="22106"/>
            </a:pPr>
            <a:r>
              <a:rPr lang="en-US" dirty="0"/>
              <a:t> 	042018</a:t>
            </a:r>
          </a:p>
          <a:p>
            <a:pPr marL="342900" indent="-342900">
              <a:buAutoNum type="arabicPlain" startAt="22106"/>
            </a:pPr>
            <a:r>
              <a:rPr lang="en-US" dirty="0"/>
              <a:t> 	042018</a:t>
            </a:r>
          </a:p>
        </p:txBody>
      </p:sp>
      <p:grpSp>
        <p:nvGrpSpPr>
          <p:cNvPr id="44" name="Group 43"/>
          <p:cNvGrpSpPr/>
          <p:nvPr/>
        </p:nvGrpSpPr>
        <p:grpSpPr>
          <a:xfrm>
            <a:off x="3202987" y="2589837"/>
            <a:ext cx="5786603" cy="1413798"/>
            <a:chOff x="3202987" y="2589837"/>
            <a:chExt cx="5786603" cy="1413798"/>
          </a:xfrm>
        </p:grpSpPr>
        <p:sp>
          <p:nvSpPr>
            <p:cNvPr id="30" name="TextBox 29"/>
            <p:cNvSpPr txBox="1"/>
            <p:nvPr/>
          </p:nvSpPr>
          <p:spPr>
            <a:xfrm>
              <a:off x="3202987" y="2589837"/>
              <a:ext cx="1307592" cy="457200"/>
            </a:xfrm>
            <a:prstGeom prst="rect">
              <a:avLst/>
            </a:prstGeom>
            <a:noFill/>
          </p:spPr>
          <p:txBody>
            <a:bodyPr wrap="square" lIns="45720" rIns="45720" rtlCol="0">
              <a:spAutoFit/>
            </a:bodyPr>
            <a:lstStyle/>
            <a:p>
              <a:r>
                <a:rPr lang="en-US" dirty="0"/>
                <a:t>11011	032018</a:t>
              </a:r>
            </a:p>
            <a:p>
              <a:r>
                <a:rPr lang="en-US" dirty="0"/>
                <a:t>22101	042018</a:t>
              </a:r>
            </a:p>
          </p:txBody>
        </p:sp>
        <p:sp>
          <p:nvSpPr>
            <p:cNvPr id="31" name="TextBox 30"/>
            <p:cNvSpPr txBox="1"/>
            <p:nvPr/>
          </p:nvSpPr>
          <p:spPr>
            <a:xfrm>
              <a:off x="4885694" y="2589837"/>
              <a:ext cx="1307592" cy="457200"/>
            </a:xfrm>
            <a:prstGeom prst="rect">
              <a:avLst/>
            </a:prstGeom>
            <a:noFill/>
          </p:spPr>
          <p:txBody>
            <a:bodyPr wrap="square" lIns="45720" rIns="45720" rtlCol="0">
              <a:spAutoFit/>
            </a:bodyPr>
            <a:lstStyle/>
            <a:p>
              <a:r>
                <a:rPr lang="en-US" dirty="0"/>
                <a:t>11012	032018</a:t>
              </a:r>
            </a:p>
            <a:p>
              <a:r>
                <a:rPr lang="en-US" dirty="0"/>
                <a:t>22102	042018</a:t>
              </a:r>
            </a:p>
          </p:txBody>
        </p:sp>
        <p:sp>
          <p:nvSpPr>
            <p:cNvPr id="32" name="TextBox 31"/>
            <p:cNvSpPr txBox="1"/>
            <p:nvPr/>
          </p:nvSpPr>
          <p:spPr>
            <a:xfrm>
              <a:off x="4061855" y="3288054"/>
              <a:ext cx="1307592" cy="715581"/>
            </a:xfrm>
            <a:prstGeom prst="rect">
              <a:avLst/>
            </a:prstGeom>
            <a:noFill/>
          </p:spPr>
          <p:txBody>
            <a:bodyPr wrap="square" lIns="45720" rIns="45720" rtlCol="0">
              <a:spAutoFit/>
            </a:bodyPr>
            <a:lstStyle/>
            <a:p>
              <a:r>
                <a:rPr lang="en-US" dirty="0"/>
                <a:t>11013	032018</a:t>
              </a:r>
            </a:p>
            <a:p>
              <a:pPr marL="342900" indent="-342900">
                <a:buAutoNum type="arabicPlain" startAt="22103"/>
              </a:pPr>
              <a:r>
                <a:rPr lang="en-US" dirty="0"/>
                <a:t> 	042018</a:t>
              </a:r>
            </a:p>
            <a:p>
              <a:r>
                <a:rPr lang="en-US" dirty="0"/>
                <a:t>22107 	042018</a:t>
              </a:r>
            </a:p>
          </p:txBody>
        </p:sp>
        <p:sp>
          <p:nvSpPr>
            <p:cNvPr id="33" name="TextBox 32"/>
            <p:cNvSpPr txBox="1"/>
            <p:nvPr/>
          </p:nvSpPr>
          <p:spPr>
            <a:xfrm>
              <a:off x="6998255" y="3412038"/>
              <a:ext cx="1307592" cy="457200"/>
            </a:xfrm>
            <a:prstGeom prst="rect">
              <a:avLst/>
            </a:prstGeom>
            <a:noFill/>
          </p:spPr>
          <p:txBody>
            <a:bodyPr wrap="square" lIns="45720" rIns="45720" rtlCol="0">
              <a:spAutoFit/>
            </a:bodyPr>
            <a:lstStyle>
              <a:defPPr>
                <a:defRPr lang="en-US"/>
              </a:defPPr>
            </a:lstStyle>
            <a:p>
              <a:r>
                <a:rPr lang="en-US" dirty="0"/>
                <a:t>11014	032018</a:t>
              </a:r>
            </a:p>
            <a:p>
              <a:r>
                <a:rPr lang="en-US" dirty="0"/>
                <a:t>22104	042018</a:t>
              </a:r>
            </a:p>
          </p:txBody>
        </p:sp>
        <p:sp>
          <p:nvSpPr>
            <p:cNvPr id="34" name="TextBox 33"/>
            <p:cNvSpPr txBox="1"/>
            <p:nvPr/>
          </p:nvSpPr>
          <p:spPr>
            <a:xfrm>
              <a:off x="6258471" y="2589837"/>
              <a:ext cx="1307592" cy="457200"/>
            </a:xfrm>
            <a:prstGeom prst="rect">
              <a:avLst/>
            </a:prstGeom>
            <a:noFill/>
          </p:spPr>
          <p:txBody>
            <a:bodyPr wrap="square" lIns="45720" rIns="45720" rtlCol="0">
              <a:spAutoFit/>
            </a:bodyPr>
            <a:lstStyle>
              <a:defPPr>
                <a:defRPr lang="en-US"/>
              </a:defPPr>
            </a:lstStyle>
            <a:p>
              <a:r>
                <a:rPr lang="en-US" dirty="0"/>
                <a:t>11015	032018</a:t>
              </a:r>
            </a:p>
            <a:p>
              <a:r>
                <a:rPr lang="en-US" dirty="0"/>
                <a:t>22105	042018</a:t>
              </a:r>
            </a:p>
          </p:txBody>
        </p:sp>
        <p:sp>
          <p:nvSpPr>
            <p:cNvPr id="35" name="TextBox 34"/>
            <p:cNvSpPr txBox="1"/>
            <p:nvPr/>
          </p:nvSpPr>
          <p:spPr>
            <a:xfrm>
              <a:off x="7681998" y="2589837"/>
              <a:ext cx="1307592" cy="457200"/>
            </a:xfrm>
            <a:prstGeom prst="rect">
              <a:avLst/>
            </a:prstGeom>
            <a:noFill/>
          </p:spPr>
          <p:txBody>
            <a:bodyPr wrap="square" lIns="45720" rIns="45720" rtlCol="0">
              <a:spAutoFit/>
            </a:bodyPr>
            <a:lstStyle>
              <a:defPPr>
                <a:defRPr lang="en-US"/>
              </a:defPPr>
            </a:lstStyle>
            <a:p>
              <a:r>
                <a:rPr lang="en-US" dirty="0"/>
                <a:t>11016	032018</a:t>
              </a:r>
            </a:p>
            <a:p>
              <a:r>
                <a:rPr lang="en-US" dirty="0"/>
                <a:t>22106	042018</a:t>
              </a:r>
            </a:p>
          </p:txBody>
        </p:sp>
      </p:grpSp>
      <p:grpSp>
        <p:nvGrpSpPr>
          <p:cNvPr id="53" name="Group 52"/>
          <p:cNvGrpSpPr/>
          <p:nvPr/>
        </p:nvGrpSpPr>
        <p:grpSpPr>
          <a:xfrm>
            <a:off x="3212112" y="2832019"/>
            <a:ext cx="5757486" cy="824198"/>
            <a:chOff x="3212112" y="2832019"/>
            <a:chExt cx="5757486" cy="824198"/>
          </a:xfrm>
        </p:grpSpPr>
        <p:cxnSp>
          <p:nvCxnSpPr>
            <p:cNvPr id="46" name="Straight Connector 45"/>
            <p:cNvCxnSpPr/>
            <p:nvPr/>
          </p:nvCxnSpPr>
          <p:spPr>
            <a:xfrm>
              <a:off x="3212112" y="2839430"/>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892472" y="2836529"/>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267891" y="2834274"/>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698582" y="2832019"/>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79626" y="3547651"/>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998255" y="3653962"/>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498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236" y="6480"/>
            <a:ext cx="8714943" cy="682400"/>
          </a:xfrm>
        </p:spPr>
        <p:txBody>
          <a:bodyPr/>
          <a:lstStyle/>
          <a:p>
            <a:r>
              <a:rPr lang="en-US" dirty="0"/>
              <a:t>ADW Tables: Distribution &amp; Storage</a:t>
            </a:r>
          </a:p>
        </p:txBody>
      </p:sp>
      <p:graphicFrame>
        <p:nvGraphicFramePr>
          <p:cNvPr id="3" name="Table 2"/>
          <p:cNvGraphicFramePr>
            <a:graphicFrameLocks noGrp="1"/>
          </p:cNvGraphicFramePr>
          <p:nvPr>
            <p:extLst/>
          </p:nvPr>
        </p:nvGraphicFramePr>
        <p:xfrm>
          <a:off x="237225" y="679276"/>
          <a:ext cx="7643245" cy="1825611"/>
        </p:xfrm>
        <a:graphic>
          <a:graphicData uri="http://schemas.openxmlformats.org/drawingml/2006/table">
            <a:tbl>
              <a:tblPr firstRow="1" bandRow="1">
                <a:tableStyleId>{5C22544A-7EE6-4342-B048-85BDC9FD1C3A}</a:tableStyleId>
              </a:tblPr>
              <a:tblGrid>
                <a:gridCol w="2547748">
                  <a:extLst>
                    <a:ext uri="{9D8B030D-6E8A-4147-A177-3AD203B41FA5}">
                      <a16:colId xmlns:a16="http://schemas.microsoft.com/office/drawing/2014/main" val="1043162021"/>
                    </a:ext>
                  </a:extLst>
                </a:gridCol>
                <a:gridCol w="2424140">
                  <a:extLst>
                    <a:ext uri="{9D8B030D-6E8A-4147-A177-3AD203B41FA5}">
                      <a16:colId xmlns:a16="http://schemas.microsoft.com/office/drawing/2014/main" val="2377056014"/>
                    </a:ext>
                  </a:extLst>
                </a:gridCol>
                <a:gridCol w="2671357">
                  <a:extLst>
                    <a:ext uri="{9D8B030D-6E8A-4147-A177-3AD203B41FA5}">
                      <a16:colId xmlns:a16="http://schemas.microsoft.com/office/drawing/2014/main" val="2756769494"/>
                    </a:ext>
                  </a:extLst>
                </a:gridCol>
              </a:tblGrid>
              <a:tr h="418451">
                <a:tc gridSpan="2">
                  <a:txBody>
                    <a:bodyPr/>
                    <a:lstStyle/>
                    <a:p>
                      <a:pPr algn="ctr"/>
                      <a:r>
                        <a:rPr lang="en-US" sz="1400" dirty="0"/>
                        <a:t>Distributed</a:t>
                      </a:r>
                    </a:p>
                  </a:txBody>
                  <a:tcPr>
                    <a:solidFill>
                      <a:srgbClr val="802A7A"/>
                    </a:solidFill>
                  </a:tcPr>
                </a:tc>
                <a:tc hMerge="1">
                  <a:txBody>
                    <a:bodyPr/>
                    <a:lstStyle/>
                    <a:p>
                      <a:endParaRPr lang="en-US" dirty="0"/>
                    </a:p>
                  </a:txBody>
                  <a:tcPr>
                    <a:solidFill>
                      <a:srgbClr val="802A7A"/>
                    </a:solidFill>
                  </a:tcPr>
                </a:tc>
                <a:tc>
                  <a:txBody>
                    <a:bodyPr/>
                    <a:lstStyle/>
                    <a:p>
                      <a:pPr algn="ctr"/>
                      <a:r>
                        <a:rPr lang="en-US" sz="1400" dirty="0"/>
                        <a:t>Replicated</a:t>
                      </a:r>
                    </a:p>
                  </a:txBody>
                  <a:tcPr>
                    <a:solidFill>
                      <a:srgbClr val="802A7A"/>
                    </a:solidFill>
                  </a:tcPr>
                </a:tc>
                <a:extLst>
                  <a:ext uri="{0D108BD9-81ED-4DB2-BD59-A6C34878D82A}">
                    <a16:rowId xmlns:a16="http://schemas.microsoft.com/office/drawing/2014/main" val="692749374"/>
                  </a:ext>
                </a:extLst>
              </a:tr>
              <a:tr h="370840">
                <a:tc>
                  <a:txBody>
                    <a:bodyPr/>
                    <a:lstStyle/>
                    <a:p>
                      <a:pPr algn="ctr"/>
                      <a:r>
                        <a:rPr lang="en-US" sz="1400" dirty="0">
                          <a:solidFill>
                            <a:schemeClr val="bg1"/>
                          </a:solidFill>
                        </a:rPr>
                        <a:t>Hash</a:t>
                      </a:r>
                    </a:p>
                  </a:txBody>
                  <a:tcPr>
                    <a:solidFill>
                      <a:srgbClr val="C13089"/>
                    </a:solidFill>
                  </a:tcPr>
                </a:tc>
                <a:tc>
                  <a:txBody>
                    <a:bodyPr/>
                    <a:lstStyle/>
                    <a:p>
                      <a:pPr algn="ctr"/>
                      <a:r>
                        <a:rPr lang="en-US" sz="1400" dirty="0">
                          <a:solidFill>
                            <a:schemeClr val="bg1"/>
                          </a:solidFill>
                        </a:rPr>
                        <a:t>Round Robin</a:t>
                      </a:r>
                    </a:p>
                  </a:txBody>
                  <a:tcPr>
                    <a:solidFill>
                      <a:srgbClr val="C13089"/>
                    </a:solidFill>
                  </a:tcPr>
                </a:tc>
                <a:tc>
                  <a:txBody>
                    <a:bodyPr/>
                    <a:lstStyle/>
                    <a:p>
                      <a:pPr algn="ctr"/>
                      <a:r>
                        <a:rPr lang="en-US" sz="1400" dirty="0">
                          <a:solidFill>
                            <a:schemeClr val="bg1"/>
                          </a:solidFill>
                        </a:rPr>
                        <a:t>Replicated</a:t>
                      </a:r>
                    </a:p>
                  </a:txBody>
                  <a:tcPr>
                    <a:solidFill>
                      <a:srgbClr val="C13089"/>
                    </a:solidFill>
                  </a:tcPr>
                </a:tc>
                <a:extLst>
                  <a:ext uri="{0D108BD9-81ED-4DB2-BD59-A6C34878D82A}">
                    <a16:rowId xmlns:a16="http://schemas.microsoft.com/office/drawing/2014/main" val="2544754972"/>
                  </a:ext>
                </a:extLst>
              </a:tr>
              <a:tr h="370840">
                <a:tc>
                  <a:txBody>
                    <a:bodyPr/>
                    <a:lstStyle/>
                    <a:p>
                      <a:r>
                        <a:rPr lang="en-US" sz="1400" dirty="0"/>
                        <a:t>Distributed on Hash Key across the 60 nodes</a:t>
                      </a:r>
                    </a:p>
                  </a:txBody>
                  <a:tcPr>
                    <a:solidFill>
                      <a:srgbClr val="F1C5E0"/>
                    </a:solidFill>
                  </a:tcPr>
                </a:tc>
                <a:tc>
                  <a:txBody>
                    <a:bodyPr/>
                    <a:lstStyle/>
                    <a:p>
                      <a:r>
                        <a:rPr lang="en-US" sz="1400" dirty="0"/>
                        <a:t>Randomly distributed across the 60 nodes</a:t>
                      </a:r>
                    </a:p>
                  </a:txBody>
                  <a:tcPr>
                    <a:solidFill>
                      <a:srgbClr val="F1C5E0"/>
                    </a:solidFill>
                  </a:tcPr>
                </a:tc>
                <a:tc>
                  <a:txBody>
                    <a:bodyPr/>
                    <a:lstStyle/>
                    <a:p>
                      <a:r>
                        <a:rPr lang="en-US" sz="1400" dirty="0"/>
                        <a:t>Each</a:t>
                      </a:r>
                      <a:r>
                        <a:rPr lang="en-US" sz="1400" baseline="0" dirty="0"/>
                        <a:t> compute node has a copy of the entire table</a:t>
                      </a:r>
                      <a:endParaRPr lang="en-US" sz="1400" dirty="0"/>
                    </a:p>
                  </a:txBody>
                  <a:tcPr>
                    <a:solidFill>
                      <a:srgbClr val="F1C5E0"/>
                    </a:solidFill>
                  </a:tcPr>
                </a:tc>
                <a:extLst>
                  <a:ext uri="{0D108BD9-81ED-4DB2-BD59-A6C34878D82A}">
                    <a16:rowId xmlns:a16="http://schemas.microsoft.com/office/drawing/2014/main" val="2724479515"/>
                  </a:ext>
                </a:extLst>
              </a:tr>
              <a:tr h="370840">
                <a:tc>
                  <a:txBody>
                    <a:bodyPr/>
                    <a:lstStyle/>
                    <a:p>
                      <a:r>
                        <a:rPr lang="en-US" sz="1400" dirty="0"/>
                        <a:t>Fact Tables</a:t>
                      </a:r>
                    </a:p>
                    <a:p>
                      <a:r>
                        <a:rPr lang="en-US" sz="1400" dirty="0"/>
                        <a:t>RCD</a:t>
                      </a:r>
                    </a:p>
                  </a:txBody>
                  <a:tcPr>
                    <a:solidFill>
                      <a:srgbClr val="E490C4"/>
                    </a:solidFill>
                  </a:tcPr>
                </a:tc>
                <a:tc>
                  <a:txBody>
                    <a:bodyPr/>
                    <a:lstStyle/>
                    <a:p>
                      <a:r>
                        <a:rPr lang="en-US" sz="1400" dirty="0"/>
                        <a:t>External Tables</a:t>
                      </a:r>
                    </a:p>
                  </a:txBody>
                  <a:tcPr>
                    <a:solidFill>
                      <a:srgbClr val="E490C4"/>
                    </a:solidFill>
                  </a:tcPr>
                </a:tc>
                <a:tc>
                  <a:txBody>
                    <a:bodyPr/>
                    <a:lstStyle/>
                    <a:p>
                      <a:r>
                        <a:rPr lang="en-US" sz="1400" dirty="0"/>
                        <a:t>Dimensions &lt; 2G</a:t>
                      </a:r>
                    </a:p>
                  </a:txBody>
                  <a:tcPr>
                    <a:solidFill>
                      <a:srgbClr val="E490C4"/>
                    </a:solidFill>
                  </a:tcPr>
                </a:tc>
                <a:extLst>
                  <a:ext uri="{0D108BD9-81ED-4DB2-BD59-A6C34878D82A}">
                    <a16:rowId xmlns:a16="http://schemas.microsoft.com/office/drawing/2014/main" val="308182616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80722611"/>
              </p:ext>
            </p:extLst>
          </p:nvPr>
        </p:nvGraphicFramePr>
        <p:xfrm>
          <a:off x="461949" y="2683799"/>
          <a:ext cx="7193796" cy="1991360"/>
        </p:xfrm>
        <a:graphic>
          <a:graphicData uri="http://schemas.openxmlformats.org/drawingml/2006/table">
            <a:tbl>
              <a:tblPr firstRow="1" bandRow="1">
                <a:tableStyleId>{5C22544A-7EE6-4342-B048-85BDC9FD1C3A}</a:tableStyleId>
              </a:tblPr>
              <a:tblGrid>
                <a:gridCol w="2397932">
                  <a:extLst>
                    <a:ext uri="{9D8B030D-6E8A-4147-A177-3AD203B41FA5}">
                      <a16:colId xmlns:a16="http://schemas.microsoft.com/office/drawing/2014/main" val="1043162021"/>
                    </a:ext>
                  </a:extLst>
                </a:gridCol>
                <a:gridCol w="2397932">
                  <a:extLst>
                    <a:ext uri="{9D8B030D-6E8A-4147-A177-3AD203B41FA5}">
                      <a16:colId xmlns:a16="http://schemas.microsoft.com/office/drawing/2014/main" val="2377056014"/>
                    </a:ext>
                  </a:extLst>
                </a:gridCol>
                <a:gridCol w="2397932">
                  <a:extLst>
                    <a:ext uri="{9D8B030D-6E8A-4147-A177-3AD203B41FA5}">
                      <a16:colId xmlns:a16="http://schemas.microsoft.com/office/drawing/2014/main" val="2756769494"/>
                    </a:ext>
                  </a:extLst>
                </a:gridCol>
              </a:tblGrid>
              <a:tr h="370840">
                <a:tc>
                  <a:txBody>
                    <a:bodyPr/>
                    <a:lstStyle/>
                    <a:p>
                      <a:pPr algn="ctr"/>
                      <a:r>
                        <a:rPr lang="en-US" sz="1400" dirty="0"/>
                        <a:t>Clustered </a:t>
                      </a:r>
                      <a:r>
                        <a:rPr lang="en-US" sz="1400" dirty="0" err="1"/>
                        <a:t>ColumnStore</a:t>
                      </a:r>
                      <a:r>
                        <a:rPr lang="en-US" sz="1400" baseline="0" dirty="0"/>
                        <a:t> Index</a:t>
                      </a:r>
                      <a:endParaRPr lang="en-US" sz="1400" dirty="0"/>
                    </a:p>
                  </a:txBody>
                  <a:tcPr>
                    <a:solidFill>
                      <a:srgbClr val="802A7A"/>
                    </a:solidFill>
                  </a:tcPr>
                </a:tc>
                <a:tc gridSpan="2">
                  <a:txBody>
                    <a:bodyPr/>
                    <a:lstStyle/>
                    <a:p>
                      <a:pPr algn="ctr"/>
                      <a:r>
                        <a:rPr lang="en-US" sz="1400" dirty="0"/>
                        <a:t>Row</a:t>
                      </a:r>
                      <a:r>
                        <a:rPr lang="en-US" sz="1400" baseline="0" dirty="0"/>
                        <a:t> Store</a:t>
                      </a:r>
                      <a:endParaRPr lang="en-US" sz="1400" dirty="0"/>
                    </a:p>
                  </a:txBody>
                  <a:tcPr>
                    <a:solidFill>
                      <a:srgbClr val="802A7A"/>
                    </a:solidFill>
                  </a:tcPr>
                </a:tc>
                <a:tc hMerge="1">
                  <a:txBody>
                    <a:bodyPr/>
                    <a:lstStyle/>
                    <a:p>
                      <a:endParaRPr lang="en-US" dirty="0"/>
                    </a:p>
                  </a:txBody>
                  <a:tcPr>
                    <a:solidFill>
                      <a:srgbClr val="802A7A"/>
                    </a:solidFill>
                  </a:tcPr>
                </a:tc>
                <a:extLst>
                  <a:ext uri="{0D108BD9-81ED-4DB2-BD59-A6C34878D82A}">
                    <a16:rowId xmlns:a16="http://schemas.microsoft.com/office/drawing/2014/main" val="692749374"/>
                  </a:ext>
                </a:extLst>
              </a:tr>
              <a:tr h="370840">
                <a:tc>
                  <a:txBody>
                    <a:bodyPr/>
                    <a:lstStyle/>
                    <a:p>
                      <a:pPr algn="ctr"/>
                      <a:r>
                        <a:rPr lang="en-US" sz="1400" dirty="0"/>
                        <a:t>Clustered </a:t>
                      </a:r>
                      <a:r>
                        <a:rPr lang="en-US" sz="1400" dirty="0" err="1"/>
                        <a:t>ColumnStore</a:t>
                      </a:r>
                      <a:r>
                        <a:rPr lang="en-US" sz="1400" baseline="0" dirty="0"/>
                        <a:t> </a:t>
                      </a:r>
                      <a:r>
                        <a:rPr lang="en-US" sz="1400" dirty="0"/>
                        <a:t>Index</a:t>
                      </a:r>
                    </a:p>
                  </a:txBody>
                  <a:tcPr>
                    <a:solidFill>
                      <a:srgbClr val="C13089"/>
                    </a:solidFill>
                  </a:tcPr>
                </a:tc>
                <a:tc>
                  <a:txBody>
                    <a:bodyPr/>
                    <a:lstStyle/>
                    <a:p>
                      <a:pPr algn="ctr"/>
                      <a:r>
                        <a:rPr lang="en-US" sz="1400" dirty="0"/>
                        <a:t>Heap</a:t>
                      </a:r>
                    </a:p>
                  </a:txBody>
                  <a:tcPr>
                    <a:solidFill>
                      <a:srgbClr val="C13089"/>
                    </a:solidFill>
                  </a:tcPr>
                </a:tc>
                <a:tc>
                  <a:txBody>
                    <a:bodyPr/>
                    <a:lstStyle/>
                    <a:p>
                      <a:pPr algn="ctr"/>
                      <a:r>
                        <a:rPr lang="en-US" sz="1400" dirty="0"/>
                        <a:t>Clustered</a:t>
                      </a:r>
                      <a:r>
                        <a:rPr lang="en-US" sz="1400" baseline="0" dirty="0"/>
                        <a:t> Index</a:t>
                      </a:r>
                      <a:endParaRPr lang="en-US" sz="1400" dirty="0"/>
                    </a:p>
                  </a:txBody>
                  <a:tcPr>
                    <a:solidFill>
                      <a:srgbClr val="C13089"/>
                    </a:solidFill>
                  </a:tcPr>
                </a:tc>
                <a:extLst>
                  <a:ext uri="{0D108BD9-81ED-4DB2-BD59-A6C34878D82A}">
                    <a16:rowId xmlns:a16="http://schemas.microsoft.com/office/drawing/2014/main" val="2544754972"/>
                  </a:ext>
                </a:extLst>
              </a:tr>
              <a:tr h="370840">
                <a:tc>
                  <a:txBody>
                    <a:bodyPr/>
                    <a:lstStyle/>
                    <a:p>
                      <a:r>
                        <a:rPr lang="en-US" sz="1400" dirty="0"/>
                        <a:t>Stores data in columns</a:t>
                      </a:r>
                    </a:p>
                    <a:p>
                      <a:r>
                        <a:rPr lang="en-US" sz="1400" dirty="0"/>
                        <a:t>Highly compressed</a:t>
                      </a:r>
                    </a:p>
                    <a:p>
                      <a:r>
                        <a:rPr lang="en-US" sz="1400" dirty="0"/>
                        <a:t>&gt;</a:t>
                      </a:r>
                      <a:r>
                        <a:rPr lang="en-US" sz="1400" baseline="0" dirty="0"/>
                        <a:t> 600k rows, 60m preferred</a:t>
                      </a:r>
                      <a:endParaRPr lang="en-US" sz="1400" dirty="0"/>
                    </a:p>
                  </a:txBody>
                  <a:tcPr>
                    <a:solidFill>
                      <a:srgbClr val="F1C5E0"/>
                    </a:solidFill>
                  </a:tcPr>
                </a:tc>
                <a:tc>
                  <a:txBody>
                    <a:bodyPr/>
                    <a:lstStyle/>
                    <a:p>
                      <a:r>
                        <a:rPr lang="en-US" sz="1400" dirty="0"/>
                        <a:t>Unordered data</a:t>
                      </a:r>
                    </a:p>
                  </a:txBody>
                  <a:tcPr>
                    <a:solidFill>
                      <a:srgbClr val="F1C5E0"/>
                    </a:solidFill>
                  </a:tcPr>
                </a:tc>
                <a:tc>
                  <a:txBody>
                    <a:bodyPr/>
                    <a:lstStyle/>
                    <a:p>
                      <a:r>
                        <a:rPr lang="en-US" sz="1400" dirty="0"/>
                        <a:t>Index ordered data</a:t>
                      </a:r>
                    </a:p>
                  </a:txBody>
                  <a:tcPr>
                    <a:solidFill>
                      <a:srgbClr val="F1C5E0"/>
                    </a:solidFill>
                  </a:tcPr>
                </a:tc>
                <a:extLst>
                  <a:ext uri="{0D108BD9-81ED-4DB2-BD59-A6C34878D82A}">
                    <a16:rowId xmlns:a16="http://schemas.microsoft.com/office/drawing/2014/main" val="2724479515"/>
                  </a:ext>
                </a:extLst>
              </a:tr>
              <a:tr h="370840">
                <a:tc gridSpan="3">
                  <a:txBody>
                    <a:bodyPr/>
                    <a:lstStyle/>
                    <a:p>
                      <a:r>
                        <a:rPr lang="en-US" sz="1400" dirty="0"/>
                        <a:t>All index efficiency</a:t>
                      </a:r>
                      <a:r>
                        <a:rPr lang="en-US" sz="1400" baseline="0" dirty="0"/>
                        <a:t> based on quality and health.  Rebuild CCI with extra large resource class</a:t>
                      </a:r>
                    </a:p>
                    <a:p>
                      <a:r>
                        <a:rPr lang="en-US" sz="1400" baseline="0" dirty="0"/>
                        <a:t>Updating statistics a MUST</a:t>
                      </a:r>
                      <a:endParaRPr lang="en-US" sz="1400" dirty="0"/>
                    </a:p>
                  </a:txBody>
                  <a:tcPr>
                    <a:solidFill>
                      <a:srgbClr val="E490C4"/>
                    </a:solidFill>
                  </a:tcPr>
                </a:tc>
                <a:tc hMerge="1">
                  <a:txBody>
                    <a:bodyPr/>
                    <a:lstStyle/>
                    <a:p>
                      <a:endParaRPr lang="en-US" dirty="0"/>
                    </a:p>
                  </a:txBody>
                  <a:tcPr>
                    <a:solidFill>
                      <a:srgbClr val="E490C4"/>
                    </a:solidFill>
                  </a:tcPr>
                </a:tc>
                <a:tc hMerge="1">
                  <a:txBody>
                    <a:bodyPr/>
                    <a:lstStyle/>
                    <a:p>
                      <a:endParaRPr lang="en-US" dirty="0"/>
                    </a:p>
                  </a:txBody>
                  <a:tcPr>
                    <a:solidFill>
                      <a:srgbClr val="E490C4"/>
                    </a:solidFill>
                  </a:tcPr>
                </a:tc>
                <a:extLst>
                  <a:ext uri="{0D108BD9-81ED-4DB2-BD59-A6C34878D82A}">
                    <a16:rowId xmlns:a16="http://schemas.microsoft.com/office/drawing/2014/main" val="3081826168"/>
                  </a:ext>
                </a:extLst>
              </a:tr>
            </a:tbl>
          </a:graphicData>
        </a:graphic>
      </p:graphicFrame>
      <p:sp>
        <p:nvSpPr>
          <p:cNvPr id="6" name="TextBox 5"/>
          <p:cNvSpPr txBox="1"/>
          <p:nvPr/>
        </p:nvSpPr>
        <p:spPr>
          <a:xfrm>
            <a:off x="7880470" y="1779119"/>
            <a:ext cx="1146873" cy="1962076"/>
          </a:xfrm>
          <a:prstGeom prst="rect">
            <a:avLst/>
          </a:prstGeom>
          <a:noFill/>
        </p:spPr>
        <p:txBody>
          <a:bodyPr wrap="square" rtlCol="0">
            <a:spAutoFit/>
          </a:bodyPr>
          <a:lstStyle/>
          <a:p>
            <a:r>
              <a:rPr lang="en-US" b="1" u="sng" dirty="0">
                <a:solidFill>
                  <a:schemeClr val="accent5">
                    <a:lumMod val="50000"/>
                  </a:schemeClr>
                </a:solidFill>
              </a:rPr>
              <a:t>Table Types</a:t>
            </a:r>
          </a:p>
          <a:p>
            <a:r>
              <a:rPr lang="en-US" dirty="0">
                <a:solidFill>
                  <a:schemeClr val="accent5">
                    <a:lumMod val="75000"/>
                  </a:schemeClr>
                </a:solidFill>
              </a:rPr>
              <a:t>Fact</a:t>
            </a:r>
          </a:p>
          <a:p>
            <a:r>
              <a:rPr lang="en-US" dirty="0">
                <a:solidFill>
                  <a:schemeClr val="accent5">
                    <a:lumMod val="75000"/>
                  </a:schemeClr>
                </a:solidFill>
              </a:rPr>
              <a:t>Dimension</a:t>
            </a:r>
          </a:p>
          <a:p>
            <a:r>
              <a:rPr lang="en-US" dirty="0">
                <a:solidFill>
                  <a:schemeClr val="accent5">
                    <a:lumMod val="75000"/>
                  </a:schemeClr>
                </a:solidFill>
              </a:rPr>
              <a:t>RCD</a:t>
            </a:r>
          </a:p>
          <a:p>
            <a:r>
              <a:rPr lang="en-US" dirty="0">
                <a:solidFill>
                  <a:schemeClr val="accent5">
                    <a:lumMod val="75000"/>
                  </a:schemeClr>
                </a:solidFill>
              </a:rPr>
              <a:t>Bridge</a:t>
            </a:r>
          </a:p>
          <a:p>
            <a:endParaRPr lang="en-US" dirty="0">
              <a:solidFill>
                <a:schemeClr val="accent5">
                  <a:lumMod val="75000"/>
                </a:schemeClr>
              </a:solidFill>
            </a:endParaRPr>
          </a:p>
          <a:p>
            <a:r>
              <a:rPr lang="en-US" dirty="0">
                <a:solidFill>
                  <a:schemeClr val="accent5">
                    <a:lumMod val="75000"/>
                  </a:schemeClr>
                </a:solidFill>
              </a:rPr>
              <a:t>Stage</a:t>
            </a:r>
          </a:p>
          <a:p>
            <a:r>
              <a:rPr lang="en-US" dirty="0">
                <a:solidFill>
                  <a:schemeClr val="accent5">
                    <a:lumMod val="75000"/>
                  </a:schemeClr>
                </a:solidFill>
              </a:rPr>
              <a:t>External</a:t>
            </a:r>
          </a:p>
          <a:p>
            <a:r>
              <a:rPr lang="en-US" dirty="0">
                <a:solidFill>
                  <a:schemeClr val="accent5">
                    <a:lumMod val="75000"/>
                  </a:schemeClr>
                </a:solidFill>
              </a:rPr>
              <a:t>Temporary</a:t>
            </a:r>
          </a:p>
        </p:txBody>
      </p:sp>
    </p:spTree>
    <p:extLst>
      <p:ext uri="{BB962C8B-B14F-4D97-AF65-F5344CB8AC3E}">
        <p14:creationId xmlns:p14="http://schemas.microsoft.com/office/powerpoint/2010/main" val="2280870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 day I’m </a:t>
            </a:r>
            <a:r>
              <a:rPr lang="en-US" dirty="0" err="1"/>
              <a:t>shufflin</a:t>
            </a:r>
            <a:r>
              <a:rPr lang="en-US" dirty="0"/>
              <a:t>’</a:t>
            </a:r>
          </a:p>
        </p:txBody>
      </p:sp>
      <p:sp>
        <p:nvSpPr>
          <p:cNvPr id="3" name="TextBox 2"/>
          <p:cNvSpPr txBox="1"/>
          <p:nvPr/>
        </p:nvSpPr>
        <p:spPr>
          <a:xfrm>
            <a:off x="64006" y="1252246"/>
            <a:ext cx="8452314" cy="2677656"/>
          </a:xfrm>
          <a:prstGeom prst="rect">
            <a:avLst/>
          </a:prstGeom>
          <a:noFill/>
        </p:spPr>
        <p:txBody>
          <a:bodyPr wrap="square" rtlCol="0">
            <a:spAutoFit/>
          </a:bodyPr>
          <a:lstStyle/>
          <a:p>
            <a:r>
              <a:rPr lang="en-US" sz="2800" dirty="0"/>
              <a:t>Every day I’m </a:t>
            </a:r>
            <a:r>
              <a:rPr lang="en-US" sz="2800" dirty="0" err="1"/>
              <a:t>shufflin</a:t>
            </a:r>
            <a:r>
              <a:rPr lang="en-US" sz="2800" dirty="0"/>
              <a:t>‘, </a:t>
            </a:r>
          </a:p>
          <a:p>
            <a:r>
              <a:rPr lang="en-US" sz="2800" dirty="0" err="1"/>
              <a:t>Shufflin</a:t>
            </a:r>
            <a:r>
              <a:rPr lang="en-US" sz="2800" dirty="0"/>
              <a:t>', </a:t>
            </a:r>
            <a:r>
              <a:rPr lang="en-US" sz="2800" dirty="0" err="1"/>
              <a:t>shufflin</a:t>
            </a:r>
            <a:r>
              <a:rPr lang="en-US" sz="2800" dirty="0"/>
              <a:t>'</a:t>
            </a:r>
          </a:p>
          <a:p>
            <a:r>
              <a:rPr lang="en-US" sz="2800" dirty="0"/>
              <a:t>Step up fast and be the first query to make me throw this cache</a:t>
            </a:r>
            <a:br>
              <a:rPr lang="en-US" sz="2800" dirty="0"/>
            </a:br>
            <a:r>
              <a:rPr lang="en-US" sz="2800" dirty="0"/>
              <a:t>We get memory don’t be mad, now stop</a:t>
            </a:r>
            <a:br>
              <a:rPr lang="en-US" sz="2800" dirty="0"/>
            </a:br>
            <a:r>
              <a:rPr lang="en-US" sz="2800" dirty="0"/>
              <a:t>Data Movement is bad</a:t>
            </a:r>
          </a:p>
        </p:txBody>
      </p:sp>
      <p:sp>
        <p:nvSpPr>
          <p:cNvPr id="4" name="TextBox 3"/>
          <p:cNvSpPr txBox="1"/>
          <p:nvPr/>
        </p:nvSpPr>
        <p:spPr>
          <a:xfrm>
            <a:off x="644977" y="4335235"/>
            <a:ext cx="4490357" cy="300082"/>
          </a:xfrm>
          <a:prstGeom prst="rect">
            <a:avLst/>
          </a:prstGeom>
          <a:noFill/>
        </p:spPr>
        <p:txBody>
          <a:bodyPr wrap="square" rtlCol="0">
            <a:spAutoFit/>
          </a:bodyPr>
          <a:lstStyle/>
          <a:p>
            <a:r>
              <a:rPr lang="en-US" dirty="0">
                <a:hlinkClick r:id="rId3"/>
              </a:rPr>
              <a:t>https://www.youtube.com/watch?v=sy-vdb4rIQo</a:t>
            </a:r>
            <a:r>
              <a:rPr lang="en-US" dirty="0"/>
              <a:t>  2:13-2:30</a:t>
            </a:r>
          </a:p>
        </p:txBody>
      </p:sp>
    </p:spTree>
    <p:extLst>
      <p:ext uri="{BB962C8B-B14F-4D97-AF65-F5344CB8AC3E}">
        <p14:creationId xmlns:p14="http://schemas.microsoft.com/office/powerpoint/2010/main" val="3889815785"/>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C7F4B86-C44D-1C4E-86B8-BC5F011065A2}" vid="{A907E963-A896-8744-9875-CAAEA24585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E3BFC987ED9DD439BE33B036A2FFF55" ma:contentTypeVersion="9" ma:contentTypeDescription="Create a new document." ma:contentTypeScope="" ma:versionID="ccc5ad4ca152208d453192be90424cec">
  <xsd:schema xmlns:xsd="http://www.w3.org/2001/XMLSchema" xmlns:xs="http://www.w3.org/2001/XMLSchema" xmlns:p="http://schemas.microsoft.com/office/2006/metadata/properties" xmlns:ns2="68201248-332f-4b19-a564-5b53df1aa731" xmlns:ns3="2c4b7055-2425-4510-9a7f-db214c51849b" targetNamespace="http://schemas.microsoft.com/office/2006/metadata/properties" ma:root="true" ma:fieldsID="6a30ff04eee07dcd8c073745cae5653c" ns2:_="" ns3:_="">
    <xsd:import namespace="68201248-332f-4b19-a564-5b53df1aa731"/>
    <xsd:import namespace="2c4b7055-2425-4510-9a7f-db214c51849b"/>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201248-332f-4b19-a564-5b53df1aa731" elementFormDefault="qualified">
    <xsd:import namespace="http://schemas.microsoft.com/office/2006/documentManagement/types"/>
    <xsd:import namespace="http://schemas.microsoft.com/office/infopath/2007/PartnerControls"/>
    <xsd:element name="SharedWithUsers" ma:index="8" nillable="true" ma:displayName="Shared With" ma:description=""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format="DateTim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c4b7055-2425-4510-9a7f-db214c51849b"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734002-4F6D-49CF-AA2C-43521C1FC708}">
  <ds:schemaRefs>
    <ds:schemaRef ds:uri="http://schemas.microsoft.com/sharepoint/v3/contenttype/forms"/>
  </ds:schemaRefs>
</ds:datastoreItem>
</file>

<file path=customXml/itemProps2.xml><?xml version="1.0" encoding="utf-8"?>
<ds:datastoreItem xmlns:ds="http://schemas.openxmlformats.org/officeDocument/2006/customXml" ds:itemID="{AB3DB80C-1E7C-48F0-9EFD-703222EF80D6}">
  <ds:schemaRefs>
    <ds:schemaRef ds:uri="2c4b7055-2425-4510-9a7f-db214c51849b"/>
    <ds:schemaRef ds:uri="68201248-332f-4b19-a564-5b53df1aa73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714266F-2521-4BD1-B40E-70FEF353EEC2}">
  <ds:schemaRefs>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 ds:uri="http://schemas.microsoft.com/office/2006/metadata/properties"/>
    <ds:schemaRef ds:uri="68201248-332f-4b19-a564-5b53df1aa731"/>
    <ds:schemaRef ds:uri="2c4b7055-2425-4510-9a7f-db214c51849b"/>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17132</TotalTime>
  <Words>1019</Words>
  <Application>Microsoft Office PowerPoint</Application>
  <PresentationFormat>On-screen Show (16:9)</PresentationFormat>
  <Paragraphs>333</Paragraphs>
  <Slides>14</Slides>
  <Notes>11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1" baseType="lpstr">
      <vt:lpstr>Arial</vt:lpstr>
      <vt:lpstr>Calibri</vt:lpstr>
      <vt:lpstr>Courier New</vt:lpstr>
      <vt:lpstr>Verdana</vt:lpstr>
      <vt:lpstr>Wingdings</vt:lpstr>
      <vt:lpstr>1_Office Theme</vt:lpstr>
      <vt:lpstr>Package</vt:lpstr>
      <vt:lpstr>Designing for Azure Data Warehouse Performance</vt:lpstr>
      <vt:lpstr>Alphabet vs Language</vt:lpstr>
      <vt:lpstr>Resources</vt:lpstr>
      <vt:lpstr>ADW Architecture</vt:lpstr>
      <vt:lpstr>Distributed Queries - Who Loves Them?</vt:lpstr>
      <vt:lpstr>ADW Tables: Distribution</vt:lpstr>
      <vt:lpstr>Hash Distribution vs Partitioning</vt:lpstr>
      <vt:lpstr>ADW Tables: Distribution &amp; Storage</vt:lpstr>
      <vt:lpstr>Every day I’m shufflin’</vt:lpstr>
      <vt:lpstr>Data Movement</vt:lpstr>
      <vt:lpstr>Considerations</vt:lpstr>
      <vt:lpstr>Let’s Look at the Tables</vt:lpstr>
      <vt:lpstr>Thank You</vt:lpstr>
      <vt:lpstr>Helpful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edit Master title style</dc:title>
  <dc:creator>Microsoft Office User</dc:creator>
  <cp:lastModifiedBy>Wolfset, Beth</cp:lastModifiedBy>
  <cp:revision>251</cp:revision>
  <dcterms:modified xsi:type="dcterms:W3CDTF">2019-08-02T14:51:24Z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0x010100AE3BFC987ED9DD439BE33B036A2FFF55</vt:lpwstr>
  </property>
</Properties>
</file>