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DM Sans" pitchFamily="2" charset="77"/>
      <p:regular r:id="rId16"/>
      <p:bold r:id="rId17"/>
      <p:italic r:id="rId18"/>
      <p:boldItalic r:id="rId19"/>
    </p:embeddedFont>
    <p:embeddedFont>
      <p:font typeface="Montserrat Classic Bold" pitchFamily="2" charset="77"/>
      <p:regular r:id="rId20"/>
      <p:bold r:id="rId21"/>
    </p:embeddedFont>
    <p:embeddedFont>
      <p:font typeface="Montserrat Light" panose="020F0302020204030204" pitchFamily="34" charset="0"/>
      <p:regular r:id="rId22"/>
      <p:italic r:id="rId23"/>
    </p:embeddedFont>
    <p:embeddedFont>
      <p:font typeface="Oswald Bold" pitchFamily="2" charset="7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 autoAdjust="0"/>
    <p:restoredTop sz="94609" autoAdjust="0"/>
  </p:normalViewPr>
  <p:slideViewPr>
    <p:cSldViewPr>
      <p:cViewPr varScale="1">
        <p:scale>
          <a:sx n="99" d="100"/>
          <a:sy n="99" d="100"/>
        </p:scale>
        <p:origin x="21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hse.ru/en/org/persons/14608534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3011604"/>
            <a:chOff x="0" y="0"/>
            <a:chExt cx="1895495" cy="5815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581590"/>
            </a:xfrm>
            <a:custGeom>
              <a:avLst/>
              <a:gdLst/>
              <a:ahLst/>
              <a:cxnLst/>
              <a:rect l="l" t="t" r="r" b="b"/>
              <a:pathLst>
                <a:path w="1895495" h="581590">
                  <a:moveTo>
                    <a:pt x="0" y="0"/>
                  </a:moveTo>
                  <a:lnTo>
                    <a:pt x="1895495" y="0"/>
                  </a:lnTo>
                  <a:lnTo>
                    <a:pt x="1895495" y="581590"/>
                  </a:lnTo>
                  <a:lnTo>
                    <a:pt x="0" y="581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600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438109"/>
            <a:ext cx="9815307" cy="242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AB TESTING SEMI-ONLINE PIPELINE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6943811"/>
            <a:ext cx="12848809" cy="135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TEACHER: PROFESSOR </a:t>
            </a:r>
            <a:r>
              <a:rPr lang="en-US" sz="2653" u="sng" spc="140">
                <a:solidFill>
                  <a:srgbClr val="231F20"/>
                </a:solidFill>
                <a:latin typeface="Montserrat Classic Bold"/>
                <a:hlinkClick r:id="rId5" tooltip="https://www.hse.ru/en/org/persons/14608534"/>
              </a:rPr>
              <a:t>Peter B. Panfilov</a:t>
            </a: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. HSE Graduate School of Business / Department of Business Informatics.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Student: Maxim Movshin, group 213.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84737" y="4382626"/>
            <a:ext cx="10224131" cy="5715027"/>
          </a:xfrm>
          <a:custGeom>
            <a:avLst/>
            <a:gdLst/>
            <a:ahLst/>
            <a:cxnLst/>
            <a:rect l="l" t="t" r="r" b="b"/>
            <a:pathLst>
              <a:path w="10224131" h="5715027">
                <a:moveTo>
                  <a:pt x="0" y="0"/>
                </a:moveTo>
                <a:lnTo>
                  <a:pt x="10224131" y="0"/>
                </a:lnTo>
                <a:lnTo>
                  <a:pt x="10224131" y="5715028"/>
                </a:lnTo>
                <a:lnTo>
                  <a:pt x="0" y="5715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13958461" y="-922796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7923">
            <a:off x="-7338122" y="579701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363683" y="5934926"/>
            <a:ext cx="3170938" cy="1819117"/>
          </a:xfrm>
          <a:custGeom>
            <a:avLst/>
            <a:gdLst/>
            <a:ahLst/>
            <a:cxnLst/>
            <a:rect l="l" t="t" r="r" b="b"/>
            <a:pathLst>
              <a:path w="3170938" h="1819117">
                <a:moveTo>
                  <a:pt x="0" y="0"/>
                </a:moveTo>
                <a:lnTo>
                  <a:pt x="3170938" y="0"/>
                </a:lnTo>
                <a:lnTo>
                  <a:pt x="3170938" y="1819117"/>
                </a:lnTo>
                <a:lnTo>
                  <a:pt x="0" y="1819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345973"/>
            <a:ext cx="16230600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PIPELINE 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1219" y="2873414"/>
            <a:ext cx="8827036" cy="137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Open source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Plugin for ClickHouse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674995"/>
            <a:ext cx="10906040" cy="221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</a:pPr>
            <a:r>
              <a:rPr lang="en-US" sz="6430" spc="630">
                <a:solidFill>
                  <a:srgbClr val="FFFFFF"/>
                </a:solidFill>
                <a:latin typeface="Oswald Bold"/>
              </a:rPr>
              <a:t>POSSIBLE IMPROVEMENTS AND EXTENSIONS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903246" y="3794211"/>
            <a:ext cx="9034431" cy="1201276"/>
            <a:chOff x="0" y="0"/>
            <a:chExt cx="1744696" cy="2319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4696" cy="231986"/>
            </a:xfrm>
            <a:custGeom>
              <a:avLst/>
              <a:gdLst/>
              <a:ahLst/>
              <a:cxnLst/>
              <a:rect l="l" t="t" r="r" b="b"/>
              <a:pathLst>
                <a:path w="1744696" h="231986">
                  <a:moveTo>
                    <a:pt x="0" y="0"/>
                  </a:moveTo>
                  <a:lnTo>
                    <a:pt x="1744696" y="0"/>
                  </a:lnTo>
                  <a:lnTo>
                    <a:pt x="1744696" y="231986"/>
                  </a:lnTo>
                  <a:lnTo>
                    <a:pt x="0" y="2319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744696" cy="251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234437" y="4022551"/>
            <a:ext cx="8900334" cy="59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611" lvl="1" indent="-375805" algn="l">
              <a:lnSpc>
                <a:spcPts val="4804"/>
              </a:lnSpc>
              <a:buFont typeface="Arial"/>
              <a:buChar char="•"/>
            </a:pPr>
            <a:r>
              <a:rPr lang="en-US" sz="3481" spc="341">
                <a:solidFill>
                  <a:srgbClr val="231F20"/>
                </a:solidFill>
                <a:latin typeface="DM Sans"/>
              </a:rPr>
              <a:t>Cloud deployment, k8s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53229" y="5427320"/>
            <a:ext cx="9034431" cy="1701178"/>
            <a:chOff x="0" y="0"/>
            <a:chExt cx="1744696" cy="3285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328525"/>
            </a:xfrm>
            <a:custGeom>
              <a:avLst/>
              <a:gdLst/>
              <a:ahLst/>
              <a:cxnLst/>
              <a:rect l="l" t="t" r="r" b="b"/>
              <a:pathLst>
                <a:path w="1744696" h="328525">
                  <a:moveTo>
                    <a:pt x="0" y="0"/>
                  </a:moveTo>
                  <a:lnTo>
                    <a:pt x="1744696" y="0"/>
                  </a:lnTo>
                  <a:lnTo>
                    <a:pt x="1744696" y="328525"/>
                  </a:lnTo>
                  <a:lnTo>
                    <a:pt x="0" y="328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34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484420" y="5655659"/>
            <a:ext cx="8512431" cy="120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611" lvl="1" indent="-375805" algn="l">
              <a:lnSpc>
                <a:spcPts val="4804"/>
              </a:lnSpc>
              <a:buFont typeface="Arial"/>
              <a:buChar char="•"/>
            </a:pPr>
            <a:r>
              <a:rPr lang="en-US" sz="3481" spc="341">
                <a:solidFill>
                  <a:srgbClr val="231F20"/>
                </a:solidFill>
                <a:latin typeface="DM Sans"/>
              </a:rPr>
              <a:t>Replication for db and some other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903246" y="7557122"/>
            <a:ext cx="9034431" cy="1701178"/>
            <a:chOff x="0" y="0"/>
            <a:chExt cx="1744696" cy="3285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44696" cy="328525"/>
            </a:xfrm>
            <a:custGeom>
              <a:avLst/>
              <a:gdLst/>
              <a:ahLst/>
              <a:cxnLst/>
              <a:rect l="l" t="t" r="r" b="b"/>
              <a:pathLst>
                <a:path w="1744696" h="328525">
                  <a:moveTo>
                    <a:pt x="0" y="0"/>
                  </a:moveTo>
                  <a:lnTo>
                    <a:pt x="1744696" y="0"/>
                  </a:lnTo>
                  <a:lnTo>
                    <a:pt x="1744696" y="328525"/>
                  </a:lnTo>
                  <a:lnTo>
                    <a:pt x="0" y="328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1744696" cy="34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234437" y="7785462"/>
            <a:ext cx="8900334" cy="120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611" lvl="1" indent="-375805" algn="l">
              <a:lnSpc>
                <a:spcPts val="4804"/>
              </a:lnSpc>
              <a:buFont typeface="Arial"/>
              <a:buChar char="•"/>
            </a:pPr>
            <a:r>
              <a:rPr lang="en-US" sz="3481" spc="341">
                <a:solidFill>
                  <a:srgbClr val="231F20"/>
                </a:solidFill>
                <a:latin typeface="DM Sans"/>
              </a:rPr>
              <a:t>Airflow DAG + Spark cluster for deeper log transformation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12967586" y="4515808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71350" y="2875949"/>
            <a:ext cx="11145300" cy="6382351"/>
          </a:xfrm>
          <a:custGeom>
            <a:avLst/>
            <a:gdLst/>
            <a:ahLst/>
            <a:cxnLst/>
            <a:rect l="l" t="t" r="r" b="b"/>
            <a:pathLst>
              <a:path w="11145300" h="6382351">
                <a:moveTo>
                  <a:pt x="0" y="0"/>
                </a:moveTo>
                <a:lnTo>
                  <a:pt x="11145300" y="0"/>
                </a:lnTo>
                <a:lnTo>
                  <a:pt x="11145300" y="6382351"/>
                </a:lnTo>
                <a:lnTo>
                  <a:pt x="0" y="6382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BEFORE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13288952" y="4908588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4" y="0"/>
                </a:lnTo>
                <a:lnTo>
                  <a:pt x="12102934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91704" y="3045555"/>
            <a:ext cx="11704591" cy="6552570"/>
          </a:xfrm>
          <a:custGeom>
            <a:avLst/>
            <a:gdLst/>
            <a:ahLst/>
            <a:cxnLst/>
            <a:rect l="l" t="t" r="r" b="b"/>
            <a:pathLst>
              <a:path w="11704591" h="6552570">
                <a:moveTo>
                  <a:pt x="0" y="0"/>
                </a:moveTo>
                <a:lnTo>
                  <a:pt x="11704592" y="0"/>
                </a:lnTo>
                <a:lnTo>
                  <a:pt x="11704592" y="6552571"/>
                </a:lnTo>
                <a:lnTo>
                  <a:pt x="0" y="6552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AFTER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7276700"/>
            <a:ext cx="6065708" cy="72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42"/>
              </a:lnSpc>
              <a:spcBef>
                <a:spcPct val="0"/>
              </a:spcBef>
            </a:pPr>
            <a:r>
              <a:rPr lang="en-US" sz="4244">
                <a:solidFill>
                  <a:srgbClr val="000000"/>
                </a:solidFill>
                <a:latin typeface="DM Sans"/>
              </a:rPr>
              <a:t>Maksim Movshin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206003"/>
            <a:ext cx="8097687" cy="48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YOUR ATTENTION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1733" y="8207528"/>
            <a:ext cx="6065708" cy="463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"/>
              </a:rPr>
              <a:t>Moscow,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62453" y="3133841"/>
            <a:ext cx="6963094" cy="6992290"/>
          </a:xfrm>
          <a:custGeom>
            <a:avLst/>
            <a:gdLst/>
            <a:ahLst/>
            <a:cxnLst/>
            <a:rect l="l" t="t" r="r" b="b"/>
            <a:pathLst>
              <a:path w="6963094" h="6992290">
                <a:moveTo>
                  <a:pt x="0" y="0"/>
                </a:moveTo>
                <a:lnTo>
                  <a:pt x="6963094" y="0"/>
                </a:lnTo>
                <a:lnTo>
                  <a:pt x="6963094" y="6992290"/>
                </a:lnTo>
                <a:lnTo>
                  <a:pt x="0" y="6992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7640616" y="50207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8888" y="1195362"/>
            <a:ext cx="12795187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ABOUT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5111" y="2765574"/>
            <a:ext cx="2590720" cy="66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AB-tesing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19867" y="3435433"/>
            <a:ext cx="11048266" cy="6522846"/>
          </a:xfrm>
          <a:custGeom>
            <a:avLst/>
            <a:gdLst/>
            <a:ahLst/>
            <a:cxnLst/>
            <a:rect l="l" t="t" r="r" b="b"/>
            <a:pathLst>
              <a:path w="11048266" h="6522846">
                <a:moveTo>
                  <a:pt x="0" y="0"/>
                </a:moveTo>
                <a:lnTo>
                  <a:pt x="11048266" y="0"/>
                </a:lnTo>
                <a:lnTo>
                  <a:pt x="11048266" y="6522847"/>
                </a:lnTo>
                <a:lnTo>
                  <a:pt x="0" y="652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746563">
            <a:off x="-8646647" y="406934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8888" y="1195362"/>
            <a:ext cx="12795187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ABOUT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5111" y="2765574"/>
            <a:ext cx="2590720" cy="66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AB-tesing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40416" y="4431943"/>
            <a:ext cx="1400485" cy="3358514"/>
            <a:chOff x="0" y="0"/>
            <a:chExt cx="368852" cy="884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884547"/>
            </a:xfrm>
            <a:custGeom>
              <a:avLst/>
              <a:gdLst/>
              <a:ahLst/>
              <a:cxnLst/>
              <a:rect l="l" t="t" r="r" b="b"/>
              <a:pathLst>
                <a:path w="368852" h="884547">
                  <a:moveTo>
                    <a:pt x="0" y="0"/>
                  </a:moveTo>
                  <a:lnTo>
                    <a:pt x="368852" y="0"/>
                  </a:lnTo>
                  <a:lnTo>
                    <a:pt x="368852" y="884547"/>
                  </a:lnTo>
                  <a:lnTo>
                    <a:pt x="0" y="88454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903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36994"/>
            <a:ext cx="16230600" cy="168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ABOUT THE PROJECT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752449" y="475543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2449" y="555255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52449" y="643370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28527" y="4863384"/>
            <a:ext cx="5790503" cy="41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A/B TESTING INFRASTRUCTURE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28527" y="5657601"/>
            <a:ext cx="6076629" cy="41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REAL TIME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28527" y="6577692"/>
            <a:ext cx="5790503" cy="41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FRIENDLY UI FOR BI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40416" y="3266451"/>
            <a:ext cx="2590720" cy="66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Goal: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0992" y="3442596"/>
            <a:ext cx="15166015" cy="6304102"/>
          </a:xfrm>
          <a:custGeom>
            <a:avLst/>
            <a:gdLst/>
            <a:ahLst/>
            <a:cxnLst/>
            <a:rect l="l" t="t" r="r" b="b"/>
            <a:pathLst>
              <a:path w="15166015" h="6304102">
                <a:moveTo>
                  <a:pt x="0" y="0"/>
                </a:moveTo>
                <a:lnTo>
                  <a:pt x="15166016" y="0"/>
                </a:lnTo>
                <a:lnTo>
                  <a:pt x="15166016" y="6304101"/>
                </a:lnTo>
                <a:lnTo>
                  <a:pt x="0" y="6304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10357" y="1302162"/>
            <a:ext cx="12434021" cy="134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PIPELINE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952439" y="-113627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16230600" cy="117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3"/>
              </a:lnSpc>
            </a:pPr>
            <a:r>
              <a:rPr lang="en-US" sz="6908" spc="677">
                <a:solidFill>
                  <a:srgbClr val="FFFFFF"/>
                </a:solidFill>
                <a:latin typeface="Oswald Bold"/>
              </a:rPr>
              <a:t>PIPELINE ARCHITECTURE</a:t>
            </a:r>
          </a:p>
        </p:txBody>
      </p:sp>
      <p:sp>
        <p:nvSpPr>
          <p:cNvPr id="4" name="Freeform 4"/>
          <p:cNvSpPr/>
          <p:nvPr/>
        </p:nvSpPr>
        <p:spPr>
          <a:xfrm>
            <a:off x="4376268" y="2358887"/>
            <a:ext cx="9535465" cy="6899413"/>
          </a:xfrm>
          <a:custGeom>
            <a:avLst/>
            <a:gdLst/>
            <a:ahLst/>
            <a:cxnLst/>
            <a:rect l="l" t="t" r="r" b="b"/>
            <a:pathLst>
              <a:path w="9535465" h="6899413">
                <a:moveTo>
                  <a:pt x="0" y="0"/>
                </a:moveTo>
                <a:lnTo>
                  <a:pt x="9535464" y="0"/>
                </a:lnTo>
                <a:lnTo>
                  <a:pt x="9535464" y="6899413"/>
                </a:lnTo>
                <a:lnTo>
                  <a:pt x="0" y="6899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7338122" y="579701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940089"/>
            <a:ext cx="16230600" cy="6092795"/>
          </a:xfrm>
          <a:custGeom>
            <a:avLst/>
            <a:gdLst/>
            <a:ahLst/>
            <a:cxnLst/>
            <a:rect l="l" t="t" r="r" b="b"/>
            <a:pathLst>
              <a:path w="16230600" h="6092795">
                <a:moveTo>
                  <a:pt x="0" y="0"/>
                </a:moveTo>
                <a:lnTo>
                  <a:pt x="16230600" y="0"/>
                </a:lnTo>
                <a:lnTo>
                  <a:pt x="16230600" y="6092795"/>
                </a:lnTo>
                <a:lnTo>
                  <a:pt x="0" y="6092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195362"/>
            <a:ext cx="16230600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PIPELINE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7338122" y="579701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48507" y="4000642"/>
            <a:ext cx="10110793" cy="5727501"/>
          </a:xfrm>
          <a:custGeom>
            <a:avLst/>
            <a:gdLst/>
            <a:ahLst/>
            <a:cxnLst/>
            <a:rect l="l" t="t" r="r" b="b"/>
            <a:pathLst>
              <a:path w="10110793" h="5727501">
                <a:moveTo>
                  <a:pt x="0" y="0"/>
                </a:moveTo>
                <a:lnTo>
                  <a:pt x="10110793" y="0"/>
                </a:lnTo>
                <a:lnTo>
                  <a:pt x="10110793" y="5727501"/>
                </a:lnTo>
                <a:lnTo>
                  <a:pt x="0" y="572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327552" y="5567588"/>
            <a:ext cx="4143982" cy="3053007"/>
          </a:xfrm>
          <a:custGeom>
            <a:avLst/>
            <a:gdLst/>
            <a:ahLst/>
            <a:cxnLst/>
            <a:rect l="l" t="t" r="r" b="b"/>
            <a:pathLst>
              <a:path w="4143982" h="3053007">
                <a:moveTo>
                  <a:pt x="0" y="0"/>
                </a:moveTo>
                <a:lnTo>
                  <a:pt x="4143982" y="0"/>
                </a:lnTo>
                <a:lnTo>
                  <a:pt x="4143982" y="3053007"/>
                </a:lnTo>
                <a:lnTo>
                  <a:pt x="0" y="305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71" r="-1155" b="-180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345973"/>
            <a:ext cx="16230600" cy="159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PIPELINE 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58016" y="2873414"/>
            <a:ext cx="8827036" cy="66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00F0D"/>
                </a:solidFill>
                <a:latin typeface="Montserrat Light"/>
              </a:rPr>
              <a:t>Microbatches – 5 seconds window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20102" y="1448499"/>
            <a:ext cx="7942168" cy="283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PIPELINE ARCHITECTURE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031777" y="5143500"/>
            <a:ext cx="7910516" cy="3634519"/>
            <a:chOff x="0" y="0"/>
            <a:chExt cx="10547354" cy="48460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66922" cy="4846025"/>
            </a:xfrm>
            <a:custGeom>
              <a:avLst/>
              <a:gdLst/>
              <a:ahLst/>
              <a:cxnLst/>
              <a:rect l="l" t="t" r="r" b="b"/>
              <a:pathLst>
                <a:path w="5566922" h="4846025">
                  <a:moveTo>
                    <a:pt x="0" y="0"/>
                  </a:moveTo>
                  <a:lnTo>
                    <a:pt x="5566922" y="0"/>
                  </a:lnTo>
                  <a:lnTo>
                    <a:pt x="5566922" y="4846025"/>
                  </a:lnTo>
                  <a:lnTo>
                    <a:pt x="0" y="4846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5566922" y="1697766"/>
              <a:ext cx="4980433" cy="1075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859"/>
                </a:lnSpc>
              </a:pPr>
              <a:r>
                <a:rPr lang="en-US" sz="4899">
                  <a:solidFill>
                    <a:srgbClr val="100F0D"/>
                  </a:solidFill>
                  <a:latin typeface="Montserrat Light"/>
                </a:rPr>
                <a:t>ClickHouse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0732" y="509574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 Italics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0732" y="60264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 Italics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0333" y="695993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 Italics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16810" y="5203696"/>
            <a:ext cx="5790503" cy="41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FFFFFF"/>
                </a:solidFill>
                <a:latin typeface="DM Sans"/>
              </a:rPr>
              <a:t>COLUMN DB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16810" y="5997913"/>
            <a:ext cx="6527190" cy="85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FFFFFF"/>
                </a:solidFill>
                <a:latin typeface="DM Sans"/>
              </a:rPr>
              <a:t>OK TO WORK WITH REALTIME/UNAGREGATED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16810" y="6918004"/>
            <a:ext cx="5790503" cy="85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FFFFFF"/>
                </a:solidFill>
                <a:latin typeface="DM Sans"/>
              </a:rPr>
              <a:t>OPEN SOURCE - SET IN YOUR OWN 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</Words>
  <Application>Microsoft Macintosh PowerPoint</Application>
  <PresentationFormat>Custom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Oswald Bold</vt:lpstr>
      <vt:lpstr>Oswald Bold Italics</vt:lpstr>
      <vt:lpstr>Montserrat Classic Bold</vt:lpstr>
      <vt:lpstr>DM Sans</vt:lpstr>
      <vt:lpstr>Arial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</dc:title>
  <cp:lastModifiedBy>Maxim Movshin</cp:lastModifiedBy>
  <cp:revision>2</cp:revision>
  <dcterms:created xsi:type="dcterms:W3CDTF">2006-08-16T00:00:00Z</dcterms:created>
  <dcterms:modified xsi:type="dcterms:W3CDTF">2024-06-07T15:28:24Z</dcterms:modified>
  <dc:identifier>DAGHdQEpBAk</dc:identifier>
</cp:coreProperties>
</file>