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sldIdLst>
    <p:sldId id="256" r:id="rId2"/>
    <p:sldId id="274" r:id="rId3"/>
    <p:sldId id="260" r:id="rId4"/>
    <p:sldId id="263" r:id="rId5"/>
    <p:sldId id="275" r:id="rId6"/>
    <p:sldId id="264" r:id="rId7"/>
    <p:sldId id="265" r:id="rId8"/>
    <p:sldId id="279" r:id="rId9"/>
    <p:sldId id="276" r:id="rId10"/>
    <p:sldId id="273" r:id="rId11"/>
    <p:sldId id="277" r:id="rId12"/>
    <p:sldId id="268" r:id="rId13"/>
    <p:sldId id="269" r:id="rId14"/>
  </p:sldIdLst>
  <p:sldSz cx="12192000" cy="6858000"/>
  <p:notesSz cx="6858000" cy="9144000"/>
  <p:embeddedFontLst>
    <p:embeddedFont>
      <p:font typeface="Play" panose="020B0604020202020204" charset="0"/>
      <p:regular r:id="rId15"/>
      <p:bold r:id="rId16"/>
    </p:embeddedFont>
  </p:embeddedFontLst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7:06:48.6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1901 385,'-95'2,"-102"-5,168-1,-1-1,-36-12,37 9,24 6,0 0,0 0,0-1,1 1,-9-7,9 6,0 1,0-1,0 1,0 0,0 0,-1 0,1 0,-7-1,-7 1,0-2,0 0,-26-11,33 11,-1 0,0 1,0 0,0 1,-21-1,-64 5,38-1,28-1,1-1,-45-9,48 6,-30 0,34 3,-1-1,-27-6,-84-12,110 15,1 2,-29-1,-33-3,55 3,0 2,-52 2,51 1,1-1,-46-6,72 5,0 0,0 0,1 0,-1-1,1 1,-1-1,1 0,-1-1,1 1,0-1,0 0,0 0,0 0,1 0,-1-1,-4-6,4 4,1 0,0 0,0 0,1 0,0 0,0-1,0 1,1-1,0 0,0 1,0-12,1-20,1 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7:07:10.74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0,'2'1,"1"0,-1 0,1 0,-1 0,1 1,-1-1,0 0,0 1,1 0,2 3,11 8,9-2,0-1,34 10,-16-7,37 8,-59-16,0 0,0 1,35 16,-35-12,-9-4,-1 0,20 13,-28-17,1 1,-1 0,0 0,0 0,-1 0,1 0,-1 1,1-1,-1 1,0 0,-1-1,4 8,-5-8,1-1,0 0,0 1,1-1,-1 0,0 0,1 0,-1 0,1 0,0 0,0 0,0-1,0 1,0-1,0 1,0-1,0 0,0 0,1 0,-1 0,0 0,1 0,-1-1,5 2,6-1,-1 0,1-1,24-2,-9 0,57 2,45-2,-120 1,-1-1,1-1,0 0,16-7,-17 6,0 1,0 0,0 0,1 1,14-2,15 1,-1-2,1-1,41-12,9-4,-67 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07:08:00.7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133 76 24575,'-1'14'0,"0"0"0,-7 27 0,4-26 0,2 0 0,-2 21 0,3-9 0,2-20 0,-1-20 0,0 0 0,1 0 0,6-25 0,-6 33 0,0-1 0,1 1 0,0 0 0,0-1 0,0 1 0,1 0 0,0 0 0,0 1 0,5-7 0,-7 10 0,-1 0 0,1 0 0,0 0 0,0 1 0,-1-1 0,1 0 0,0 1 0,0-1 0,0 1 0,0-1 0,0 1 0,0-1 0,0 1 0,0 0 0,0-1 0,0 1 0,0 0 0,0 0 0,0 0 0,0 0 0,0 0 0,0 0 0,0 0 0,0 0 0,0 0 0,0 0 0,0 1 0,0-1 0,0 0 0,0 1 0,0-1 0,0 1 0,0-1 0,0 1 0,0 0 0,0-1 0,0 1 0,-1 0 0,1-1 0,0 1 0,-1 0 0,1 0 0,0 0 0,-1 0 0,1-1 0,-1 1 0,1 2 0,4 5 0,0 1 0,-1 0 0,6 18 0,-9-23 0,13 34 0,29 59 0,-42-95 0,1 0 0,-1 0 0,0 0 0,1 0 0,-1-1 0,1 1 0,-1 0 0,1-1 0,0 1 0,0-1 0,0 1 0,0-1 0,0 0 0,0 0 0,0 0 0,0 0 0,0 0 0,0 0 0,1 0 0,-1-1 0,0 1 0,1-1 0,-1 0 0,0 0 0,1 0 0,-1 0 0,0 0 0,1 0 0,-1-1 0,0 1 0,1-1 0,-1 1 0,3-2 0,8-3 0,0-1 0,0 0 0,-1-1 0,18-13 0,-11 7 0,9-7 0,-22 14 0,1 1 0,0 0 0,16-8 0,-23 13 0,1 0 0,-1 0 0,0 0 0,1 0 0,-1 0 0,0 0 0,1 0 0,-1 1 0,0-1 0,1 0 0,-1 0 0,0 0 0,1 0 0,-1 1 0,0-1 0,0 0 0,1 0 0,-1 0 0,0 1 0,0-1 0,1 0 0,-1 0 0,0 1 0,0-1 0,0 0 0,1 1 0,-1-1 0,0 0 0,0 1 0,0-1 0,0 0 0,0 1 0,0-1 0,0 0 0,0 1 0,0-1 0,0 0 0,0 1 0,0-1 0,0 1 0,1 20 0,-1-16 0,0-4 0,0 0 0,1 1 0,-1-1 0,0 0 0,0 0 0,0 1 0,1-1 0,-1 0 0,1 0 0,-1 0 0,1 0 0,-1 1 0,1-1 0,0 0 0,0 0 0,-1 0 0,1 0 0,1 1 0,-1-2 0,0 0 0,0 0 0,-1 0 0,1 0 0,0 0 0,0 1 0,-1-1 0,1-1 0,0 1 0,0 0 0,-1 0 0,1 0 0,0 0 0,0 0 0,-1-1 0,1 1 0,0 0 0,-1-1 0,1 1 0,0 0 0,-1-1 0,1 1 0,-1-1 0,1 1 0,0-1 0,-1 0 0,1 1 0,-1-1 0,0 1 0,1-1 0,0-1 0,-1 2 0,-1-1 0,1 1 0,0-1 0,0 1 0,0-1 0,-1 1 0,1-1 0,0 1 0,0-1 0,-1 1 0,1-1 0,0 1 0,-1 0 0,1-1 0,-1 1 0,1 0 0,0-1 0,-1 1 0,1 0 0,-1-1 0,1 1 0,-1 0 0,1 0 0,-1 0 0,1-1 0,-1 1 0,1 0 0,-1 0 0,0 0 0,-19-7 0,-121-46 0,116 42 0,17 7 0,1 0 0,-1-1 0,1 1 0,0-2 0,-8-7 0,9 7 0,0 1 0,-1 0 0,0 0 0,0 0 0,0 1 0,-9-4 0,-8-2 0,-27-14 0,21 11 0,23 10 0,0 0 0,0 0 0,1 0 0,0-1 0,-8-5 0,5 2 0,0 0 0,0 1 0,-1 0 0,0 1 0,0 0 0,-1 0 0,-18-5 0,48 33 0,-5-13 0,1 0 0,0-1 0,0 0 0,1-2 0,16 7 0,89 25 0,-63-22 0,432 97 0,-98-31 0,-379-79 0,0-1 0,0-1 0,0 0 0,1-1 0,-1 0 0,0-1 0,0-1 0,1 0 0,-1 0 0,0-2 0,0 0 0,0 0 0,19-8 0,34-25 0,-52 28 0,0-1 0,0 2 0,1 0 0,0 1 0,0 0 0,1 1 0,0 1 0,17-3 0,2 2 0,0 0 0,0-3 0,0-1 0,33-13 0,-66 21 0,0 1 0,-1-1 0,1 1 0,-1-1 0,1 0 0,0 1 0,-1-1 0,0 0 0,1 0 0,-1 0 0,1 0 0,-1 0 0,0-1 0,0 1 0,0 0 0,0-1 0,0 1 0,0 0 0,1-3 0,-2 3 0,0-1 0,0 1 0,0 0 0,-1 0 0,1 0 0,-1 0 0,1-1 0,-1 1 0,1 0 0,-1 0 0,1 0 0,-1 0 0,0 0 0,0 0 0,1 0 0,-1 1 0,0-1 0,0 0 0,0 0 0,0 0 0,0 1 0,0-1 0,0 1 0,0-1 0,0 1 0,-1-1 0,1 1 0,-1-1 0,-26-11 0,-1 1 0,0 2 0,-46-10 0,-92-4 0,-162 18 0,187 7 0,-267-2 0,642 10 0,5 0 0,-156-10 0,77-1 0,159 20 0,-188-6 0,57 7 0,-18-2 0,-72-9 0,-66-7 0,41 7 0,-63-8 0,-1 1 0,0 0 0,1 0 0,-1 1 0,0 0 0,13 8 0,-18-9 0,0 0 0,0 1 0,0 0 0,0-1 0,-1 1 0,1 0 0,-1 0 0,0 0 0,0 1 0,0-1 0,0 0 0,-1 1 0,0-1 0,1 1 0,-1 0 0,0-1 0,1 9 0,15 66-1365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7:06:49.43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8,'0'-3,"0"-2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7:06:50.8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45,'-2'-1,"0"0,-1 0,1 0,0 0,0 0,0 0,0 0,0 0,0-1,1 1,-4-4,-13-8,9 10,0 0,0 0,0 1,-1 1,1 0,-11 0,-61 3,30 0,37 0,20 2,26 5,-29-8,179 38,2-7,255 10,376-31,-665-12,258-2,-400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7:06:54.4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7:06:55.60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1,'0'3,"0"2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7:06:58.33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0,'8'1,"1"0,-1 1,1 0,-1 0,0 1,13 5,16 6,61 9,0-5,116 7,-48-7,201 31,260 31,-193-33,-490-49,25 3,0-1,0-2,0-1,-46-11,52 5,5 2,0 1,-1 0,0 1,-36-3,-110 8,74 1,66 1,1 1,0 0,-29 9,29-6,0 0,-1-3,-29 2,-146 2,51 0,-697 13,780-20,38-1,0 2,-50 7,79-9,1 1,-1 0,1 0,-1 0,1 0,0 0,-1 1,1-1,-1 0,1 0,-1 0,1 0,0 0,-1 0,1 1,-1-1,1 0,0 0,-1 1,1-1,0 0,-1 1,1-1,0 0,-1 1,1 0,10 3,22 0,156 13,34 2,-83-12,421 11,-389-10,-68-2,-85-8,-18 2,-1-1,1 1,-1-1,0 1,1 0,-1-1,0 1,0 0,1-1,-1 1,0 0,0 0,1-1,-1 1,0 0,0 0,0 0,1 0,-1 0,-1 1,-263-19,194 15,-431-5,633 21,244 11,361 15,176-36,-137-3,-762 0,36 1,69 9,-107-7,-21 0,-23-1,-906-1,453-3,-382 2,862 0,-19 0,-30 4,32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7:06:59.5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1,'2'0,"0"0,0 1,0-1,-1 0,1 1,0-1,0 1,-1 0,1 0,-1 0,1 0,-1 0,1 0,-1 0,1 0,-1 0,0 1,0-1,0 0,1 1,-1-1,1 4,3 4,-1 0,-1 1,4 10,-1-2,217 694,-34 15,168 1017,-241-1032,-19-106,22-5,-99-510,94 389,-58-219,-56-260,13 48,-2 0,-2 1,-2 0,0 54,-8-87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7:07:05.46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1596,'3'5,"0"0,0 0,-1-1,0 1,0 0,-1 1,1-1,-1 0,1 8,3 9,54 294,-15-64,79 226,-101-401,255 751,-127-405,128 535,-104-258,-84-344,-22-58,-55-229,-4 1,0 92,-8-160,-1-1,0 0,0 0,0 1,0-1,0 0,0 0,-1 1,1-1,0 0,-1 0,1 0,-1 0,1 1,-1-1,1 0,-1 0,-1 1,2-2,-1 0,1 0,-1 0,1 0,-1 0,0 0,1 0,-1 0,1 0,-1 0,1 0,-1 0,0 0,1-1,-1 1,1 0,-1 0,1-1,-1 1,1 0,-1-1,1 1,0-1,-1 1,1 0,-1-1,-6-7,0-1,-11-17,16 22,-152-271,26-11,39 68,-71-275,124 350,6-1,7-1,-6-173,27-288,4 365,48-917,-39 982,23-446,4-75,-7-21,-23 469,-5 142,-2 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7:07:06.7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0 308,'735'-18,"-524"10,98-4,65-8,68-5,65-1,57 0,57 3,55 5,50 6,2423-46,-2566 40,1281-25,-5 114,-1440-24,-60 22,-261-44,99 41,-143-44,0 3,-2 1,-1 3,-2 3,57 45,-71-47,-2 1,-1 2,-1 1,-2 1,-1 2,-2 1,23 43,-26-34,-2 2,-1 0,-3 2,-2 0,-3 0,-1 1,3 60,-13-103,0 0,-1-1,0 1,-1 0,0 0,0-1,-4 13,4-19,0 1,0-1,0 1,-1-1,1 1,-1-1,0 0,0 0,0 1,0-1,0-1,0 1,0 0,-1 0,1-1,-1 0,1 1,-1-1,0 0,1 0,-1 0,0-1,0 1,1-1,-5 1,-105 11,-40 5,-688 105,-6-27,-169-47,-6-47,458-3,-2316 17,1163-15,1575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0565B7ED-3A33-4C44-8C72-566D6B6845C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96A910D8-BA5B-4FA1-B666-BF21532894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F4CCB32F-BB15-4A74-9C50-5FBE237E170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61FF5A73-4A03-49B4-B780-7838E5D5F9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97676F90-2E2F-4930-8DA4-22D82A37D4D8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CAB80398-5B3A-4717-8FA2-33555A1B086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1B6FD05A-B1A5-444A-A4EA-FB3AE6AA19F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24358534-1CBF-4BFE-AB15-F4B6AFA119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C451CC0A-7820-43EE-A94E-99BA3514726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007FA2E8-1B09-437E-B967-8CED9466AE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A5DA8C13-DC48-4B8E-B943-0B34D8E7269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image" Target="../media/image4.sv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3.png"/><Relationship Id="rId2" Type="http://schemas.openxmlformats.org/officeDocument/2006/relationships/tags" Target="../tags/tag74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image" Target="../media/image1.png"/><Relationship Id="rId10" Type="http://schemas.openxmlformats.org/officeDocument/2006/relationships/tags" Target="../tags/tag82.xml"/><Relationship Id="rId19" Type="http://schemas.openxmlformats.org/officeDocument/2006/relationships/image" Target="../media/image5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xaleph.deviantart.com/art/Simple-MySQL-Icon-167971780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Relationship Id="rId6" Type="http://schemas.openxmlformats.org/officeDocument/2006/relationships/hyperlink" Target="https://www.nosinmiubuntu.com/curso-de-desarrollo-en-html5-css-y-javascript-de-apps-web-octava-edicion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pngall.com/python-programming-language-pn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" Type="http://schemas.openxmlformats.org/officeDocument/2006/relationships/image" Target="../media/image12.jpg"/><Relationship Id="rId21" Type="http://schemas.openxmlformats.org/officeDocument/2006/relationships/customXml" Target="../ink/ink10.xml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tags" Target="../tags/tag93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24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29"/>
          <p:cNvGrpSpPr/>
          <p:nvPr>
            <p:custDataLst>
              <p:tags r:id="rId1"/>
            </p:custDataLst>
          </p:nvPr>
        </p:nvGrpSpPr>
        <p:grpSpPr>
          <a:xfrm>
            <a:off x="7556357" y="-189042"/>
            <a:ext cx="4635643" cy="7047042"/>
            <a:chOff x="6944621" y="-634554"/>
            <a:chExt cx="4635643" cy="7047042"/>
          </a:xfrm>
        </p:grpSpPr>
        <p:sp>
          <p:nvSpPr>
            <p:cNvPr id="45" name="Shape26">
              <a:extLst>
                <a:ext uri="{FF2B5EF4-FFF2-40B4-BE49-F238E27FC236}">
                  <a16:creationId xmlns:a16="http://schemas.microsoft.com/office/drawing/2014/main" id="{FD906F14-F55B-894B-CA10-478AB1927C56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9867406" y="-634554"/>
              <a:ext cx="1689594" cy="1675341"/>
            </a:xfrm>
            <a:custGeom>
              <a:avLst/>
              <a:gdLst>
                <a:gd name="connsiteX0" fmla="*/ 0 w 1689814"/>
                <a:gd name="connsiteY0" fmla="*/ 0 h 1675559"/>
                <a:gd name="connsiteX1" fmla="*/ 1689814 w 1689814"/>
                <a:gd name="connsiteY1" fmla="*/ 0 h 1675559"/>
                <a:gd name="connsiteX2" fmla="*/ 1689814 w 1689814"/>
                <a:gd name="connsiteY2" fmla="*/ 1480903 h 1675559"/>
                <a:gd name="connsiteX3" fmla="*/ 1332858 w 1689814"/>
                <a:gd name="connsiteY3" fmla="*/ 1675559 h 1675559"/>
                <a:gd name="connsiteX4" fmla="*/ 0 w 1689814"/>
                <a:gd name="connsiteY4" fmla="*/ 948724 h 167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814" h="1675559">
                  <a:moveTo>
                    <a:pt x="0" y="0"/>
                  </a:moveTo>
                  <a:lnTo>
                    <a:pt x="1689814" y="0"/>
                  </a:lnTo>
                  <a:lnTo>
                    <a:pt x="1689814" y="1480903"/>
                  </a:lnTo>
                  <a:lnTo>
                    <a:pt x="1332858" y="1675559"/>
                  </a:lnTo>
                  <a:lnTo>
                    <a:pt x="0" y="948724"/>
                  </a:lnTo>
                  <a:close/>
                </a:path>
              </a:pathLst>
            </a:custGeom>
            <a:solidFill>
              <a:srgbClr val="E7E6E6"/>
            </a:solidFill>
            <a:ln w="88900">
              <a:noFill/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val="1"/>
              </a:ext>
            </a:extLst>
          </p:spPr>
          <p:txBody>
            <a:bodyPr wrap="square" lIns="25397" tIns="25397" rIns="25397" bIns="25397" anchor="ctr">
              <a:noAutofit/>
            </a:bodyPr>
            <a:lstStyle>
              <a:lvl1pPr defTabSz="825500">
                <a:defRPr sz="45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defRPr>
              </a:lvl1pPr>
            </a:lstStyle>
            <a:p>
              <a:pPr defTabSz="825417"/>
              <a:endParaRPr sz="2250"/>
            </a:p>
          </p:txBody>
        </p:sp>
        <p:sp>
          <p:nvSpPr>
            <p:cNvPr id="46" name="Shape28">
              <a:extLst>
                <a:ext uri="{FF2B5EF4-FFF2-40B4-BE49-F238E27FC236}">
                  <a16:creationId xmlns:a16="http://schemas.microsoft.com/office/drawing/2014/main" id="{172DCEAF-3137-C33B-56C8-3C42A641837B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6944621" y="2953322"/>
              <a:ext cx="4635643" cy="3459166"/>
            </a:xfrm>
            <a:custGeom>
              <a:avLst/>
              <a:gdLst>
                <a:gd name="connsiteX0" fmla="*/ 2458327 w 4636247"/>
                <a:gd name="connsiteY0" fmla="*/ 0 h 3459616"/>
                <a:gd name="connsiteX1" fmla="*/ 4636247 w 4636247"/>
                <a:gd name="connsiteY1" fmla="*/ 1187665 h 3459616"/>
                <a:gd name="connsiteX2" fmla="*/ 4636247 w 4636247"/>
                <a:gd name="connsiteY2" fmla="*/ 3459616 h 3459616"/>
                <a:gd name="connsiteX3" fmla="*/ 0 w 4636247"/>
                <a:gd name="connsiteY3" fmla="*/ 3459616 h 3459616"/>
                <a:gd name="connsiteX4" fmla="*/ 0 w 4636247"/>
                <a:gd name="connsiteY4" fmla="*/ 1340576 h 345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6247" h="3459616">
                  <a:moveTo>
                    <a:pt x="2458327" y="0"/>
                  </a:moveTo>
                  <a:lnTo>
                    <a:pt x="4636247" y="1187665"/>
                  </a:lnTo>
                  <a:lnTo>
                    <a:pt x="4636247" y="3459616"/>
                  </a:lnTo>
                  <a:lnTo>
                    <a:pt x="0" y="3459616"/>
                  </a:lnTo>
                  <a:lnTo>
                    <a:pt x="0" y="1340576"/>
                  </a:lnTo>
                  <a:close/>
                </a:path>
              </a:pathLst>
            </a:custGeom>
            <a:solidFill>
              <a:srgbClr val="000000"/>
            </a:solidFill>
            <a:ln w="88900">
              <a:noFill/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val="1"/>
              </a:ext>
            </a:extLst>
          </p:spPr>
          <p:txBody>
            <a:bodyPr wrap="square" lIns="25397" tIns="25397" rIns="25397" bIns="25397" anchor="ctr">
              <a:noAutofit/>
            </a:bodyPr>
            <a:lstStyle>
              <a:lvl1pPr defTabSz="825500">
                <a:defRPr sz="45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defRPr>
              </a:lvl1pPr>
            </a:lstStyle>
            <a:p>
              <a:pPr defTabSz="825417"/>
              <a:endParaRPr sz="2250"/>
            </a:p>
          </p:txBody>
        </p:sp>
      </p:grpSp>
      <p:sp>
        <p:nvSpPr>
          <p:cNvPr id="34" name="Shape10">
            <a:extLst>
              <a:ext uri="{FF2B5EF4-FFF2-40B4-BE49-F238E27FC236}">
                <a16:creationId xmlns:a16="http://schemas.microsoft.com/office/drawing/2014/main" id="{70BA3B72-1F51-FE49-99FC-8EE259687CF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976320" y="5844173"/>
            <a:ext cx="2069477" cy="646331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val="1"/>
            </a:ext>
          </a:extLst>
        </p:spPr>
        <p:txBody>
          <a:bodyPr wrap="none" lIns="0" tIns="0" rIns="0" bIns="0" anchor="t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sz="2100" dirty="0">
                <a:solidFill>
                  <a:schemeClr val="bg1"/>
                </a:solidFill>
                <a:latin typeface="+mn-lt"/>
              </a:rPr>
              <a:t>SDP ID:</a:t>
            </a:r>
            <a:r>
              <a:rPr lang="en-IN" sz="2000" b="1" dirty="0">
                <a:solidFill>
                  <a:schemeClr val="bg1"/>
                </a:solidFill>
                <a:latin typeface="+mn-lt"/>
              </a:rPr>
              <a:t>20240116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Shape16">
            <a:extLst>
              <a:ext uri="{FF2B5EF4-FFF2-40B4-BE49-F238E27FC236}">
                <a16:creationId xmlns:a16="http://schemas.microsoft.com/office/drawing/2014/main" id="{70BA3B72-1F51-FE49-99FC-8EE259687C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7524" y="3717032"/>
            <a:ext cx="6087313" cy="1477328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0000"/>
                </a:solidFill>
                <a:latin typeface="+mn-lt"/>
              </a:rPr>
              <a:t>Te</a:t>
            </a:r>
            <a:r>
              <a:rPr lang="en-IN" sz="2400" b="1" dirty="0">
                <a:solidFill>
                  <a:srgbClr val="000000"/>
                </a:solidFill>
              </a:rPr>
              <a:t>am Members:-</a:t>
            </a:r>
            <a:endParaRPr lang="en-IN" sz="24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+mn-lt"/>
              </a:rPr>
              <a:t>B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Sasi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Preetham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+mn-lt"/>
              </a:rPr>
              <a:t>- </a:t>
            </a:r>
            <a:r>
              <a:rPr sz="2400" dirty="0">
                <a:solidFill>
                  <a:srgbClr val="000000"/>
                </a:solidFill>
                <a:latin typeface="+mn-lt"/>
              </a:rPr>
              <a:t>20BCE7362</a:t>
            </a:r>
            <a:endParaRPr lang="en-IN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i-FI" sz="2400" dirty="0">
                <a:solidFill>
                  <a:srgbClr val="000000"/>
                </a:solidFill>
                <a:latin typeface="+mn-lt"/>
              </a:rPr>
              <a:t>Gokavarapu Teja Naga </a:t>
            </a:r>
            <a:r>
              <a:rPr lang="fi-FI" sz="2400" dirty="0">
                <a:solidFill>
                  <a:srgbClr val="000000"/>
                </a:solidFill>
              </a:rPr>
              <a:t>Sai -</a:t>
            </a:r>
            <a:r>
              <a:rPr lang="fi-FI" sz="2400" dirty="0">
                <a:solidFill>
                  <a:srgbClr val="000000"/>
                </a:solidFill>
                <a:latin typeface="+mn-lt"/>
              </a:rPr>
              <a:t> 20BCE7361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Shape34">
            <a:extLst>
              <a:ext uri="{FF2B5EF4-FFF2-40B4-BE49-F238E27FC236}">
                <a16:creationId xmlns:a16="http://schemas.microsoft.com/office/drawing/2014/main" id="{2F39B505-7C7B-244D-9DAF-97212A5553C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37524" y="2110678"/>
            <a:ext cx="8075929" cy="49244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2438338">
              <a:lnSpc>
                <a:spcPct val="80000"/>
              </a:lnSpc>
              <a:spcBef>
                <a:spcPts val="4500"/>
              </a:spcBef>
              <a:defRPr sz="5000" b="0">
                <a:latin typeface="Play"/>
                <a:ea typeface="Play"/>
                <a:cs typeface="Play"/>
                <a:sym typeface="Play"/>
              </a:defRPr>
            </a:lvl1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+mn-lt"/>
              </a:rPr>
              <a:t>Improving Chatbot Responsiveness</a:t>
            </a:r>
          </a:p>
        </p:txBody>
      </p:sp>
      <p:sp>
        <p:nvSpPr>
          <p:cNvPr id="28" name="Shape35">
            <a:extLst>
              <a:ext uri="{FF2B5EF4-FFF2-40B4-BE49-F238E27FC236}">
                <a16:creationId xmlns:a16="http://schemas.microsoft.com/office/drawing/2014/main" id="{435452B9-7028-9F4E-B41C-3DBEB105903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7524" y="869934"/>
            <a:ext cx="8221803" cy="1181862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2300" b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r>
              <a:rPr lang="en-US" sz="4800" b="1" dirty="0">
                <a:solidFill>
                  <a:srgbClr val="000000"/>
                </a:solidFill>
                <a:latin typeface="+mn-lt"/>
              </a:rPr>
              <a:t>Food Ordering Chatbot with 
FastAPI Backend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D373-41A1-3A01-4D08-BC9C3ACF32C4}"/>
              </a:ext>
            </a:extLst>
          </p:cNvPr>
          <p:cNvSpPr txBox="1"/>
          <p:nvPr/>
        </p:nvSpPr>
        <p:spPr>
          <a:xfrm>
            <a:off x="551384" y="5013176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Guided By:-  </a:t>
            </a:r>
          </a:p>
          <a:p>
            <a:r>
              <a:rPr lang="en-IN" sz="2400" dirty="0" err="1"/>
              <a:t>Dr.</a:t>
            </a:r>
            <a:r>
              <a:rPr lang="en-IN" sz="2400" dirty="0"/>
              <a:t> Ganesh Reddy Karri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07479DB-E995-0911-0DC4-C31968BDEE71}"/>
              </a:ext>
            </a:extLst>
          </p:cNvPr>
          <p:cNvSpPr txBox="1"/>
          <p:nvPr/>
        </p:nvSpPr>
        <p:spPr>
          <a:xfrm>
            <a:off x="1271464" y="620688"/>
            <a:ext cx="6097162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chemeClr val="bg1"/>
                </a:solidFill>
                <a:ea typeface="Play"/>
                <a:cs typeface="Play"/>
                <a:sym typeface="Play"/>
              </a:rPr>
              <a:t>Work Flow</a:t>
            </a:r>
          </a:p>
        </p:txBody>
      </p:sp>
      <p:sp>
        <p:nvSpPr>
          <p:cNvPr id="31" name="Shape26">
            <a:extLst>
              <a:ext uri="{FF2B5EF4-FFF2-40B4-BE49-F238E27FC236}">
                <a16:creationId xmlns:a16="http://schemas.microsoft.com/office/drawing/2014/main" id="{48A5F186-8FAD-A1C7-05CB-444AA20DCBFA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5400000">
            <a:off x="10922281" y="5588281"/>
            <a:ext cx="864097" cy="1675341"/>
          </a:xfrm>
          <a:custGeom>
            <a:avLst/>
            <a:gdLst>
              <a:gd name="connsiteX0" fmla="*/ 0 w 1689814"/>
              <a:gd name="connsiteY0" fmla="*/ 0 h 1675559"/>
              <a:gd name="connsiteX1" fmla="*/ 1689814 w 1689814"/>
              <a:gd name="connsiteY1" fmla="*/ 0 h 1675559"/>
              <a:gd name="connsiteX2" fmla="*/ 1689814 w 1689814"/>
              <a:gd name="connsiteY2" fmla="*/ 1480903 h 1675559"/>
              <a:gd name="connsiteX3" fmla="*/ 1332858 w 1689814"/>
              <a:gd name="connsiteY3" fmla="*/ 1675559 h 1675559"/>
              <a:gd name="connsiteX4" fmla="*/ 0 w 1689814"/>
              <a:gd name="connsiteY4" fmla="*/ 948724 h 167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814" h="1675559">
                <a:moveTo>
                  <a:pt x="0" y="0"/>
                </a:moveTo>
                <a:lnTo>
                  <a:pt x="1689814" y="0"/>
                </a:lnTo>
                <a:lnTo>
                  <a:pt x="1689814" y="1480903"/>
                </a:lnTo>
                <a:lnTo>
                  <a:pt x="1332858" y="1675559"/>
                </a:lnTo>
                <a:lnTo>
                  <a:pt x="0" y="9487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AC44-CF7B-0A06-0365-FBE4B918E8A4}"/>
              </a:ext>
            </a:extLst>
          </p:cNvPr>
          <p:cNvSpPr txBox="1"/>
          <p:nvPr/>
        </p:nvSpPr>
        <p:spPr>
          <a:xfrm>
            <a:off x="983432" y="1700808"/>
            <a:ext cx="8208912" cy="390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Designing the conversation flow in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Dialogflow</a:t>
            </a: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 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Developing the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FastAPI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backend for handling requests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Integrating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Dialogflow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with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FastAPI</a:t>
            </a: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Setting up and managing the SQL database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Developing a website for food business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Integrating chatbot into website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Testing and iterating the chatbot functionality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9206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30"/>
          <p:cNvGrpSpPr/>
          <p:nvPr>
            <p:custDataLst>
              <p:tags r:id="rId1"/>
            </p:custDataLst>
          </p:nvPr>
        </p:nvGrpSpPr>
        <p:grpSpPr>
          <a:xfrm>
            <a:off x="10258540" y="447"/>
            <a:ext cx="1933460" cy="1980942"/>
            <a:chOff x="9623540" y="-634553"/>
            <a:chExt cx="1933460" cy="1980942"/>
          </a:xfrm>
        </p:grpSpPr>
        <p:sp>
          <p:nvSpPr>
            <p:cNvPr id="49" name="Shape29">
              <a:extLst>
                <a:ext uri="{FF2B5EF4-FFF2-40B4-BE49-F238E27FC236}">
                  <a16:creationId xmlns:a16="http://schemas.microsoft.com/office/drawing/2014/main" id="{C8B35B65-3417-8E2B-8230-90AE2EBE16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23540" y="-634553"/>
              <a:ext cx="1933460" cy="1980942"/>
            </a:xfrm>
            <a:custGeom>
              <a:avLst/>
              <a:gdLst>
                <a:gd name="connsiteX0" fmla="*/ 0 w 3963822"/>
                <a:gd name="connsiteY0" fmla="*/ 0 h 4061165"/>
                <a:gd name="connsiteX1" fmla="*/ 3963822 w 3963822"/>
                <a:gd name="connsiteY1" fmla="*/ 0 h 4061165"/>
                <a:gd name="connsiteX2" fmla="*/ 3963822 w 3963822"/>
                <a:gd name="connsiteY2" fmla="*/ 3460781 h 4061165"/>
                <a:gd name="connsiteX3" fmla="*/ 2862848 w 3963822"/>
                <a:gd name="connsiteY3" fmla="*/ 4061165 h 4061165"/>
                <a:gd name="connsiteX4" fmla="*/ 0 w 3963822"/>
                <a:gd name="connsiteY4" fmla="*/ 2499994 h 40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3822" h="4061165">
                  <a:moveTo>
                    <a:pt x="0" y="0"/>
                  </a:moveTo>
                  <a:lnTo>
                    <a:pt x="3963822" y="0"/>
                  </a:lnTo>
                  <a:lnTo>
                    <a:pt x="3963822" y="3460781"/>
                  </a:lnTo>
                  <a:lnTo>
                    <a:pt x="2862848" y="4061165"/>
                  </a:lnTo>
                  <a:lnTo>
                    <a:pt x="0" y="2499994"/>
                  </a:lnTo>
                  <a:close/>
                </a:path>
              </a:pathLst>
            </a:custGeom>
            <a:solidFill>
              <a:srgbClr val="E7E6E6"/>
            </a:solidFill>
            <a:ln w="12700">
              <a:miter lim="400000"/>
            </a:ln>
          </p:spPr>
          <p:txBody>
            <a:bodyPr wrap="square"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/>
            </a:p>
          </p:txBody>
        </p:sp>
      </p:grpSp>
      <p:sp>
        <p:nvSpPr>
          <p:cNvPr id="3" name="Shape35">
            <a:extLst>
              <a:ext uri="{FF2B5EF4-FFF2-40B4-BE49-F238E27FC236}">
                <a16:creationId xmlns:a16="http://schemas.microsoft.com/office/drawing/2014/main" id="{A8B957C0-C835-3640-9351-2BE87B56DD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99456" y="836712"/>
            <a:ext cx="3839193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2634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00"/>
                </a:solidFill>
                <a:ea typeface="Play"/>
                <a:cs typeface="Play"/>
                <a:sym typeface="Play"/>
              </a:rPr>
              <a:t>Future Scope</a:t>
            </a:r>
            <a:endParaRPr lang="en-US" sz="4800" b="1" dirty="0">
              <a:solidFill>
                <a:srgbClr val="000000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07B93-EE27-5FB8-7575-02C25A4FB6B0}"/>
              </a:ext>
            </a:extLst>
          </p:cNvPr>
          <p:cNvSpPr txBox="1"/>
          <p:nvPr/>
        </p:nvSpPr>
        <p:spPr>
          <a:xfrm>
            <a:off x="623392" y="1772816"/>
            <a:ext cx="105131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ea typeface="Times New Roman" panose="02020603050405020304" pitchFamily="18" charset="0"/>
              </a:rPr>
              <a:t>Voice Ordering: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Explore the implementation of voice recognition capabilities to enable users to place orders using voice commands, offering a hands-free and convenient ordering experience.</a:t>
            </a:r>
          </a:p>
          <a:p>
            <a:endParaRPr lang="en-IN" sz="2400" dirty="0">
              <a:effectLst/>
              <a:ea typeface="Times New Roman" panose="02020603050405020304" pitchFamily="18" charset="0"/>
            </a:endParaRPr>
          </a:p>
          <a:p>
            <a:r>
              <a:rPr lang="en-US" sz="2400" b="1" dirty="0">
                <a:effectLst/>
                <a:ea typeface="Times New Roman" panose="02020603050405020304" pitchFamily="18" charset="0"/>
              </a:rPr>
              <a:t>Integration with Payment Gateways: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Extend the system's capabilities by integrating with secure payment gateways to facilitate seamless and secure transactions directly through the chatbot interface.</a:t>
            </a:r>
          </a:p>
          <a:p>
            <a:endParaRPr lang="en-IN" sz="2400" dirty="0">
              <a:effectLst/>
              <a:ea typeface="Times New Roman" panose="02020603050405020304" pitchFamily="18" charset="0"/>
            </a:endParaRPr>
          </a:p>
          <a:p>
            <a:r>
              <a:rPr lang="en-US" sz="2400" b="1" dirty="0">
                <a:effectLst/>
                <a:ea typeface="Times New Roman" panose="02020603050405020304" pitchFamily="18" charset="0"/>
              </a:rPr>
              <a:t>Multilingual Support: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Enhance the chatbot's accessibility by adding support for multiple languages, catering to a diverse user base and expanding the reach of the system to international markets.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733384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30"/>
          <p:cNvGrpSpPr/>
          <p:nvPr>
            <p:custDataLst>
              <p:tags r:id="rId1"/>
            </p:custDataLst>
          </p:nvPr>
        </p:nvGrpSpPr>
        <p:grpSpPr>
          <a:xfrm>
            <a:off x="10258540" y="447"/>
            <a:ext cx="1933460" cy="1980942"/>
            <a:chOff x="9623540" y="-634553"/>
            <a:chExt cx="1933460" cy="1980942"/>
          </a:xfrm>
        </p:grpSpPr>
        <p:sp>
          <p:nvSpPr>
            <p:cNvPr id="49" name="Shape29">
              <a:extLst>
                <a:ext uri="{FF2B5EF4-FFF2-40B4-BE49-F238E27FC236}">
                  <a16:creationId xmlns:a16="http://schemas.microsoft.com/office/drawing/2014/main" id="{C8B35B65-3417-8E2B-8230-90AE2EBE16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23540" y="-634553"/>
              <a:ext cx="1933460" cy="1980942"/>
            </a:xfrm>
            <a:custGeom>
              <a:avLst/>
              <a:gdLst>
                <a:gd name="connsiteX0" fmla="*/ 0 w 3963822"/>
                <a:gd name="connsiteY0" fmla="*/ 0 h 4061165"/>
                <a:gd name="connsiteX1" fmla="*/ 3963822 w 3963822"/>
                <a:gd name="connsiteY1" fmla="*/ 0 h 4061165"/>
                <a:gd name="connsiteX2" fmla="*/ 3963822 w 3963822"/>
                <a:gd name="connsiteY2" fmla="*/ 3460781 h 4061165"/>
                <a:gd name="connsiteX3" fmla="*/ 2862848 w 3963822"/>
                <a:gd name="connsiteY3" fmla="*/ 4061165 h 4061165"/>
                <a:gd name="connsiteX4" fmla="*/ 0 w 3963822"/>
                <a:gd name="connsiteY4" fmla="*/ 2499994 h 40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3822" h="4061165">
                  <a:moveTo>
                    <a:pt x="0" y="0"/>
                  </a:moveTo>
                  <a:lnTo>
                    <a:pt x="3963822" y="0"/>
                  </a:lnTo>
                  <a:lnTo>
                    <a:pt x="3963822" y="3460781"/>
                  </a:lnTo>
                  <a:lnTo>
                    <a:pt x="2862848" y="4061165"/>
                  </a:lnTo>
                  <a:lnTo>
                    <a:pt x="0" y="2499994"/>
                  </a:lnTo>
                  <a:close/>
                </a:path>
              </a:pathLst>
            </a:custGeom>
            <a:solidFill>
              <a:srgbClr val="E7E6E6"/>
            </a:solidFill>
            <a:ln w="12700">
              <a:miter lim="400000"/>
            </a:ln>
          </p:spPr>
          <p:txBody>
            <a:bodyPr wrap="square"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/>
            </a:p>
          </p:txBody>
        </p:sp>
      </p:grpSp>
      <p:sp>
        <p:nvSpPr>
          <p:cNvPr id="3" name="Shape35">
            <a:extLst>
              <a:ext uri="{FF2B5EF4-FFF2-40B4-BE49-F238E27FC236}">
                <a16:creationId xmlns:a16="http://schemas.microsoft.com/office/drawing/2014/main" id="{A8B957C0-C835-3640-9351-2BE87B56DD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43472" y="836712"/>
            <a:ext cx="3157916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2634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00"/>
                </a:solidFill>
                <a:ea typeface="Play"/>
                <a:cs typeface="Play"/>
                <a:sym typeface="Play"/>
              </a:rPr>
              <a:t>Conclusion</a:t>
            </a:r>
            <a:endParaRPr lang="en-US" sz="3600" b="1" dirty="0">
              <a:solidFill>
                <a:srgbClr val="000000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07B93-EE27-5FB8-7575-02C25A4FB6B0}"/>
              </a:ext>
            </a:extLst>
          </p:cNvPr>
          <p:cNvSpPr txBox="1"/>
          <p:nvPr/>
        </p:nvSpPr>
        <p:spPr>
          <a:xfrm>
            <a:off x="623392" y="1772816"/>
            <a:ext cx="105131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The combination of Google </a:t>
            </a:r>
            <a:r>
              <a:rPr lang="en-US" sz="2400" b="0" i="0" dirty="0" err="1">
                <a:effectLst/>
                <a:latin typeface="Söhne"/>
              </a:rPr>
              <a:t>DialogFlow</a:t>
            </a:r>
            <a:r>
              <a:rPr lang="en-US" sz="2400" b="0" i="0" dirty="0">
                <a:effectLst/>
                <a:latin typeface="Söhne"/>
              </a:rPr>
              <a:t> and FastAPI offers a powerful solution for developing responsive and efficient chatbots.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By leveraging DialogFlow's natural language understanding and FastAPI's high performance and ease of development, we aim to create a seamless food ordering experience.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Our project demonstrates the effectiveness of integrating cutting-edge technologies to enhance user interaction and streamline processes.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Moving forward, we anticipate further refinements and enhancements based on user feedback and ongoing development efforts.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6252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E296E8-D582-C7C8-0F88-D0E4559B5BF1}"/>
              </a:ext>
            </a:extLst>
          </p:cNvPr>
          <p:cNvSpPr txBox="1"/>
          <p:nvPr/>
        </p:nvSpPr>
        <p:spPr>
          <a:xfrm>
            <a:off x="3791744" y="3013501"/>
            <a:ext cx="4608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56976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07479DB-E995-0911-0DC4-C31968BDEE71}"/>
              </a:ext>
            </a:extLst>
          </p:cNvPr>
          <p:cNvSpPr txBox="1"/>
          <p:nvPr/>
        </p:nvSpPr>
        <p:spPr>
          <a:xfrm>
            <a:off x="1271464" y="620688"/>
            <a:ext cx="6097162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chemeClr val="bg1"/>
                </a:solidFill>
                <a:ea typeface="Play"/>
                <a:cs typeface="Play"/>
                <a:sym typeface="Play"/>
              </a:rPr>
              <a:t>Contents</a:t>
            </a:r>
          </a:p>
        </p:txBody>
      </p:sp>
      <p:sp>
        <p:nvSpPr>
          <p:cNvPr id="31" name="Shape26">
            <a:extLst>
              <a:ext uri="{FF2B5EF4-FFF2-40B4-BE49-F238E27FC236}">
                <a16:creationId xmlns:a16="http://schemas.microsoft.com/office/drawing/2014/main" id="{48A5F186-8FAD-A1C7-05CB-444AA20DCBFA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5400000">
            <a:off x="10922281" y="5588281"/>
            <a:ext cx="864097" cy="1675341"/>
          </a:xfrm>
          <a:custGeom>
            <a:avLst/>
            <a:gdLst>
              <a:gd name="connsiteX0" fmla="*/ 0 w 1689814"/>
              <a:gd name="connsiteY0" fmla="*/ 0 h 1675559"/>
              <a:gd name="connsiteX1" fmla="*/ 1689814 w 1689814"/>
              <a:gd name="connsiteY1" fmla="*/ 0 h 1675559"/>
              <a:gd name="connsiteX2" fmla="*/ 1689814 w 1689814"/>
              <a:gd name="connsiteY2" fmla="*/ 1480903 h 1675559"/>
              <a:gd name="connsiteX3" fmla="*/ 1332858 w 1689814"/>
              <a:gd name="connsiteY3" fmla="*/ 1675559 h 1675559"/>
              <a:gd name="connsiteX4" fmla="*/ 0 w 1689814"/>
              <a:gd name="connsiteY4" fmla="*/ 948724 h 167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814" h="1675559">
                <a:moveTo>
                  <a:pt x="0" y="0"/>
                </a:moveTo>
                <a:lnTo>
                  <a:pt x="1689814" y="0"/>
                </a:lnTo>
                <a:lnTo>
                  <a:pt x="1689814" y="1480903"/>
                </a:lnTo>
                <a:lnTo>
                  <a:pt x="1332858" y="1675559"/>
                </a:lnTo>
                <a:lnTo>
                  <a:pt x="0" y="9487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889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AC44-CF7B-0A06-0365-FBE4B918E8A4}"/>
              </a:ext>
            </a:extLst>
          </p:cNvPr>
          <p:cNvSpPr txBox="1"/>
          <p:nvPr/>
        </p:nvSpPr>
        <p:spPr>
          <a:xfrm>
            <a:off x="983432" y="1431991"/>
            <a:ext cx="6480720" cy="556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AIM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OBJECTIVE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LITERATURE SURVEY</a:t>
            </a: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TOOLS AND TECHNOLOGIES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PROPOSED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WORK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FUTURE SCOPE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RESULTS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38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27"/>
          <p:cNvGrpSpPr/>
          <p:nvPr>
            <p:custDataLst>
              <p:tags r:id="rId1"/>
            </p:custDataLst>
          </p:nvPr>
        </p:nvGrpSpPr>
        <p:grpSpPr>
          <a:xfrm>
            <a:off x="-750880" y="449916"/>
            <a:ext cx="13209752" cy="7114110"/>
            <a:chOff x="-1385880" y="-185084"/>
            <a:chExt cx="13209752" cy="7114110"/>
          </a:xfrm>
        </p:grpSpPr>
        <p:sp>
          <p:nvSpPr>
            <p:cNvPr id="41" name="Shape22">
              <a:extLst>
                <a:ext uri="{FF2B5EF4-FFF2-40B4-BE49-F238E27FC236}">
                  <a16:creationId xmlns:a16="http://schemas.microsoft.com/office/drawing/2014/main" id="{44E70BE4-9482-3842-AF1E-7AFF235C1BC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85880" y="2794000"/>
              <a:ext cx="3535617" cy="413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63500" cap="rnd">
              <a:solidFill>
                <a:srgbClr val="FFFFFF"/>
              </a:solidFill>
              <a:prstDash val="sysDot"/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/>
            </a:p>
          </p:txBody>
        </p:sp>
        <p:sp>
          <p:nvSpPr>
            <p:cNvPr id="42" name="Shape24">
              <a:extLst>
                <a:ext uri="{FF2B5EF4-FFF2-40B4-BE49-F238E27FC236}">
                  <a16:creationId xmlns:a16="http://schemas.microsoft.com/office/drawing/2014/main" id="{C63B9D0E-CF4B-934C-914A-57AD8F73089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772204" y="-185084"/>
              <a:ext cx="1051668" cy="1229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114300">
              <a:noFill/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3" name="Shape26">
              <a:extLst>
                <a:ext uri="{FF2B5EF4-FFF2-40B4-BE49-F238E27FC236}">
                  <a16:creationId xmlns:a16="http://schemas.microsoft.com/office/drawing/2014/main" id="{A4EE24FC-8D93-4E42-9A49-0366353B7D1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872230" y="5018468"/>
              <a:ext cx="555014" cy="649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114300">
              <a:noFill/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28" name="Shape4">
            <a:extLst>
              <a:ext uri="{FF2B5EF4-FFF2-40B4-BE49-F238E27FC236}">
                <a16:creationId xmlns:a16="http://schemas.microsoft.com/office/drawing/2014/main" id="{71F8D0D6-9669-1B44-BB2F-B6140805C83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666259" y="3140968"/>
            <a:ext cx="3204403" cy="2215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FFFFFF"/>
                </a:solidFill>
                <a:latin typeface="+mn-lt"/>
              </a:rPr>
              <a:t>To develop a food 
ordering chatbot using 
Google Dialogflow and 
a backend Python 
FastAPI connected to 
a SQL database</a:t>
            </a:r>
          </a:p>
        </p:txBody>
      </p:sp>
      <p:grpSp>
        <p:nvGrpSpPr>
          <p:cNvPr id="29" name="Shape28"/>
          <p:cNvGrpSpPr/>
          <p:nvPr>
            <p:custDataLst>
              <p:tags r:id="rId3"/>
            </p:custDataLst>
          </p:nvPr>
        </p:nvGrpSpPr>
        <p:grpSpPr>
          <a:xfrm>
            <a:off x="3703964" y="2023059"/>
            <a:ext cx="827892" cy="965073"/>
            <a:chOff x="3437043" y="1879382"/>
            <a:chExt cx="827892" cy="965073"/>
          </a:xfrm>
        </p:grpSpPr>
        <p:sp>
          <p:nvSpPr>
            <p:cNvPr id="30" name="Shape6">
              <a:extLst>
                <a:ext uri="{FF2B5EF4-FFF2-40B4-BE49-F238E27FC236}">
                  <a16:creationId xmlns:a16="http://schemas.microsoft.com/office/drawing/2014/main" id="{409CB062-C210-8C45-AAC8-7E9089CE9277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 rot="5400000">
              <a:off x="3368452" y="1947972"/>
              <a:ext cx="965073" cy="827892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defTabSz="914281" hangingPunct="1">
                <a:defRPr/>
              </a:pPr>
              <a:endParaRPr lang="ru-RU" sz="1800" kern="1200">
                <a:solidFill>
                  <a:prstClr val="white"/>
                </a:solidFill>
                <a:latin typeface="Play"/>
              </a:endParaRPr>
            </a:p>
          </p:txBody>
        </p:sp>
        <p:pic>
          <p:nvPicPr>
            <p:cNvPr id="31" name="Shape8"/>
            <p:cNvPicPr/>
            <p:nvPr>
              <p:custDataLst>
                <p:tags r:id="rId10"/>
              </p:custDataLst>
            </p:nvPr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99022" y="2109951"/>
              <a:ext cx="503934" cy="503934"/>
            </a:xfrm>
            <a:prstGeom prst="rect">
              <a:avLst/>
            </a:prstGeom>
          </p:spPr>
        </p:pic>
      </p:grpSp>
      <p:sp>
        <p:nvSpPr>
          <p:cNvPr id="36" name="Shape16">
            <a:extLst>
              <a:ext uri="{FF2B5EF4-FFF2-40B4-BE49-F238E27FC236}">
                <a16:creationId xmlns:a16="http://schemas.microsoft.com/office/drawing/2014/main" id="{71F8D0D6-9669-1B44-BB2F-B6140805C836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752184" y="3140968"/>
            <a:ext cx="4248472" cy="2954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FFFFFF"/>
                </a:solidFill>
                <a:latin typeface="+mn-lt"/>
              </a:rPr>
              <a:t>By leveraging the strengths of both technologies, we anticipate achieving a seamless interaction between users and the chatbot while ensuring reliability, scalability, and ease of maintenance</a:t>
            </a:r>
          </a:p>
        </p:txBody>
      </p:sp>
      <p:grpSp>
        <p:nvGrpSpPr>
          <p:cNvPr id="37" name="Shape30"/>
          <p:cNvGrpSpPr/>
          <p:nvPr>
            <p:custDataLst>
              <p:tags r:id="rId5"/>
            </p:custDataLst>
          </p:nvPr>
        </p:nvGrpSpPr>
        <p:grpSpPr>
          <a:xfrm>
            <a:off x="7752184" y="2023059"/>
            <a:ext cx="827892" cy="965073"/>
            <a:chOff x="9131279" y="1879382"/>
            <a:chExt cx="827892" cy="965073"/>
          </a:xfrm>
        </p:grpSpPr>
        <p:sp>
          <p:nvSpPr>
            <p:cNvPr id="38" name="Shape18">
              <a:extLst>
                <a:ext uri="{FF2B5EF4-FFF2-40B4-BE49-F238E27FC236}">
                  <a16:creationId xmlns:a16="http://schemas.microsoft.com/office/drawing/2014/main" id="{409CB062-C210-8C45-AAC8-7E9089CE9277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 rot="5400000">
              <a:off x="9062689" y="1947972"/>
              <a:ext cx="965073" cy="827892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defTabSz="914281" hangingPunct="1">
                <a:defRPr/>
              </a:pPr>
              <a:endParaRPr lang="ru-RU" sz="1800" kern="1200">
                <a:solidFill>
                  <a:prstClr val="white"/>
                </a:solidFill>
                <a:latin typeface="Play"/>
              </a:endParaRPr>
            </a:p>
          </p:txBody>
        </p:sp>
        <p:pic>
          <p:nvPicPr>
            <p:cNvPr id="39" name="Shape20"/>
            <p:cNvPicPr/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293259" y="2109951"/>
              <a:ext cx="503934" cy="503934"/>
            </a:xfrm>
            <a:prstGeom prst="rect">
              <a:avLst/>
            </a:prstGeom>
          </p:spPr>
        </p:pic>
      </p:grpSp>
      <p:sp>
        <p:nvSpPr>
          <p:cNvPr id="26" name="Shape32">
            <a:extLst>
              <a:ext uri="{FF2B5EF4-FFF2-40B4-BE49-F238E27FC236}">
                <a16:creationId xmlns:a16="http://schemas.microsoft.com/office/drawing/2014/main" id="{B4927C13-DA92-224C-A8E3-7451011D6D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361093" y="692696"/>
            <a:ext cx="1123706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Aim</a:t>
            </a:r>
            <a:endParaRPr lang="en-US" sz="8600" b="1" dirty="0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pic>
        <p:nvPicPr>
          <p:cNvPr id="1028" name="Picture 4" descr="Chatbot Icon PNG Images, Vectors Free Download - Pngtree">
            <a:extLst>
              <a:ext uri="{FF2B5EF4-FFF2-40B4-BE49-F238E27FC236}">
                <a16:creationId xmlns:a16="http://schemas.microsoft.com/office/drawing/2014/main" id="{75DE7A80-329C-64F4-03F6-C386A736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25" y="5475111"/>
            <a:ext cx="1157554" cy="96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9B19B22-D5CD-C7AD-D00B-7AE002F6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880" y="3615052"/>
            <a:ext cx="3711249" cy="39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30"/>
          <p:cNvGrpSpPr/>
          <p:nvPr>
            <p:custDataLst>
              <p:tags r:id="rId1"/>
            </p:custDataLst>
          </p:nvPr>
        </p:nvGrpSpPr>
        <p:grpSpPr>
          <a:xfrm>
            <a:off x="10258540" y="447"/>
            <a:ext cx="1933460" cy="1980942"/>
            <a:chOff x="9623540" y="-634553"/>
            <a:chExt cx="1933460" cy="1980942"/>
          </a:xfrm>
        </p:grpSpPr>
        <p:sp>
          <p:nvSpPr>
            <p:cNvPr id="49" name="Shape29">
              <a:extLst>
                <a:ext uri="{FF2B5EF4-FFF2-40B4-BE49-F238E27FC236}">
                  <a16:creationId xmlns:a16="http://schemas.microsoft.com/office/drawing/2014/main" id="{C8B35B65-3417-8E2B-8230-90AE2EBE16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23540" y="-634553"/>
              <a:ext cx="1933460" cy="1980942"/>
            </a:xfrm>
            <a:custGeom>
              <a:avLst/>
              <a:gdLst>
                <a:gd name="connsiteX0" fmla="*/ 0 w 3963822"/>
                <a:gd name="connsiteY0" fmla="*/ 0 h 4061165"/>
                <a:gd name="connsiteX1" fmla="*/ 3963822 w 3963822"/>
                <a:gd name="connsiteY1" fmla="*/ 0 h 4061165"/>
                <a:gd name="connsiteX2" fmla="*/ 3963822 w 3963822"/>
                <a:gd name="connsiteY2" fmla="*/ 3460781 h 4061165"/>
                <a:gd name="connsiteX3" fmla="*/ 2862848 w 3963822"/>
                <a:gd name="connsiteY3" fmla="*/ 4061165 h 4061165"/>
                <a:gd name="connsiteX4" fmla="*/ 0 w 3963822"/>
                <a:gd name="connsiteY4" fmla="*/ 2499994 h 40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3822" h="4061165">
                  <a:moveTo>
                    <a:pt x="0" y="0"/>
                  </a:moveTo>
                  <a:lnTo>
                    <a:pt x="3963822" y="0"/>
                  </a:lnTo>
                  <a:lnTo>
                    <a:pt x="3963822" y="3460781"/>
                  </a:lnTo>
                  <a:lnTo>
                    <a:pt x="2862848" y="4061165"/>
                  </a:lnTo>
                  <a:lnTo>
                    <a:pt x="0" y="2499994"/>
                  </a:lnTo>
                  <a:close/>
                </a:path>
              </a:pathLst>
            </a:custGeom>
            <a:solidFill>
              <a:srgbClr val="E7E6E6"/>
            </a:solidFill>
            <a:ln w="12700">
              <a:miter lim="400000"/>
            </a:ln>
          </p:spPr>
          <p:txBody>
            <a:bodyPr wrap="square"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/>
            </a:p>
          </p:txBody>
        </p:sp>
      </p:grpSp>
      <p:sp>
        <p:nvSpPr>
          <p:cNvPr id="3" name="Shape35">
            <a:extLst>
              <a:ext uri="{FF2B5EF4-FFF2-40B4-BE49-F238E27FC236}">
                <a16:creationId xmlns:a16="http://schemas.microsoft.com/office/drawing/2014/main" id="{A8B957C0-C835-3640-9351-2BE87B56DD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99456" y="836712"/>
            <a:ext cx="2715487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2634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00"/>
                </a:solidFill>
                <a:latin typeface="+mn-lt"/>
                <a:ea typeface="Play"/>
                <a:cs typeface="Play"/>
                <a:sym typeface="Play"/>
              </a:rPr>
              <a:t>Objective</a:t>
            </a:r>
            <a:endParaRPr lang="en-US" sz="8600" b="1" dirty="0">
              <a:solidFill>
                <a:srgbClr val="000000"/>
              </a:solidFill>
              <a:latin typeface="+mn-lt"/>
              <a:ea typeface="Play"/>
              <a:cs typeface="Play"/>
              <a:sym typeface="Play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EE3A8-0D3A-0682-727A-A1FCFEEC2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2204864"/>
            <a:ext cx="4343541" cy="40872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A3E7EB-BFD5-13E6-6849-C7D3B4351E44}"/>
              </a:ext>
            </a:extLst>
          </p:cNvPr>
          <p:cNvSpPr txBox="1"/>
          <p:nvPr/>
        </p:nvSpPr>
        <p:spPr>
          <a:xfrm>
            <a:off x="479376" y="1981389"/>
            <a:ext cx="6624736" cy="390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The primary objective is to enhance chatbot responsiveness through the implementation of </a:t>
            </a:r>
            <a:r>
              <a:rPr lang="en-GB" sz="2400" dirty="0" err="1">
                <a:latin typeface="+mn-lt"/>
              </a:rPr>
              <a:t>FastAPI</a:t>
            </a:r>
            <a:r>
              <a:rPr lang="en-GB" sz="2400" dirty="0">
                <a:latin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The secondary objective is to reduce misclassification errors.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The third objective is to reduce the learning curve to operate the chatbot.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BCEE2D-BDE2-FBD9-FC1A-D26BBD6A2A63}"/>
              </a:ext>
            </a:extLst>
          </p:cNvPr>
          <p:cNvSpPr txBox="1"/>
          <p:nvPr/>
        </p:nvSpPr>
        <p:spPr>
          <a:xfrm>
            <a:off x="1343472" y="528348"/>
            <a:ext cx="6097162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kern="1200" dirty="0">
                <a:effectLst/>
                <a:latin typeface="Play" panose="020B0604020202020204" charset="0"/>
                <a:ea typeface="Play" panose="020B0604020202020204" charset="0"/>
                <a:cs typeface="Play" panose="020B0604020202020204" charset="0"/>
              </a:rPr>
              <a:t>Literature Survey</a:t>
            </a:r>
            <a:endParaRPr lang="en-IN" sz="11500" dirty="0">
              <a:effectLst/>
            </a:endParaRPr>
          </a:p>
        </p:txBody>
      </p:sp>
      <p:sp>
        <p:nvSpPr>
          <p:cNvPr id="12" name="Shape26">
            <a:extLst>
              <a:ext uri="{FF2B5EF4-FFF2-40B4-BE49-F238E27FC236}">
                <a16:creationId xmlns:a16="http://schemas.microsoft.com/office/drawing/2014/main" id="{ED829EA9-905B-9EF5-6384-F1AA66732598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5400000">
            <a:off x="10922281" y="5588281"/>
            <a:ext cx="864097" cy="1675341"/>
          </a:xfrm>
          <a:custGeom>
            <a:avLst/>
            <a:gdLst>
              <a:gd name="connsiteX0" fmla="*/ 0 w 1689814"/>
              <a:gd name="connsiteY0" fmla="*/ 0 h 1675559"/>
              <a:gd name="connsiteX1" fmla="*/ 1689814 w 1689814"/>
              <a:gd name="connsiteY1" fmla="*/ 0 h 1675559"/>
              <a:gd name="connsiteX2" fmla="*/ 1689814 w 1689814"/>
              <a:gd name="connsiteY2" fmla="*/ 1480903 h 1675559"/>
              <a:gd name="connsiteX3" fmla="*/ 1332858 w 1689814"/>
              <a:gd name="connsiteY3" fmla="*/ 1675559 h 1675559"/>
              <a:gd name="connsiteX4" fmla="*/ 0 w 1689814"/>
              <a:gd name="connsiteY4" fmla="*/ 948724 h 167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814" h="1675559">
                <a:moveTo>
                  <a:pt x="0" y="0"/>
                </a:moveTo>
                <a:lnTo>
                  <a:pt x="1689814" y="0"/>
                </a:lnTo>
                <a:lnTo>
                  <a:pt x="1689814" y="1480903"/>
                </a:lnTo>
                <a:lnTo>
                  <a:pt x="1332858" y="1675559"/>
                </a:lnTo>
                <a:lnTo>
                  <a:pt x="0" y="9487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21E9F-805C-0227-E7B9-6C2CE9B16023}"/>
              </a:ext>
            </a:extLst>
          </p:cNvPr>
          <p:cNvSpPr txBox="1"/>
          <p:nvPr/>
        </p:nvSpPr>
        <p:spPr>
          <a:xfrm>
            <a:off x="1166823" y="1412776"/>
            <a:ext cx="101531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Research by Katharina Klein &amp; Luis F. Martinez demonstrated that chatbots can significantly enhance the ordering experience for customers, leading to increased satisfaction and repeat business.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Similarly Pathan Mohd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Shafi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, Gauri S.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Jawalkar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, Manasi A. Kadam, Rachana R.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Ambawale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&amp; Supriya V.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Bankar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found that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implemention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of chatbots increase sales providing great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 terms of technology, studies have focused on optimizing chatbot performance through various means, including the use of advanced NLP techniques, machine learning algorithms, and integration with third-party platforms. For instance, Ahmad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Abdellatif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; Khaled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Badran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; Diego Elias Costa; Emad Shihab proposed a comparative approach that reduce misclassification errors in chatbot interactions by Natural language platforms.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059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32">
            <a:extLst>
              <a:ext uri="{FF2B5EF4-FFF2-40B4-BE49-F238E27FC236}">
                <a16:creationId xmlns:a16="http://schemas.microsoft.com/office/drawing/2014/main" id="{B4927C13-DA92-224C-A8E3-7451011D6D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87488" y="770851"/>
            <a:ext cx="6969857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Tools and 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89989-3510-48DC-DF53-FA65AD199435}"/>
              </a:ext>
            </a:extLst>
          </p:cNvPr>
          <p:cNvSpPr txBox="1"/>
          <p:nvPr/>
        </p:nvSpPr>
        <p:spPr>
          <a:xfrm>
            <a:off x="2639616" y="2227606"/>
            <a:ext cx="7776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MySQL Database: Use MySQL to store and manage order details, menu items, and customer information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84F3B-FC83-2AB7-6B61-41706E6C3B1D}"/>
              </a:ext>
            </a:extLst>
          </p:cNvPr>
          <p:cNvSpPr txBox="1"/>
          <p:nvPr/>
        </p:nvSpPr>
        <p:spPr>
          <a:xfrm>
            <a:off x="2639616" y="3429000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Web Development: Basic web development skills (HTML, CSS, JavaScript) might be required to embed the chatbot on your website and handle frontend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294B9-F06F-47CC-C676-22411F269513}"/>
              </a:ext>
            </a:extLst>
          </p:cNvPr>
          <p:cNvSpPr txBox="1"/>
          <p:nvPr/>
        </p:nvSpPr>
        <p:spPr>
          <a:xfrm>
            <a:off x="2639616" y="4886820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Server-side Scripting: Python is used to create server-side scripts for integration with MySQL database and handling order-related operations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538872-3FFB-808B-6AE5-28A08F8D3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0910" y="4661318"/>
            <a:ext cx="1391670" cy="13916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FD6F8-A26B-0027-030B-C3E8A9A6F6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0634" y="3154051"/>
            <a:ext cx="1852222" cy="15023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955070-CBAE-9922-5EEE-CB753A9C8A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3974" y="1656028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22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BCEE2D-BDE2-FBD9-FC1A-D26BBD6A2A63}"/>
              </a:ext>
            </a:extLst>
          </p:cNvPr>
          <p:cNvSpPr txBox="1"/>
          <p:nvPr/>
        </p:nvSpPr>
        <p:spPr>
          <a:xfrm>
            <a:off x="1415480" y="548680"/>
            <a:ext cx="756084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kern="1200" dirty="0">
                <a:effectLst/>
                <a:latin typeface="Play" panose="020B0604020202020204" charset="0"/>
                <a:ea typeface="Play" panose="020B0604020202020204" charset="0"/>
                <a:cs typeface="Play" panose="020B0604020202020204" charset="0"/>
              </a:rPr>
              <a:t>Tools and Technologies</a:t>
            </a:r>
            <a:endParaRPr lang="en-IN" sz="11500" dirty="0">
              <a:effectLst/>
            </a:endParaRPr>
          </a:p>
        </p:txBody>
      </p:sp>
      <p:sp>
        <p:nvSpPr>
          <p:cNvPr id="12" name="Shape26">
            <a:extLst>
              <a:ext uri="{FF2B5EF4-FFF2-40B4-BE49-F238E27FC236}">
                <a16:creationId xmlns:a16="http://schemas.microsoft.com/office/drawing/2014/main" id="{ED829EA9-905B-9EF5-6384-F1AA66732598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5400000">
            <a:off x="10922281" y="5588281"/>
            <a:ext cx="864097" cy="1675341"/>
          </a:xfrm>
          <a:custGeom>
            <a:avLst/>
            <a:gdLst>
              <a:gd name="connsiteX0" fmla="*/ 0 w 1689814"/>
              <a:gd name="connsiteY0" fmla="*/ 0 h 1675559"/>
              <a:gd name="connsiteX1" fmla="*/ 1689814 w 1689814"/>
              <a:gd name="connsiteY1" fmla="*/ 0 h 1675559"/>
              <a:gd name="connsiteX2" fmla="*/ 1689814 w 1689814"/>
              <a:gd name="connsiteY2" fmla="*/ 1480903 h 1675559"/>
              <a:gd name="connsiteX3" fmla="*/ 1332858 w 1689814"/>
              <a:gd name="connsiteY3" fmla="*/ 1675559 h 1675559"/>
              <a:gd name="connsiteX4" fmla="*/ 0 w 1689814"/>
              <a:gd name="connsiteY4" fmla="*/ 948724 h 167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814" h="1675559">
                <a:moveTo>
                  <a:pt x="0" y="0"/>
                </a:moveTo>
                <a:lnTo>
                  <a:pt x="1689814" y="0"/>
                </a:lnTo>
                <a:lnTo>
                  <a:pt x="1689814" y="1480903"/>
                </a:lnTo>
                <a:lnTo>
                  <a:pt x="1332858" y="1675559"/>
                </a:lnTo>
                <a:lnTo>
                  <a:pt x="0" y="9487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889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BCBD5-50E4-2948-70B0-DEFEA1AF4C9A}"/>
              </a:ext>
            </a:extLst>
          </p:cNvPr>
          <p:cNvSpPr txBox="1"/>
          <p:nvPr/>
        </p:nvSpPr>
        <p:spPr>
          <a:xfrm>
            <a:off x="623392" y="1340768"/>
            <a:ext cx="10081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FastAPI: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FastAPI is known for its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Asynchronous request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FastAPI is designed to be easy to use and intuitive</a:t>
            </a:r>
          </a:p>
          <a:p>
            <a:endParaRPr lang="en-US" sz="2400" dirty="0"/>
          </a:p>
          <a:p>
            <a:r>
              <a:rPr lang="en-US" sz="2400" dirty="0"/>
              <a:t>Dialogflow: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Dialogflow provides powerful NLP capabilities, allowing developers to build chatbots that can understand and interpret natural language input from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Dialogflow supports integration with multiple messaging platforms, including Google Assistant, Facebook Messenger, Slack,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Dialogflow maintains context across conversational turns, allowing chatbots to remember previous interactions and provide more contextually relevant responses.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4828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BCEE2D-BDE2-FBD9-FC1A-D26BBD6A2A63}"/>
              </a:ext>
            </a:extLst>
          </p:cNvPr>
          <p:cNvSpPr txBox="1"/>
          <p:nvPr/>
        </p:nvSpPr>
        <p:spPr>
          <a:xfrm>
            <a:off x="1415480" y="332656"/>
            <a:ext cx="756084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kern="1200" dirty="0">
                <a:effectLst/>
                <a:latin typeface="Play" panose="020B0604020202020204" charset="0"/>
                <a:ea typeface="Play" panose="020B0604020202020204" charset="0"/>
                <a:cs typeface="Play" panose="020B0604020202020204" charset="0"/>
              </a:rPr>
              <a:t>Why FastAPI?</a:t>
            </a:r>
            <a:endParaRPr lang="en-IN" sz="11500" dirty="0">
              <a:effectLst/>
            </a:endParaRPr>
          </a:p>
        </p:txBody>
      </p:sp>
      <p:sp>
        <p:nvSpPr>
          <p:cNvPr id="12" name="Shape26">
            <a:extLst>
              <a:ext uri="{FF2B5EF4-FFF2-40B4-BE49-F238E27FC236}">
                <a16:creationId xmlns:a16="http://schemas.microsoft.com/office/drawing/2014/main" id="{ED829EA9-905B-9EF5-6384-F1AA66732598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5400000">
            <a:off x="10922281" y="5588281"/>
            <a:ext cx="864097" cy="1675341"/>
          </a:xfrm>
          <a:custGeom>
            <a:avLst/>
            <a:gdLst>
              <a:gd name="connsiteX0" fmla="*/ 0 w 1689814"/>
              <a:gd name="connsiteY0" fmla="*/ 0 h 1675559"/>
              <a:gd name="connsiteX1" fmla="*/ 1689814 w 1689814"/>
              <a:gd name="connsiteY1" fmla="*/ 0 h 1675559"/>
              <a:gd name="connsiteX2" fmla="*/ 1689814 w 1689814"/>
              <a:gd name="connsiteY2" fmla="*/ 1480903 h 1675559"/>
              <a:gd name="connsiteX3" fmla="*/ 1332858 w 1689814"/>
              <a:gd name="connsiteY3" fmla="*/ 1675559 h 1675559"/>
              <a:gd name="connsiteX4" fmla="*/ 0 w 1689814"/>
              <a:gd name="connsiteY4" fmla="*/ 948724 h 167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814" h="1675559">
                <a:moveTo>
                  <a:pt x="0" y="0"/>
                </a:moveTo>
                <a:lnTo>
                  <a:pt x="1689814" y="0"/>
                </a:lnTo>
                <a:lnTo>
                  <a:pt x="1689814" y="1480903"/>
                </a:lnTo>
                <a:lnTo>
                  <a:pt x="1332858" y="1675559"/>
                </a:lnTo>
                <a:lnTo>
                  <a:pt x="0" y="9487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BCBD5-50E4-2948-70B0-DEFEA1AF4C9A}"/>
              </a:ext>
            </a:extLst>
          </p:cNvPr>
          <p:cNvSpPr txBox="1"/>
          <p:nvPr/>
        </p:nvSpPr>
        <p:spPr>
          <a:xfrm>
            <a:off x="623392" y="1052736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FastAPI is about 7.5 times faster than Django and 11.35 times faster than Flask.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the benchmarks, the response time of FastAPI is around 10 milliseconds.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FastAPI can handle more than 21,000 requests per second, which is more than six times faster than Django.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FastAPI is the fastest Python web framework available, with a response time of 1.562 seconds. This is significantly faster than Django, which has a response time of 5.172 seconds, and Flask, which has a response time of 5.072 seconds.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3B320-6D9F-53F0-ED00-6489710A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5013176"/>
            <a:ext cx="2751709" cy="1678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102A87-E16F-BD49-A20F-C04384AED8F0}"/>
              </a:ext>
            </a:extLst>
          </p:cNvPr>
          <p:cNvSpPr txBox="1"/>
          <p:nvPr/>
        </p:nvSpPr>
        <p:spPr>
          <a:xfrm>
            <a:off x="4727848" y="501317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Average time for the first call after server start up</a:t>
            </a:r>
          </a:p>
          <a:p>
            <a:pPr marL="342900" indent="-342900">
              <a:buAutoNum type="alphaLcPeriod"/>
            </a:pPr>
            <a:r>
              <a:rPr lang="en-US" dirty="0"/>
              <a:t>Average time for consecutive calls after the first call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9043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07479DB-E995-0911-0DC4-C31968BDEE71}"/>
              </a:ext>
            </a:extLst>
          </p:cNvPr>
          <p:cNvSpPr txBox="1"/>
          <p:nvPr/>
        </p:nvSpPr>
        <p:spPr>
          <a:xfrm>
            <a:off x="1271464" y="620688"/>
            <a:ext cx="6097162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chemeClr val="bg1"/>
                </a:solidFill>
                <a:ea typeface="Play"/>
                <a:cs typeface="Play"/>
                <a:sym typeface="Play"/>
              </a:rPr>
              <a:t>PROPOSED SYSTEM</a:t>
            </a:r>
          </a:p>
        </p:txBody>
      </p:sp>
      <p:sp>
        <p:nvSpPr>
          <p:cNvPr id="31" name="Shape26">
            <a:extLst>
              <a:ext uri="{FF2B5EF4-FFF2-40B4-BE49-F238E27FC236}">
                <a16:creationId xmlns:a16="http://schemas.microsoft.com/office/drawing/2014/main" id="{48A5F186-8FAD-A1C7-05CB-444AA20DCBFA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5400000">
            <a:off x="10922281" y="5588281"/>
            <a:ext cx="864097" cy="1675341"/>
          </a:xfrm>
          <a:custGeom>
            <a:avLst/>
            <a:gdLst>
              <a:gd name="connsiteX0" fmla="*/ 0 w 1689814"/>
              <a:gd name="connsiteY0" fmla="*/ 0 h 1675559"/>
              <a:gd name="connsiteX1" fmla="*/ 1689814 w 1689814"/>
              <a:gd name="connsiteY1" fmla="*/ 0 h 1675559"/>
              <a:gd name="connsiteX2" fmla="*/ 1689814 w 1689814"/>
              <a:gd name="connsiteY2" fmla="*/ 1480903 h 1675559"/>
              <a:gd name="connsiteX3" fmla="*/ 1332858 w 1689814"/>
              <a:gd name="connsiteY3" fmla="*/ 1675559 h 1675559"/>
              <a:gd name="connsiteX4" fmla="*/ 0 w 1689814"/>
              <a:gd name="connsiteY4" fmla="*/ 948724 h 167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814" h="1675559">
                <a:moveTo>
                  <a:pt x="0" y="0"/>
                </a:moveTo>
                <a:lnTo>
                  <a:pt x="1689814" y="0"/>
                </a:lnTo>
                <a:lnTo>
                  <a:pt x="1689814" y="1480903"/>
                </a:lnTo>
                <a:lnTo>
                  <a:pt x="1332858" y="1675559"/>
                </a:lnTo>
                <a:lnTo>
                  <a:pt x="0" y="9487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889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66DD9-FA23-75BB-D695-28D905068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734269"/>
            <a:ext cx="7868940" cy="453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9AC97B-E98D-B3BA-0EEA-1B7B173C94AA}"/>
                  </a:ext>
                </a:extLst>
              </p14:cNvPr>
              <p14:cNvContentPartPr/>
              <p14:nvPr/>
            </p14:nvContentPartPr>
            <p14:xfrm>
              <a:off x="2030757" y="3651551"/>
              <a:ext cx="684720" cy="13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9AC97B-E98D-B3BA-0EEA-1B7B173C94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757" y="3471911"/>
                <a:ext cx="8643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08472-7164-AC0A-8AB8-4E21ACD18445}"/>
                  </a:ext>
                </a:extLst>
              </p14:cNvPr>
              <p14:cNvContentPartPr/>
              <p14:nvPr/>
            </p14:nvContentPartPr>
            <p14:xfrm>
              <a:off x="2268357" y="3815351"/>
              <a:ext cx="360" cy="3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08472-7164-AC0A-8AB8-4E21ACD184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8357" y="3635351"/>
                <a:ext cx="1800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41B3C6-D235-B0BE-8897-717C662FE9EE}"/>
                  </a:ext>
                </a:extLst>
              </p14:cNvPr>
              <p14:cNvContentPartPr/>
              <p14:nvPr/>
            </p14:nvContentPartPr>
            <p14:xfrm>
              <a:off x="2311917" y="3844151"/>
              <a:ext cx="802080" cy="5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41B3C6-D235-B0BE-8897-717C662FE9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2277" y="3664511"/>
                <a:ext cx="9817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507563-1E0B-C5F5-4F95-EFF58C814998}"/>
                  </a:ext>
                </a:extLst>
              </p14:cNvPr>
              <p14:cNvContentPartPr/>
              <p14:nvPr/>
            </p14:nvContentPartPr>
            <p14:xfrm>
              <a:off x="830517" y="416707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507563-1E0B-C5F5-4F95-EFF58C8149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877" y="3987431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AC0DC4-CDE4-67D4-2D70-CF9916AED523}"/>
                  </a:ext>
                </a:extLst>
              </p14:cNvPr>
              <p14:cNvContentPartPr/>
              <p14:nvPr/>
            </p14:nvContentPartPr>
            <p14:xfrm>
              <a:off x="1786677" y="3768911"/>
              <a:ext cx="360" cy="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AC0DC4-CDE4-67D4-2D70-CF9916AED5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6677" y="3589271"/>
                <a:ext cx="1800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C3720A-71DD-D2AB-2AA7-8AE4162F792C}"/>
                  </a:ext>
                </a:extLst>
              </p14:cNvPr>
              <p14:cNvContentPartPr/>
              <p14:nvPr/>
            </p14:nvContentPartPr>
            <p14:xfrm>
              <a:off x="1902957" y="3811031"/>
              <a:ext cx="1335960" cy="170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C3720A-71DD-D2AB-2AA7-8AE4162F792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13317" y="3631031"/>
                <a:ext cx="15156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B0276B-43D8-1D98-BB3D-8FB63E77CC0E}"/>
                  </a:ext>
                </a:extLst>
              </p14:cNvPr>
              <p14:cNvContentPartPr/>
              <p14:nvPr/>
            </p14:nvContentPartPr>
            <p14:xfrm>
              <a:off x="10344597" y="1109591"/>
              <a:ext cx="503640" cy="2284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B0276B-43D8-1D98-BB3D-8FB63E77CC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54597" y="929951"/>
                <a:ext cx="683280" cy="26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8F65BB-8520-D312-5FFA-BAFC3E1F2C4A}"/>
                  </a:ext>
                </a:extLst>
              </p14:cNvPr>
              <p14:cNvContentPartPr/>
              <p14:nvPr/>
            </p14:nvContentPartPr>
            <p14:xfrm>
              <a:off x="2149917" y="2336111"/>
              <a:ext cx="483840" cy="2407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8F65BB-8520-D312-5FFA-BAFC3E1F2C4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59917" y="2156471"/>
                <a:ext cx="663480" cy="27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20A793-7804-EA3F-EF18-EC9733BBF9A6}"/>
                  </a:ext>
                </a:extLst>
              </p14:cNvPr>
              <p14:cNvContentPartPr/>
              <p14:nvPr/>
            </p14:nvContentPartPr>
            <p14:xfrm>
              <a:off x="1870557" y="970991"/>
              <a:ext cx="5204520" cy="613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20A793-7804-EA3F-EF18-EC9733BBF9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80557" y="791351"/>
                <a:ext cx="5384160" cy="9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E9EF6E-B537-3BB2-4F52-8D6F6015F56B}"/>
                  </a:ext>
                </a:extLst>
              </p14:cNvPr>
              <p14:cNvContentPartPr/>
              <p14:nvPr/>
            </p14:nvContentPartPr>
            <p14:xfrm>
              <a:off x="1751757" y="3922631"/>
              <a:ext cx="474120" cy="100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E9EF6E-B537-3BB2-4F52-8D6F6015F5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62117" y="3742631"/>
                <a:ext cx="6537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552C025-EABF-B89E-E5F7-1F4DC3AED343}"/>
                  </a:ext>
                </a:extLst>
              </p14:cNvPr>
              <p14:cNvContentPartPr/>
              <p14:nvPr/>
            </p14:nvContentPartPr>
            <p14:xfrm>
              <a:off x="1753197" y="3749111"/>
              <a:ext cx="884520" cy="125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552C025-EABF-B89E-E5F7-1F4DC3AED34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90197" y="3686111"/>
                <a:ext cx="101016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08608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5.15.0.94"/>
  <p:tag name="AS_RELEASE_DATE" val="2022.12.31"/>
  <p:tag name="AS_TITLE" val="Aspose.Slides for Java"/>
  <p:tag name="AS_VERSION" val="22.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7E6E6"/>
      </a:accent1>
      <a:accent2>
        <a:srgbClr val="C1BFBF"/>
      </a:accent2>
      <a:accent3>
        <a:srgbClr val="9C9898"/>
      </a:accent3>
      <a:accent4>
        <a:srgbClr val="767171"/>
      </a:accent4>
      <a:accent5>
        <a:srgbClr val="4E4B4B"/>
      </a:accent5>
      <a:accent6>
        <a:srgbClr val="272626"/>
      </a:accent6>
      <a:hlink>
        <a:srgbClr val="0000FF"/>
      </a:hlink>
      <a:folHlink>
        <a:srgbClr val="800080"/>
      </a:folHlink>
    </a:clrScheme>
    <a:fontScheme name="Office">
      <a:maj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240</TotalTime>
  <Words>766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Play</vt:lpstr>
      <vt:lpstr>Times New Roman</vt:lpstr>
      <vt:lpstr>Söhne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Gokavarapu</dc:creator>
  <cp:lastModifiedBy>Sasi Preetham B</cp:lastModifiedBy>
  <cp:revision>14</cp:revision>
  <cp:lastPrinted>2024-03-28T11:00:15Z</cp:lastPrinted>
  <dcterms:created xsi:type="dcterms:W3CDTF">2024-03-28T11:00:15Z</dcterms:created>
  <dcterms:modified xsi:type="dcterms:W3CDTF">2024-05-16T13:05:50Z</dcterms:modified>
</cp:coreProperties>
</file>