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3" r:id="rId1"/>
  </p:sldMasterIdLst>
  <p:sldIdLst>
    <p:sldId id="256" r:id="rId2"/>
    <p:sldId id="270" r:id="rId3"/>
    <p:sldId id="260" r:id="rId4"/>
    <p:sldId id="263" r:id="rId5"/>
    <p:sldId id="264" r:id="rId6"/>
    <p:sldId id="265" r:id="rId7"/>
    <p:sldId id="271" r:id="rId8"/>
    <p:sldId id="266" r:id="rId9"/>
    <p:sldId id="267" r:id="rId10"/>
    <p:sldId id="268" r:id="rId11"/>
    <p:sldId id="269" r:id="rId12"/>
  </p:sldIdLst>
  <p:sldSz cx="12192000" cy="6858000"/>
  <p:notesSz cx="6858000" cy="9144000"/>
  <p:embeddedFontLst>
    <p:embeddedFont>
      <p:font typeface="Play" panose="020B0604020202020204" charset="0"/>
      <p:regular r:id="rId13"/>
      <p:bold r:id="rId14"/>
    </p:embeddedFont>
  </p:embeddedFontLst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0565B7ED-3A33-4C44-8C72-566D6B6845C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96A910D8-BA5B-4FA1-B666-BF215328945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F4CCB32F-BB15-4A74-9C50-5FBE237E170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61FF5A73-4A03-49B4-B780-7838E5D5F94D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97676F90-2E2F-4930-8DA4-22D82A37D4D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CAB80398-5B3A-4717-8FA2-33555A1B086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  <p:custDataLst>
              <p:tags r:id="rId6"/>
            </p:custDataLst>
          </p:nvPr>
        </p:nvSpPr>
        <p:spPr/>
        <p:txBody>
          <a:bodyPr/>
          <a:lstStyle/>
          <a:p>
            <a:fld id="{1B6FD05A-B1A5-444A-A4EA-FB3AE6AA19F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  <p:custDataLst>
              <p:tags r:id="rId8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  <p:custDataLst>
              <p:tags r:id="rId2"/>
            </p:custDataLst>
          </p:nvPr>
        </p:nvSpPr>
        <p:spPr/>
        <p:txBody>
          <a:bodyPr/>
          <a:lstStyle/>
          <a:p>
            <a:fld id="{24358534-1CBF-4BFE-AB15-F4B6AFA119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  <p:custDataLst>
              <p:tags r:id="rId4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  <p:custDataLst>
              <p:tags r:id="rId1"/>
            </p:custDataLst>
          </p:nvPr>
        </p:nvSpPr>
        <p:spPr/>
        <p:txBody>
          <a:bodyPr/>
          <a:lstStyle/>
          <a:p>
            <a:fld id="{C451CC0A-7820-43EE-A94E-99BA3514726D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  <p:custDataLst>
              <p:tags r:id="rId3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007FA2E8-1B09-437E-B967-8CED9466AE3D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  <p:custDataLst>
              <p:tags r:id="rId4"/>
            </p:custDataLst>
          </p:nvPr>
        </p:nvSpPr>
        <p:spPr/>
        <p:txBody>
          <a:bodyPr/>
          <a:lstStyle/>
          <a:p>
            <a:fld id="{A5DA8C13-DC48-4B8E-B943-0B34D8E7269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D0B7A-F5DD-4F40-B4CB-3B2C354B893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image" Target="../media/image4.svg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image" Target="../media/image3.png"/><Relationship Id="rId2" Type="http://schemas.openxmlformats.org/officeDocument/2006/relationships/tags" Target="../tags/tag76.xml"/><Relationship Id="rId16" Type="http://schemas.openxmlformats.org/officeDocument/2006/relationships/image" Target="../media/image2.svg"/><Relationship Id="rId20" Type="http://schemas.openxmlformats.org/officeDocument/2006/relationships/image" Target="../media/image6.png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image" Target="../media/image1.png"/><Relationship Id="rId10" Type="http://schemas.openxmlformats.org/officeDocument/2006/relationships/tags" Target="../tags/tag84.xml"/><Relationship Id="rId19" Type="http://schemas.openxmlformats.org/officeDocument/2006/relationships/image" Target="../media/image5.png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xaleph.deviantart.com/art/Simple-MySQL-Icon-167971780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Relationship Id="rId6" Type="http://schemas.openxmlformats.org/officeDocument/2006/relationships/hyperlink" Target="https://www.nosinmiubuntu.com/curso-de-desarrollo-en-html5-css-y-javascript-de-apps-web-octava-edicion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www.pngall.com/python-programming-language-pn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Shape29"/>
          <p:cNvGrpSpPr/>
          <p:nvPr>
            <p:custDataLst>
              <p:tags r:id="rId1"/>
            </p:custDataLst>
          </p:nvPr>
        </p:nvGrpSpPr>
        <p:grpSpPr>
          <a:xfrm>
            <a:off x="7556357" y="-189042"/>
            <a:ext cx="4635643" cy="7047042"/>
            <a:chOff x="6944621" y="-634554"/>
            <a:chExt cx="4635643" cy="7047042"/>
          </a:xfrm>
        </p:grpSpPr>
        <p:sp>
          <p:nvSpPr>
            <p:cNvPr id="45" name="Shape26">
              <a:extLst>
                <a:ext uri="{FF2B5EF4-FFF2-40B4-BE49-F238E27FC236}">
                  <a16:creationId xmlns:a16="http://schemas.microsoft.com/office/drawing/2014/main" id="{FD906F14-F55B-894B-CA10-478AB1927C56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9867406" y="-634554"/>
              <a:ext cx="1689594" cy="1675341"/>
            </a:xfrm>
            <a:custGeom>
              <a:avLst/>
              <a:gdLst>
                <a:gd name="connsiteX0" fmla="*/ 0 w 1689814"/>
                <a:gd name="connsiteY0" fmla="*/ 0 h 1675559"/>
                <a:gd name="connsiteX1" fmla="*/ 1689814 w 1689814"/>
                <a:gd name="connsiteY1" fmla="*/ 0 h 1675559"/>
                <a:gd name="connsiteX2" fmla="*/ 1689814 w 1689814"/>
                <a:gd name="connsiteY2" fmla="*/ 1480903 h 1675559"/>
                <a:gd name="connsiteX3" fmla="*/ 1332858 w 1689814"/>
                <a:gd name="connsiteY3" fmla="*/ 1675559 h 1675559"/>
                <a:gd name="connsiteX4" fmla="*/ 0 w 1689814"/>
                <a:gd name="connsiteY4" fmla="*/ 948724 h 167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814" h="1675559">
                  <a:moveTo>
                    <a:pt x="0" y="0"/>
                  </a:moveTo>
                  <a:lnTo>
                    <a:pt x="1689814" y="0"/>
                  </a:lnTo>
                  <a:lnTo>
                    <a:pt x="1689814" y="1480903"/>
                  </a:lnTo>
                  <a:lnTo>
                    <a:pt x="1332858" y="1675559"/>
                  </a:lnTo>
                  <a:lnTo>
                    <a:pt x="0" y="948724"/>
                  </a:lnTo>
                  <a:close/>
                </a:path>
              </a:pathLst>
            </a:custGeom>
            <a:solidFill>
              <a:srgbClr val="E7E6E6"/>
            </a:solidFill>
            <a:ln w="88900">
              <a:noFill/>
              <a:miter lim="400000"/>
            </a:ln>
            <a:extLst>
              <a:ext uri="{C572A759-6A51-4108-AA02-DFA0A04FC94B}">
  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397" tIns="25397" rIns="25397" bIns="25397" anchor="ctr">
              <a:noAutofit/>
            </a:bodyPr>
            <a:lstStyle>
              <a:lvl1pPr defTabSz="825500">
                <a:defRPr sz="45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defRPr>
              </a:lvl1pPr>
            </a:lstStyle>
            <a:p>
              <a:pPr defTabSz="825417"/>
              <a:endParaRPr sz="2250"/>
            </a:p>
          </p:txBody>
        </p:sp>
        <p:sp>
          <p:nvSpPr>
            <p:cNvPr id="46" name="Shape28">
              <a:extLst>
                <a:ext uri="{FF2B5EF4-FFF2-40B4-BE49-F238E27FC236}">
                  <a16:creationId xmlns:a16="http://schemas.microsoft.com/office/drawing/2014/main" id="{172DCEAF-3137-C33B-56C8-3C42A641837B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6944621" y="2953322"/>
              <a:ext cx="4635643" cy="3459166"/>
            </a:xfrm>
            <a:custGeom>
              <a:avLst/>
              <a:gdLst>
                <a:gd name="connsiteX0" fmla="*/ 2458327 w 4636247"/>
                <a:gd name="connsiteY0" fmla="*/ 0 h 3459616"/>
                <a:gd name="connsiteX1" fmla="*/ 4636247 w 4636247"/>
                <a:gd name="connsiteY1" fmla="*/ 1187665 h 3459616"/>
                <a:gd name="connsiteX2" fmla="*/ 4636247 w 4636247"/>
                <a:gd name="connsiteY2" fmla="*/ 3459616 h 3459616"/>
                <a:gd name="connsiteX3" fmla="*/ 0 w 4636247"/>
                <a:gd name="connsiteY3" fmla="*/ 3459616 h 3459616"/>
                <a:gd name="connsiteX4" fmla="*/ 0 w 4636247"/>
                <a:gd name="connsiteY4" fmla="*/ 1340576 h 345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6247" h="3459616">
                  <a:moveTo>
                    <a:pt x="2458327" y="0"/>
                  </a:moveTo>
                  <a:lnTo>
                    <a:pt x="4636247" y="1187665"/>
                  </a:lnTo>
                  <a:lnTo>
                    <a:pt x="4636247" y="3459616"/>
                  </a:lnTo>
                  <a:lnTo>
                    <a:pt x="0" y="3459616"/>
                  </a:lnTo>
                  <a:lnTo>
                    <a:pt x="0" y="1340576"/>
                  </a:lnTo>
                  <a:close/>
                </a:path>
              </a:pathLst>
            </a:custGeom>
            <a:solidFill>
              <a:srgbClr val="000000"/>
            </a:solidFill>
            <a:ln w="88900">
              <a:noFill/>
              <a:miter lim="400000"/>
            </a:ln>
            <a:extLst>
              <a:ext uri="{C572A759-6A51-4108-AA02-DFA0A04FC94B}">
  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397" tIns="25397" rIns="25397" bIns="25397" anchor="ctr">
              <a:noAutofit/>
            </a:bodyPr>
            <a:lstStyle>
              <a:lvl1pPr defTabSz="825500">
                <a:defRPr sz="45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defRPr>
              </a:lvl1pPr>
            </a:lstStyle>
            <a:p>
              <a:pPr defTabSz="825417"/>
              <a:endParaRPr sz="2250"/>
            </a:p>
          </p:txBody>
        </p:sp>
      </p:grpSp>
      <p:sp>
        <p:nvSpPr>
          <p:cNvPr id="34" name="Shape10">
            <a:extLst>
              <a:ext uri="{FF2B5EF4-FFF2-40B4-BE49-F238E27FC236}">
                <a16:creationId xmlns:a16="http://schemas.microsoft.com/office/drawing/2014/main" id="{70BA3B72-1F51-FE49-99FC-8EE259687CF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20796" y="3719842"/>
            <a:ext cx="2069477" cy="646331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t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sz="2100" dirty="0">
                <a:solidFill>
                  <a:srgbClr val="000000"/>
                </a:solidFill>
                <a:latin typeface="+mn-lt"/>
              </a:rPr>
              <a:t>SDP ID:</a:t>
            </a:r>
            <a:r>
              <a:rPr lang="en-IN" sz="2000" b="1" dirty="0">
                <a:solidFill>
                  <a:srgbClr val="000000"/>
                </a:solidFill>
                <a:latin typeface="+mn-lt"/>
              </a:rPr>
              <a:t>20240116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21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8" name="Shape16">
            <a:extLst>
              <a:ext uri="{FF2B5EF4-FFF2-40B4-BE49-F238E27FC236}">
                <a16:creationId xmlns:a16="http://schemas.microsoft.com/office/drawing/2014/main" id="{70BA3B72-1F51-FE49-99FC-8EE259687CF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12740" y="4162376"/>
            <a:ext cx="2031005" cy="646331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100" dirty="0" err="1">
                <a:solidFill>
                  <a:srgbClr val="000000"/>
                </a:solidFill>
                <a:latin typeface="+mn-lt"/>
              </a:rPr>
              <a:t>Sasi</a:t>
            </a:r>
            <a:r>
              <a:rPr sz="2100" dirty="0">
                <a:solidFill>
                  <a:srgbClr val="000000"/>
                </a:solidFill>
                <a:latin typeface="+mn-lt"/>
              </a:rPr>
              <a:t> </a:t>
            </a:r>
            <a:r>
              <a:rPr sz="2100" dirty="0" err="1">
                <a:solidFill>
                  <a:srgbClr val="000000"/>
                </a:solidFill>
                <a:latin typeface="+mn-lt"/>
              </a:rPr>
              <a:t>Preetham</a:t>
            </a:r>
            <a:r>
              <a:rPr sz="2100" dirty="0">
                <a:solidFill>
                  <a:srgbClr val="000000"/>
                </a:solidFill>
                <a:latin typeface="+mn-lt"/>
              </a:rPr>
              <a:t> B </a:t>
            </a:r>
            <a:endParaRPr lang="en-IN" sz="2100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100" dirty="0">
                <a:solidFill>
                  <a:srgbClr val="000000"/>
                </a:solidFill>
                <a:latin typeface="+mn-lt"/>
              </a:rPr>
              <a:t>20BCE7362</a:t>
            </a:r>
          </a:p>
        </p:txBody>
      </p:sp>
      <p:sp>
        <p:nvSpPr>
          <p:cNvPr id="42" name="Shape22">
            <a:extLst>
              <a:ext uri="{FF2B5EF4-FFF2-40B4-BE49-F238E27FC236}">
                <a16:creationId xmlns:a16="http://schemas.microsoft.com/office/drawing/2014/main" id="{70BA3B72-1F51-FE49-99FC-8EE259687CF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10636" y="4877590"/>
            <a:ext cx="2065084" cy="646331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100" dirty="0">
                <a:solidFill>
                  <a:srgbClr val="000000"/>
                </a:solidFill>
                <a:latin typeface="+mn-lt"/>
              </a:rPr>
              <a:t>Teja Naga </a:t>
            </a:r>
            <a:r>
              <a:rPr lang="en-IN" sz="2100" dirty="0">
                <a:solidFill>
                  <a:srgbClr val="000000"/>
                </a:solidFill>
              </a:rPr>
              <a:t>Sai </a:t>
            </a:r>
            <a:r>
              <a:rPr sz="2100" dirty="0">
                <a:solidFill>
                  <a:srgbClr val="000000"/>
                </a:solidFill>
                <a:latin typeface="+mn-lt"/>
              </a:rPr>
              <a:t>G 20BCE7361</a:t>
            </a:r>
          </a:p>
        </p:txBody>
      </p:sp>
      <p:sp>
        <p:nvSpPr>
          <p:cNvPr id="27" name="Shape34">
            <a:extLst>
              <a:ext uri="{FF2B5EF4-FFF2-40B4-BE49-F238E27FC236}">
                <a16:creationId xmlns:a16="http://schemas.microsoft.com/office/drawing/2014/main" id="{2F39B505-7C7B-244D-9DAF-97212A5553C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7524" y="1845129"/>
            <a:ext cx="5454682" cy="348281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2438338">
              <a:lnSpc>
                <a:spcPct val="80000"/>
              </a:lnSpc>
              <a:spcBef>
                <a:spcPts val="4500"/>
              </a:spcBef>
              <a:defRPr sz="5000" b="0">
                <a:latin typeface="Play"/>
                <a:ea typeface="Play"/>
                <a:cs typeface="Play"/>
                <a:sym typeface="Play"/>
              </a:defRPr>
            </a:lvl1pPr>
          </a:lstStyle>
          <a:p>
            <a:pPr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700">
                <a:solidFill>
                  <a:srgbClr val="000000"/>
                </a:solidFill>
                <a:latin typeface="+mn-lt"/>
              </a:rPr>
              <a:t>Improving Chatbot Responsiveness</a:t>
            </a:r>
          </a:p>
        </p:txBody>
      </p:sp>
      <p:sp>
        <p:nvSpPr>
          <p:cNvPr id="28" name="Shape35">
            <a:extLst>
              <a:ext uri="{FF2B5EF4-FFF2-40B4-BE49-F238E27FC236}">
                <a16:creationId xmlns:a16="http://schemas.microsoft.com/office/drawing/2014/main" id="{435452B9-7028-9F4E-B41C-3DBEB105903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37944" y="712164"/>
            <a:ext cx="6859238" cy="1008630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2300" b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defRPr>
            </a:pPr>
            <a:r>
              <a:rPr lang="en-US" sz="4000" b="1" dirty="0">
                <a:solidFill>
                  <a:srgbClr val="000000"/>
                </a:solidFill>
                <a:latin typeface="+mn-lt"/>
              </a:rPr>
              <a:t>Food Ordering Chatbot with 
FastAPI Backend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30"/>
          <p:cNvGrpSpPr/>
          <p:nvPr>
            <p:custDataLst>
              <p:tags r:id="rId1"/>
            </p:custDataLst>
          </p:nvPr>
        </p:nvGrpSpPr>
        <p:grpSpPr>
          <a:xfrm>
            <a:off x="10258540" y="447"/>
            <a:ext cx="1933460" cy="1980942"/>
            <a:chOff x="9623540" y="-634553"/>
            <a:chExt cx="1933460" cy="1980942"/>
          </a:xfrm>
        </p:grpSpPr>
        <p:sp>
          <p:nvSpPr>
            <p:cNvPr id="49" name="Shape29">
              <a:extLst>
                <a:ext uri="{FF2B5EF4-FFF2-40B4-BE49-F238E27FC236}">
                  <a16:creationId xmlns:a16="http://schemas.microsoft.com/office/drawing/2014/main" id="{C8B35B65-3417-8E2B-8230-90AE2EBE166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623540" y="-634553"/>
              <a:ext cx="1933460" cy="1980942"/>
            </a:xfrm>
            <a:custGeom>
              <a:avLst/>
              <a:gdLst>
                <a:gd name="connsiteX0" fmla="*/ 0 w 3963822"/>
                <a:gd name="connsiteY0" fmla="*/ 0 h 4061165"/>
                <a:gd name="connsiteX1" fmla="*/ 3963822 w 3963822"/>
                <a:gd name="connsiteY1" fmla="*/ 0 h 4061165"/>
                <a:gd name="connsiteX2" fmla="*/ 3963822 w 3963822"/>
                <a:gd name="connsiteY2" fmla="*/ 3460781 h 4061165"/>
                <a:gd name="connsiteX3" fmla="*/ 2862848 w 3963822"/>
                <a:gd name="connsiteY3" fmla="*/ 4061165 h 4061165"/>
                <a:gd name="connsiteX4" fmla="*/ 0 w 3963822"/>
                <a:gd name="connsiteY4" fmla="*/ 2499994 h 406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3822" h="4061165">
                  <a:moveTo>
                    <a:pt x="0" y="0"/>
                  </a:moveTo>
                  <a:lnTo>
                    <a:pt x="3963822" y="0"/>
                  </a:lnTo>
                  <a:lnTo>
                    <a:pt x="3963822" y="3460781"/>
                  </a:lnTo>
                  <a:lnTo>
                    <a:pt x="2862848" y="4061165"/>
                  </a:lnTo>
                  <a:lnTo>
                    <a:pt x="0" y="2499994"/>
                  </a:lnTo>
                  <a:close/>
                </a:path>
              </a:pathLst>
            </a:custGeom>
            <a:solidFill>
              <a:srgbClr val="E7E6E6"/>
            </a:solidFill>
            <a:ln w="12700">
              <a:miter lim="400000"/>
            </a:ln>
          </p:spPr>
          <p:txBody>
            <a:bodyPr wrap="square" lIns="25397" tIns="25397" rIns="25397" bIns="25397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696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/>
            </a:p>
          </p:txBody>
        </p:sp>
      </p:grpSp>
      <p:sp>
        <p:nvSpPr>
          <p:cNvPr id="3" name="Shape35">
            <a:extLst>
              <a:ext uri="{FF2B5EF4-FFF2-40B4-BE49-F238E27FC236}">
                <a16:creationId xmlns:a16="http://schemas.microsoft.com/office/drawing/2014/main" id="{A8B957C0-C835-3640-9351-2BE87B56DD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74547" y="899091"/>
            <a:ext cx="2923877" cy="443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12634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000000"/>
                </a:solidFill>
                <a:ea typeface="Play"/>
                <a:cs typeface="Play"/>
                <a:sym typeface="Play"/>
              </a:rPr>
              <a:t>CONCLUSION</a:t>
            </a:r>
            <a:endParaRPr lang="en-US" sz="3600" b="1" dirty="0">
              <a:solidFill>
                <a:srgbClr val="000000"/>
              </a:solidFill>
              <a:latin typeface="+mn-lt"/>
              <a:ea typeface="Play"/>
              <a:cs typeface="Play"/>
              <a:sym typeface="Pl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07B93-EE27-5FB8-7575-02C25A4FB6B0}"/>
              </a:ext>
            </a:extLst>
          </p:cNvPr>
          <p:cNvSpPr txBox="1"/>
          <p:nvPr/>
        </p:nvSpPr>
        <p:spPr>
          <a:xfrm>
            <a:off x="623392" y="1772816"/>
            <a:ext cx="105131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The combination of Google </a:t>
            </a:r>
            <a:r>
              <a:rPr lang="en-US" sz="2400" b="0" i="0" dirty="0" err="1">
                <a:effectLst/>
                <a:latin typeface="Söhne"/>
              </a:rPr>
              <a:t>DialogFlow</a:t>
            </a:r>
            <a:r>
              <a:rPr lang="en-US" sz="2400" b="0" i="0" dirty="0">
                <a:effectLst/>
                <a:latin typeface="Söhne"/>
              </a:rPr>
              <a:t> and FastAPI offers a powerful solution for developing responsive and efficient chatbots.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By leveraging DialogFlow's natural language understanding and FastAPI's high performance and ease of development, we aim to create a seamless food ordering experience.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Our project demonstrates the effectiveness of integrating cutting-edge technologies to enhance user interaction and streamline processes.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Moving forward, we anticipate further refinements and enhancements based on user feedback and ongoing development efforts.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6252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E296E8-D582-C7C8-0F88-D0E4559B5BF1}"/>
              </a:ext>
            </a:extLst>
          </p:cNvPr>
          <p:cNvSpPr txBox="1"/>
          <p:nvPr/>
        </p:nvSpPr>
        <p:spPr>
          <a:xfrm>
            <a:off x="3791744" y="3013501"/>
            <a:ext cx="46085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12696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56976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6461-C3C6-ADD6-9D47-4CA315598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Literature Survey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766EB-1119-D656-A984-359200BBB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Studies on Chatbot Responsiveness: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Research indicates that chatbot responsiveness plays a crucial role in user satisfaction and engagement.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Studies have shown that users prefer chatbots that can understand and respond to their queries promptly and accurately.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DialogFlow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and Chatbot Development: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Documentation and research papers highlight the benefits of using Google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DialogFlow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for developing conversational agents.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DialogFlow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' s natural language understanding capabilities and integration with various platforms make it a popular choice among developers.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FastAPI and API Development: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Articles and tutorials showcase FastAPI as a modern and efficient framework for building APIs with Python.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FastAPI's asynchronous features, automatic documentation generation, and type hinting support are highlighted as key advantages for developers.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4" name="Shape30">
            <a:extLst>
              <a:ext uri="{FF2B5EF4-FFF2-40B4-BE49-F238E27FC236}">
                <a16:creationId xmlns:a16="http://schemas.microsoft.com/office/drawing/2014/main" id="{3D4C7A94-EC28-83A2-C3BB-13011F6E7CC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258540" y="447"/>
            <a:ext cx="1933460" cy="1980942"/>
            <a:chOff x="9623540" y="-634553"/>
            <a:chExt cx="1933460" cy="1980942"/>
          </a:xfrm>
          <a:solidFill>
            <a:schemeClr val="tx1"/>
          </a:solidFill>
        </p:grpSpPr>
        <p:sp>
          <p:nvSpPr>
            <p:cNvPr id="5" name="Shape29">
              <a:extLst>
                <a:ext uri="{FF2B5EF4-FFF2-40B4-BE49-F238E27FC236}">
                  <a16:creationId xmlns:a16="http://schemas.microsoft.com/office/drawing/2014/main" id="{4C35C983-6042-E1FF-097C-17C482F4D7C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623540" y="-634553"/>
              <a:ext cx="1933460" cy="1980942"/>
            </a:xfrm>
            <a:custGeom>
              <a:avLst/>
              <a:gdLst>
                <a:gd name="connsiteX0" fmla="*/ 0 w 3963822"/>
                <a:gd name="connsiteY0" fmla="*/ 0 h 4061165"/>
                <a:gd name="connsiteX1" fmla="*/ 3963822 w 3963822"/>
                <a:gd name="connsiteY1" fmla="*/ 0 h 4061165"/>
                <a:gd name="connsiteX2" fmla="*/ 3963822 w 3963822"/>
                <a:gd name="connsiteY2" fmla="*/ 3460781 h 4061165"/>
                <a:gd name="connsiteX3" fmla="*/ 2862848 w 3963822"/>
                <a:gd name="connsiteY3" fmla="*/ 4061165 h 4061165"/>
                <a:gd name="connsiteX4" fmla="*/ 0 w 3963822"/>
                <a:gd name="connsiteY4" fmla="*/ 2499994 h 406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3822" h="4061165">
                  <a:moveTo>
                    <a:pt x="0" y="0"/>
                  </a:moveTo>
                  <a:lnTo>
                    <a:pt x="3963822" y="0"/>
                  </a:lnTo>
                  <a:lnTo>
                    <a:pt x="3963822" y="3460781"/>
                  </a:lnTo>
                  <a:lnTo>
                    <a:pt x="2862848" y="4061165"/>
                  </a:lnTo>
                  <a:lnTo>
                    <a:pt x="0" y="2499994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wrap="square" lIns="25397" tIns="25397" rIns="25397" bIns="25397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696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11883244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Shape27"/>
          <p:cNvGrpSpPr/>
          <p:nvPr>
            <p:custDataLst>
              <p:tags r:id="rId1"/>
            </p:custDataLst>
          </p:nvPr>
        </p:nvGrpSpPr>
        <p:grpSpPr>
          <a:xfrm>
            <a:off x="-750880" y="449916"/>
            <a:ext cx="13209752" cy="7114110"/>
            <a:chOff x="-1385880" y="-185084"/>
            <a:chExt cx="13209752" cy="7114110"/>
          </a:xfrm>
        </p:grpSpPr>
        <p:sp>
          <p:nvSpPr>
            <p:cNvPr id="41" name="Shape22">
              <a:extLst>
                <a:ext uri="{FF2B5EF4-FFF2-40B4-BE49-F238E27FC236}">
                  <a16:creationId xmlns:a16="http://schemas.microsoft.com/office/drawing/2014/main" id="{44E70BE4-9482-3842-AF1E-7AFF235C1BC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-1385880" y="2794000"/>
              <a:ext cx="3535617" cy="4135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63500" cap="rnd">
              <a:solidFill>
                <a:srgbClr val="FFFFFF"/>
              </a:solidFill>
              <a:prstDash val="sysDot"/>
              <a:miter lim="400000"/>
            </a:ln>
          </p:spPr>
          <p:txBody>
            <a:bodyPr lIns="25397" tIns="25397" rIns="25397" bIns="25397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696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/>
            </a:p>
          </p:txBody>
        </p:sp>
        <p:sp>
          <p:nvSpPr>
            <p:cNvPr id="42" name="Shape24">
              <a:extLst>
                <a:ext uri="{FF2B5EF4-FFF2-40B4-BE49-F238E27FC236}">
                  <a16:creationId xmlns:a16="http://schemas.microsoft.com/office/drawing/2014/main" id="{C63B9D0E-CF4B-934C-914A-57AD8F73089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0772204" y="-185084"/>
              <a:ext cx="1051668" cy="1229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FF"/>
            </a:solidFill>
            <a:ln w="114300">
              <a:noFill/>
              <a:miter lim="400000"/>
            </a:ln>
          </p:spPr>
          <p:txBody>
            <a:bodyPr lIns="25397" tIns="25397" rIns="25397" bIns="25397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696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43" name="Shape26">
              <a:extLst>
                <a:ext uri="{FF2B5EF4-FFF2-40B4-BE49-F238E27FC236}">
                  <a16:creationId xmlns:a16="http://schemas.microsoft.com/office/drawing/2014/main" id="{A4EE24FC-8D93-4E42-9A49-0366353B7D1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872230" y="5018468"/>
              <a:ext cx="555014" cy="649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FF"/>
            </a:solidFill>
            <a:ln w="114300">
              <a:noFill/>
              <a:miter lim="400000"/>
            </a:ln>
          </p:spPr>
          <p:txBody>
            <a:bodyPr lIns="25397" tIns="25397" rIns="25397" bIns="25397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696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28" name="Shape4">
            <a:extLst>
              <a:ext uri="{FF2B5EF4-FFF2-40B4-BE49-F238E27FC236}">
                <a16:creationId xmlns:a16="http://schemas.microsoft.com/office/drawing/2014/main" id="{71F8D0D6-9669-1B44-BB2F-B6140805C836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4072042" y="3598700"/>
            <a:ext cx="2132489" cy="1477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FFFFFF"/>
                </a:solidFill>
                <a:latin typeface="+mn-lt"/>
              </a:rPr>
              <a:t>To develop a food 
ordering chatbot using 
Google Dialogflow and 
a backend Python 
FastAPI connected to 
a SQL database</a:t>
            </a:r>
          </a:p>
        </p:txBody>
      </p:sp>
      <p:grpSp>
        <p:nvGrpSpPr>
          <p:cNvPr id="29" name="Shape28"/>
          <p:cNvGrpSpPr/>
          <p:nvPr>
            <p:custDataLst>
              <p:tags r:id="rId3"/>
            </p:custDataLst>
          </p:nvPr>
        </p:nvGrpSpPr>
        <p:grpSpPr>
          <a:xfrm>
            <a:off x="4072043" y="2514382"/>
            <a:ext cx="827892" cy="965073"/>
            <a:chOff x="3437043" y="1879382"/>
            <a:chExt cx="827892" cy="965073"/>
          </a:xfrm>
        </p:grpSpPr>
        <p:sp>
          <p:nvSpPr>
            <p:cNvPr id="30" name="Shape6">
              <a:extLst>
                <a:ext uri="{FF2B5EF4-FFF2-40B4-BE49-F238E27FC236}">
                  <a16:creationId xmlns:a16="http://schemas.microsoft.com/office/drawing/2014/main" id="{409CB062-C210-8C45-AAC8-7E9089CE9277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 rot="5400000">
              <a:off x="3368452" y="1947972"/>
              <a:ext cx="965073" cy="827892"/>
            </a:xfrm>
            <a:prstGeom prst="hexag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9pPr>
            </a:lstStyle>
            <a:p>
              <a:pPr defTabSz="914281" hangingPunct="1">
                <a:defRPr/>
              </a:pPr>
              <a:endParaRPr lang="ru-RU" sz="1800" kern="1200">
                <a:solidFill>
                  <a:prstClr val="white"/>
                </a:solidFill>
                <a:latin typeface="Play"/>
              </a:endParaRPr>
            </a:p>
          </p:txBody>
        </p:sp>
        <p:pic>
          <p:nvPicPr>
            <p:cNvPr id="31" name="Shape8"/>
            <p:cNvPicPr/>
            <p:nvPr>
              <p:custDataLst>
                <p:tags r:id="rId10"/>
              </p:custDataLst>
            </p:nvPr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99022" y="2109951"/>
              <a:ext cx="503934" cy="503934"/>
            </a:xfrm>
            <a:prstGeom prst="rect">
              <a:avLst/>
            </a:prstGeom>
          </p:spPr>
        </p:pic>
      </p:grpSp>
      <p:sp>
        <p:nvSpPr>
          <p:cNvPr id="36" name="Shape16">
            <a:extLst>
              <a:ext uri="{FF2B5EF4-FFF2-40B4-BE49-F238E27FC236}">
                <a16:creationId xmlns:a16="http://schemas.microsoft.com/office/drawing/2014/main" id="{71F8D0D6-9669-1B44-BB2F-B6140805C836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8464584" y="3598700"/>
            <a:ext cx="2207847" cy="2462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FFFFFF"/>
                </a:solidFill>
                <a:latin typeface="+mn-lt"/>
              </a:rPr>
              <a:t>By leveraging 
the strengths of both 
technologies, 
we anticipate achieving 
a seamless interaction 
between users and the 
chatbot while ensuring 
reliability, scalability, 
and ease 
of maintenance</a:t>
            </a:r>
          </a:p>
        </p:txBody>
      </p:sp>
      <p:grpSp>
        <p:nvGrpSpPr>
          <p:cNvPr id="37" name="Shape30"/>
          <p:cNvGrpSpPr/>
          <p:nvPr>
            <p:custDataLst>
              <p:tags r:id="rId5"/>
            </p:custDataLst>
          </p:nvPr>
        </p:nvGrpSpPr>
        <p:grpSpPr>
          <a:xfrm>
            <a:off x="8472264" y="2514381"/>
            <a:ext cx="827892" cy="965073"/>
            <a:chOff x="9131279" y="1879382"/>
            <a:chExt cx="827892" cy="965073"/>
          </a:xfrm>
        </p:grpSpPr>
        <p:sp>
          <p:nvSpPr>
            <p:cNvPr id="38" name="Shape18">
              <a:extLst>
                <a:ext uri="{FF2B5EF4-FFF2-40B4-BE49-F238E27FC236}">
                  <a16:creationId xmlns:a16="http://schemas.microsoft.com/office/drawing/2014/main" id="{409CB062-C210-8C45-AAC8-7E9089CE9277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 rot="5400000">
              <a:off x="9062689" y="1947972"/>
              <a:ext cx="965073" cy="827892"/>
            </a:xfrm>
            <a:prstGeom prst="hexag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+mn-ea"/>
                  <a:cs typeface="+mn-cs"/>
                </a:defRPr>
              </a:lvl9pPr>
            </a:lstStyle>
            <a:p>
              <a:pPr defTabSz="914281" hangingPunct="1">
                <a:defRPr/>
              </a:pPr>
              <a:endParaRPr lang="ru-RU" sz="1800" kern="1200">
                <a:solidFill>
                  <a:prstClr val="white"/>
                </a:solidFill>
                <a:latin typeface="Play"/>
              </a:endParaRPr>
            </a:p>
          </p:txBody>
        </p:sp>
        <p:pic>
          <p:nvPicPr>
            <p:cNvPr id="39" name="Shape20"/>
            <p:cNvPicPr/>
            <p:nvPr>
              <p:custDataLst>
                <p:tags r:id="rId8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293259" y="2109951"/>
              <a:ext cx="503934" cy="503934"/>
            </a:xfrm>
            <a:prstGeom prst="rect">
              <a:avLst/>
            </a:prstGeom>
          </p:spPr>
        </p:pic>
      </p:grpSp>
      <p:sp>
        <p:nvSpPr>
          <p:cNvPr id="26" name="Shape32">
            <a:extLst>
              <a:ext uri="{FF2B5EF4-FFF2-40B4-BE49-F238E27FC236}">
                <a16:creationId xmlns:a16="http://schemas.microsoft.com/office/drawing/2014/main" id="{B4927C13-DA92-224C-A8E3-7451011D6D4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80910" y="690856"/>
            <a:ext cx="2014301" cy="1109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12696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600" b="1" dirty="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Aim</a:t>
            </a:r>
          </a:p>
        </p:txBody>
      </p:sp>
      <p:pic>
        <p:nvPicPr>
          <p:cNvPr id="1028" name="Picture 4" descr="Chatbot Icon PNG Images, Vectors Free Download - Pngtree">
            <a:extLst>
              <a:ext uri="{FF2B5EF4-FFF2-40B4-BE49-F238E27FC236}">
                <a16:creationId xmlns:a16="http://schemas.microsoft.com/office/drawing/2014/main" id="{75DE7A80-329C-64F4-03F6-C386A7366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25" y="5475111"/>
            <a:ext cx="1157554" cy="96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9B19B22-D5CD-C7AD-D00B-7AE002F68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0880" y="3615052"/>
            <a:ext cx="3711249" cy="39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30"/>
          <p:cNvGrpSpPr/>
          <p:nvPr>
            <p:custDataLst>
              <p:tags r:id="rId1"/>
            </p:custDataLst>
          </p:nvPr>
        </p:nvGrpSpPr>
        <p:grpSpPr>
          <a:xfrm>
            <a:off x="10258540" y="447"/>
            <a:ext cx="1933460" cy="1980942"/>
            <a:chOff x="9623540" y="-634553"/>
            <a:chExt cx="1933460" cy="1980942"/>
          </a:xfrm>
        </p:grpSpPr>
        <p:sp>
          <p:nvSpPr>
            <p:cNvPr id="49" name="Shape29">
              <a:extLst>
                <a:ext uri="{FF2B5EF4-FFF2-40B4-BE49-F238E27FC236}">
                  <a16:creationId xmlns:a16="http://schemas.microsoft.com/office/drawing/2014/main" id="{C8B35B65-3417-8E2B-8230-90AE2EBE166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623540" y="-634553"/>
              <a:ext cx="1933460" cy="1980942"/>
            </a:xfrm>
            <a:custGeom>
              <a:avLst/>
              <a:gdLst>
                <a:gd name="connsiteX0" fmla="*/ 0 w 3963822"/>
                <a:gd name="connsiteY0" fmla="*/ 0 h 4061165"/>
                <a:gd name="connsiteX1" fmla="*/ 3963822 w 3963822"/>
                <a:gd name="connsiteY1" fmla="*/ 0 h 4061165"/>
                <a:gd name="connsiteX2" fmla="*/ 3963822 w 3963822"/>
                <a:gd name="connsiteY2" fmla="*/ 3460781 h 4061165"/>
                <a:gd name="connsiteX3" fmla="*/ 2862848 w 3963822"/>
                <a:gd name="connsiteY3" fmla="*/ 4061165 h 4061165"/>
                <a:gd name="connsiteX4" fmla="*/ 0 w 3963822"/>
                <a:gd name="connsiteY4" fmla="*/ 2499994 h 406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3822" h="4061165">
                  <a:moveTo>
                    <a:pt x="0" y="0"/>
                  </a:moveTo>
                  <a:lnTo>
                    <a:pt x="3963822" y="0"/>
                  </a:lnTo>
                  <a:lnTo>
                    <a:pt x="3963822" y="3460781"/>
                  </a:lnTo>
                  <a:lnTo>
                    <a:pt x="2862848" y="4061165"/>
                  </a:lnTo>
                  <a:lnTo>
                    <a:pt x="0" y="2499994"/>
                  </a:lnTo>
                  <a:close/>
                </a:path>
              </a:pathLst>
            </a:custGeom>
            <a:solidFill>
              <a:srgbClr val="E7E6E6"/>
            </a:solidFill>
            <a:ln w="12700">
              <a:miter lim="400000"/>
            </a:ln>
          </p:spPr>
          <p:txBody>
            <a:bodyPr wrap="square" lIns="25397" tIns="25397" rIns="25397" bIns="25397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696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/>
            </a:p>
          </p:txBody>
        </p:sp>
      </p:grpSp>
      <p:sp>
        <p:nvSpPr>
          <p:cNvPr id="3" name="Shape35">
            <a:extLst>
              <a:ext uri="{FF2B5EF4-FFF2-40B4-BE49-F238E27FC236}">
                <a16:creationId xmlns:a16="http://schemas.microsoft.com/office/drawing/2014/main" id="{A8B957C0-C835-3640-9351-2BE87B56DD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74547" y="591316"/>
            <a:ext cx="4868320" cy="105875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12634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600" b="1" dirty="0">
                <a:solidFill>
                  <a:srgbClr val="000000"/>
                </a:solidFill>
                <a:latin typeface="+mn-lt"/>
                <a:ea typeface="Play"/>
                <a:cs typeface="Play"/>
                <a:sym typeface="Play"/>
              </a:rPr>
              <a:t>Objective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EE3A8-0D3A-0682-727A-A1FCFEEC2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152" y="2204864"/>
            <a:ext cx="4343541" cy="40872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A3E7EB-BFD5-13E6-6849-C7D3B4351E44}"/>
              </a:ext>
            </a:extLst>
          </p:cNvPr>
          <p:cNvSpPr txBox="1"/>
          <p:nvPr/>
        </p:nvSpPr>
        <p:spPr>
          <a:xfrm>
            <a:off x="574547" y="2852936"/>
            <a:ext cx="6457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 primary objective is to enhance chatbot responsiveness through the implementation of </a:t>
            </a:r>
            <a:r>
              <a:rPr lang="en-US" sz="1800" dirty="0" err="1">
                <a:latin typeface="+mn-lt"/>
              </a:rPr>
              <a:t>FastAPI</a:t>
            </a:r>
            <a:r>
              <a:rPr lang="en-US" sz="1800" dirty="0">
                <a:latin typeface="+mn-lt"/>
              </a:rPr>
              <a:t>.</a:t>
            </a:r>
            <a:endParaRPr lang="en-US" dirty="0"/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secondary objective is to reduce misclassification errors.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third objective is to reduce the learning curve to operate the chatbot.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32">
            <a:extLst>
              <a:ext uri="{FF2B5EF4-FFF2-40B4-BE49-F238E27FC236}">
                <a16:creationId xmlns:a16="http://schemas.microsoft.com/office/drawing/2014/main" id="{B4927C13-DA92-224C-A8E3-7451011D6D4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80910" y="1024035"/>
            <a:ext cx="5224187" cy="443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12696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Tools and Technologies: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89989-3510-48DC-DF53-FA65AD199435}"/>
              </a:ext>
            </a:extLst>
          </p:cNvPr>
          <p:cNvSpPr txBox="1"/>
          <p:nvPr/>
        </p:nvSpPr>
        <p:spPr>
          <a:xfrm>
            <a:off x="2639616" y="2227606"/>
            <a:ext cx="69847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MySQL Database: Use MySQL to store and manage order details, menu items, and customer information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84F3B-FC83-2AB7-6B61-41706E6C3B1D}"/>
              </a:ext>
            </a:extLst>
          </p:cNvPr>
          <p:cNvSpPr txBox="1"/>
          <p:nvPr/>
        </p:nvSpPr>
        <p:spPr>
          <a:xfrm>
            <a:off x="2639616" y="3429000"/>
            <a:ext cx="7200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Web Development: Basic web development skills (HTML, CSS, JavaScript) might be required to embed the chatbot on your website and handle frontend interactions.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294B9-F06F-47CC-C676-22411F269513}"/>
              </a:ext>
            </a:extLst>
          </p:cNvPr>
          <p:cNvSpPr txBox="1"/>
          <p:nvPr/>
        </p:nvSpPr>
        <p:spPr>
          <a:xfrm>
            <a:off x="2639616" y="4886820"/>
            <a:ext cx="74888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Server-side Scripting: Python is used to create server-side scripts for integration with MySQL database and handling order-related operations.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538872-3FFB-808B-6AE5-28A08F8D30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0910" y="4661318"/>
            <a:ext cx="1391670" cy="13916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AFD6F8-A26B-0027-030B-C3E8A9A6F6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50634" y="3154051"/>
            <a:ext cx="1852222" cy="15023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955070-CBAE-9922-5EEE-CB753A9C8A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63974" y="1656028"/>
            <a:ext cx="158417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922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26">
            <a:extLst>
              <a:ext uri="{FF2B5EF4-FFF2-40B4-BE49-F238E27FC236}">
                <a16:creationId xmlns:a16="http://schemas.microsoft.com/office/drawing/2014/main" id="{DCE0C5E7-0719-96E2-891C-2984B488A6EE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2327" y="-1303"/>
            <a:ext cx="1689594" cy="1675341"/>
          </a:xfrm>
          <a:custGeom>
            <a:avLst/>
            <a:gdLst>
              <a:gd name="connsiteX0" fmla="*/ 0 w 1689814"/>
              <a:gd name="connsiteY0" fmla="*/ 0 h 1675559"/>
              <a:gd name="connsiteX1" fmla="*/ 1689814 w 1689814"/>
              <a:gd name="connsiteY1" fmla="*/ 0 h 1675559"/>
              <a:gd name="connsiteX2" fmla="*/ 1689814 w 1689814"/>
              <a:gd name="connsiteY2" fmla="*/ 1480903 h 1675559"/>
              <a:gd name="connsiteX3" fmla="*/ 1332858 w 1689814"/>
              <a:gd name="connsiteY3" fmla="*/ 1675559 h 1675559"/>
              <a:gd name="connsiteX4" fmla="*/ 0 w 1689814"/>
              <a:gd name="connsiteY4" fmla="*/ 948724 h 167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814" h="1675559">
                <a:moveTo>
                  <a:pt x="0" y="0"/>
                </a:moveTo>
                <a:lnTo>
                  <a:pt x="1689814" y="0"/>
                </a:lnTo>
                <a:lnTo>
                  <a:pt x="1689814" y="1480903"/>
                </a:lnTo>
                <a:lnTo>
                  <a:pt x="1332858" y="1675559"/>
                </a:lnTo>
                <a:lnTo>
                  <a:pt x="0" y="94872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88900">
            <a:noFill/>
            <a:miter lim="400000"/>
          </a:ln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CEE2D-BDE2-FBD9-FC1A-D26BBD6A2A63}"/>
              </a:ext>
            </a:extLst>
          </p:cNvPr>
          <p:cNvSpPr txBox="1"/>
          <p:nvPr/>
        </p:nvSpPr>
        <p:spPr>
          <a:xfrm>
            <a:off x="1847528" y="675973"/>
            <a:ext cx="6097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kern="1200" dirty="0">
                <a:effectLst/>
                <a:latin typeface="Play" panose="020B0604020202020204" charset="0"/>
                <a:ea typeface="Play" panose="020B0604020202020204" charset="0"/>
                <a:cs typeface="Play" panose="020B0604020202020204" charset="0"/>
              </a:rPr>
              <a:t>Tools and Technologies:</a:t>
            </a:r>
            <a:endParaRPr lang="en-IN" sz="8800" dirty="0">
              <a:effectLst/>
            </a:endParaRPr>
          </a:p>
        </p:txBody>
      </p:sp>
      <p:sp>
        <p:nvSpPr>
          <p:cNvPr id="12" name="Shape26">
            <a:extLst>
              <a:ext uri="{FF2B5EF4-FFF2-40B4-BE49-F238E27FC236}">
                <a16:creationId xmlns:a16="http://schemas.microsoft.com/office/drawing/2014/main" id="{ED829EA9-905B-9EF5-6384-F1AA66732598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5400000">
            <a:off x="10922281" y="5588281"/>
            <a:ext cx="864097" cy="1675341"/>
          </a:xfrm>
          <a:custGeom>
            <a:avLst/>
            <a:gdLst>
              <a:gd name="connsiteX0" fmla="*/ 0 w 1689814"/>
              <a:gd name="connsiteY0" fmla="*/ 0 h 1675559"/>
              <a:gd name="connsiteX1" fmla="*/ 1689814 w 1689814"/>
              <a:gd name="connsiteY1" fmla="*/ 0 h 1675559"/>
              <a:gd name="connsiteX2" fmla="*/ 1689814 w 1689814"/>
              <a:gd name="connsiteY2" fmla="*/ 1480903 h 1675559"/>
              <a:gd name="connsiteX3" fmla="*/ 1332858 w 1689814"/>
              <a:gd name="connsiteY3" fmla="*/ 1675559 h 1675559"/>
              <a:gd name="connsiteX4" fmla="*/ 0 w 1689814"/>
              <a:gd name="connsiteY4" fmla="*/ 948724 h 167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814" h="1675559">
                <a:moveTo>
                  <a:pt x="0" y="0"/>
                </a:moveTo>
                <a:lnTo>
                  <a:pt x="1689814" y="0"/>
                </a:lnTo>
                <a:lnTo>
                  <a:pt x="1689814" y="1480903"/>
                </a:lnTo>
                <a:lnTo>
                  <a:pt x="1332858" y="1675559"/>
                </a:lnTo>
                <a:lnTo>
                  <a:pt x="0" y="94872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88900">
            <a:noFill/>
            <a:miter lim="400000"/>
          </a:ln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BCBD5-50E4-2948-70B0-DEFEA1AF4C9A}"/>
              </a:ext>
            </a:extLst>
          </p:cNvPr>
          <p:cNvSpPr txBox="1"/>
          <p:nvPr/>
        </p:nvSpPr>
        <p:spPr>
          <a:xfrm>
            <a:off x="767408" y="1916832"/>
            <a:ext cx="10081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FastAPI: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FastAPI is known for its high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Asynchronous request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FastAPI is designed to be easy to use and intuitive</a:t>
            </a:r>
          </a:p>
          <a:p>
            <a:endParaRPr lang="en-US" dirty="0"/>
          </a:p>
          <a:p>
            <a:r>
              <a:rPr lang="en-US" dirty="0"/>
              <a:t>Dialogflow: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Dialogflow provides powerful NLP capabilities, allowing developers to build chatbots that can understand and interpret natural language input from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Dialogflow supports integration with multiple messaging platforms, including Google Assistant, Facebook Messenger, Slack, and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Dialogflow maintains context across conversational turns, allowing chatbots to remember previous interactions and provide more contextually relevant responses.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828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28">
            <a:extLst>
              <a:ext uri="{FF2B5EF4-FFF2-40B4-BE49-F238E27FC236}">
                <a16:creationId xmlns:a16="http://schemas.microsoft.com/office/drawing/2014/main" id="{828DDDC3-9A0A-0789-6A14-C601F64F414F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 rot="5400000">
            <a:off x="1578422" y="817786"/>
            <a:ext cx="1117057" cy="3459166"/>
          </a:xfrm>
          <a:custGeom>
            <a:avLst/>
            <a:gdLst>
              <a:gd name="connsiteX0" fmla="*/ 2458327 w 4636247"/>
              <a:gd name="connsiteY0" fmla="*/ 0 h 3459616"/>
              <a:gd name="connsiteX1" fmla="*/ 4636247 w 4636247"/>
              <a:gd name="connsiteY1" fmla="*/ 1187665 h 3459616"/>
              <a:gd name="connsiteX2" fmla="*/ 4636247 w 4636247"/>
              <a:gd name="connsiteY2" fmla="*/ 3459616 h 3459616"/>
              <a:gd name="connsiteX3" fmla="*/ 0 w 4636247"/>
              <a:gd name="connsiteY3" fmla="*/ 3459616 h 3459616"/>
              <a:gd name="connsiteX4" fmla="*/ 0 w 4636247"/>
              <a:gd name="connsiteY4" fmla="*/ 1340576 h 34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6247" h="3459616">
                <a:moveTo>
                  <a:pt x="2458327" y="0"/>
                </a:moveTo>
                <a:lnTo>
                  <a:pt x="4636247" y="1187665"/>
                </a:lnTo>
                <a:lnTo>
                  <a:pt x="4636247" y="3459616"/>
                </a:lnTo>
                <a:lnTo>
                  <a:pt x="0" y="3459616"/>
                </a:lnTo>
                <a:lnTo>
                  <a:pt x="0" y="1340576"/>
                </a:lnTo>
                <a:close/>
              </a:path>
            </a:pathLst>
          </a:custGeom>
          <a:ln/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7479DB-E995-0911-0DC4-C31968BDEE71}"/>
              </a:ext>
            </a:extLst>
          </p:cNvPr>
          <p:cNvSpPr txBox="1"/>
          <p:nvPr/>
        </p:nvSpPr>
        <p:spPr>
          <a:xfrm>
            <a:off x="1847528" y="675973"/>
            <a:ext cx="6097162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12696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chemeClr val="bg1"/>
                </a:solidFill>
                <a:ea typeface="Play"/>
                <a:cs typeface="Play"/>
                <a:sym typeface="Play"/>
              </a:rPr>
              <a:t>STEPS</a:t>
            </a:r>
          </a:p>
        </p:txBody>
      </p:sp>
      <p:sp>
        <p:nvSpPr>
          <p:cNvPr id="30" name="Shape28">
            <a:extLst>
              <a:ext uri="{FF2B5EF4-FFF2-40B4-BE49-F238E27FC236}">
                <a16:creationId xmlns:a16="http://schemas.microsoft.com/office/drawing/2014/main" id="{642BFEC7-8A93-5856-4C8D-342FE03767C4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5400000">
            <a:off x="5155698" y="3050033"/>
            <a:ext cx="1117057" cy="3459166"/>
          </a:xfrm>
          <a:custGeom>
            <a:avLst/>
            <a:gdLst>
              <a:gd name="connsiteX0" fmla="*/ 2458327 w 4636247"/>
              <a:gd name="connsiteY0" fmla="*/ 0 h 3459616"/>
              <a:gd name="connsiteX1" fmla="*/ 4636247 w 4636247"/>
              <a:gd name="connsiteY1" fmla="*/ 1187665 h 3459616"/>
              <a:gd name="connsiteX2" fmla="*/ 4636247 w 4636247"/>
              <a:gd name="connsiteY2" fmla="*/ 3459616 h 3459616"/>
              <a:gd name="connsiteX3" fmla="*/ 0 w 4636247"/>
              <a:gd name="connsiteY3" fmla="*/ 3459616 h 3459616"/>
              <a:gd name="connsiteX4" fmla="*/ 0 w 4636247"/>
              <a:gd name="connsiteY4" fmla="*/ 1340576 h 34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6247" h="3459616">
                <a:moveTo>
                  <a:pt x="2458327" y="0"/>
                </a:moveTo>
                <a:lnTo>
                  <a:pt x="4636247" y="1187665"/>
                </a:lnTo>
                <a:lnTo>
                  <a:pt x="4636247" y="3459616"/>
                </a:lnTo>
                <a:lnTo>
                  <a:pt x="0" y="3459616"/>
                </a:lnTo>
                <a:lnTo>
                  <a:pt x="0" y="1340576"/>
                </a:lnTo>
                <a:close/>
              </a:path>
            </a:pathLst>
          </a:custGeom>
          <a:ln/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Shape26">
            <a:extLst>
              <a:ext uri="{FF2B5EF4-FFF2-40B4-BE49-F238E27FC236}">
                <a16:creationId xmlns:a16="http://schemas.microsoft.com/office/drawing/2014/main" id="{48A5F186-8FAD-A1C7-05CB-444AA20DCBFA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 rot="5400000">
            <a:off x="10922281" y="5588281"/>
            <a:ext cx="864097" cy="1675341"/>
          </a:xfrm>
          <a:custGeom>
            <a:avLst/>
            <a:gdLst>
              <a:gd name="connsiteX0" fmla="*/ 0 w 1689814"/>
              <a:gd name="connsiteY0" fmla="*/ 0 h 1675559"/>
              <a:gd name="connsiteX1" fmla="*/ 1689814 w 1689814"/>
              <a:gd name="connsiteY1" fmla="*/ 0 h 1675559"/>
              <a:gd name="connsiteX2" fmla="*/ 1689814 w 1689814"/>
              <a:gd name="connsiteY2" fmla="*/ 1480903 h 1675559"/>
              <a:gd name="connsiteX3" fmla="*/ 1332858 w 1689814"/>
              <a:gd name="connsiteY3" fmla="*/ 1675559 h 1675559"/>
              <a:gd name="connsiteX4" fmla="*/ 0 w 1689814"/>
              <a:gd name="connsiteY4" fmla="*/ 948724 h 167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814" h="1675559">
                <a:moveTo>
                  <a:pt x="0" y="0"/>
                </a:moveTo>
                <a:lnTo>
                  <a:pt x="1689814" y="0"/>
                </a:lnTo>
                <a:lnTo>
                  <a:pt x="1689814" y="1480903"/>
                </a:lnTo>
                <a:lnTo>
                  <a:pt x="1332858" y="1675559"/>
                </a:lnTo>
                <a:lnTo>
                  <a:pt x="0" y="94872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88900">
            <a:noFill/>
            <a:miter lim="400000"/>
          </a:ln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12CBD0-3489-75AF-8CB6-F788D4D81F9F}"/>
              </a:ext>
            </a:extLst>
          </p:cNvPr>
          <p:cNvSpPr txBox="1"/>
          <p:nvPr/>
        </p:nvSpPr>
        <p:spPr>
          <a:xfrm>
            <a:off x="479376" y="2096594"/>
            <a:ext cx="28402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</a:rPr>
              <a:t>Designing the conversation flow in Dialogflow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E06BF-D864-6CAD-2A6F-155273B80B2F}"/>
              </a:ext>
            </a:extLst>
          </p:cNvPr>
          <p:cNvSpPr txBox="1"/>
          <p:nvPr/>
        </p:nvSpPr>
        <p:spPr>
          <a:xfrm>
            <a:off x="4052067" y="4456450"/>
            <a:ext cx="3047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</a:rPr>
              <a:t>Frontend</a:t>
            </a:r>
          </a:p>
        </p:txBody>
      </p:sp>
      <p:sp>
        <p:nvSpPr>
          <p:cNvPr id="37" name="Shape28">
            <a:extLst>
              <a:ext uri="{FF2B5EF4-FFF2-40B4-BE49-F238E27FC236}">
                <a16:creationId xmlns:a16="http://schemas.microsoft.com/office/drawing/2014/main" id="{874567A4-DBC6-5EF3-057F-5C3B851411FB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5400000">
            <a:off x="8822297" y="3026990"/>
            <a:ext cx="1117057" cy="3459166"/>
          </a:xfrm>
          <a:custGeom>
            <a:avLst/>
            <a:gdLst>
              <a:gd name="connsiteX0" fmla="*/ 2458327 w 4636247"/>
              <a:gd name="connsiteY0" fmla="*/ 0 h 3459616"/>
              <a:gd name="connsiteX1" fmla="*/ 4636247 w 4636247"/>
              <a:gd name="connsiteY1" fmla="*/ 1187665 h 3459616"/>
              <a:gd name="connsiteX2" fmla="*/ 4636247 w 4636247"/>
              <a:gd name="connsiteY2" fmla="*/ 3459616 h 3459616"/>
              <a:gd name="connsiteX3" fmla="*/ 0 w 4636247"/>
              <a:gd name="connsiteY3" fmla="*/ 3459616 h 3459616"/>
              <a:gd name="connsiteX4" fmla="*/ 0 w 4636247"/>
              <a:gd name="connsiteY4" fmla="*/ 1340576 h 34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6247" h="3459616">
                <a:moveTo>
                  <a:pt x="2458327" y="0"/>
                </a:moveTo>
                <a:lnTo>
                  <a:pt x="4636247" y="1187665"/>
                </a:lnTo>
                <a:lnTo>
                  <a:pt x="4636247" y="3459616"/>
                </a:lnTo>
                <a:lnTo>
                  <a:pt x="0" y="3459616"/>
                </a:lnTo>
                <a:lnTo>
                  <a:pt x="0" y="1340576"/>
                </a:lnTo>
                <a:close/>
              </a:path>
            </a:pathLst>
          </a:custGeom>
          <a:ln/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3B95B7-AF9B-BF55-21B4-23B659A717DE}"/>
              </a:ext>
            </a:extLst>
          </p:cNvPr>
          <p:cNvSpPr txBox="1"/>
          <p:nvPr/>
        </p:nvSpPr>
        <p:spPr>
          <a:xfrm>
            <a:off x="7718666" y="4433407"/>
            <a:ext cx="3047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</a:rPr>
              <a:t>Testing and iterating the chatbot functionality</a:t>
            </a:r>
          </a:p>
        </p:txBody>
      </p:sp>
      <p:sp>
        <p:nvSpPr>
          <p:cNvPr id="39" name="Shape28">
            <a:extLst>
              <a:ext uri="{FF2B5EF4-FFF2-40B4-BE49-F238E27FC236}">
                <a16:creationId xmlns:a16="http://schemas.microsoft.com/office/drawing/2014/main" id="{5D920705-C058-EEE0-49A0-3E7F20DE79B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5400000">
            <a:off x="5137761" y="828676"/>
            <a:ext cx="1117057" cy="3459166"/>
          </a:xfrm>
          <a:custGeom>
            <a:avLst/>
            <a:gdLst>
              <a:gd name="connsiteX0" fmla="*/ 2458327 w 4636247"/>
              <a:gd name="connsiteY0" fmla="*/ 0 h 3459616"/>
              <a:gd name="connsiteX1" fmla="*/ 4636247 w 4636247"/>
              <a:gd name="connsiteY1" fmla="*/ 1187665 h 3459616"/>
              <a:gd name="connsiteX2" fmla="*/ 4636247 w 4636247"/>
              <a:gd name="connsiteY2" fmla="*/ 3459616 h 3459616"/>
              <a:gd name="connsiteX3" fmla="*/ 0 w 4636247"/>
              <a:gd name="connsiteY3" fmla="*/ 3459616 h 3459616"/>
              <a:gd name="connsiteX4" fmla="*/ 0 w 4636247"/>
              <a:gd name="connsiteY4" fmla="*/ 1340576 h 34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6247" h="3459616">
                <a:moveTo>
                  <a:pt x="2458327" y="0"/>
                </a:moveTo>
                <a:lnTo>
                  <a:pt x="4636247" y="1187665"/>
                </a:lnTo>
                <a:lnTo>
                  <a:pt x="4636247" y="3459616"/>
                </a:lnTo>
                <a:lnTo>
                  <a:pt x="0" y="3459616"/>
                </a:lnTo>
                <a:lnTo>
                  <a:pt x="0" y="1340576"/>
                </a:lnTo>
                <a:close/>
              </a:path>
            </a:pathLst>
          </a:custGeom>
          <a:ln/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 dirty="0"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2DF99A-E352-F903-32CA-CE784A701A52}"/>
              </a:ext>
            </a:extLst>
          </p:cNvPr>
          <p:cNvSpPr txBox="1"/>
          <p:nvPr/>
        </p:nvSpPr>
        <p:spPr>
          <a:xfrm>
            <a:off x="3976820" y="2096594"/>
            <a:ext cx="30474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</a:rPr>
              <a:t>Developing the FastAPI backend for handling requests</a:t>
            </a:r>
          </a:p>
        </p:txBody>
      </p:sp>
      <p:sp>
        <p:nvSpPr>
          <p:cNvPr id="41" name="Shape28">
            <a:extLst>
              <a:ext uri="{FF2B5EF4-FFF2-40B4-BE49-F238E27FC236}">
                <a16:creationId xmlns:a16="http://schemas.microsoft.com/office/drawing/2014/main" id="{DBCB1494-E3CD-30C6-8180-10CCCB74120A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5400000">
            <a:off x="8707214" y="828676"/>
            <a:ext cx="1117057" cy="3459166"/>
          </a:xfrm>
          <a:custGeom>
            <a:avLst/>
            <a:gdLst>
              <a:gd name="connsiteX0" fmla="*/ 2458327 w 4636247"/>
              <a:gd name="connsiteY0" fmla="*/ 0 h 3459616"/>
              <a:gd name="connsiteX1" fmla="*/ 4636247 w 4636247"/>
              <a:gd name="connsiteY1" fmla="*/ 1187665 h 3459616"/>
              <a:gd name="connsiteX2" fmla="*/ 4636247 w 4636247"/>
              <a:gd name="connsiteY2" fmla="*/ 3459616 h 3459616"/>
              <a:gd name="connsiteX3" fmla="*/ 0 w 4636247"/>
              <a:gd name="connsiteY3" fmla="*/ 3459616 h 3459616"/>
              <a:gd name="connsiteX4" fmla="*/ 0 w 4636247"/>
              <a:gd name="connsiteY4" fmla="*/ 1340576 h 34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6247" h="3459616">
                <a:moveTo>
                  <a:pt x="2458327" y="0"/>
                </a:moveTo>
                <a:lnTo>
                  <a:pt x="4636247" y="1187665"/>
                </a:lnTo>
                <a:lnTo>
                  <a:pt x="4636247" y="3459616"/>
                </a:lnTo>
                <a:lnTo>
                  <a:pt x="0" y="3459616"/>
                </a:lnTo>
                <a:lnTo>
                  <a:pt x="0" y="1340576"/>
                </a:lnTo>
                <a:close/>
              </a:path>
            </a:pathLst>
          </a:custGeom>
          <a:ln/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>
              <a:latin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F462D6-53D0-8DDF-F48F-88DD47C2DB80}"/>
              </a:ext>
            </a:extLst>
          </p:cNvPr>
          <p:cNvSpPr txBox="1"/>
          <p:nvPr/>
        </p:nvSpPr>
        <p:spPr>
          <a:xfrm>
            <a:off x="7651242" y="2085704"/>
            <a:ext cx="23963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</a:rPr>
              <a:t>Integrating Dialogflow with FastAPI</a:t>
            </a:r>
          </a:p>
        </p:txBody>
      </p:sp>
      <p:sp>
        <p:nvSpPr>
          <p:cNvPr id="43" name="Shape28">
            <a:extLst>
              <a:ext uri="{FF2B5EF4-FFF2-40B4-BE49-F238E27FC236}">
                <a16:creationId xmlns:a16="http://schemas.microsoft.com/office/drawing/2014/main" id="{7C3D292F-3B6E-19C0-D4F7-AE93781DF47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5400000">
            <a:off x="1578422" y="3050034"/>
            <a:ext cx="1117057" cy="3459166"/>
          </a:xfrm>
          <a:custGeom>
            <a:avLst/>
            <a:gdLst>
              <a:gd name="connsiteX0" fmla="*/ 2458327 w 4636247"/>
              <a:gd name="connsiteY0" fmla="*/ 0 h 3459616"/>
              <a:gd name="connsiteX1" fmla="*/ 4636247 w 4636247"/>
              <a:gd name="connsiteY1" fmla="*/ 1187665 h 3459616"/>
              <a:gd name="connsiteX2" fmla="*/ 4636247 w 4636247"/>
              <a:gd name="connsiteY2" fmla="*/ 3459616 h 3459616"/>
              <a:gd name="connsiteX3" fmla="*/ 0 w 4636247"/>
              <a:gd name="connsiteY3" fmla="*/ 3459616 h 3459616"/>
              <a:gd name="connsiteX4" fmla="*/ 0 w 4636247"/>
              <a:gd name="connsiteY4" fmla="*/ 1340576 h 34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6247" h="3459616">
                <a:moveTo>
                  <a:pt x="2458327" y="0"/>
                </a:moveTo>
                <a:lnTo>
                  <a:pt x="4636247" y="1187665"/>
                </a:lnTo>
                <a:lnTo>
                  <a:pt x="4636247" y="3459616"/>
                </a:lnTo>
                <a:lnTo>
                  <a:pt x="0" y="3459616"/>
                </a:lnTo>
                <a:lnTo>
                  <a:pt x="0" y="1340576"/>
                </a:lnTo>
                <a:close/>
              </a:path>
            </a:pathLst>
          </a:custGeom>
          <a:ln/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 dirty="0">
              <a:latin typeface="+mn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BE458F-1705-50AE-6A77-C09B696A5A16}"/>
              </a:ext>
            </a:extLst>
          </p:cNvPr>
          <p:cNvSpPr txBox="1"/>
          <p:nvPr/>
        </p:nvSpPr>
        <p:spPr>
          <a:xfrm>
            <a:off x="529651" y="4317950"/>
            <a:ext cx="2520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</a:rPr>
              <a:t>Setting up and managing the SQL database</a:t>
            </a:r>
          </a:p>
        </p:txBody>
      </p:sp>
    </p:spTree>
    <p:extLst>
      <p:ext uri="{BB962C8B-B14F-4D97-AF65-F5344CB8AC3E}">
        <p14:creationId xmlns:p14="http://schemas.microsoft.com/office/powerpoint/2010/main" val="251651442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30"/>
          <p:cNvGrpSpPr/>
          <p:nvPr>
            <p:custDataLst>
              <p:tags r:id="rId1"/>
            </p:custDataLst>
          </p:nvPr>
        </p:nvGrpSpPr>
        <p:grpSpPr>
          <a:xfrm>
            <a:off x="10258540" y="447"/>
            <a:ext cx="1933460" cy="1980942"/>
            <a:chOff x="9623540" y="-634553"/>
            <a:chExt cx="1933460" cy="1980942"/>
          </a:xfrm>
        </p:grpSpPr>
        <p:sp>
          <p:nvSpPr>
            <p:cNvPr id="49" name="Shape29">
              <a:extLst>
                <a:ext uri="{FF2B5EF4-FFF2-40B4-BE49-F238E27FC236}">
                  <a16:creationId xmlns:a16="http://schemas.microsoft.com/office/drawing/2014/main" id="{C8B35B65-3417-8E2B-8230-90AE2EBE166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623540" y="-634553"/>
              <a:ext cx="1933460" cy="1980942"/>
            </a:xfrm>
            <a:custGeom>
              <a:avLst/>
              <a:gdLst>
                <a:gd name="connsiteX0" fmla="*/ 0 w 3963822"/>
                <a:gd name="connsiteY0" fmla="*/ 0 h 4061165"/>
                <a:gd name="connsiteX1" fmla="*/ 3963822 w 3963822"/>
                <a:gd name="connsiteY1" fmla="*/ 0 h 4061165"/>
                <a:gd name="connsiteX2" fmla="*/ 3963822 w 3963822"/>
                <a:gd name="connsiteY2" fmla="*/ 3460781 h 4061165"/>
                <a:gd name="connsiteX3" fmla="*/ 2862848 w 3963822"/>
                <a:gd name="connsiteY3" fmla="*/ 4061165 h 4061165"/>
                <a:gd name="connsiteX4" fmla="*/ 0 w 3963822"/>
                <a:gd name="connsiteY4" fmla="*/ 2499994 h 406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3822" h="4061165">
                  <a:moveTo>
                    <a:pt x="0" y="0"/>
                  </a:moveTo>
                  <a:lnTo>
                    <a:pt x="3963822" y="0"/>
                  </a:lnTo>
                  <a:lnTo>
                    <a:pt x="3963822" y="3460781"/>
                  </a:lnTo>
                  <a:lnTo>
                    <a:pt x="2862848" y="4061165"/>
                  </a:lnTo>
                  <a:lnTo>
                    <a:pt x="0" y="2499994"/>
                  </a:lnTo>
                  <a:close/>
                </a:path>
              </a:pathLst>
            </a:custGeom>
            <a:solidFill>
              <a:srgbClr val="E7E6E6"/>
            </a:solidFill>
            <a:ln w="12700">
              <a:miter lim="400000"/>
            </a:ln>
          </p:spPr>
          <p:txBody>
            <a:bodyPr wrap="square" lIns="25397" tIns="25397" rIns="25397" bIns="25397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696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/>
            </a:p>
          </p:txBody>
        </p:sp>
      </p:grpSp>
      <p:sp>
        <p:nvSpPr>
          <p:cNvPr id="3" name="Shape35">
            <a:extLst>
              <a:ext uri="{FF2B5EF4-FFF2-40B4-BE49-F238E27FC236}">
                <a16:creationId xmlns:a16="http://schemas.microsoft.com/office/drawing/2014/main" id="{A8B957C0-C835-3640-9351-2BE87B56DD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74547" y="899091"/>
            <a:ext cx="4800994" cy="443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12634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000000"/>
                </a:solidFill>
                <a:ea typeface="Play"/>
                <a:cs typeface="Play"/>
                <a:sym typeface="Play"/>
              </a:rPr>
              <a:t>COMPLETION STATUS</a:t>
            </a:r>
            <a:endParaRPr lang="en-US" sz="3600" b="1" dirty="0">
              <a:solidFill>
                <a:srgbClr val="000000"/>
              </a:solidFill>
              <a:latin typeface="+mn-lt"/>
              <a:ea typeface="Play"/>
              <a:cs typeface="Play"/>
              <a:sym typeface="Play"/>
            </a:endParaRPr>
          </a:p>
        </p:txBody>
      </p:sp>
      <p:sp>
        <p:nvSpPr>
          <p:cNvPr id="2" name="Shape28">
            <a:extLst>
              <a:ext uri="{FF2B5EF4-FFF2-40B4-BE49-F238E27FC236}">
                <a16:creationId xmlns:a16="http://schemas.microsoft.com/office/drawing/2014/main" id="{D31532BF-B207-43C2-1195-184FF573C67A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 rot="5400000">
            <a:off x="1578422" y="817786"/>
            <a:ext cx="1117057" cy="3459166"/>
          </a:xfrm>
          <a:custGeom>
            <a:avLst/>
            <a:gdLst>
              <a:gd name="connsiteX0" fmla="*/ 2458327 w 4636247"/>
              <a:gd name="connsiteY0" fmla="*/ 0 h 3459616"/>
              <a:gd name="connsiteX1" fmla="*/ 4636247 w 4636247"/>
              <a:gd name="connsiteY1" fmla="*/ 1187665 h 3459616"/>
              <a:gd name="connsiteX2" fmla="*/ 4636247 w 4636247"/>
              <a:gd name="connsiteY2" fmla="*/ 3459616 h 3459616"/>
              <a:gd name="connsiteX3" fmla="*/ 0 w 4636247"/>
              <a:gd name="connsiteY3" fmla="*/ 3459616 h 3459616"/>
              <a:gd name="connsiteX4" fmla="*/ 0 w 4636247"/>
              <a:gd name="connsiteY4" fmla="*/ 1340576 h 34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6247" h="3459616">
                <a:moveTo>
                  <a:pt x="2458327" y="0"/>
                </a:moveTo>
                <a:lnTo>
                  <a:pt x="4636247" y="1187665"/>
                </a:lnTo>
                <a:lnTo>
                  <a:pt x="4636247" y="3459616"/>
                </a:lnTo>
                <a:lnTo>
                  <a:pt x="0" y="3459616"/>
                </a:lnTo>
                <a:lnTo>
                  <a:pt x="0" y="1340576"/>
                </a:lnTo>
                <a:close/>
              </a:path>
            </a:pathLst>
          </a:custGeom>
          <a:solidFill>
            <a:srgbClr val="00B050"/>
          </a:solidFill>
          <a:ln w="88900">
            <a:noFill/>
            <a:miter lim="400000"/>
          </a:ln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>
              <a:latin typeface="+mn-lt"/>
            </a:endParaRPr>
          </a:p>
        </p:txBody>
      </p:sp>
      <p:sp>
        <p:nvSpPr>
          <p:cNvPr id="4" name="Shape28">
            <a:extLst>
              <a:ext uri="{FF2B5EF4-FFF2-40B4-BE49-F238E27FC236}">
                <a16:creationId xmlns:a16="http://schemas.microsoft.com/office/drawing/2014/main" id="{14EDE539-5268-B52D-8647-328E8DBA3552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5400000">
            <a:off x="5137761" y="828676"/>
            <a:ext cx="1117057" cy="3459166"/>
          </a:xfrm>
          <a:custGeom>
            <a:avLst/>
            <a:gdLst>
              <a:gd name="connsiteX0" fmla="*/ 2458327 w 4636247"/>
              <a:gd name="connsiteY0" fmla="*/ 0 h 3459616"/>
              <a:gd name="connsiteX1" fmla="*/ 4636247 w 4636247"/>
              <a:gd name="connsiteY1" fmla="*/ 1187665 h 3459616"/>
              <a:gd name="connsiteX2" fmla="*/ 4636247 w 4636247"/>
              <a:gd name="connsiteY2" fmla="*/ 3459616 h 3459616"/>
              <a:gd name="connsiteX3" fmla="*/ 0 w 4636247"/>
              <a:gd name="connsiteY3" fmla="*/ 3459616 h 3459616"/>
              <a:gd name="connsiteX4" fmla="*/ 0 w 4636247"/>
              <a:gd name="connsiteY4" fmla="*/ 1340576 h 34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6247" h="3459616">
                <a:moveTo>
                  <a:pt x="2458327" y="0"/>
                </a:moveTo>
                <a:lnTo>
                  <a:pt x="4636247" y="1187665"/>
                </a:lnTo>
                <a:lnTo>
                  <a:pt x="4636247" y="3459616"/>
                </a:lnTo>
                <a:lnTo>
                  <a:pt x="0" y="3459616"/>
                </a:lnTo>
                <a:lnTo>
                  <a:pt x="0" y="1340576"/>
                </a:lnTo>
                <a:close/>
              </a:path>
            </a:pathLst>
          </a:custGeom>
          <a:solidFill>
            <a:srgbClr val="00B050"/>
          </a:solidFill>
          <a:ln w="88900">
            <a:noFill/>
            <a:miter lim="400000"/>
          </a:ln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>
              <a:latin typeface="+mn-lt"/>
            </a:endParaRPr>
          </a:p>
        </p:txBody>
      </p:sp>
      <p:sp>
        <p:nvSpPr>
          <p:cNvPr id="5" name="Shape28">
            <a:extLst>
              <a:ext uri="{FF2B5EF4-FFF2-40B4-BE49-F238E27FC236}">
                <a16:creationId xmlns:a16="http://schemas.microsoft.com/office/drawing/2014/main" id="{B1F4F92F-6739-5201-6488-9D932E7D4411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5400000">
            <a:off x="8707214" y="828676"/>
            <a:ext cx="1117057" cy="3459166"/>
          </a:xfrm>
          <a:custGeom>
            <a:avLst/>
            <a:gdLst>
              <a:gd name="connsiteX0" fmla="*/ 2458327 w 4636247"/>
              <a:gd name="connsiteY0" fmla="*/ 0 h 3459616"/>
              <a:gd name="connsiteX1" fmla="*/ 4636247 w 4636247"/>
              <a:gd name="connsiteY1" fmla="*/ 1187665 h 3459616"/>
              <a:gd name="connsiteX2" fmla="*/ 4636247 w 4636247"/>
              <a:gd name="connsiteY2" fmla="*/ 3459616 h 3459616"/>
              <a:gd name="connsiteX3" fmla="*/ 0 w 4636247"/>
              <a:gd name="connsiteY3" fmla="*/ 3459616 h 3459616"/>
              <a:gd name="connsiteX4" fmla="*/ 0 w 4636247"/>
              <a:gd name="connsiteY4" fmla="*/ 1340576 h 34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6247" h="3459616">
                <a:moveTo>
                  <a:pt x="2458327" y="0"/>
                </a:moveTo>
                <a:lnTo>
                  <a:pt x="4636247" y="1187665"/>
                </a:lnTo>
                <a:lnTo>
                  <a:pt x="4636247" y="3459616"/>
                </a:lnTo>
                <a:lnTo>
                  <a:pt x="0" y="3459616"/>
                </a:lnTo>
                <a:lnTo>
                  <a:pt x="0" y="1340576"/>
                </a:lnTo>
                <a:close/>
              </a:path>
            </a:pathLst>
          </a:custGeom>
          <a:solidFill>
            <a:srgbClr val="00B050"/>
          </a:solidFill>
          <a:ln w="88900">
            <a:noFill/>
            <a:miter lim="400000"/>
          </a:ln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>
              <a:latin typeface="+mn-lt"/>
            </a:endParaRPr>
          </a:p>
        </p:txBody>
      </p:sp>
      <p:sp>
        <p:nvSpPr>
          <p:cNvPr id="6" name="Shape28">
            <a:extLst>
              <a:ext uri="{FF2B5EF4-FFF2-40B4-BE49-F238E27FC236}">
                <a16:creationId xmlns:a16="http://schemas.microsoft.com/office/drawing/2014/main" id="{6F1A5B0C-2283-C21E-2A1A-C0C21D579C9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5400000">
            <a:off x="1578421" y="3043631"/>
            <a:ext cx="1117057" cy="3459166"/>
          </a:xfrm>
          <a:custGeom>
            <a:avLst/>
            <a:gdLst>
              <a:gd name="connsiteX0" fmla="*/ 2458327 w 4636247"/>
              <a:gd name="connsiteY0" fmla="*/ 0 h 3459616"/>
              <a:gd name="connsiteX1" fmla="*/ 4636247 w 4636247"/>
              <a:gd name="connsiteY1" fmla="*/ 1187665 h 3459616"/>
              <a:gd name="connsiteX2" fmla="*/ 4636247 w 4636247"/>
              <a:gd name="connsiteY2" fmla="*/ 3459616 h 3459616"/>
              <a:gd name="connsiteX3" fmla="*/ 0 w 4636247"/>
              <a:gd name="connsiteY3" fmla="*/ 3459616 h 3459616"/>
              <a:gd name="connsiteX4" fmla="*/ 0 w 4636247"/>
              <a:gd name="connsiteY4" fmla="*/ 1340576 h 34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6247" h="3459616">
                <a:moveTo>
                  <a:pt x="2458327" y="0"/>
                </a:moveTo>
                <a:lnTo>
                  <a:pt x="4636247" y="1187665"/>
                </a:lnTo>
                <a:lnTo>
                  <a:pt x="4636247" y="3459616"/>
                </a:lnTo>
                <a:lnTo>
                  <a:pt x="0" y="3459616"/>
                </a:lnTo>
                <a:lnTo>
                  <a:pt x="0" y="1340576"/>
                </a:lnTo>
                <a:close/>
              </a:path>
            </a:pathLst>
          </a:custGeom>
          <a:solidFill>
            <a:srgbClr val="00B050"/>
          </a:solidFill>
          <a:ln w="88900">
            <a:noFill/>
            <a:miter lim="400000"/>
          </a:ln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 dirty="0">
              <a:latin typeface="+mn-lt"/>
            </a:endParaRPr>
          </a:p>
        </p:txBody>
      </p:sp>
      <p:sp>
        <p:nvSpPr>
          <p:cNvPr id="7" name="Shape28">
            <a:extLst>
              <a:ext uri="{FF2B5EF4-FFF2-40B4-BE49-F238E27FC236}">
                <a16:creationId xmlns:a16="http://schemas.microsoft.com/office/drawing/2014/main" id="{9422876E-321E-CC94-50BD-D55DFAD1F25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5400000">
            <a:off x="8707213" y="3043631"/>
            <a:ext cx="1117057" cy="3459166"/>
          </a:xfrm>
          <a:custGeom>
            <a:avLst/>
            <a:gdLst>
              <a:gd name="connsiteX0" fmla="*/ 2458327 w 4636247"/>
              <a:gd name="connsiteY0" fmla="*/ 0 h 3459616"/>
              <a:gd name="connsiteX1" fmla="*/ 4636247 w 4636247"/>
              <a:gd name="connsiteY1" fmla="*/ 1187665 h 3459616"/>
              <a:gd name="connsiteX2" fmla="*/ 4636247 w 4636247"/>
              <a:gd name="connsiteY2" fmla="*/ 3459616 h 3459616"/>
              <a:gd name="connsiteX3" fmla="*/ 0 w 4636247"/>
              <a:gd name="connsiteY3" fmla="*/ 3459616 h 3459616"/>
              <a:gd name="connsiteX4" fmla="*/ 0 w 4636247"/>
              <a:gd name="connsiteY4" fmla="*/ 1340576 h 34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6247" h="3459616">
                <a:moveTo>
                  <a:pt x="2458327" y="0"/>
                </a:moveTo>
                <a:lnTo>
                  <a:pt x="4636247" y="1187665"/>
                </a:lnTo>
                <a:lnTo>
                  <a:pt x="4636247" y="3459616"/>
                </a:lnTo>
                <a:lnTo>
                  <a:pt x="0" y="3459616"/>
                </a:lnTo>
                <a:lnTo>
                  <a:pt x="0" y="1340576"/>
                </a:lnTo>
                <a:close/>
              </a:path>
            </a:pathLst>
          </a:custGeom>
          <a:solidFill>
            <a:srgbClr val="00B050"/>
          </a:solidFill>
          <a:ln w="88900">
            <a:noFill/>
            <a:miter lim="400000"/>
          </a:ln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6C3BC-F0C2-127E-FC54-8E649B4CE161}"/>
              </a:ext>
            </a:extLst>
          </p:cNvPr>
          <p:cNvSpPr txBox="1"/>
          <p:nvPr/>
        </p:nvSpPr>
        <p:spPr>
          <a:xfrm>
            <a:off x="479376" y="2096594"/>
            <a:ext cx="28402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</a:rPr>
              <a:t>Designing the conversation flow in Dialogflow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07A07-5D4C-186D-CB95-95D872536931}"/>
              </a:ext>
            </a:extLst>
          </p:cNvPr>
          <p:cNvSpPr txBox="1"/>
          <p:nvPr/>
        </p:nvSpPr>
        <p:spPr>
          <a:xfrm>
            <a:off x="3976820" y="2096594"/>
            <a:ext cx="30474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</a:rPr>
              <a:t>Developing the FastAPI backend for handling 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AF7270-75F6-103F-D830-5958D64375F6}"/>
              </a:ext>
            </a:extLst>
          </p:cNvPr>
          <p:cNvSpPr txBox="1"/>
          <p:nvPr/>
        </p:nvSpPr>
        <p:spPr>
          <a:xfrm>
            <a:off x="7651242" y="2085704"/>
            <a:ext cx="23963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</a:rPr>
              <a:t>Integrating Dialogflow with FastAPI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B0BB8C-6624-DE59-CB41-0BEF46C900C1}"/>
              </a:ext>
            </a:extLst>
          </p:cNvPr>
          <p:cNvSpPr txBox="1"/>
          <p:nvPr/>
        </p:nvSpPr>
        <p:spPr>
          <a:xfrm>
            <a:off x="529650" y="4311547"/>
            <a:ext cx="2520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</a:rPr>
              <a:t>Setting up and managing the SQL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B11143-281E-3134-0A24-A8F8EBCCFEEF}"/>
              </a:ext>
            </a:extLst>
          </p:cNvPr>
          <p:cNvSpPr txBox="1"/>
          <p:nvPr/>
        </p:nvSpPr>
        <p:spPr>
          <a:xfrm>
            <a:off x="7603582" y="4450048"/>
            <a:ext cx="3047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</a:rPr>
              <a:t>Testing and iterating the chatbot functionality</a:t>
            </a:r>
          </a:p>
        </p:txBody>
      </p:sp>
      <p:sp>
        <p:nvSpPr>
          <p:cNvPr id="13" name="Shape28">
            <a:extLst>
              <a:ext uri="{FF2B5EF4-FFF2-40B4-BE49-F238E27FC236}">
                <a16:creationId xmlns:a16="http://schemas.microsoft.com/office/drawing/2014/main" id="{8AD8B24F-E4A0-8AC3-4F95-A6CBF5B401B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 rot="5400000">
            <a:off x="5105011" y="3043631"/>
            <a:ext cx="1117057" cy="3459166"/>
          </a:xfrm>
          <a:custGeom>
            <a:avLst/>
            <a:gdLst>
              <a:gd name="connsiteX0" fmla="*/ 2458327 w 4636247"/>
              <a:gd name="connsiteY0" fmla="*/ 0 h 3459616"/>
              <a:gd name="connsiteX1" fmla="*/ 4636247 w 4636247"/>
              <a:gd name="connsiteY1" fmla="*/ 1187665 h 3459616"/>
              <a:gd name="connsiteX2" fmla="*/ 4636247 w 4636247"/>
              <a:gd name="connsiteY2" fmla="*/ 3459616 h 3459616"/>
              <a:gd name="connsiteX3" fmla="*/ 0 w 4636247"/>
              <a:gd name="connsiteY3" fmla="*/ 3459616 h 3459616"/>
              <a:gd name="connsiteX4" fmla="*/ 0 w 4636247"/>
              <a:gd name="connsiteY4" fmla="*/ 1340576 h 34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6247" h="3459616">
                <a:moveTo>
                  <a:pt x="2458327" y="0"/>
                </a:moveTo>
                <a:lnTo>
                  <a:pt x="4636247" y="1187665"/>
                </a:lnTo>
                <a:lnTo>
                  <a:pt x="4636247" y="3459616"/>
                </a:lnTo>
                <a:lnTo>
                  <a:pt x="0" y="3459616"/>
                </a:lnTo>
                <a:lnTo>
                  <a:pt x="0" y="1340576"/>
                </a:lnTo>
                <a:close/>
              </a:path>
            </a:pathLst>
          </a:custGeom>
          <a:solidFill>
            <a:srgbClr val="00B050"/>
          </a:solidFill>
          <a:ln w="88900">
            <a:noFill/>
            <a:miter lim="400000"/>
          </a:ln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B091E0-9F5A-B09E-4991-C18B660EBEE2}"/>
              </a:ext>
            </a:extLst>
          </p:cNvPr>
          <p:cNvSpPr txBox="1"/>
          <p:nvPr/>
        </p:nvSpPr>
        <p:spPr>
          <a:xfrm>
            <a:off x="4001380" y="4450048"/>
            <a:ext cx="3047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1587204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E296E8-D582-C7C8-0F88-D0E4559B5BF1}"/>
              </a:ext>
            </a:extLst>
          </p:cNvPr>
          <p:cNvSpPr txBox="1"/>
          <p:nvPr/>
        </p:nvSpPr>
        <p:spPr>
          <a:xfrm>
            <a:off x="623392" y="908720"/>
            <a:ext cx="6097162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12696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NEXT STEPS</a:t>
            </a:r>
          </a:p>
        </p:txBody>
      </p:sp>
      <p:sp>
        <p:nvSpPr>
          <p:cNvPr id="3" name="Shape28">
            <a:extLst>
              <a:ext uri="{FF2B5EF4-FFF2-40B4-BE49-F238E27FC236}">
                <a16:creationId xmlns:a16="http://schemas.microsoft.com/office/drawing/2014/main" id="{6F098927-23DF-2C6F-6581-46DA4642B8D0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 rot="5400000">
            <a:off x="3546190" y="1897906"/>
            <a:ext cx="1117057" cy="3459166"/>
          </a:xfrm>
          <a:custGeom>
            <a:avLst/>
            <a:gdLst>
              <a:gd name="connsiteX0" fmla="*/ 2458327 w 4636247"/>
              <a:gd name="connsiteY0" fmla="*/ 0 h 3459616"/>
              <a:gd name="connsiteX1" fmla="*/ 4636247 w 4636247"/>
              <a:gd name="connsiteY1" fmla="*/ 1187665 h 3459616"/>
              <a:gd name="connsiteX2" fmla="*/ 4636247 w 4636247"/>
              <a:gd name="connsiteY2" fmla="*/ 3459616 h 3459616"/>
              <a:gd name="connsiteX3" fmla="*/ 0 w 4636247"/>
              <a:gd name="connsiteY3" fmla="*/ 3459616 h 3459616"/>
              <a:gd name="connsiteX4" fmla="*/ 0 w 4636247"/>
              <a:gd name="connsiteY4" fmla="*/ 1340576 h 34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6247" h="3459616">
                <a:moveTo>
                  <a:pt x="2458327" y="0"/>
                </a:moveTo>
                <a:lnTo>
                  <a:pt x="4636247" y="1187665"/>
                </a:lnTo>
                <a:lnTo>
                  <a:pt x="4636247" y="3459616"/>
                </a:lnTo>
                <a:lnTo>
                  <a:pt x="0" y="3459616"/>
                </a:lnTo>
                <a:lnTo>
                  <a:pt x="0" y="1340576"/>
                </a:lnTo>
                <a:close/>
              </a:path>
            </a:pathLst>
          </a:custGeom>
          <a:solidFill>
            <a:srgbClr val="00B050"/>
          </a:solidFill>
          <a:ln/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85BCA-D49C-A24F-B05F-06DE086DFC71}"/>
              </a:ext>
            </a:extLst>
          </p:cNvPr>
          <p:cNvSpPr txBox="1"/>
          <p:nvPr/>
        </p:nvSpPr>
        <p:spPr>
          <a:xfrm>
            <a:off x="2481277" y="3165824"/>
            <a:ext cx="30474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Frontend,</a:t>
            </a:r>
            <a:br>
              <a:rPr lang="en-US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the menu up into</a:t>
            </a:r>
            <a:br>
              <a:rPr lang="en-US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breakfast, lunch, dinner..</a:t>
            </a:r>
          </a:p>
        </p:txBody>
      </p:sp>
      <p:sp>
        <p:nvSpPr>
          <p:cNvPr id="6" name="Shape28">
            <a:extLst>
              <a:ext uri="{FF2B5EF4-FFF2-40B4-BE49-F238E27FC236}">
                <a16:creationId xmlns:a16="http://schemas.microsoft.com/office/drawing/2014/main" id="{152CB563-ED4C-EE6B-0E87-98A4818BACEA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5400000">
            <a:off x="7336280" y="1897906"/>
            <a:ext cx="1117057" cy="3459166"/>
          </a:xfrm>
          <a:custGeom>
            <a:avLst/>
            <a:gdLst>
              <a:gd name="connsiteX0" fmla="*/ 2458327 w 4636247"/>
              <a:gd name="connsiteY0" fmla="*/ 0 h 3459616"/>
              <a:gd name="connsiteX1" fmla="*/ 4636247 w 4636247"/>
              <a:gd name="connsiteY1" fmla="*/ 1187665 h 3459616"/>
              <a:gd name="connsiteX2" fmla="*/ 4636247 w 4636247"/>
              <a:gd name="connsiteY2" fmla="*/ 3459616 h 3459616"/>
              <a:gd name="connsiteX3" fmla="*/ 0 w 4636247"/>
              <a:gd name="connsiteY3" fmla="*/ 3459616 h 3459616"/>
              <a:gd name="connsiteX4" fmla="*/ 0 w 4636247"/>
              <a:gd name="connsiteY4" fmla="*/ 1340576 h 34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6247" h="3459616">
                <a:moveTo>
                  <a:pt x="2458327" y="0"/>
                </a:moveTo>
                <a:lnTo>
                  <a:pt x="4636247" y="1187665"/>
                </a:lnTo>
                <a:lnTo>
                  <a:pt x="4636247" y="3459616"/>
                </a:lnTo>
                <a:lnTo>
                  <a:pt x="0" y="3459616"/>
                </a:lnTo>
                <a:lnTo>
                  <a:pt x="0" y="1340576"/>
                </a:lnTo>
                <a:close/>
              </a:path>
            </a:pathLst>
          </a:custGeom>
          <a:solidFill>
            <a:srgbClr val="00B050"/>
          </a:solidFill>
          <a:ln/>
          <a:extLst>
            <a:ext uri="{C572A759-6A51-4108-AA02-DFA0A04FC94B}">
              <ma14:wrappingTextBoxFlag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5397" tIns="25397" rIns="25397" bIns="25397" anchor="ctr">
            <a:noAutofit/>
          </a:bodyPr>
          <a:lstStyle>
            <a:lvl1pPr defTabSz="825500">
              <a:defRPr sz="45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 defTabSz="825417"/>
            <a:endParaRPr sz="225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80A0B-D7AE-2F58-B6DE-624114DD99CA}"/>
              </a:ext>
            </a:extLst>
          </p:cNvPr>
          <p:cNvSpPr txBox="1"/>
          <p:nvPr/>
        </p:nvSpPr>
        <p:spPr>
          <a:xfrm>
            <a:off x="6165225" y="3282485"/>
            <a:ext cx="3047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 and iterating the chatbot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8221364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5.15.0.94"/>
  <p:tag name="AS_RELEASE_DATE" val="2022.12.31"/>
  <p:tag name="AS_TITLE" val="Aspose.Slides for Java"/>
  <p:tag name="AS_VERSION" val="22.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7E6E6"/>
      </a:accent1>
      <a:accent2>
        <a:srgbClr val="C1BFBF"/>
      </a:accent2>
      <a:accent3>
        <a:srgbClr val="9C9898"/>
      </a:accent3>
      <a:accent4>
        <a:srgbClr val="767171"/>
      </a:accent4>
      <a:accent5>
        <a:srgbClr val="4E4B4B"/>
      </a:accent5>
      <a:accent6>
        <a:srgbClr val="272626"/>
      </a:accent6>
      <a:hlink>
        <a:srgbClr val="0000FF"/>
      </a:hlink>
      <a:folHlink>
        <a:srgbClr val="800080"/>
      </a:folHlink>
    </a:clrScheme>
    <a:fontScheme name="Office">
      <a:majorFont>
        <a:latin typeface="Play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lay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130</TotalTime>
  <Words>578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Söhne</vt:lpstr>
      <vt:lpstr>Arial</vt:lpstr>
      <vt:lpstr>Play</vt:lpstr>
      <vt:lpstr>Office Theme</vt:lpstr>
      <vt:lpstr>PowerPoint Presentation</vt:lpstr>
      <vt:lpstr>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 Gokavarapu</dc:creator>
  <cp:lastModifiedBy>Sasi Preetham B</cp:lastModifiedBy>
  <cp:revision>10</cp:revision>
  <cp:lastPrinted>2024-03-28T11:00:15Z</cp:lastPrinted>
  <dcterms:created xsi:type="dcterms:W3CDTF">2024-03-28T11:00:15Z</dcterms:created>
  <dcterms:modified xsi:type="dcterms:W3CDTF">2024-05-06T08:10:19Z</dcterms:modified>
</cp:coreProperties>
</file>