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333" r:id="rId5"/>
    <p:sldId id="340" r:id="rId6"/>
    <p:sldId id="256" r:id="rId7"/>
    <p:sldId id="290" r:id="rId8"/>
    <p:sldId id="287" r:id="rId9"/>
    <p:sldId id="283" r:id="rId10"/>
    <p:sldId id="289" r:id="rId11"/>
    <p:sldId id="288" r:id="rId12"/>
    <p:sldId id="334" r:id="rId13"/>
    <p:sldId id="293" r:id="rId14"/>
    <p:sldId id="294" r:id="rId15"/>
    <p:sldId id="298" r:id="rId16"/>
    <p:sldId id="295" r:id="rId17"/>
    <p:sldId id="337" r:id="rId18"/>
    <p:sldId id="292" r:id="rId19"/>
    <p:sldId id="296" r:id="rId20"/>
    <p:sldId id="297" r:id="rId21"/>
    <p:sldId id="299" r:id="rId22"/>
    <p:sldId id="301" r:id="rId23"/>
    <p:sldId id="335" r:id="rId24"/>
    <p:sldId id="300" r:id="rId25"/>
    <p:sldId id="314" r:id="rId26"/>
    <p:sldId id="312" r:id="rId27"/>
    <p:sldId id="313" r:id="rId28"/>
    <p:sldId id="315" r:id="rId29"/>
    <p:sldId id="316" r:id="rId30"/>
    <p:sldId id="317" r:id="rId31"/>
    <p:sldId id="318" r:id="rId32"/>
    <p:sldId id="319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36" r:id="rId44"/>
    <p:sldId id="329" r:id="rId45"/>
    <p:sldId id="328" r:id="rId46"/>
    <p:sldId id="338" r:id="rId47"/>
    <p:sldId id="326" r:id="rId48"/>
    <p:sldId id="325" r:id="rId49"/>
    <p:sldId id="324" r:id="rId50"/>
    <p:sldId id="323" r:id="rId51"/>
    <p:sldId id="339" r:id="rId52"/>
    <p:sldId id="321" r:id="rId53"/>
    <p:sldId id="320" r:id="rId5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56B2-61D5-4356-6458-3847A8801001}" v="11" dt="2022-08-29T10:24:31.766"/>
    <p1510:client id="{B344E63E-9C88-4794-A4D7-B4D7D143EDE2}" v="17" dt="2022-08-29T09:03:08.129"/>
    <p1510:client id="{BD04AE12-CB22-41D7-A3DE-7170CCE3279E}" v="45" dt="2022-08-29T09:41:03.269"/>
    <p1510:client id="{D8BD7A4B-7995-177F-09F2-0A455C8FD77B}" v="308" dt="2022-09-09T10:37:17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EB73A-EAD8-4600-A937-149261040EA7}" type="datetime1">
              <a:rPr lang="it-IT" smtClean="0"/>
              <a:t>09/09/2022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578EB8-0800-413D-B171-4C9FED7732A0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86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2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83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17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2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38DECDD-C56B-4B99-815C-4DC374BD0502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270D5-CA2E-4CCE-B3E3-1ED4C617F5FD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02021-081D-4BCD-8619-111A80C86A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CFC9B-8199-4464-9645-214B6EFF3046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EC901-D7B4-418A-90B0-E5FCBA6FFEA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B961D9-E81B-44AF-B812-435DD72BA78F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FF653A-F944-4ACA-BE4F-5261464A4CE1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835D5-4872-4F83-9549-4195BD19C9E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AFA1D-B403-4233-93F5-9C17BC134037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37F34-7F89-47FC-B829-DD18E8CE430E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945EFA-1B37-428A-B390-4F21411152A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6877D91-AE2A-4013-A171-54DDAEEA4374}" type="datetime1">
              <a:rPr lang="it-IT" noProof="0" smtClean="0"/>
              <a:t>09/09/2022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VPN/easy-rs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54C79-72E3-88D7-BFB4-29F24C1C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private networks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CC026A6E-BB6D-AFED-31DD-B099FAA629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89" b="9489"/>
          <a:stretch/>
        </p:blipFill>
        <p:spPr/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84ECED-0F78-D04C-8325-CA457706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err="1"/>
              <a:t>Calavaro</a:t>
            </a:r>
            <a:r>
              <a:rPr lang="it-IT" dirty="0"/>
              <a:t> Marco       (0295233)</a:t>
            </a:r>
          </a:p>
          <a:p>
            <a:r>
              <a:rPr lang="it-IT" dirty="0"/>
              <a:t>Caliandro </a:t>
            </a:r>
            <a:r>
              <a:rPr lang="it-IT" dirty="0" err="1"/>
              <a:t>Pierciro</a:t>
            </a:r>
            <a:r>
              <a:rPr lang="it-IT" dirty="0"/>
              <a:t>     (0299815)</a:t>
            </a:r>
          </a:p>
          <a:p>
            <a:r>
              <a:rPr lang="it-IT" dirty="0"/>
              <a:t>Falcone Gian Marco  (0300251)</a:t>
            </a:r>
          </a:p>
        </p:txBody>
      </p:sp>
    </p:spTree>
    <p:extLst>
      <p:ext uri="{BB962C8B-B14F-4D97-AF65-F5344CB8AC3E}">
        <p14:creationId xmlns:p14="http://schemas.microsoft.com/office/powerpoint/2010/main" val="378858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– MPLS in AS100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6111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D9BD80AC-9439-C970-003D-BC9E398EA256}"/>
              </a:ext>
            </a:extLst>
          </p:cNvPr>
          <p:cNvSpPr/>
          <p:nvPr/>
        </p:nvSpPr>
        <p:spPr>
          <a:xfrm>
            <a:off x="7599680" y="424873"/>
            <a:ext cx="4301252" cy="3811847"/>
          </a:xfrm>
          <a:prstGeom prst="wedgeRoundRectCallout">
            <a:avLst>
              <a:gd name="adj1" fmla="val -88520"/>
              <a:gd name="adj2" fmla="val -669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1.255.0.3 255.255.255.255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1.2.1.1 255.255.255.252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A775971-BEB4-1869-5351-16A30C10FD28}"/>
              </a:ext>
            </a:extLst>
          </p:cNvPr>
          <p:cNvSpPr/>
          <p:nvPr/>
        </p:nvSpPr>
        <p:spPr>
          <a:xfrm>
            <a:off x="291068" y="2448560"/>
            <a:ext cx="4389120" cy="3891280"/>
          </a:xfrm>
          <a:prstGeom prst="wedgeRoundRectCallout">
            <a:avLst>
              <a:gd name="adj1" fmla="val 73749"/>
              <a:gd name="adj2" fmla="val 3413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1.255.0.4 255.255.255.255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1.3.0.2 255.255.255.252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1.3.1.1 255.255.255.252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94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(2)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BB1A8371-4B73-A9E7-4F50-BE59657A3F2D}"/>
              </a:ext>
            </a:extLst>
          </p:cNvPr>
          <p:cNvSpPr/>
          <p:nvPr/>
        </p:nvSpPr>
        <p:spPr>
          <a:xfrm>
            <a:off x="1024128" y="3616960"/>
            <a:ext cx="3176506" cy="2951481"/>
          </a:xfrm>
          <a:prstGeom prst="wedgeRoundRectCallout">
            <a:avLst>
              <a:gd name="adj1" fmla="val 95950"/>
              <a:gd name="adj2" fmla="val -3861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r>
              <a:rPr lang="en-US" dirty="0">
                <a:solidFill>
                  <a:schemeClr val="bg1"/>
                </a:solidFill>
              </a:rPr>
              <a:t>interface GigabitEthernet2/0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5F6F28FE-53F4-2D46-28DB-FCF8DC04712C}"/>
              </a:ext>
            </a:extLst>
          </p:cNvPr>
          <p:cNvSpPr/>
          <p:nvPr/>
        </p:nvSpPr>
        <p:spPr>
          <a:xfrm>
            <a:off x="7991368" y="4607560"/>
            <a:ext cx="3119120" cy="1473201"/>
          </a:xfrm>
          <a:prstGeom prst="wedgeRoundRectCallout">
            <a:avLst>
              <a:gd name="adj1" fmla="val 974"/>
              <a:gd name="adj2" fmla="val -943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interface GigabitEthernet1/0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mpls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466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8479" y="1412239"/>
            <a:ext cx="9144001" cy="5020888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OSPF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17F2EE55-2594-5BD9-244A-BCE8D0733849}"/>
              </a:ext>
            </a:extLst>
          </p:cNvPr>
          <p:cNvSpPr/>
          <p:nvPr/>
        </p:nvSpPr>
        <p:spPr>
          <a:xfrm flipH="1">
            <a:off x="7315230" y="4745429"/>
            <a:ext cx="3467589" cy="1577951"/>
          </a:xfrm>
          <a:prstGeom prst="wedgeRoundRectCallout">
            <a:avLst>
              <a:gd name="adj1" fmla="val 88852"/>
              <a:gd name="adj2" fmla="val 350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1.255.0.4</a:t>
            </a:r>
          </a:p>
          <a:p>
            <a:r>
              <a:rPr lang="en-US" dirty="0"/>
              <a:t>network 1.255.0.4 0.0.0.0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21B4A058-E12E-29AA-2C4C-B45089B6FF09}"/>
              </a:ext>
            </a:extLst>
          </p:cNvPr>
          <p:cNvSpPr/>
          <p:nvPr/>
        </p:nvSpPr>
        <p:spPr>
          <a:xfrm flipH="1">
            <a:off x="1149112" y="1977693"/>
            <a:ext cx="3667760" cy="1562203"/>
          </a:xfrm>
          <a:prstGeom prst="wedgeRoundRectCallout">
            <a:avLst>
              <a:gd name="adj1" fmla="val -72403"/>
              <a:gd name="adj2" fmla="val -4132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1.255.0.3</a:t>
            </a:r>
          </a:p>
          <a:p>
            <a:r>
              <a:rPr lang="en-US" dirty="0"/>
              <a:t>network 1.255.0.3 0.0.0.0 area 0</a:t>
            </a:r>
          </a:p>
          <a:p>
            <a:r>
              <a:rPr lang="en-US" dirty="0"/>
              <a:t>network 1.2.0.0 0.0.0.3 area 0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AF06E644-B26B-E922-14EC-E1391038C166}"/>
              </a:ext>
            </a:extLst>
          </p:cNvPr>
          <p:cNvSpPr/>
          <p:nvPr/>
        </p:nvSpPr>
        <p:spPr>
          <a:xfrm flipH="1">
            <a:off x="548656" y="4300829"/>
            <a:ext cx="4013200" cy="2022552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1.255.0.2</a:t>
            </a:r>
          </a:p>
          <a:p>
            <a:r>
              <a:rPr lang="en-US" dirty="0"/>
              <a:t>network 1.255.0.2 0.0.0.0 area 0</a:t>
            </a:r>
          </a:p>
          <a:p>
            <a:r>
              <a:rPr lang="en-US" dirty="0"/>
              <a:t>network 1.0.96.0 0.0.0.3 area 0</a:t>
            </a:r>
          </a:p>
          <a:p>
            <a:r>
              <a:rPr lang="en-US" dirty="0"/>
              <a:t>network 1.2.0.0 0.0.0.3 area 0</a:t>
            </a:r>
          </a:p>
          <a:p>
            <a:r>
              <a:rPr lang="en-US" dirty="0"/>
              <a:t>network 1.3.0.0 0.0.0.3 area 0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08371F13-5C93-FDCC-80A6-A218E7ABFD76}"/>
              </a:ext>
            </a:extLst>
          </p:cNvPr>
          <p:cNvSpPr/>
          <p:nvPr/>
        </p:nvSpPr>
        <p:spPr>
          <a:xfrm flipH="1">
            <a:off x="7700279" y="1412239"/>
            <a:ext cx="3467591" cy="1577950"/>
          </a:xfrm>
          <a:prstGeom prst="wedgeRoundRectCallout">
            <a:avLst>
              <a:gd name="adj1" fmla="val 1031"/>
              <a:gd name="adj2" fmla="val 9664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ospf</a:t>
            </a:r>
            <a:r>
              <a:rPr lang="en-US" dirty="0"/>
              <a:t> 1</a:t>
            </a:r>
          </a:p>
          <a:p>
            <a:r>
              <a:rPr lang="en-US" dirty="0"/>
              <a:t>router-id 1.255.0.1</a:t>
            </a:r>
          </a:p>
          <a:p>
            <a:r>
              <a:rPr lang="en-US" dirty="0"/>
              <a:t>network 1.255.0.1 0.0.0.0 area 0</a:t>
            </a:r>
          </a:p>
          <a:p>
            <a:r>
              <a:rPr lang="en-US" dirty="0"/>
              <a:t>network 1.0.96.0 0.0.0.3 area 0</a:t>
            </a:r>
          </a:p>
        </p:txBody>
      </p:sp>
    </p:spTree>
    <p:extLst>
      <p:ext uri="{BB962C8B-B14F-4D97-AF65-F5344CB8AC3E}">
        <p14:creationId xmlns:p14="http://schemas.microsoft.com/office/powerpoint/2010/main" val="29188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BGP/MPLS </a:t>
            </a:r>
            <a:r>
              <a:rPr lang="it-IT" dirty="0" err="1">
                <a:solidFill>
                  <a:srgbClr val="FFFFFF"/>
                </a:solidFill>
              </a:rPr>
              <a:t>Vpn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/MPLS VPN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2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32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site a a</a:t>
            </a:r>
            <a:r>
              <a:rPr lang="it-IT" sz="32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nd site b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951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 </a:t>
            </a: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endParaRPr lang="it-IT" sz="32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7299852" y="2152419"/>
            <a:ext cx="3931920" cy="2553162"/>
          </a:xfrm>
          <a:prstGeom prst="wedgeRoundRectCallout">
            <a:avLst>
              <a:gd name="adj1" fmla="val -37249"/>
              <a:gd name="adj2" fmla="val -7723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6.5.1.1 255.255.255.0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1.2.1.2 255.255.255.252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3888283"/>
            <a:ext cx="4021292" cy="2692400"/>
          </a:xfrm>
          <a:prstGeom prst="wedgeRoundRectCallout">
            <a:avLst>
              <a:gd name="adj1" fmla="val 116344"/>
              <a:gd name="adj2" fmla="val 130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GigabitEthernet1/0</a:t>
            </a:r>
          </a:p>
          <a:p>
            <a:r>
              <a:rPr lang="en-US" dirty="0" err="1"/>
              <a:t>ip</a:t>
            </a:r>
            <a:r>
              <a:rPr lang="en-US" dirty="0"/>
              <a:t> address 6.5.2.1 255.255.255.0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 err="1"/>
              <a:t>ip</a:t>
            </a:r>
            <a:r>
              <a:rPr lang="en-US" dirty="0"/>
              <a:t> address 1.3.1.2 255.255.255.252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860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Define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VRF 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</a:p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Enable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36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vrf</a:t>
            </a:r>
            <a:r>
              <a:rPr lang="it-IT" sz="36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forwarding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6AB08E29-0420-22EB-00EF-DB24E59948D5}"/>
              </a:ext>
            </a:extLst>
          </p:cNvPr>
          <p:cNvSpPr/>
          <p:nvPr/>
        </p:nvSpPr>
        <p:spPr>
          <a:xfrm>
            <a:off x="2926079" y="3119119"/>
            <a:ext cx="3282679" cy="2286001"/>
          </a:xfrm>
          <a:prstGeom prst="wedgeRoundRectCallout">
            <a:avLst>
              <a:gd name="adj1" fmla="val 94060"/>
              <a:gd name="adj2" fmla="val 28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858B310-3CF5-647C-DBD6-FAA7B2CB680D}"/>
              </a:ext>
            </a:extLst>
          </p:cNvPr>
          <p:cNvSpPr/>
          <p:nvPr/>
        </p:nvSpPr>
        <p:spPr>
          <a:xfrm>
            <a:off x="8756886" y="424873"/>
            <a:ext cx="3211594" cy="2335877"/>
          </a:xfrm>
          <a:prstGeom prst="wedgeRoundRectCallout">
            <a:avLst>
              <a:gd name="adj1" fmla="val -74167"/>
              <a:gd name="adj2" fmla="val 3284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dirty="0"/>
              <a:t> 65000:1</a:t>
            </a:r>
          </a:p>
          <a:p>
            <a:r>
              <a:rPr lang="en-US" dirty="0"/>
              <a:t>route-target both 65000:1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vrf</a:t>
            </a:r>
            <a:r>
              <a:rPr lang="en-US" dirty="0"/>
              <a:t> forwarding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21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eBGP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21040" y="2774602"/>
            <a:ext cx="3799840" cy="1565220"/>
          </a:xfrm>
          <a:prstGeom prst="wedgeRoundRectCallout">
            <a:avLst>
              <a:gd name="adj1" fmla="val -62918"/>
              <a:gd name="adj2" fmla="val -8566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1.2.1.2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46C318FE-F33C-09AF-46AF-750A17348B7A}"/>
              </a:ext>
            </a:extLst>
          </p:cNvPr>
          <p:cNvSpPr/>
          <p:nvPr/>
        </p:nvSpPr>
        <p:spPr>
          <a:xfrm>
            <a:off x="1028228" y="4933944"/>
            <a:ext cx="4021292" cy="1722702"/>
          </a:xfrm>
          <a:prstGeom prst="wedgeRoundRectCallout">
            <a:avLst>
              <a:gd name="adj1" fmla="val 116344"/>
              <a:gd name="adj2" fmla="val -2759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1.3.1.1 remote-as 100</a:t>
            </a:r>
          </a:p>
          <a:p>
            <a:r>
              <a:rPr lang="en-US" dirty="0"/>
              <a:t> network 6.5.2.0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1.3.1.1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E15F27FA-862B-9A88-A787-C129A9E89FA5}"/>
              </a:ext>
            </a:extLst>
          </p:cNvPr>
          <p:cNvSpPr/>
          <p:nvPr/>
        </p:nvSpPr>
        <p:spPr>
          <a:xfrm>
            <a:off x="2926080" y="900075"/>
            <a:ext cx="3931920" cy="1843126"/>
          </a:xfrm>
          <a:prstGeom prst="wedgeRoundRectCallout">
            <a:avLst>
              <a:gd name="adj1" fmla="val 72570"/>
              <a:gd name="adj2" fmla="val -2486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65000</a:t>
            </a:r>
          </a:p>
          <a:p>
            <a:r>
              <a:rPr lang="en-US" dirty="0"/>
              <a:t> neighbor 1.2.1.1 remote-as 100</a:t>
            </a:r>
          </a:p>
          <a:p>
            <a:r>
              <a:rPr lang="en-US" dirty="0"/>
              <a:t> network 6.5.1.0 mask 255.255.255.0</a:t>
            </a:r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route 0.0.0.0 0.0.0.0 1.2.1.1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702018" y="3055502"/>
            <a:ext cx="3697261" cy="1566141"/>
          </a:xfrm>
          <a:prstGeom prst="wedgeRoundRectCallout">
            <a:avLst>
              <a:gd name="adj1" fmla="val 142403"/>
              <a:gd name="adj2" fmla="val 3305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</a:t>
            </a:r>
            <a:r>
              <a:rPr lang="en-US" dirty="0" err="1"/>
              <a:t>vpnA</a:t>
            </a:r>
            <a:endParaRPr lang="en-US" dirty="0"/>
          </a:p>
          <a:p>
            <a:r>
              <a:rPr lang="en-US" dirty="0"/>
              <a:t>  neighbor 1.3.1.2 remote-as 65000</a:t>
            </a:r>
          </a:p>
          <a:p>
            <a:r>
              <a:rPr lang="en-US" dirty="0"/>
              <a:t>exit-address-family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183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49520" y="277317"/>
            <a:ext cx="6118353" cy="615581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7" y="424873"/>
            <a:ext cx="4735541" cy="21659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Vpnv4 AF</a:t>
            </a:r>
          </a:p>
        </p:txBody>
      </p:sp>
      <p:sp>
        <p:nvSpPr>
          <p:cNvPr id="4" name="Fumetto: rettangolo con angoli arrotondati 3">
            <a:extLst>
              <a:ext uri="{FF2B5EF4-FFF2-40B4-BE49-F238E27FC236}">
                <a16:creationId xmlns:a16="http://schemas.microsoft.com/office/drawing/2014/main" id="{34207F43-B0D8-82B9-D1B0-000D8F26FAD0}"/>
              </a:ext>
            </a:extLst>
          </p:cNvPr>
          <p:cNvSpPr/>
          <p:nvPr/>
        </p:nvSpPr>
        <p:spPr>
          <a:xfrm>
            <a:off x="834172" y="2010410"/>
            <a:ext cx="5261828" cy="2084071"/>
          </a:xfrm>
          <a:prstGeom prst="wedgeRoundRectCallout">
            <a:avLst>
              <a:gd name="adj1" fmla="val 81497"/>
              <a:gd name="adj2" fmla="val -345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1.255.0.4 remote-as 100</a:t>
            </a:r>
          </a:p>
          <a:p>
            <a:r>
              <a:rPr lang="en-US" dirty="0"/>
              <a:t>neighbor 1.255.0.4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1.255.0.4 activate</a:t>
            </a:r>
          </a:p>
          <a:p>
            <a:r>
              <a:rPr lang="en-US" dirty="0"/>
              <a:t>	neighbor 1.255.0.4 send-community extended</a:t>
            </a:r>
          </a:p>
          <a:p>
            <a:r>
              <a:rPr lang="en-US" dirty="0"/>
              <a:t>exit-address-family</a:t>
            </a: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07977AE4-0622-58E0-351F-D75FCBD56880}"/>
              </a:ext>
            </a:extLst>
          </p:cNvPr>
          <p:cNvSpPr/>
          <p:nvPr/>
        </p:nvSpPr>
        <p:spPr>
          <a:xfrm>
            <a:off x="1757680" y="4622800"/>
            <a:ext cx="5261828" cy="2084071"/>
          </a:xfrm>
          <a:prstGeom prst="wedgeRoundRectCallout">
            <a:avLst>
              <a:gd name="adj1" fmla="val 63816"/>
              <a:gd name="adj2" fmla="val -5834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neighbor 1.255.0.3 remote-as 100</a:t>
            </a:r>
          </a:p>
          <a:p>
            <a:r>
              <a:rPr lang="en-US" dirty="0"/>
              <a:t>neighbor 1.255.0.3 update-source Loopback0</a:t>
            </a:r>
          </a:p>
          <a:p>
            <a:r>
              <a:rPr lang="en-US" dirty="0"/>
              <a:t>address-family vpnv4</a:t>
            </a:r>
          </a:p>
          <a:p>
            <a:r>
              <a:rPr lang="en-US" dirty="0"/>
              <a:t>	neighbor 1.255.0.3 activate</a:t>
            </a:r>
          </a:p>
          <a:p>
            <a:r>
              <a:rPr lang="en-US" dirty="0"/>
              <a:t>	neighbor 1.255.0.3 send-community extended</a:t>
            </a:r>
          </a:p>
          <a:p>
            <a:r>
              <a:rPr lang="en-US" dirty="0"/>
              <a:t>exit-address-family</a:t>
            </a:r>
          </a:p>
        </p:txBody>
      </p:sp>
    </p:spTree>
    <p:extLst>
      <p:ext uri="{BB962C8B-B14F-4D97-AF65-F5344CB8AC3E}">
        <p14:creationId xmlns:p14="http://schemas.microsoft.com/office/powerpoint/2010/main" val="186916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3BCB7EEF-A86C-A831-0D86-9C014243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208812"/>
            <a:ext cx="11970833" cy="6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AS 200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8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 CONFIGURATION </a:t>
            </a:r>
          </a:p>
        </p:txBody>
      </p:sp>
    </p:spTree>
    <p:extLst>
      <p:ext uri="{BB962C8B-B14F-4D97-AF65-F5344CB8AC3E}">
        <p14:creationId xmlns:p14="http://schemas.microsoft.com/office/powerpoint/2010/main" val="13661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860018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AS 200CONFIGURATION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6C3413-A04F-5E7C-E667-3F726D2AAA41}"/>
              </a:ext>
            </a:extLst>
          </p:cNvPr>
          <p:cNvSpPr txBox="1"/>
          <p:nvPr/>
        </p:nvSpPr>
        <p:spPr>
          <a:xfrm>
            <a:off x="779124" y="2285999"/>
            <a:ext cx="1016403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dirty="0"/>
              <a:t>System </a:t>
            </a:r>
            <a:r>
              <a:rPr lang="it-IT" sz="2600" dirty="0" err="1"/>
              <a:t>requirements</a:t>
            </a:r>
            <a:r>
              <a:rPr lang="it-IT" sz="2600" dirty="0"/>
              <a:t> for AS200</a:t>
            </a:r>
            <a:endParaRPr lang="it-IT" sz="26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Datacenter access GW with Linux (+ Firewall)</a:t>
            </a:r>
            <a:endParaRPr lang="en-US" sz="2600" dirty="0"/>
          </a:p>
          <a:p>
            <a:pPr marL="342900" indent="-342900">
              <a:buFont typeface="Arial"/>
              <a:buChar char="•"/>
            </a:pPr>
            <a:r>
              <a:rPr lang="en-US" sz="2600" b="1" dirty="0">
                <a:ea typeface="+mn-lt"/>
                <a:cs typeface="+mn-lt"/>
              </a:rPr>
              <a:t>EVPN/VXLAN</a:t>
            </a:r>
            <a:r>
              <a:rPr lang="en-US" sz="2600" dirty="0">
                <a:ea typeface="+mn-lt"/>
                <a:cs typeface="+mn-lt"/>
              </a:rPr>
              <a:t> inside the datacenter: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only one tenant in the Datacenter with 2 broadcast domains (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10,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20)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each server has two VMs belonging to the two BDs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vlan</a:t>
            </a:r>
            <a:r>
              <a:rPr lang="en-US" sz="2400" dirty="0">
                <a:ea typeface="+mn-lt"/>
                <a:cs typeface="+mn-lt"/>
              </a:rPr>
              <a:t> 100 between </a:t>
            </a:r>
            <a:r>
              <a:rPr lang="en-US" sz="2400" dirty="0" err="1">
                <a:ea typeface="+mn-lt"/>
                <a:cs typeface="+mn-lt"/>
              </a:rPr>
              <a:t>linux</a:t>
            </a:r>
            <a:r>
              <a:rPr lang="en-US" sz="2400" dirty="0">
                <a:ea typeface="+mn-lt"/>
                <a:cs typeface="+mn-lt"/>
              </a:rPr>
              <a:t> GW and access leaf</a:t>
            </a:r>
          </a:p>
          <a:p>
            <a:pPr marL="1143000" lvl="2" indent="-3429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AutoNum type="arabicPeriod"/>
            </a:pPr>
            <a:r>
              <a:rPr lang="en-US" sz="2400" dirty="0">
                <a:ea typeface="+mn-lt"/>
                <a:cs typeface="+mn-lt"/>
              </a:rPr>
              <a:t> Datacenter reachable through overlay VPN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92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3172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GATEWAY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5530876" y="2552603"/>
            <a:ext cx="6000724" cy="3472526"/>
          </a:xfrm>
          <a:prstGeom prst="wedgeRoundRectCallout">
            <a:avLst>
              <a:gd name="adj1" fmla="val -79463"/>
              <a:gd name="adj2" fmla="val 271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 up</a:t>
            </a:r>
            <a:endParaRPr lang="it-IT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enp0s8.100 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10.3.3.1/16 dev 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10.0.0.0/24 via 10.3.3.254 dev enp0s8.100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10.1.1.0/24 via 10.3.3.254 dev enp0s8.100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7091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FIREWALL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A218C53A-D811-9AFF-71E7-CF23C69C2B75}"/>
              </a:ext>
            </a:extLst>
          </p:cNvPr>
          <p:cNvSpPr/>
          <p:nvPr/>
        </p:nvSpPr>
        <p:spPr>
          <a:xfrm>
            <a:off x="4780634" y="2623749"/>
            <a:ext cx="7167526" cy="3411738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echo 1 &gt; /proc/sys/net/ipv4/</a:t>
            </a:r>
            <a:r>
              <a:rPr lang="en-US" dirty="0" err="1">
                <a:ea typeface="+mn-lt"/>
                <a:cs typeface="+mn-lt"/>
              </a:rPr>
              <a:t>ip_forward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POSTROUTING -t 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 -o enp0s3 -j MASQUERADE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iptables -A POSTROUTING -t </a:t>
            </a:r>
            <a:r>
              <a:rPr lang="en-US" dirty="0" err="1">
                <a:ea typeface="+mn-lt"/>
                <a:cs typeface="+mn-lt"/>
              </a:rPr>
              <a:t>nat</a:t>
            </a:r>
            <a:r>
              <a:rPr lang="en-US" dirty="0">
                <a:ea typeface="+mn-lt"/>
                <a:cs typeface="+mn-lt"/>
              </a:rPr>
              <a:t> -o enp0s8.100 -j MASQUERADE</a:t>
            </a:r>
            <a:endParaRPr lang="it-IT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-F</a:t>
            </a:r>
          </a:p>
          <a:p>
            <a:r>
              <a:rPr lang="en-US" dirty="0">
                <a:ea typeface="+mn-lt"/>
                <a:cs typeface="+mn-lt"/>
              </a:rPr>
              <a:t>iptables -P FORWARD DROP</a:t>
            </a:r>
          </a:p>
          <a:p>
            <a:r>
              <a:rPr lang="en-US" dirty="0">
                <a:ea typeface="+mn-lt"/>
                <a:cs typeface="+mn-lt"/>
              </a:rPr>
              <a:t>iptables -P INPUT DROP</a:t>
            </a:r>
          </a:p>
          <a:p>
            <a:r>
              <a:rPr lang="en-US" dirty="0">
                <a:ea typeface="+mn-lt"/>
                <a:cs typeface="+mn-lt"/>
              </a:rPr>
              <a:t>iptables -P OUTPUT DROP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iptables -A INPUT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--sport 1194 -j ACCEPT</a:t>
            </a:r>
          </a:p>
          <a:p>
            <a:r>
              <a:rPr lang="en-US" dirty="0">
                <a:ea typeface="+mn-lt"/>
                <a:cs typeface="+mn-lt"/>
              </a:rPr>
              <a:t>iptables -A OUTPUT -o enp0s3 -p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  <a:p>
            <a:r>
              <a:rPr lang="en-US" dirty="0">
                <a:ea typeface="+mn-lt"/>
                <a:cs typeface="+mn-lt"/>
              </a:rPr>
              <a:t>iptables -A FORWARD -m state --state ESTABLISHED -j ACCEPT</a:t>
            </a:r>
          </a:p>
          <a:p>
            <a:r>
              <a:rPr lang="en-US" dirty="0">
                <a:ea typeface="+mn-lt"/>
                <a:cs typeface="+mn-lt"/>
              </a:rPr>
              <a:t>iptables -A INPUT -p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-m </a:t>
            </a:r>
            <a:r>
              <a:rPr lang="en-US" dirty="0" err="1">
                <a:ea typeface="+mn-lt"/>
                <a:cs typeface="+mn-lt"/>
              </a:rPr>
              <a:t>udp</a:t>
            </a:r>
            <a:r>
              <a:rPr lang="en-US" dirty="0">
                <a:ea typeface="+mn-lt"/>
                <a:cs typeface="+mn-lt"/>
              </a:rPr>
              <a:t> --</a:t>
            </a:r>
            <a:r>
              <a:rPr lang="en-US" dirty="0" err="1">
                <a:ea typeface="+mn-lt"/>
                <a:cs typeface="+mn-lt"/>
              </a:rPr>
              <a:t>dport</a:t>
            </a:r>
            <a:r>
              <a:rPr lang="en-US" dirty="0">
                <a:ea typeface="+mn-lt"/>
                <a:cs typeface="+mn-lt"/>
              </a:rPr>
              <a:t> 1194 -j ACCEPT</a:t>
            </a:r>
          </a:p>
        </p:txBody>
      </p:sp>
    </p:spTree>
    <p:extLst>
      <p:ext uri="{BB962C8B-B14F-4D97-AF65-F5344CB8AC3E}">
        <p14:creationId xmlns:p14="http://schemas.microsoft.com/office/powerpoint/2010/main" val="481889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1490598" y="2721121"/>
            <a:ext cx="4605402" cy="1295171"/>
          </a:xfrm>
          <a:prstGeom prst="wedgeRoundRectCallout">
            <a:avLst>
              <a:gd name="adj1" fmla="val 70458"/>
              <a:gd name="adj2" fmla="val -5674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10.2.1.2/30</a:t>
            </a:r>
          </a:p>
          <a:p>
            <a:pPr>
              <a:lnSpc>
                <a:spcPct val="108000"/>
              </a:lnSpc>
            </a:pPr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4.4.4.4/32</a:t>
            </a:r>
            <a:endParaRPr lang="it-IT" dirty="0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70022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14" name="Fumetto: rettangolo con angoli arrotondati 13">
            <a:extLst>
              <a:ext uri="{FF2B5EF4-FFF2-40B4-BE49-F238E27FC236}">
                <a16:creationId xmlns:a16="http://schemas.microsoft.com/office/drawing/2014/main" id="{4A8E8222-71C6-6B76-EE7A-6A7F7E64B5B5}"/>
              </a:ext>
            </a:extLst>
          </p:cNvPr>
          <p:cNvSpPr/>
          <p:nvPr/>
        </p:nvSpPr>
        <p:spPr>
          <a:xfrm>
            <a:off x="7355840" y="3542561"/>
            <a:ext cx="4605402" cy="1106572"/>
          </a:xfrm>
          <a:prstGeom prst="wedgeRoundRectCallout">
            <a:avLst>
              <a:gd name="adj1" fmla="val -25527"/>
              <a:gd name="adj2" fmla="val -12409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interface swp1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10.1.2.2/30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10.2.2.2/30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5.5.5.5/32</a:t>
            </a:r>
          </a:p>
        </p:txBody>
      </p:sp>
    </p:spTree>
    <p:extLst>
      <p:ext uri="{BB962C8B-B14F-4D97-AF65-F5344CB8AC3E}">
        <p14:creationId xmlns:p14="http://schemas.microsoft.com/office/powerpoint/2010/main" val="136539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84711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16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558799" y="2836763"/>
            <a:ext cx="5049517" cy="3360837"/>
          </a:xfrm>
          <a:prstGeom prst="wedgeRoundRectCallout">
            <a:avLst>
              <a:gd name="adj1" fmla="val -76308"/>
              <a:gd name="adj2" fmla="val -561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4.4.4.4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4.4.4.4/32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4.4.4.4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403516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spines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1B97BE6E-5ABA-D306-EA98-B550AD19D686}"/>
              </a:ext>
            </a:extLst>
          </p:cNvPr>
          <p:cNvSpPr/>
          <p:nvPr/>
        </p:nvSpPr>
        <p:spPr>
          <a:xfrm flipH="1">
            <a:off x="2133600" y="2922380"/>
            <a:ext cx="4971110" cy="3376820"/>
          </a:xfrm>
          <a:prstGeom prst="wedgeRoundRectCallout">
            <a:avLst>
              <a:gd name="adj1" fmla="val -78705"/>
              <a:gd name="adj2" fmla="val -6055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5.5.5.5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10.2.2.2/30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5.5.5.5/32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5.5.5.5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swp1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external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swp1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</a:p>
        </p:txBody>
      </p:sp>
    </p:spTree>
    <p:extLst>
      <p:ext uri="{BB962C8B-B14F-4D97-AF65-F5344CB8AC3E}">
        <p14:creationId xmlns:p14="http://schemas.microsoft.com/office/powerpoint/2010/main" val="3106604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839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4314" y="2208869"/>
            <a:ext cx="4655334" cy="3647441"/>
          </a:xfrm>
          <a:prstGeom prst="wedgeRoundRectCallout">
            <a:avLst>
              <a:gd name="adj1" fmla="val -75868"/>
              <a:gd name="adj2" fmla="val -87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ports swp1,swp4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10.1.2.1/30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1.1.1.1/32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</a:p>
        </p:txBody>
      </p:sp>
    </p:spTree>
    <p:extLst>
      <p:ext uri="{BB962C8B-B14F-4D97-AF65-F5344CB8AC3E}">
        <p14:creationId xmlns:p14="http://schemas.microsoft.com/office/powerpoint/2010/main" val="348627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8571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233680" y="2545808"/>
            <a:ext cx="4864608" cy="3484879"/>
          </a:xfrm>
          <a:prstGeom prst="wedgeRoundRectCallout">
            <a:avLst>
              <a:gd name="adj1" fmla="val -65757"/>
              <a:gd name="adj2" fmla="val -1041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1.1.1.1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10.1.2.1/30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1.1.1.1/32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612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 err="1">
                <a:solidFill>
                  <a:srgbClr val="FFFFFF"/>
                </a:solidFill>
              </a:rPr>
              <a:t>Ebgp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2475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508000" y="4331478"/>
            <a:ext cx="5138928" cy="2271691"/>
          </a:xfrm>
          <a:prstGeom prst="wedgeRoundRectCallout">
            <a:avLst>
              <a:gd name="adj1" fmla="val -53179"/>
              <a:gd name="adj2" fmla="val -6681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</a:p>
        </p:txBody>
      </p:sp>
    </p:spTree>
    <p:extLst>
      <p:ext uri="{BB962C8B-B14F-4D97-AF65-F5344CB8AC3E}">
        <p14:creationId xmlns:p14="http://schemas.microsoft.com/office/powerpoint/2010/main" val="250561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4637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314960" y="4089659"/>
            <a:ext cx="5191760" cy="2649762"/>
          </a:xfrm>
          <a:prstGeom prst="wedgeRoundRectCallout">
            <a:avLst>
              <a:gd name="adj1" fmla="val -60450"/>
              <a:gd name="adj2" fmla="val -52887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</a:p>
        </p:txBody>
      </p:sp>
    </p:spTree>
    <p:extLst>
      <p:ext uri="{BB962C8B-B14F-4D97-AF65-F5344CB8AC3E}">
        <p14:creationId xmlns:p14="http://schemas.microsoft.com/office/powerpoint/2010/main" val="381934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685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998900" y="2326640"/>
            <a:ext cx="3090758" cy="1666226"/>
          </a:xfrm>
          <a:prstGeom prst="wedgeRoundRectCallout">
            <a:avLst>
              <a:gd name="adj1" fmla="val -105660"/>
              <a:gd name="adj2" fmla="val 4878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</p:txBody>
      </p:sp>
    </p:spTree>
    <p:extLst>
      <p:ext uri="{BB962C8B-B14F-4D97-AF65-F5344CB8AC3E}">
        <p14:creationId xmlns:p14="http://schemas.microsoft.com/office/powerpoint/2010/main" val="111933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450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616650" y="2736773"/>
            <a:ext cx="4649249" cy="3338491"/>
          </a:xfrm>
          <a:prstGeom prst="wedgeRoundRectCallout">
            <a:avLst>
              <a:gd name="adj1" fmla="val -120007"/>
              <a:gd name="adj2" fmla="val -97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pvid</a:t>
            </a:r>
            <a:r>
              <a:rPr lang="en-US" dirty="0">
                <a:ea typeface="+mn-lt"/>
                <a:cs typeface="+mn-lt"/>
              </a:rPr>
              <a:t> 1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bridge </a:t>
            </a:r>
            <a:r>
              <a:rPr lang="en-US" dirty="0" err="1">
                <a:ea typeface="+mn-lt"/>
                <a:cs typeface="+mn-lt"/>
              </a:rPr>
              <a:t>bridge</a:t>
            </a:r>
            <a:r>
              <a:rPr lang="en-US" dirty="0">
                <a:ea typeface="+mn-lt"/>
                <a:cs typeface="+mn-lt"/>
              </a:rPr>
              <a:t> vids 10,20,100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swp2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10.2.1.1/30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 interface swp3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10.2.2.1/30</a:t>
            </a:r>
          </a:p>
          <a:p>
            <a:r>
              <a:rPr lang="en-US" dirty="0">
                <a:ea typeface="+mn-lt"/>
                <a:cs typeface="+mn-lt"/>
              </a:rPr>
              <a:t>net add loopback lo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 2.2.2.2/32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10.1.1.254/24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10.0.0.254/24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5653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979154" y="2316480"/>
            <a:ext cx="4970283" cy="3515360"/>
          </a:xfrm>
          <a:prstGeom prst="wedgeRoundRectCallout">
            <a:avLst>
              <a:gd name="adj1" fmla="val -102826"/>
              <a:gd name="adj2" fmla="val -75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router-id 2.2.2.2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10.2.1.1/30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10.2.2.1/30 area 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ospf</a:t>
            </a:r>
            <a:r>
              <a:rPr lang="en-US" dirty="0">
                <a:ea typeface="+mn-lt"/>
                <a:cs typeface="+mn-lt"/>
              </a:rPr>
              <a:t> network 2.2.2.2/32 area 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autonomous-system 65002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router-id 2.2.2.2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swp2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neighbor swp3 remote-as 65000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swp2 activate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neighbor swp3 activate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bgp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evpn</a:t>
            </a:r>
            <a:r>
              <a:rPr lang="en-US" dirty="0">
                <a:ea typeface="+mn-lt"/>
                <a:cs typeface="+mn-lt"/>
              </a:rPr>
              <a:t> advertise-all-</a:t>
            </a:r>
            <a:r>
              <a:rPr lang="en-US" dirty="0" err="1">
                <a:ea typeface="+mn-lt"/>
                <a:cs typeface="+mn-lt"/>
              </a:rPr>
              <a:t>vni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378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709414" y="3847825"/>
            <a:ext cx="5326899" cy="2319295"/>
          </a:xfrm>
          <a:prstGeom prst="wedgeRoundRectCallout">
            <a:avLst>
              <a:gd name="adj1" fmla="val -94345"/>
              <a:gd name="adj2" fmla="val -452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 bridge access 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200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vni-200 bridge access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36219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1454652" y="3635522"/>
            <a:ext cx="5501144" cy="2714478"/>
          </a:xfrm>
          <a:prstGeom prst="wedgeRoundRectCallout">
            <a:avLst>
              <a:gd name="adj1" fmla="val -95512"/>
              <a:gd name="adj2" fmla="val -37350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address 10.3.3.254/16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1000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vni-1000 bridge access 100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id 1020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local-</a:t>
            </a:r>
            <a:r>
              <a:rPr lang="en-US" dirty="0" err="1">
                <a:ea typeface="+mn-lt"/>
                <a:cs typeface="+mn-lt"/>
              </a:rPr>
              <a:t>tunnelip</a:t>
            </a:r>
            <a:r>
              <a:rPr lang="en-US" dirty="0">
                <a:ea typeface="+mn-lt"/>
                <a:cs typeface="+mn-lt"/>
              </a:rPr>
              <a:t> 1.1.1.1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vxlan</a:t>
            </a:r>
            <a:r>
              <a:rPr lang="en-US" dirty="0">
                <a:ea typeface="+mn-lt"/>
                <a:cs typeface="+mn-lt"/>
              </a:rPr>
              <a:t> vni-1020 bridge access 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64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996696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LEAVES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5A8D6B5B-7C1C-A3FB-4325-58A04C199710}"/>
              </a:ext>
            </a:extLst>
          </p:cNvPr>
          <p:cNvSpPr/>
          <p:nvPr/>
        </p:nvSpPr>
        <p:spPr>
          <a:xfrm flipH="1">
            <a:off x="4988560" y="4233100"/>
            <a:ext cx="3032264" cy="1629220"/>
          </a:xfrm>
          <a:prstGeom prst="wedgeRoundRectCallout">
            <a:avLst>
              <a:gd name="adj1" fmla="val -100468"/>
              <a:gd name="adj2" fmla="val -65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 </a:t>
            </a:r>
            <a:r>
              <a:rPr lang="en-US" dirty="0" err="1">
                <a:ea typeface="+mn-lt"/>
                <a:cs typeface="+mn-lt"/>
              </a:rPr>
              <a:t>vni</a:t>
            </a:r>
            <a:r>
              <a:rPr lang="en-US" dirty="0">
                <a:ea typeface="+mn-lt"/>
                <a:cs typeface="+mn-lt"/>
              </a:rPr>
              <a:t> 1020</a:t>
            </a:r>
            <a:endParaRPr lang="it-IT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50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20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</a:p>
          <a:p>
            <a:r>
              <a:rPr lang="en-US" dirty="0">
                <a:ea typeface="+mn-lt"/>
                <a:cs typeface="+mn-lt"/>
              </a:rPr>
              <a:t>net add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10 </a:t>
            </a:r>
            <a:r>
              <a:rPr lang="en-US" dirty="0" err="1">
                <a:ea typeface="+mn-lt"/>
                <a:cs typeface="+mn-lt"/>
              </a:rPr>
              <a:t>vrf</a:t>
            </a:r>
            <a:r>
              <a:rPr lang="en-US" dirty="0">
                <a:ea typeface="+mn-lt"/>
                <a:cs typeface="+mn-lt"/>
              </a:rPr>
              <a:t> TEN1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33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69747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39874" y="4474390"/>
            <a:ext cx="5856126" cy="2128779"/>
          </a:xfrm>
          <a:prstGeom prst="wedgeRoundRectCallout">
            <a:avLst>
              <a:gd name="adj1" fmla="val 60567"/>
              <a:gd name="adj2" fmla="val -557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enp0s8.10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10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vmB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10.1.1.1/24 dev enp0s8.10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enp0s8.10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vmB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10.1.1.254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0880"/>
            <a:ext cx="5933440" cy="2128779"/>
          </a:xfrm>
          <a:prstGeom prst="wedgeRoundRectCallout">
            <a:avLst>
              <a:gd name="adj1" fmla="val 86"/>
              <a:gd name="adj2" fmla="val 10039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it-IT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add link enp0s8 name enp0s8.10 type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vlan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id 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addr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add 10.1.1.2/24 dev enp0s8.10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link set enp0s8.10 up</a:t>
            </a:r>
            <a:r>
              <a:rPr lang="en-US" dirty="0">
                <a:latin typeface="Tw Cen MT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netns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exec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vmD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ip</a:t>
            </a:r>
            <a:r>
              <a:rPr lang="en-US" dirty="0">
                <a:solidFill>
                  <a:srgbClr val="FFFFFF"/>
                </a:solidFill>
                <a:latin typeface="Tw Cen MT"/>
                <a:ea typeface="Segoe UI"/>
                <a:cs typeface="Segoe UI"/>
              </a:rPr>
              <a:t> route add default via 10.1.1.254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8900" y="1576149"/>
            <a:ext cx="9576450" cy="5027020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6758432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EVPN/VXLAN CONFIGURATION - Servers</a:t>
            </a:r>
            <a:endParaRPr lang="it-IT" sz="4000" kern="1200" cap="all" spc="1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umetto: rettangolo con angoli arrotondati 5">
            <a:extLst>
              <a:ext uri="{FF2B5EF4-FFF2-40B4-BE49-F238E27FC236}">
                <a16:creationId xmlns:a16="http://schemas.microsoft.com/office/drawing/2014/main" id="{4FD4BA74-BAB1-759B-7BFC-BA8382E9BDB1}"/>
              </a:ext>
            </a:extLst>
          </p:cNvPr>
          <p:cNvSpPr/>
          <p:nvPr/>
        </p:nvSpPr>
        <p:spPr>
          <a:xfrm>
            <a:off x="223521" y="4448946"/>
            <a:ext cx="5872480" cy="2168532"/>
          </a:xfrm>
          <a:prstGeom prst="wedgeRoundRectCallout">
            <a:avLst>
              <a:gd name="adj1" fmla="val 59806"/>
              <a:gd name="adj2" fmla="val -968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vmA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vmA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10.0.0.1/24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en-US" dirty="0"/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36398DC3-E864-079B-475E-5644AB0516BB}"/>
              </a:ext>
            </a:extLst>
          </p:cNvPr>
          <p:cNvSpPr/>
          <p:nvPr/>
        </p:nvSpPr>
        <p:spPr>
          <a:xfrm>
            <a:off x="6096000" y="1964901"/>
            <a:ext cx="5953760" cy="2088940"/>
          </a:xfrm>
          <a:prstGeom prst="wedgeRoundRectCallout">
            <a:avLst>
              <a:gd name="adj1" fmla="val 253"/>
              <a:gd name="adj2" fmla="val 10071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add </a:t>
            </a:r>
            <a:r>
              <a:rPr lang="en-US" dirty="0" err="1">
                <a:ea typeface="+mn-lt"/>
                <a:cs typeface="+mn-lt"/>
              </a:rPr>
              <a:t>vmC</a:t>
            </a:r>
            <a:endParaRPr lang="it-IT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add link enp0s8 name enp0s8.20 type </a:t>
            </a:r>
            <a:r>
              <a:rPr lang="en-US" dirty="0" err="1">
                <a:ea typeface="+mn-lt"/>
                <a:cs typeface="+mn-lt"/>
              </a:rPr>
              <a:t>vlan</a:t>
            </a:r>
            <a:r>
              <a:rPr lang="en-US" dirty="0">
                <a:ea typeface="+mn-lt"/>
                <a:cs typeface="+mn-lt"/>
              </a:rPr>
              <a:t> id 20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vmC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 add 10.0.0.2/24 dev enp0s8.20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link set enp0s8.20 up</a:t>
            </a:r>
          </a:p>
          <a:p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netns</a:t>
            </a:r>
            <a:r>
              <a:rPr lang="en-US" dirty="0">
                <a:ea typeface="+mn-lt"/>
                <a:cs typeface="+mn-lt"/>
              </a:rPr>
              <a:t> exec </a:t>
            </a:r>
            <a:r>
              <a:rPr lang="en-US" dirty="0" err="1">
                <a:ea typeface="+mn-lt"/>
                <a:cs typeface="+mn-lt"/>
              </a:rPr>
              <a:t>vmC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 route add default via 10.0.0.254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95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2320" y="831273"/>
            <a:ext cx="1061110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6669444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between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AS100, AS200, AS300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912952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CERTIFICATE MANAGEMENT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Generate key for Certification authority (CA)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E079-5231-A768-45E6-6EE405CB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order to manage our VPN CA, we need to create a certification authority mechanism for trusting connection between the OpenVPN server and clients.</a:t>
            </a:r>
          </a:p>
          <a:p>
            <a:r>
              <a:rPr lang="en-US" sz="1800" dirty="0"/>
              <a:t>We use the </a:t>
            </a:r>
            <a:r>
              <a:rPr lang="en-US" sz="1800" dirty="0">
                <a:hlinkClick r:id="rId2"/>
              </a:rPr>
              <a:t>easy-</a:t>
            </a:r>
            <a:r>
              <a:rPr lang="en-US" sz="1800" dirty="0" err="1">
                <a:hlinkClick r:id="rId2"/>
              </a:rPr>
              <a:t>rsa</a:t>
            </a:r>
            <a:r>
              <a:rPr lang="en-US" sz="1800" dirty="0"/>
              <a:t> tool to create a Public Key Infrastructure.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First step initialize the PKI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generate </a:t>
            </a:r>
            <a:r>
              <a:rPr lang="en-US" sz="1800" dirty="0" err="1"/>
              <a:t>server.key</a:t>
            </a:r>
            <a:r>
              <a:rPr lang="en-US" sz="1800" dirty="0"/>
              <a:t> and server.crt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Third generate clients key and certificate using: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Building Diffie-Hellman parameter using: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1715A-B282-6F95-DF98-11DEE4ACBC76}"/>
              </a:ext>
            </a:extLst>
          </p:cNvPr>
          <p:cNvSpPr/>
          <p:nvPr/>
        </p:nvSpPr>
        <p:spPr>
          <a:xfrm>
            <a:off x="5729008" y="3780203"/>
            <a:ext cx="1616259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init-pki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0B041-1C7C-8267-854F-4D3E0C07770B}"/>
              </a:ext>
            </a:extLst>
          </p:cNvPr>
          <p:cNvSpPr/>
          <p:nvPr/>
        </p:nvSpPr>
        <p:spPr>
          <a:xfrm>
            <a:off x="5729008" y="4212524"/>
            <a:ext cx="3443694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build-server-full server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8B5EA-74CC-47BF-F944-37DDAE0F295C}"/>
              </a:ext>
            </a:extLst>
          </p:cNvPr>
          <p:cNvSpPr/>
          <p:nvPr/>
        </p:nvSpPr>
        <p:spPr>
          <a:xfrm>
            <a:off x="5729008" y="4644845"/>
            <a:ext cx="344369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build-client-full client1(2)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nopass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82CB1-9BD0-544A-6808-B5AE4A39A972}"/>
              </a:ext>
            </a:extLst>
          </p:cNvPr>
          <p:cNvSpPr/>
          <p:nvPr/>
        </p:nvSpPr>
        <p:spPr>
          <a:xfrm>
            <a:off x="5729007" y="5077166"/>
            <a:ext cx="2426785" cy="356739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$ ./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easyrsa</a:t>
            </a:r>
            <a:r>
              <a:rPr lang="it-IT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Agency FB" panose="020B0503020202020204" pitchFamily="34" charset="0"/>
              </a:rPr>
              <a:t>gen-dh</a:t>
            </a:r>
            <a:endParaRPr lang="en-GB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3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Certificate </a:t>
            </a:r>
            <a:r>
              <a:rPr lang="it-IT" sz="4000" dirty="0" err="1"/>
              <a:t>table</a:t>
            </a:r>
            <a:r>
              <a:rPr lang="it-IT" sz="4000" dirty="0"/>
              <a:t> </a:t>
            </a:r>
            <a:endParaRPr lang="en-GB" sz="4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760A861-B7CA-B2E1-27AA-71B220530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9917"/>
              </p:ext>
            </p:extLst>
          </p:nvPr>
        </p:nvGraphicFramePr>
        <p:xfrm>
          <a:off x="1023938" y="2286000"/>
          <a:ext cx="9720262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52305520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204787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Installation machine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6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 + clients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1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ca.key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Machine who generate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3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dh.pem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server.crt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6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server.key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Server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7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client1.key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1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client2.crt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1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client2.key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Client2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58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NETWORK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05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Overlay VPN Topology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BC0231-2C38-59BC-13C4-6ADFF6A8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150" y="2286000"/>
            <a:ext cx="7447838" cy="4022725"/>
          </a:xfrm>
        </p:spPr>
      </p:pic>
    </p:spTree>
    <p:extLst>
      <p:ext uri="{BB962C8B-B14F-4D97-AF65-F5344CB8AC3E}">
        <p14:creationId xmlns:p14="http://schemas.microsoft.com/office/powerpoint/2010/main" val="355874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Topology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</p:spTree>
    <p:extLst>
      <p:ext uri="{BB962C8B-B14F-4D97-AF65-F5344CB8AC3E}">
        <p14:creationId xmlns:p14="http://schemas.microsoft.com/office/powerpoint/2010/main" val="4174457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1092020" y="1816372"/>
            <a:ext cx="5485100" cy="1693612"/>
          </a:xfrm>
          <a:prstGeom prst="wedgeRoundRectCallout">
            <a:avLst>
              <a:gd name="adj1" fmla="val -35709"/>
              <a:gd name="adj2" fmla="val 7464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1.1.0.2/16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1.1.0.1</a:t>
            </a:r>
          </a:p>
          <a:p>
            <a:r>
              <a:rPr lang="en-US" sz="1600" dirty="0"/>
              <a:t>echo 1 &gt; /proc/sys/net/ipv4/</a:t>
            </a:r>
            <a:r>
              <a:rPr lang="en-US" sz="1600" dirty="0" err="1"/>
              <a:t>ip_forward</a:t>
            </a:r>
            <a:endParaRPr lang="en-US" sz="1600" dirty="0"/>
          </a:p>
          <a:p>
            <a:r>
              <a:rPr lang="en-US" sz="1600" dirty="0"/>
              <a:t>iptables -A POSTROUTING -t </a:t>
            </a:r>
            <a:r>
              <a:rPr lang="en-US" sz="1600" dirty="0" err="1"/>
              <a:t>nat</a:t>
            </a:r>
            <a:r>
              <a:rPr lang="en-US" sz="1600" dirty="0"/>
              <a:t> -o enp0s3 –j MASQUERADE</a:t>
            </a:r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55F2DE4B-4DD0-64D2-C581-48D46D0F020D}"/>
              </a:ext>
            </a:extLst>
          </p:cNvPr>
          <p:cNvSpPr/>
          <p:nvPr/>
        </p:nvSpPr>
        <p:spPr>
          <a:xfrm>
            <a:off x="7486932" y="1430670"/>
            <a:ext cx="3387360" cy="1110907"/>
          </a:xfrm>
          <a:prstGeom prst="wedgeRoundRectCallout">
            <a:avLst>
              <a:gd name="adj1" fmla="val 26190"/>
              <a:gd name="adj2" fmla="val 6116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2.0.0.2/8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2.0.0.1</a:t>
            </a:r>
          </a:p>
        </p:txBody>
      </p:sp>
      <p:sp>
        <p:nvSpPr>
          <p:cNvPr id="5" name="Fumetto: rettangolo con angoli arrotondati 9">
            <a:extLst>
              <a:ext uri="{FF2B5EF4-FFF2-40B4-BE49-F238E27FC236}">
                <a16:creationId xmlns:a16="http://schemas.microsoft.com/office/drawing/2014/main" id="{65D3F435-AE4D-0807-7FCA-C4BE81478BD0}"/>
              </a:ext>
            </a:extLst>
          </p:cNvPr>
          <p:cNvSpPr/>
          <p:nvPr/>
        </p:nvSpPr>
        <p:spPr>
          <a:xfrm>
            <a:off x="6780026" y="3774494"/>
            <a:ext cx="3561306" cy="1153312"/>
          </a:xfrm>
          <a:prstGeom prst="wedgeRoundRectCallout">
            <a:avLst>
              <a:gd name="adj1" fmla="val 39347"/>
              <a:gd name="adj2" fmla="val 7523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ip</a:t>
            </a:r>
            <a:r>
              <a:rPr lang="en-US" sz="1600" dirty="0"/>
              <a:t> link set enp0s3 up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</a:t>
            </a:r>
            <a:r>
              <a:rPr lang="en-US" sz="1600" dirty="0" err="1"/>
              <a:t>addr</a:t>
            </a:r>
            <a:r>
              <a:rPr lang="en-US" sz="1600" dirty="0"/>
              <a:t> add 3.0.0.100/8 dev enp0s3</a:t>
            </a:r>
          </a:p>
          <a:p>
            <a:r>
              <a:rPr lang="en-US" sz="1600" dirty="0" err="1"/>
              <a:t>ip</a:t>
            </a:r>
            <a:r>
              <a:rPr lang="en-US" sz="1600" dirty="0"/>
              <a:t> route add default via 3.0.0.1 </a:t>
            </a:r>
          </a:p>
        </p:txBody>
      </p:sp>
    </p:spTree>
    <p:extLst>
      <p:ext uri="{BB962C8B-B14F-4D97-AF65-F5344CB8AC3E}">
        <p14:creationId xmlns:p14="http://schemas.microsoft.com/office/powerpoint/2010/main" val="26152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Configuration SERVER FIREWALL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170947" y="2173315"/>
            <a:ext cx="5546084" cy="2798240"/>
          </a:xfrm>
          <a:prstGeom prst="wedgeRoundRectCallout">
            <a:avLst>
              <a:gd name="adj1" fmla="val -71333"/>
              <a:gd name="adj2" fmla="val 335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iptables –F</a:t>
            </a:r>
          </a:p>
          <a:p>
            <a:r>
              <a:rPr lang="en-US" sz="1600" dirty="0"/>
              <a:t>iptables -P FORWARD DROP</a:t>
            </a:r>
          </a:p>
          <a:p>
            <a:r>
              <a:rPr lang="en-US" sz="1600" dirty="0"/>
              <a:t>iptables -P INPUT DROP</a:t>
            </a:r>
          </a:p>
          <a:p>
            <a:r>
              <a:rPr lang="en-US" sz="1600" dirty="0"/>
              <a:t>iptables -P OUTPUT DROP</a:t>
            </a:r>
          </a:p>
          <a:p>
            <a:r>
              <a:rPr lang="en-US" sz="1600" dirty="0"/>
              <a:t>iptables -A INPUT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</a:t>
            </a:r>
            <a:r>
              <a:rPr lang="en-US" sz="1600" dirty="0" err="1"/>
              <a:t>dport</a:t>
            </a:r>
            <a:r>
              <a:rPr lang="en-US" sz="1600" dirty="0"/>
              <a:t> 1194 -j ACCEPT</a:t>
            </a:r>
          </a:p>
          <a:p>
            <a:r>
              <a:rPr lang="en-US" sz="1600" dirty="0"/>
              <a:t>iptables -A INPUT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</a:t>
            </a:r>
            <a:r>
              <a:rPr lang="en-US" sz="1600" dirty="0" err="1"/>
              <a:t>i</a:t>
            </a:r>
            <a:r>
              <a:rPr lang="en-US" sz="1600" dirty="0"/>
              <a:t> tun0 -j ACCEPT</a:t>
            </a:r>
          </a:p>
          <a:p>
            <a:r>
              <a:rPr lang="en-US" sz="1600" dirty="0"/>
              <a:t>iptables -A FORWARD -o tun0 -j ACCEPT</a:t>
            </a:r>
          </a:p>
          <a:p>
            <a:r>
              <a:rPr lang="en-US" sz="1600" dirty="0"/>
              <a:t>iptables -A OUTPUT -p </a:t>
            </a:r>
            <a:r>
              <a:rPr lang="en-US" sz="1600" dirty="0" err="1"/>
              <a:t>udp</a:t>
            </a:r>
            <a:r>
              <a:rPr lang="en-US" sz="1600" dirty="0"/>
              <a:t> -m </a:t>
            </a:r>
            <a:r>
              <a:rPr lang="en-US" sz="1600" dirty="0" err="1"/>
              <a:t>udp</a:t>
            </a:r>
            <a:r>
              <a:rPr lang="en-US" sz="1600" dirty="0"/>
              <a:t> --sport 1194 -j ACCEPT</a:t>
            </a:r>
          </a:p>
          <a:p>
            <a:r>
              <a:rPr lang="en-US" sz="1600" dirty="0"/>
              <a:t>iptables -A OUTPUT -o tun0 -j ACCEPT</a:t>
            </a:r>
          </a:p>
        </p:txBody>
      </p:sp>
    </p:spTree>
    <p:extLst>
      <p:ext uri="{BB962C8B-B14F-4D97-AF65-F5344CB8AC3E}">
        <p14:creationId xmlns:p14="http://schemas.microsoft.com/office/powerpoint/2010/main" val="151011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OVERLAY VPN CONFIGURATION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0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Server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3222516" y="1880443"/>
            <a:ext cx="3521997" cy="4571077"/>
          </a:xfrm>
          <a:prstGeom prst="wedgeRoundRectCallout">
            <a:avLst>
              <a:gd name="adj1" fmla="val -98856"/>
              <a:gd name="adj2" fmla="val 9978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/>
          </a:p>
          <a:p>
            <a:r>
              <a:rPr lang="en-US" sz="1600" dirty="0"/>
              <a:t>port 1194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ca </a:t>
            </a:r>
            <a:r>
              <a:rPr lang="en-US" sz="1600" dirty="0" err="1"/>
              <a:t>ca.crtcert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server.crtkey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server.key</a:t>
            </a:r>
            <a:endParaRPr lang="en-US" sz="1600" dirty="0"/>
          </a:p>
          <a:p>
            <a:r>
              <a:rPr lang="en-US" sz="1600" dirty="0"/>
              <a:t>dh </a:t>
            </a:r>
            <a:r>
              <a:rPr lang="en-US" sz="1600" dirty="0" err="1"/>
              <a:t>dh.pem</a:t>
            </a:r>
            <a:endParaRPr lang="en-US" sz="1600" dirty="0"/>
          </a:p>
          <a:p>
            <a:r>
              <a:rPr lang="en-US" sz="1600" dirty="0"/>
              <a:t>server 10.8.0.0 255.255.0.0</a:t>
            </a:r>
          </a:p>
          <a:p>
            <a:r>
              <a:rPr lang="en-US" sz="1600" dirty="0"/>
              <a:t>push "route 2.1.0.0 255.255.0.0“</a:t>
            </a:r>
          </a:p>
          <a:p>
            <a:r>
              <a:rPr lang="en-US" sz="1600" dirty="0"/>
              <a:t>route 2.1.0.0 255.255.0.0</a:t>
            </a:r>
          </a:p>
          <a:p>
            <a:r>
              <a:rPr lang="en-US" sz="1600" dirty="0"/>
              <a:t>route 10.8.1.0 255.255.255.0</a:t>
            </a:r>
          </a:p>
          <a:p>
            <a:r>
              <a:rPr lang="en-US" sz="1600" dirty="0"/>
              <a:t>route 10.8.2.0 255.255.255.0</a:t>
            </a:r>
          </a:p>
          <a:p>
            <a:r>
              <a:rPr lang="en-US" sz="1600" dirty="0">
                <a:ea typeface="+mn-lt"/>
                <a:cs typeface="+mn-lt"/>
              </a:rPr>
              <a:t>push "route 10.0.0.0 255.255.255.0"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push "route 10.1.1.0 255.255.255.0"</a:t>
            </a:r>
            <a:endParaRPr lang="en-US" dirty="0"/>
          </a:p>
          <a:p>
            <a:r>
              <a:rPr lang="en-US" sz="1600" dirty="0"/>
              <a:t>client-config-</a:t>
            </a:r>
            <a:r>
              <a:rPr lang="en-US" sz="1600" dirty="0" err="1"/>
              <a:t>dir</a:t>
            </a:r>
            <a:r>
              <a:rPr lang="en-US" sz="1600" dirty="0"/>
              <a:t> </a:t>
            </a:r>
            <a:r>
              <a:rPr lang="en-US" sz="1600" dirty="0" err="1"/>
              <a:t>ccd</a:t>
            </a:r>
            <a:endParaRPr lang="en-US" sz="1600" dirty="0"/>
          </a:p>
          <a:p>
            <a:r>
              <a:rPr lang="en-US" sz="1600" dirty="0"/>
              <a:t>client-to-client</a:t>
            </a:r>
          </a:p>
          <a:p>
            <a:endParaRPr lang="en-US" sz="1600" dirty="0"/>
          </a:p>
        </p:txBody>
      </p:sp>
      <p:sp>
        <p:nvSpPr>
          <p:cNvPr id="6" name="Fumetto: rettangolo con angoli arrotondati 9">
            <a:extLst>
              <a:ext uri="{FF2B5EF4-FFF2-40B4-BE49-F238E27FC236}">
                <a16:creationId xmlns:a16="http://schemas.microsoft.com/office/drawing/2014/main" id="{0D8D51BA-6928-5077-5FAF-84BCAB2FD6BF}"/>
              </a:ext>
            </a:extLst>
          </p:cNvPr>
          <p:cNvSpPr/>
          <p:nvPr/>
        </p:nvSpPr>
        <p:spPr>
          <a:xfrm>
            <a:off x="6556583" y="1070147"/>
            <a:ext cx="3063069" cy="801331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/client1</a:t>
            </a:r>
          </a:p>
          <a:p>
            <a:r>
              <a:rPr lang="en-US" sz="1600" dirty="0" err="1"/>
              <a:t>ifconfig</a:t>
            </a:r>
            <a:r>
              <a:rPr lang="en-US" sz="1600" dirty="0"/>
              <a:t>-push 10.8.1.1 10.8.1.2</a:t>
            </a:r>
          </a:p>
          <a:p>
            <a:endParaRPr lang="en-US" sz="1600" dirty="0"/>
          </a:p>
        </p:txBody>
      </p:sp>
      <p:sp>
        <p:nvSpPr>
          <p:cNvPr id="7" name="Fumetto: rettangolo con angoli arrotondati 9">
            <a:extLst>
              <a:ext uri="{FF2B5EF4-FFF2-40B4-BE49-F238E27FC236}">
                <a16:creationId xmlns:a16="http://schemas.microsoft.com/office/drawing/2014/main" id="{19414E1E-2ABD-E741-16E9-DA99040A2C0F}"/>
              </a:ext>
            </a:extLst>
          </p:cNvPr>
          <p:cNvSpPr/>
          <p:nvPr/>
        </p:nvSpPr>
        <p:spPr>
          <a:xfrm>
            <a:off x="6680280" y="2830405"/>
            <a:ext cx="2939372" cy="1375167"/>
          </a:xfrm>
          <a:prstGeom prst="wedgeRoundRectCallout">
            <a:avLst>
              <a:gd name="adj1" fmla="val -59365"/>
              <a:gd name="adj2" fmla="val 12152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dirty="0"/>
              <a:t>#in file </a:t>
            </a:r>
            <a:r>
              <a:rPr lang="en-US" sz="1600" dirty="0" err="1"/>
              <a:t>ccd</a:t>
            </a:r>
            <a:r>
              <a:rPr lang="en-US" sz="1600" dirty="0"/>
              <a:t>/client2</a:t>
            </a:r>
          </a:p>
          <a:p>
            <a:r>
              <a:rPr lang="en-GB" sz="1600" dirty="0" err="1"/>
              <a:t>ifconfig</a:t>
            </a:r>
            <a:r>
              <a:rPr lang="en-GB" sz="1600" dirty="0"/>
              <a:t>-push 10.8.2.1 10.8.2.2</a:t>
            </a:r>
          </a:p>
          <a:p>
            <a:r>
              <a:rPr lang="en-GB" sz="1600" dirty="0" err="1"/>
              <a:t>iroute</a:t>
            </a:r>
            <a:r>
              <a:rPr lang="en-GB" sz="1600" dirty="0"/>
              <a:t> 2.1.0.0 255.255.0.0</a:t>
            </a:r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10.0.0.0 255.255.255.0</a:t>
            </a:r>
            <a:endParaRPr lang="en-GB" dirty="0"/>
          </a:p>
          <a:p>
            <a:r>
              <a:rPr lang="en-GB" sz="1600" dirty="0" err="1">
                <a:ea typeface="+mn-lt"/>
                <a:cs typeface="+mn-lt"/>
              </a:rPr>
              <a:t>iroute</a:t>
            </a:r>
            <a:r>
              <a:rPr lang="en-GB" sz="1600" dirty="0">
                <a:ea typeface="+mn-lt"/>
                <a:cs typeface="+mn-lt"/>
              </a:rPr>
              <a:t> 10.1.1.0 255.255.255.0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8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696628" y="734290"/>
            <a:ext cx="4389120" cy="4099885"/>
          </a:xfrm>
          <a:prstGeom prst="wedgeRoundRectCallout">
            <a:avLst>
              <a:gd name="adj1" fmla="val -84147"/>
              <a:gd name="adj2" fmla="val 2032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10.0.0.1 255.255.255.0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1.255.0.1 255.255.255.255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1.255.0.0 255.255.224.0 1.0.96.2</a:t>
            </a:r>
          </a:p>
        </p:txBody>
      </p:sp>
    </p:spTree>
    <p:extLst>
      <p:ext uri="{BB962C8B-B14F-4D97-AF65-F5344CB8AC3E}">
        <p14:creationId xmlns:p14="http://schemas.microsoft.com/office/powerpoint/2010/main" val="27638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D7BD-333D-B076-4377-F64E978C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VPN Client</a:t>
            </a:r>
          </a:p>
        </p:txBody>
      </p:sp>
      <p:pic>
        <p:nvPicPr>
          <p:cNvPr id="27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18EC8A9-FB99-5971-0052-EDAE431A3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510758"/>
            <a:ext cx="9720262" cy="3573209"/>
          </a:xfrm>
        </p:spPr>
      </p:pic>
      <p:sp>
        <p:nvSpPr>
          <p:cNvPr id="3" name="Fumetto: rettangolo con angoli arrotondati 9">
            <a:extLst>
              <a:ext uri="{FF2B5EF4-FFF2-40B4-BE49-F238E27FC236}">
                <a16:creationId xmlns:a16="http://schemas.microsoft.com/office/drawing/2014/main" id="{332653DB-F24D-8E99-E403-4480E23786FE}"/>
              </a:ext>
            </a:extLst>
          </p:cNvPr>
          <p:cNvSpPr/>
          <p:nvPr/>
        </p:nvSpPr>
        <p:spPr>
          <a:xfrm>
            <a:off x="4706637" y="3669640"/>
            <a:ext cx="2994045" cy="2947829"/>
          </a:xfrm>
          <a:prstGeom prst="wedgeRoundRectCallout">
            <a:avLst>
              <a:gd name="adj1" fmla="val 128668"/>
              <a:gd name="adj2" fmla="val 15933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client1.crt</a:t>
            </a:r>
          </a:p>
          <a:p>
            <a:r>
              <a:rPr lang="en-GB" sz="1600" dirty="0"/>
              <a:t>key client1.key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  <p:sp>
        <p:nvSpPr>
          <p:cNvPr id="4" name="Fumetto: rettangolo con angoli arrotondati 9">
            <a:extLst>
              <a:ext uri="{FF2B5EF4-FFF2-40B4-BE49-F238E27FC236}">
                <a16:creationId xmlns:a16="http://schemas.microsoft.com/office/drawing/2014/main" id="{747AFAF8-CCB2-49B6-B566-293337505B7F}"/>
              </a:ext>
            </a:extLst>
          </p:cNvPr>
          <p:cNvSpPr/>
          <p:nvPr/>
        </p:nvSpPr>
        <p:spPr>
          <a:xfrm>
            <a:off x="5304739" y="383343"/>
            <a:ext cx="2994045" cy="2947829"/>
          </a:xfrm>
          <a:prstGeom prst="wedgeRoundRectCallout">
            <a:avLst>
              <a:gd name="adj1" fmla="val 104975"/>
              <a:gd name="adj2" fmla="val 4124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client</a:t>
            </a:r>
          </a:p>
          <a:p>
            <a:r>
              <a:rPr lang="en-US" sz="1600" dirty="0"/>
              <a:t>dev tun</a:t>
            </a:r>
          </a:p>
          <a:p>
            <a:r>
              <a:rPr lang="en-US" sz="1600" dirty="0"/>
              <a:t>proto </a:t>
            </a:r>
            <a:r>
              <a:rPr lang="en-US" sz="1600" dirty="0" err="1"/>
              <a:t>udp</a:t>
            </a:r>
            <a:endParaRPr lang="en-US" sz="1600" dirty="0"/>
          </a:p>
          <a:p>
            <a:r>
              <a:rPr lang="en-US" sz="1600" dirty="0"/>
              <a:t>remote 1.1.0.2 1194</a:t>
            </a:r>
          </a:p>
          <a:p>
            <a:r>
              <a:rPr lang="en-US" sz="1600" dirty="0" err="1"/>
              <a:t>resolv</a:t>
            </a:r>
            <a:r>
              <a:rPr lang="en-US" sz="1600" dirty="0"/>
              <a:t>-retry infinite</a:t>
            </a:r>
          </a:p>
          <a:p>
            <a:r>
              <a:rPr lang="en-US" sz="1600" dirty="0" err="1"/>
              <a:t>nobind</a:t>
            </a:r>
            <a:endParaRPr lang="en-US" sz="1600" dirty="0"/>
          </a:p>
          <a:p>
            <a:r>
              <a:rPr lang="en-GB" sz="1600" dirty="0"/>
              <a:t>ca ca.crt</a:t>
            </a:r>
          </a:p>
          <a:p>
            <a:r>
              <a:rPr lang="en-GB" sz="1600" dirty="0"/>
              <a:t>cert client2.crt</a:t>
            </a:r>
          </a:p>
          <a:p>
            <a:r>
              <a:rPr lang="en-GB" sz="1600" dirty="0"/>
              <a:t>key client2.key</a:t>
            </a:r>
          </a:p>
          <a:p>
            <a:r>
              <a:rPr lang="en-GB" sz="1600" dirty="0"/>
              <a:t>remote-cert-</a:t>
            </a:r>
            <a:r>
              <a:rPr lang="en-GB" sz="1600" dirty="0" err="1"/>
              <a:t>tls</a:t>
            </a:r>
            <a:r>
              <a:rPr lang="en-GB" sz="1600" dirty="0"/>
              <a:t> server</a:t>
            </a:r>
          </a:p>
          <a:p>
            <a:r>
              <a:rPr lang="en-US" sz="1600" dirty="0"/>
              <a:t>cipher AES-256-CBC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568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480" y="831273"/>
            <a:ext cx="1060094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1910080" y="1270000"/>
            <a:ext cx="4185920" cy="5163127"/>
          </a:xfrm>
          <a:prstGeom prst="wedgeRoundRectCallout">
            <a:avLst>
              <a:gd name="adj1" fmla="val -59202"/>
              <a:gd name="adj2" fmla="val 102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1.255.0.2 255.255.255.255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1.0.96.2 255.255.255.252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GigabitEthernet1/0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1.2.0.1 255.255.255.252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GigabitEthernet2/0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1.3.0.1 255.255.255.252</a:t>
            </a:r>
          </a:p>
          <a:p>
            <a:r>
              <a:rPr lang="en-US" dirty="0"/>
              <a:t>no shutdown</a:t>
            </a:r>
          </a:p>
          <a:p>
            <a:r>
              <a:rPr lang="en-US" dirty="0"/>
              <a:t>!</a:t>
            </a:r>
          </a:p>
          <a:p>
            <a:r>
              <a:rPr lang="en-US" dirty="0" err="1"/>
              <a:t>ip</a:t>
            </a:r>
            <a:r>
              <a:rPr lang="en-US" dirty="0"/>
              <a:t> route 1.0.0.0 255.0.0.0 null0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270886" y="424873"/>
            <a:ext cx="3808686" cy="2144956"/>
          </a:xfrm>
          <a:prstGeom prst="wedgeRoundRectCallout">
            <a:avLst>
              <a:gd name="adj1" fmla="val 64082"/>
              <a:gd name="adj2" fmla="val 6436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10.0.0.2 255.255.255.0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2.0.0.1 255.0.0.0</a:t>
            </a:r>
          </a:p>
          <a:p>
            <a:r>
              <a:rPr lang="en-US" dirty="0"/>
              <a:t>!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386217" y="3253320"/>
            <a:ext cx="3808686" cy="22368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interface GigabitEthernet0/0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10.0.0.3 255.255.255.0</a:t>
            </a:r>
          </a:p>
          <a:p>
            <a:r>
              <a:rPr lang="en-US" dirty="0"/>
              <a:t> no shutdown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interface Loopback0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address 3.0.0.1 255.0.0.0</a:t>
            </a:r>
          </a:p>
          <a:p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1615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640" y="831273"/>
            <a:ext cx="1059078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5" name="Fumetto: rettangolo con angoli arrotondati 4">
            <a:extLst>
              <a:ext uri="{FF2B5EF4-FFF2-40B4-BE49-F238E27FC236}">
                <a16:creationId xmlns:a16="http://schemas.microsoft.com/office/drawing/2014/main" id="{C5050870-9E90-2657-724A-8D0D40D2DBAD}"/>
              </a:ext>
            </a:extLst>
          </p:cNvPr>
          <p:cNvSpPr/>
          <p:nvPr/>
        </p:nvSpPr>
        <p:spPr>
          <a:xfrm>
            <a:off x="5283200" y="497840"/>
            <a:ext cx="5293360" cy="6197600"/>
          </a:xfrm>
          <a:prstGeom prst="wedgeRoundRectCallout">
            <a:avLst>
              <a:gd name="adj1" fmla="val -75164"/>
              <a:gd name="adj2" fmla="val 4201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neighbor 1.0.96.2 remote-as 100</a:t>
            </a:r>
          </a:p>
          <a:p>
            <a:r>
              <a:rPr lang="en-US" dirty="0"/>
              <a:t> neighbor 1.0.96.2 next-hop-self </a:t>
            </a:r>
          </a:p>
          <a:p>
            <a:r>
              <a:rPr lang="en-US" dirty="0"/>
              <a:t> neighbor 1.0.96.2 route-map comm in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peer-group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send-community</a:t>
            </a:r>
          </a:p>
          <a:p>
            <a:r>
              <a:rPr lang="en-US" dirty="0"/>
              <a:t> neighbor </a:t>
            </a:r>
            <a:r>
              <a:rPr lang="en-US" dirty="0" err="1"/>
              <a:t>ixp</a:t>
            </a:r>
            <a:r>
              <a:rPr lang="en-US" dirty="0"/>
              <a:t>-peer route-map comm out</a:t>
            </a:r>
          </a:p>
          <a:p>
            <a:r>
              <a:rPr lang="en-US" dirty="0"/>
              <a:t> neighbor 10.0.0.2 remote-as 200</a:t>
            </a:r>
          </a:p>
          <a:p>
            <a:r>
              <a:rPr lang="en-US" dirty="0"/>
              <a:t> neighbor 10.0.0.2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10.0.0.2 prefix-list pl-peer200 in</a:t>
            </a:r>
          </a:p>
          <a:p>
            <a:r>
              <a:rPr lang="en-US" dirty="0"/>
              <a:t> neighbor 10.0.0.3 remote-as 300</a:t>
            </a:r>
          </a:p>
          <a:p>
            <a:r>
              <a:rPr lang="en-US" dirty="0"/>
              <a:t> neighbor 10.0.0.3 peer-group </a:t>
            </a:r>
            <a:r>
              <a:rPr lang="en-US" dirty="0" err="1"/>
              <a:t>ixp</a:t>
            </a:r>
            <a:r>
              <a:rPr lang="en-US" dirty="0"/>
              <a:t>-peer</a:t>
            </a:r>
          </a:p>
          <a:p>
            <a:r>
              <a:rPr lang="en-US" dirty="0"/>
              <a:t> neighbor 10.0.0.3 prefix-list pl-peer300 in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pl-peer200 seq 5 permit 2.0.0.0/8</a:t>
            </a:r>
          </a:p>
          <a:p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prefix-list pl-peer300 seq 5 permit 3.0.0.0/8</a:t>
            </a:r>
          </a:p>
          <a:p>
            <a:endParaRPr lang="en-US" dirty="0"/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match community 10</a:t>
            </a:r>
          </a:p>
          <a:p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-community new-format</a:t>
            </a:r>
          </a:p>
          <a:p>
            <a:r>
              <a:rPr lang="en-US" dirty="0" err="1"/>
              <a:t>ip</a:t>
            </a:r>
            <a:r>
              <a:rPr lang="en-US" dirty="0"/>
              <a:t> community-list 10 permit 100:1000</a:t>
            </a:r>
          </a:p>
        </p:txBody>
      </p:sp>
    </p:spTree>
    <p:extLst>
      <p:ext uri="{BB962C8B-B14F-4D97-AF65-F5344CB8AC3E}">
        <p14:creationId xmlns:p14="http://schemas.microsoft.com/office/powerpoint/2010/main" val="5911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3">
            <a:extLst>
              <a:ext uri="{FF2B5EF4-FFF2-40B4-BE49-F238E27FC236}">
                <a16:creationId xmlns:a16="http://schemas.microsoft.com/office/drawing/2014/main" id="{D5C65AFE-435F-EBFA-A454-F3A003E0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2960" y="831273"/>
            <a:ext cx="10570465" cy="5292436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29F5B1-EC69-A92F-80B0-6FD8F0264186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9" name="Fumetto: rettangolo con angoli arrotondati 8">
            <a:extLst>
              <a:ext uri="{FF2B5EF4-FFF2-40B4-BE49-F238E27FC236}">
                <a16:creationId xmlns:a16="http://schemas.microsoft.com/office/drawing/2014/main" id="{491B3428-733E-B0C9-B916-7CC3F9656A57}"/>
              </a:ext>
            </a:extLst>
          </p:cNvPr>
          <p:cNvSpPr/>
          <p:nvPr/>
        </p:nvSpPr>
        <p:spPr>
          <a:xfrm>
            <a:off x="2153875" y="2208869"/>
            <a:ext cx="3850686" cy="3065556"/>
          </a:xfrm>
          <a:prstGeom prst="wedgeRoundRectCallout">
            <a:avLst>
              <a:gd name="adj1" fmla="val -65525"/>
              <a:gd name="adj2" fmla="val 235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100</a:t>
            </a:r>
          </a:p>
          <a:p>
            <a:r>
              <a:rPr lang="en-US" dirty="0"/>
              <a:t> network 1.0.0.0 mask 255.0.0.0 route-map comm</a:t>
            </a:r>
          </a:p>
          <a:p>
            <a:r>
              <a:rPr lang="en-US" dirty="0"/>
              <a:t> neighbor 1.0.96.1 remote-as 100 </a:t>
            </a:r>
          </a:p>
          <a:p>
            <a:r>
              <a:rPr lang="en-US" dirty="0"/>
              <a:t> neighbor 1.0.96.1 next-hop-self</a:t>
            </a:r>
          </a:p>
          <a:p>
            <a:r>
              <a:rPr lang="en-US" dirty="0"/>
              <a:t> neighbor 1.0.96.1 send-community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route-map comm permit 10</a:t>
            </a:r>
          </a:p>
          <a:p>
            <a:r>
              <a:rPr lang="en-US" dirty="0"/>
              <a:t> set community 100:1000</a:t>
            </a: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E9044B59-03C6-29C2-003A-F2768241108F}"/>
              </a:ext>
            </a:extLst>
          </p:cNvPr>
          <p:cNvSpPr/>
          <p:nvPr/>
        </p:nvSpPr>
        <p:spPr>
          <a:xfrm>
            <a:off x="6488668" y="831273"/>
            <a:ext cx="3590904" cy="1698567"/>
          </a:xfrm>
          <a:prstGeom prst="wedgeRoundRectCallout">
            <a:avLst>
              <a:gd name="adj1" fmla="val 66265"/>
              <a:gd name="adj2" fmla="val 802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</a:p>
          <a:p>
            <a:r>
              <a:rPr lang="en-US" dirty="0"/>
              <a:t> network 2.0.0.0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10.0.0.3 remote-as 300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56F042C8-823B-CB15-664B-68A124E5CBBD}"/>
              </a:ext>
            </a:extLst>
          </p:cNvPr>
          <p:cNvSpPr/>
          <p:nvPr/>
        </p:nvSpPr>
        <p:spPr>
          <a:xfrm>
            <a:off x="6603999" y="3881120"/>
            <a:ext cx="3590903" cy="1609028"/>
          </a:xfrm>
          <a:prstGeom prst="wedgeRoundRectCallout">
            <a:avLst>
              <a:gd name="adj1" fmla="val 63251"/>
              <a:gd name="adj2" fmla="val 45604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300</a:t>
            </a:r>
          </a:p>
          <a:p>
            <a:r>
              <a:rPr lang="en-US" dirty="0"/>
              <a:t> network 3.0.0.0 mask 255.0.0.0</a:t>
            </a:r>
          </a:p>
          <a:p>
            <a:r>
              <a:rPr lang="en-US" dirty="0"/>
              <a:t> neighbor 10.0.0.1 remote-as 100</a:t>
            </a:r>
          </a:p>
          <a:p>
            <a:r>
              <a:rPr lang="en-US" dirty="0"/>
              <a:t> neighbor 10.0.0.2 remote-as 200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7C8522-E59A-B609-656C-B197274B2FB4}"/>
              </a:ext>
            </a:extLst>
          </p:cNvPr>
          <p:cNvSpPr txBox="1"/>
          <p:nvPr/>
        </p:nvSpPr>
        <p:spPr>
          <a:xfrm>
            <a:off x="1024128" y="424873"/>
            <a:ext cx="4389120" cy="17839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it-IT" sz="4000" kern="1200" cap="all" spc="1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eB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GP</a:t>
            </a:r>
            <a:r>
              <a:rPr lang="it-IT" sz="4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000" cap="all" spc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Configuration</a:t>
            </a:r>
            <a:r>
              <a:rPr lang="it-IT" sz="4000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76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OSFP-</a:t>
            </a:r>
            <a:r>
              <a:rPr lang="it-IT" dirty="0">
                <a:solidFill>
                  <a:srgbClr val="FFFFFF"/>
                </a:solidFill>
                <a:ea typeface="+mj-lt"/>
                <a:cs typeface="+mj-lt"/>
              </a:rPr>
              <a:t>MPLS</a:t>
            </a:r>
            <a:r>
              <a:rPr lang="it-IT" dirty="0">
                <a:solidFill>
                  <a:srgbClr val="FFFFFF"/>
                </a:solidFill>
              </a:rPr>
              <a:t> in AS 100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1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591_TF22378848.potx" id="{FB84F41F-4448-4F11-BE81-DA351851639F}" vid="{0BF0C845-FE40-4202-9FFA-3A0C1052C5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87EF3E5884CC449A46698C3A421D17" ma:contentTypeVersion="11" ma:contentTypeDescription="Creare un nuovo documento." ma:contentTypeScope="" ma:versionID="61bc195eafdd1766c2aef2f17e2c1bc0">
  <xsd:schema xmlns:xsd="http://www.w3.org/2001/XMLSchema" xmlns:xs="http://www.w3.org/2001/XMLSchema" xmlns:p="http://schemas.microsoft.com/office/2006/metadata/properties" xmlns:ns3="835fbd07-a3b3-49bb-be66-70693cc02c94" xmlns:ns4="a9957b67-eccb-437e-9669-215bd3880a35" targetNamespace="http://schemas.microsoft.com/office/2006/metadata/properties" ma:root="true" ma:fieldsID="17b531402ca2efe0ede2c95e7e414d10" ns3:_="" ns4:_="">
    <xsd:import namespace="835fbd07-a3b3-49bb-be66-70693cc02c94"/>
    <xsd:import namespace="a9957b67-eccb-437e-9669-215bd3880a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bd07-a3b3-49bb-be66-70693cc02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57b67-eccb-437e-9669-215bd3880a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a9957b67-eccb-437e-9669-215bd3880a35"/>
    <ds:schemaRef ds:uri="http://schemas.microsoft.com/office/infopath/2007/PartnerControls"/>
    <ds:schemaRef ds:uri="http://schemas.openxmlformats.org/package/2006/metadata/core-properties"/>
    <ds:schemaRef ds:uri="835fbd07-a3b3-49bb-be66-70693cc02c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F72BED9-E5E1-4527-8447-60C17C5C3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5fbd07-a3b3-49bb-be66-70693cc02c94"/>
    <ds:schemaRef ds:uri="a9957b67-eccb-437e-9669-215bd3880a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integrale</Template>
  <TotalTime>118</TotalTime>
  <Words>1958</Words>
  <Application>Microsoft Office PowerPoint</Application>
  <PresentationFormat>Widescreen</PresentationFormat>
  <Paragraphs>436</Paragraphs>
  <Slides>50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1" baseType="lpstr">
      <vt:lpstr>Integrale</vt:lpstr>
      <vt:lpstr>Virtual private networks</vt:lpstr>
      <vt:lpstr>Presentazione standard di PowerPoint</vt:lpstr>
      <vt:lpstr>Ebgp configuration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OSFP-MPLS in AS 100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BGP/MPLS Vpn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AS 200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CERTIFICATE MANAGEMENT</vt:lpstr>
      <vt:lpstr>Generate key for Certification authority (CA)</vt:lpstr>
      <vt:lpstr>Certificate table </vt:lpstr>
      <vt:lpstr>NETWORK CONFIGURATION</vt:lpstr>
      <vt:lpstr>Overlay VPN Topology</vt:lpstr>
      <vt:lpstr>Network Topology</vt:lpstr>
      <vt:lpstr>Network Configuration </vt:lpstr>
      <vt:lpstr>Network Configuration SERVER FIREWALL</vt:lpstr>
      <vt:lpstr>OVERLAY VPN CONFIGURATION</vt:lpstr>
      <vt:lpstr>VPN Server</vt:lpstr>
      <vt:lpstr>VPN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gian marco falcone</dc:creator>
  <cp:lastModifiedBy>gian marco falcone</cp:lastModifiedBy>
  <cp:revision>162</cp:revision>
  <dcterms:created xsi:type="dcterms:W3CDTF">2022-08-28T14:37:38Z</dcterms:created>
  <dcterms:modified xsi:type="dcterms:W3CDTF">2022-09-09T10:38:22Z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0x0101001787EF3E5884CC449A46698C3A421D17</vt:lpwstr>
  </property>
</Properties>
</file>