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7" r:id="rId6"/>
    <p:sldId id="290" r:id="rId7"/>
    <p:sldId id="287" r:id="rId8"/>
    <p:sldId id="283" r:id="rId9"/>
    <p:sldId id="289" r:id="rId10"/>
    <p:sldId id="288" r:id="rId11"/>
    <p:sldId id="293" r:id="rId12"/>
    <p:sldId id="294" r:id="rId13"/>
    <p:sldId id="298" r:id="rId14"/>
    <p:sldId id="295" r:id="rId15"/>
    <p:sldId id="292" r:id="rId16"/>
    <p:sldId id="296" r:id="rId17"/>
    <p:sldId id="297" r:id="rId18"/>
    <p:sldId id="299" r:id="rId19"/>
    <p:sldId id="301" r:id="rId20"/>
    <p:sldId id="300" r:id="rId21"/>
    <p:sldId id="314" r:id="rId22"/>
    <p:sldId id="312" r:id="rId23"/>
    <p:sldId id="313" r:id="rId24"/>
    <p:sldId id="315" r:id="rId25"/>
    <p:sldId id="316" r:id="rId26"/>
    <p:sldId id="317" r:id="rId27"/>
    <p:sldId id="318" r:id="rId28"/>
    <p:sldId id="319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30/08/2022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(2)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B1A8371-4B73-A9E7-4F50-BE59657A3F2D}"/>
              </a:ext>
            </a:extLst>
          </p:cNvPr>
          <p:cNvSpPr/>
          <p:nvPr/>
        </p:nvSpPr>
        <p:spPr>
          <a:xfrm>
            <a:off x="1024128" y="3616960"/>
            <a:ext cx="3176506" cy="2951481"/>
          </a:xfrm>
          <a:prstGeom prst="wedgeRoundRectCallout">
            <a:avLst>
              <a:gd name="adj1" fmla="val 95950"/>
              <a:gd name="adj2" fmla="val -386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GigabitEthernet2/0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5F6F28FE-53F4-2D46-28DB-FCF8DC04712C}"/>
              </a:ext>
            </a:extLst>
          </p:cNvPr>
          <p:cNvSpPr/>
          <p:nvPr/>
        </p:nvSpPr>
        <p:spPr>
          <a:xfrm>
            <a:off x="7991368" y="4607560"/>
            <a:ext cx="3119120" cy="1473201"/>
          </a:xfrm>
          <a:prstGeom prst="wedgeRoundRectCallout">
            <a:avLst>
              <a:gd name="adj1" fmla="val 974"/>
              <a:gd name="adj2" fmla="val -943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66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0" y="4745429"/>
            <a:ext cx="3467589" cy="1577951"/>
          </a:xfrm>
          <a:prstGeom prst="wedgeRoundRectCallout">
            <a:avLst>
              <a:gd name="adj1" fmla="val 88852"/>
              <a:gd name="adj2" fmla="val 350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79" y="1412239"/>
            <a:ext cx="3467591" cy="1577950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 </a:t>
            </a: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7299852" y="2152419"/>
            <a:ext cx="3931920" cy="2553162"/>
          </a:xfrm>
          <a:prstGeom prst="wedgeRoundRectCallout">
            <a:avLst>
              <a:gd name="adj1" fmla="val -37249"/>
              <a:gd name="adj2" fmla="val -7723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6.5.1.1 255.255.255.0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1.2.1.2 255.255.255.252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3888283"/>
            <a:ext cx="4021292" cy="2692400"/>
          </a:xfrm>
          <a:prstGeom prst="wedgeRoundRectCallout">
            <a:avLst>
              <a:gd name="adj1" fmla="val 116344"/>
              <a:gd name="adj2" fmla="val 130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6.5.2.1 255.255.255.0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1.3.1.2 255.255.255.252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60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Define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VRF 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Enable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vrf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forwarding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6AB08E29-0420-22EB-00EF-DB24E59948D5}"/>
              </a:ext>
            </a:extLst>
          </p:cNvPr>
          <p:cNvSpPr/>
          <p:nvPr/>
        </p:nvSpPr>
        <p:spPr>
          <a:xfrm>
            <a:off x="2926079" y="3119119"/>
            <a:ext cx="3282679" cy="2286001"/>
          </a:xfrm>
          <a:prstGeom prst="wedgeRoundRectCallout">
            <a:avLst>
              <a:gd name="adj1" fmla="val 94060"/>
              <a:gd name="adj2" fmla="val 28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858B310-3CF5-647C-DBD6-FAA7B2CB680D}"/>
              </a:ext>
            </a:extLst>
          </p:cNvPr>
          <p:cNvSpPr/>
          <p:nvPr/>
        </p:nvSpPr>
        <p:spPr>
          <a:xfrm>
            <a:off x="8756886" y="424873"/>
            <a:ext cx="3211594" cy="2335877"/>
          </a:xfrm>
          <a:prstGeom prst="wedgeRoundRectCallout">
            <a:avLst>
              <a:gd name="adj1" fmla="val -74167"/>
              <a:gd name="adj2" fmla="val 3284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21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eBGP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21040" y="2774602"/>
            <a:ext cx="3799840" cy="1565220"/>
          </a:xfrm>
          <a:prstGeom prst="wedgeRoundRectCallout">
            <a:avLst>
              <a:gd name="adj1" fmla="val -62918"/>
              <a:gd name="adj2" fmla="val -856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1.2.1.2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4933944"/>
            <a:ext cx="4021292" cy="1722702"/>
          </a:xfrm>
          <a:prstGeom prst="wedgeRoundRectCallout">
            <a:avLst>
              <a:gd name="adj1" fmla="val 116344"/>
              <a:gd name="adj2" fmla="val -2759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1.3.1.1 remote-as 100</a:t>
            </a:r>
          </a:p>
          <a:p>
            <a:r>
              <a:rPr lang="en-US" dirty="0"/>
              <a:t> network 6.5.2.0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1.3.1.1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E15F27FA-862B-9A88-A787-C129A9E89FA5}"/>
              </a:ext>
            </a:extLst>
          </p:cNvPr>
          <p:cNvSpPr/>
          <p:nvPr/>
        </p:nvSpPr>
        <p:spPr>
          <a:xfrm>
            <a:off x="2926080" y="900075"/>
            <a:ext cx="3931920" cy="1843126"/>
          </a:xfrm>
          <a:prstGeom prst="wedgeRoundRectCallout">
            <a:avLst>
              <a:gd name="adj1" fmla="val 72570"/>
              <a:gd name="adj2" fmla="val -2486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1.2.1.1 remote-as 100</a:t>
            </a:r>
          </a:p>
          <a:p>
            <a:r>
              <a:rPr lang="en-US" dirty="0"/>
              <a:t> network 6.5.1.0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1.2.1.1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702018" y="3055502"/>
            <a:ext cx="3697261" cy="1566141"/>
          </a:xfrm>
          <a:prstGeom prst="wedgeRoundRectCallout">
            <a:avLst>
              <a:gd name="adj1" fmla="val 142403"/>
              <a:gd name="adj2" fmla="val 3305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1.3.1.2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183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Vpnv4 AF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4172" y="2010410"/>
            <a:ext cx="5261828" cy="2084071"/>
          </a:xfrm>
          <a:prstGeom prst="wedgeRoundRectCallout">
            <a:avLst>
              <a:gd name="adj1" fmla="val 81497"/>
              <a:gd name="adj2" fmla="val -345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1.255.0.4 remote-as 100</a:t>
            </a:r>
          </a:p>
          <a:p>
            <a:r>
              <a:rPr lang="en-US" dirty="0"/>
              <a:t>neighbor 1.255.0.4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1.255.0.4 activate</a:t>
            </a:r>
          </a:p>
          <a:p>
            <a:r>
              <a:rPr lang="en-US" dirty="0"/>
              <a:t>	neighbor 1.255.0.4 send-community extended</a:t>
            </a:r>
          </a:p>
          <a:p>
            <a:r>
              <a:rPr lang="en-US" dirty="0"/>
              <a:t>exit-address-family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1757680" y="4622800"/>
            <a:ext cx="5261828" cy="2084071"/>
          </a:xfrm>
          <a:prstGeom prst="wedgeRoundRectCallout">
            <a:avLst>
              <a:gd name="adj1" fmla="val 63816"/>
              <a:gd name="adj2" fmla="val -5834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1.255.0.3 remote-as 100</a:t>
            </a:r>
          </a:p>
          <a:p>
            <a:r>
              <a:rPr lang="en-US" dirty="0"/>
              <a:t>neighbor 1.255.0.3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1.255.0.3 activate</a:t>
            </a:r>
          </a:p>
          <a:p>
            <a:r>
              <a:rPr lang="en-US" dirty="0"/>
              <a:t>	neighbor 1.255.0.3 send-community extended</a:t>
            </a:r>
          </a:p>
          <a:p>
            <a:r>
              <a:rPr lang="en-US" dirty="0"/>
              <a:t>exit-address-family</a:t>
            </a:r>
          </a:p>
        </p:txBody>
      </p:sp>
    </p:spTree>
    <p:extLst>
      <p:ext uri="{BB962C8B-B14F-4D97-AF65-F5344CB8AC3E}">
        <p14:creationId xmlns:p14="http://schemas.microsoft.com/office/powerpoint/2010/main" val="186916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 CONFIGURATION </a:t>
            </a:r>
          </a:p>
        </p:txBody>
      </p:sp>
    </p:spTree>
    <p:extLst>
      <p:ext uri="{BB962C8B-B14F-4D97-AF65-F5344CB8AC3E}">
        <p14:creationId xmlns:p14="http://schemas.microsoft.com/office/powerpoint/2010/main" val="136612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200CONFIGURATION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C3413-A04F-5E7C-E667-3F726D2AAA41}"/>
              </a:ext>
            </a:extLst>
          </p:cNvPr>
          <p:cNvSpPr txBox="1"/>
          <p:nvPr/>
        </p:nvSpPr>
        <p:spPr>
          <a:xfrm>
            <a:off x="779124" y="2285999"/>
            <a:ext cx="1016403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dirty="0"/>
              <a:t>System </a:t>
            </a:r>
            <a:r>
              <a:rPr lang="it-IT" sz="2600" dirty="0" err="1"/>
              <a:t>requirements</a:t>
            </a:r>
            <a:r>
              <a:rPr lang="it-IT" sz="2600" dirty="0"/>
              <a:t> for AS200</a:t>
            </a:r>
            <a:endParaRPr lang="it-IT" sz="26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Datacenter access GW with Linux (+ Firewall)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EVPN/VXLAN</a:t>
            </a:r>
            <a:r>
              <a:rPr lang="en-US" sz="2600" dirty="0">
                <a:ea typeface="+mn-lt"/>
                <a:cs typeface="+mn-lt"/>
              </a:rPr>
              <a:t> inside the datacenter: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only one tenant in the Datacenter with 2 broadcast domains (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10,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20)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each server has two VMs belonging to the two BDs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100 between </a:t>
            </a:r>
            <a:r>
              <a:rPr lang="en-US" sz="2400" dirty="0" err="1">
                <a:ea typeface="+mn-lt"/>
                <a:cs typeface="+mn-lt"/>
              </a:rPr>
              <a:t>linux</a:t>
            </a:r>
            <a:r>
              <a:rPr lang="en-US" sz="2400" dirty="0">
                <a:ea typeface="+mn-lt"/>
                <a:cs typeface="+mn-lt"/>
              </a:rPr>
              <a:t> GW and access leaf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Datacenter reachable through overlay VPN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3172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GATEWAY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5530876" y="2552603"/>
            <a:ext cx="6000724" cy="3472526"/>
          </a:xfrm>
          <a:prstGeom prst="wedgeRoundRectCallout">
            <a:avLst>
              <a:gd name="adj1" fmla="val -79463"/>
              <a:gd name="adj2" fmla="val 271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 up</a:t>
            </a:r>
            <a:endParaRPr lang="it-IT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enp0s8.100 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10.3.3.1/16 dev 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10.0.0.0/24 via 10.3.3.254 dev 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10.1.1.0/24 via 10.3.3.254 dev enp0s8.100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9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FIREWALL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780634" y="2785113"/>
            <a:ext cx="7167526" cy="3250374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iptables -A POSTROUTING -t 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 -o enp0s8.100 -j MASQUERADE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-F</a:t>
            </a:r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 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r>
              <a:rPr lang="en-US" dirty="0">
                <a:ea typeface="+mn-lt"/>
                <a:cs typeface="+mn-lt"/>
              </a:rPr>
              <a:t>iptables -A FORWARD -m state --state ESTABLISHED -j ACCEPT</a:t>
            </a: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</p:txBody>
      </p:sp>
    </p:spTree>
    <p:extLst>
      <p:ext uri="{BB962C8B-B14F-4D97-AF65-F5344CB8AC3E}">
        <p14:creationId xmlns:p14="http://schemas.microsoft.com/office/powerpoint/2010/main" val="48188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1490598" y="2721121"/>
            <a:ext cx="4605402" cy="1295171"/>
          </a:xfrm>
          <a:prstGeom prst="wedgeRoundRectCallout">
            <a:avLst>
              <a:gd name="adj1" fmla="val 70458"/>
              <a:gd name="adj2" fmla="val -5674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4.4.4.4/32</a:t>
            </a:r>
            <a:endParaRPr lang="it-IT" dirty="0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0022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4A8E8222-71C6-6B76-EE7A-6A7F7E64B5B5}"/>
              </a:ext>
            </a:extLst>
          </p:cNvPr>
          <p:cNvSpPr/>
          <p:nvPr/>
        </p:nvSpPr>
        <p:spPr>
          <a:xfrm>
            <a:off x="7355840" y="3542561"/>
            <a:ext cx="4605402" cy="1106572"/>
          </a:xfrm>
          <a:prstGeom prst="wedgeRoundRectCallout">
            <a:avLst>
              <a:gd name="adj1" fmla="val -25527"/>
              <a:gd name="adj2" fmla="val -1240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10.1.2.2/30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10.2.2.2/30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5.5.5.5/32</a:t>
            </a:r>
          </a:p>
        </p:txBody>
      </p:sp>
    </p:spTree>
    <p:extLst>
      <p:ext uri="{BB962C8B-B14F-4D97-AF65-F5344CB8AC3E}">
        <p14:creationId xmlns:p14="http://schemas.microsoft.com/office/powerpoint/2010/main" val="136539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16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558799" y="2836763"/>
            <a:ext cx="5049517" cy="3360837"/>
          </a:xfrm>
          <a:prstGeom prst="wedgeRoundRectCallout">
            <a:avLst>
              <a:gd name="adj1" fmla="val -76308"/>
              <a:gd name="adj2" fmla="val -561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4.4.4.4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4.4.4.4/32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4.4.4.4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4035160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2133600" y="2922380"/>
            <a:ext cx="4971110" cy="3376820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5.5.5.5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5.5.5.5/32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5.5.5.5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3106604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4314" y="2208869"/>
            <a:ext cx="4655334" cy="3647441"/>
          </a:xfrm>
          <a:prstGeom prst="wedgeRoundRectCallout">
            <a:avLst>
              <a:gd name="adj1" fmla="val -75868"/>
              <a:gd name="adj2" fmla="val -8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ports swp1,swp4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1.1.1.1/32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</a:p>
        </p:txBody>
      </p:sp>
    </p:spTree>
    <p:extLst>
      <p:ext uri="{BB962C8B-B14F-4D97-AF65-F5344CB8AC3E}">
        <p14:creationId xmlns:p14="http://schemas.microsoft.com/office/powerpoint/2010/main" val="348627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85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233680" y="2545808"/>
            <a:ext cx="4864608" cy="3484879"/>
          </a:xfrm>
          <a:prstGeom prst="wedgeRoundRectCallout">
            <a:avLst>
              <a:gd name="adj1" fmla="val -65757"/>
              <a:gd name="adj2" fmla="val -104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1.1.1.1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1.1.1.1/32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12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2475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08000" y="4331478"/>
            <a:ext cx="5138928" cy="2271691"/>
          </a:xfrm>
          <a:prstGeom prst="wedgeRoundRectCallout">
            <a:avLst>
              <a:gd name="adj1" fmla="val -53179"/>
              <a:gd name="adj2" fmla="val -6681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</a:p>
        </p:txBody>
      </p:sp>
    </p:spTree>
    <p:extLst>
      <p:ext uri="{BB962C8B-B14F-4D97-AF65-F5344CB8AC3E}">
        <p14:creationId xmlns:p14="http://schemas.microsoft.com/office/powerpoint/2010/main" val="250561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4637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14960" y="4089659"/>
            <a:ext cx="5191760" cy="2649762"/>
          </a:xfrm>
          <a:prstGeom prst="wedgeRoundRectCallout">
            <a:avLst>
              <a:gd name="adj1" fmla="val -60450"/>
              <a:gd name="adj2" fmla="val -5288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</a:p>
        </p:txBody>
      </p:sp>
    </p:spTree>
    <p:extLst>
      <p:ext uri="{BB962C8B-B14F-4D97-AF65-F5344CB8AC3E}">
        <p14:creationId xmlns:p14="http://schemas.microsoft.com/office/powerpoint/2010/main" val="381934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685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998900" y="2326640"/>
            <a:ext cx="3090758" cy="1666226"/>
          </a:xfrm>
          <a:prstGeom prst="wedgeRoundRectCallout">
            <a:avLst>
              <a:gd name="adj1" fmla="val -105660"/>
              <a:gd name="adj2" fmla="val 4878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</p:txBody>
      </p:sp>
    </p:spTree>
    <p:extLst>
      <p:ext uri="{BB962C8B-B14F-4D97-AF65-F5344CB8AC3E}">
        <p14:creationId xmlns:p14="http://schemas.microsoft.com/office/powerpoint/2010/main" val="111933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450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616650" y="2736773"/>
            <a:ext cx="4649249" cy="3338491"/>
          </a:xfrm>
          <a:prstGeom prst="wedgeRoundRectCallout">
            <a:avLst>
              <a:gd name="adj1" fmla="val -120007"/>
              <a:gd name="adj2" fmla="val -97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2.2.2.2/32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653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79154" y="2316480"/>
            <a:ext cx="4970283" cy="3515360"/>
          </a:xfrm>
          <a:prstGeom prst="wedgeRoundRectCallout">
            <a:avLst>
              <a:gd name="adj1" fmla="val -102826"/>
              <a:gd name="adj2" fmla="val -75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2.2.2.2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2.2.2.2/32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2.2.2.2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378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709414" y="3847825"/>
            <a:ext cx="5326899" cy="2319295"/>
          </a:xfrm>
          <a:prstGeom prst="wedgeRoundRectCallout">
            <a:avLst>
              <a:gd name="adj1" fmla="val -94345"/>
              <a:gd name="adj2" fmla="val -452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454652" y="3635522"/>
            <a:ext cx="5501144" cy="2714478"/>
          </a:xfrm>
          <a:prstGeom prst="wedgeRoundRectCallout">
            <a:avLst>
              <a:gd name="adj1" fmla="val -95512"/>
              <a:gd name="adj2" fmla="val -3735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996696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4988560" y="4233100"/>
            <a:ext cx="3032264" cy="1629220"/>
          </a:xfrm>
          <a:prstGeom prst="wedgeRoundRectCallout">
            <a:avLst>
              <a:gd name="adj1" fmla="val -100468"/>
              <a:gd name="adj2" fmla="val -65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39874" y="4474390"/>
            <a:ext cx="5856126" cy="2128779"/>
          </a:xfrm>
          <a:prstGeom prst="wedgeRoundRectCallout">
            <a:avLst>
              <a:gd name="adj1" fmla="val 60567"/>
              <a:gd name="adj2" fmla="val -557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10.1.1.1/24 dev enp0s8.10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10.1.1.254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0880"/>
            <a:ext cx="5933440" cy="2128779"/>
          </a:xfrm>
          <a:prstGeom prst="wedgeRoundRectCallout">
            <a:avLst>
              <a:gd name="adj1" fmla="val 86"/>
              <a:gd name="adj2" fmla="val 1003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it-IT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add link enp0s8 name enp0s8.10 type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vlan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id 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addr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 10.1.1.2/24 dev enp0s8.10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 up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route add default via 10.1.1.254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584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23521" y="4448946"/>
            <a:ext cx="5872480" cy="2168532"/>
          </a:xfrm>
          <a:prstGeom prst="wedgeRoundRectCallout">
            <a:avLst>
              <a:gd name="adj1" fmla="val 59806"/>
              <a:gd name="adj2" fmla="val -9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vmA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vmA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10.0.0.1/24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4901"/>
            <a:ext cx="5953760" cy="2088940"/>
          </a:xfrm>
          <a:prstGeom prst="wedgeRoundRectCallout">
            <a:avLst>
              <a:gd name="adj1" fmla="val 253"/>
              <a:gd name="adj2" fmla="val 1007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vmC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vmC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10.0.0.2/24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734290"/>
            <a:ext cx="4389120" cy="4099885"/>
          </a:xfrm>
          <a:prstGeom prst="wedgeRoundRectCallout">
            <a:avLst>
              <a:gd name="adj1" fmla="val -84147"/>
              <a:gd name="adj2" fmla="val 2032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10080" y="1270000"/>
            <a:ext cx="4185920" cy="5163127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424873"/>
            <a:ext cx="3808686" cy="214495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599680" y="424873"/>
            <a:ext cx="4301252" cy="3811847"/>
          </a:xfrm>
          <a:prstGeom prst="wedgeRoundRectCallout">
            <a:avLst>
              <a:gd name="adj1" fmla="val -88520"/>
              <a:gd name="adj2" fmla="val -669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291068" y="2448560"/>
            <a:ext cx="4389120" cy="3891280"/>
          </a:xfrm>
          <a:prstGeom prst="wedgeRoundRectCallout">
            <a:avLst>
              <a:gd name="adj1" fmla="val 73749"/>
              <a:gd name="adj2" fmla="val 3413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118</TotalTime>
  <Words>1958</Words>
  <Application>Microsoft Office PowerPoint</Application>
  <PresentationFormat>Widescreen</PresentationFormat>
  <Paragraphs>436</Paragraphs>
  <Slides>35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Calibri</vt:lpstr>
      <vt:lpstr>Tw Cen MT</vt:lpstr>
      <vt:lpstr>Tw Cen MT Condensed</vt:lpstr>
      <vt:lpstr>Wingdings 3</vt:lpstr>
      <vt:lpstr>Integrale</vt:lpstr>
      <vt:lpstr>Titolo Lorem Ipsum</vt:lpstr>
      <vt:lpstr>Titolo Lorem Ipsum Dolor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64</cp:revision>
  <dcterms:created xsi:type="dcterms:W3CDTF">2022-08-28T14:37:38Z</dcterms:created>
  <dcterms:modified xsi:type="dcterms:W3CDTF">2022-08-30T09:38:32Z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