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1673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16341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163417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157066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1634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16976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1634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15706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15706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16341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195167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CC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15706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187547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161052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157066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147955"/>
          </a:xfrm>
          <a:custGeom>
            <a:avLst/>
            <a:gdLst/>
            <a:ahLst/>
            <a:cxnLst/>
            <a:rect l="l" t="t" r="r" b="b"/>
            <a:pathLst>
              <a:path w="4608195" h="147955">
                <a:moveTo>
                  <a:pt x="4608004" y="0"/>
                </a:moveTo>
                <a:lnTo>
                  <a:pt x="0" y="0"/>
                </a:lnTo>
                <a:lnTo>
                  <a:pt x="0" y="147612"/>
                </a:lnTo>
                <a:lnTo>
                  <a:pt x="4608004" y="147612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147612"/>
            <a:ext cx="4608195" cy="102235"/>
          </a:xfrm>
          <a:custGeom>
            <a:avLst/>
            <a:gdLst/>
            <a:ahLst/>
            <a:cxnLst/>
            <a:rect l="l" t="t" r="r" b="b"/>
            <a:pathLst>
              <a:path w="4608195" h="102235">
                <a:moveTo>
                  <a:pt x="4608004" y="0"/>
                </a:moveTo>
                <a:lnTo>
                  <a:pt x="0" y="0"/>
                </a:lnTo>
                <a:lnTo>
                  <a:pt x="0" y="101917"/>
                </a:lnTo>
                <a:lnTo>
                  <a:pt x="4608004" y="101917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249529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225" y="1109623"/>
            <a:ext cx="3895648" cy="1209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81311" y="3236742"/>
            <a:ext cx="1231264" cy="11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slide" Target="slide9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slide" Target="slide9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" Target="slide9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slide" Target="slide9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923074"/>
            <a:ext cx="3888104" cy="557530"/>
          </a:xfrm>
          <a:prstGeom prst="rect">
            <a:avLst/>
          </a:prstGeom>
          <a:solidFill>
            <a:srgbClr val="1E4C2B"/>
          </a:solidFill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400" spc="95">
                <a:solidFill>
                  <a:srgbClr val="FFFFFF"/>
                </a:solidFill>
                <a:latin typeface="Trebuchet MS"/>
                <a:cs typeface="Trebuchet MS"/>
              </a:rPr>
              <a:t>TCO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years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dirty="0" sz="10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study:</a:t>
            </a:r>
            <a:r>
              <a:rPr dirty="0" sz="1000" spc="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ahoma"/>
                <a:cs typeface="Tahoma"/>
              </a:rPr>
              <a:t>Credit</a:t>
            </a:r>
            <a:r>
              <a:rPr dirty="0" sz="10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Card</a:t>
            </a:r>
            <a:r>
              <a:rPr dirty="0" sz="10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15">
                <a:solidFill>
                  <a:srgbClr val="FFFFFF"/>
                </a:solidFill>
                <a:latin typeface="Tahoma"/>
                <a:cs typeface="Tahoma"/>
              </a:rPr>
              <a:t>(CC)</a:t>
            </a:r>
            <a:r>
              <a:rPr dirty="0" sz="10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Transaction</a:t>
            </a:r>
            <a:r>
              <a:rPr dirty="0" sz="10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0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0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114" y="1657882"/>
            <a:ext cx="1713864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Microsoft Sans Serif"/>
                <a:cs typeface="Microsoft Sans Serif"/>
              </a:rPr>
              <a:t>Pierciro</a:t>
            </a:r>
            <a:r>
              <a:rPr dirty="0" sz="800" spc="2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Caliandro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700" spc="-30">
                <a:latin typeface="Microsoft Sans Serif"/>
                <a:cs typeface="Microsoft Sans Serif"/>
              </a:rPr>
              <a:t>Universit`a</a:t>
            </a:r>
            <a:r>
              <a:rPr dirty="0" sz="700" spc="60">
                <a:latin typeface="Microsoft Sans Serif"/>
                <a:cs typeface="Microsoft Sans Serif"/>
              </a:rPr>
              <a:t> </a:t>
            </a:r>
            <a:r>
              <a:rPr dirty="0" sz="700" spc="-15">
                <a:latin typeface="Microsoft Sans Serif"/>
                <a:cs typeface="Microsoft Sans Serif"/>
              </a:rPr>
              <a:t>degli</a:t>
            </a:r>
            <a:r>
              <a:rPr dirty="0" sz="700" spc="60">
                <a:latin typeface="Microsoft Sans Serif"/>
                <a:cs typeface="Microsoft Sans Serif"/>
              </a:rPr>
              <a:t> </a:t>
            </a:r>
            <a:r>
              <a:rPr dirty="0" sz="700">
                <a:latin typeface="Microsoft Sans Serif"/>
                <a:cs typeface="Microsoft Sans Serif"/>
              </a:rPr>
              <a:t>studi</a:t>
            </a:r>
            <a:r>
              <a:rPr dirty="0" sz="700" spc="60">
                <a:latin typeface="Microsoft Sans Serif"/>
                <a:cs typeface="Microsoft Sans Serif"/>
              </a:rPr>
              <a:t> </a:t>
            </a:r>
            <a:r>
              <a:rPr dirty="0" sz="700">
                <a:latin typeface="Microsoft Sans Serif"/>
                <a:cs typeface="Microsoft Sans Serif"/>
              </a:rPr>
              <a:t>di</a:t>
            </a:r>
            <a:r>
              <a:rPr dirty="0" sz="700" spc="60">
                <a:latin typeface="Microsoft Sans Serif"/>
                <a:cs typeface="Microsoft Sans Serif"/>
              </a:rPr>
              <a:t> </a:t>
            </a:r>
            <a:r>
              <a:rPr dirty="0" sz="700" spc="-25">
                <a:latin typeface="Microsoft Sans Serif"/>
                <a:cs typeface="Microsoft Sans Serif"/>
              </a:rPr>
              <a:t>Roma</a:t>
            </a:r>
            <a:r>
              <a:rPr dirty="0" sz="700" spc="65">
                <a:latin typeface="Microsoft Sans Serif"/>
                <a:cs typeface="Microsoft Sans Serif"/>
              </a:rPr>
              <a:t> </a:t>
            </a:r>
            <a:r>
              <a:rPr dirty="0" sz="700" spc="-5">
                <a:latin typeface="Microsoft Sans Serif"/>
                <a:cs typeface="Microsoft Sans Serif"/>
              </a:rPr>
              <a:t>Tor</a:t>
            </a:r>
            <a:r>
              <a:rPr dirty="0" sz="700" spc="60">
                <a:latin typeface="Microsoft Sans Serif"/>
                <a:cs typeface="Microsoft Sans Serif"/>
              </a:rPr>
              <a:t> </a:t>
            </a:r>
            <a:r>
              <a:rPr dirty="0" sz="700" spc="-10">
                <a:latin typeface="Microsoft Sans Serif"/>
                <a:cs typeface="Microsoft Sans Serif"/>
              </a:rPr>
              <a:t>Vergata</a:t>
            </a:r>
            <a:endParaRPr sz="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dirty="0" sz="800" spc="10">
                <a:latin typeface="Microsoft Sans Serif"/>
                <a:cs typeface="Microsoft Sans Serif"/>
              </a:rPr>
              <a:t>April</a:t>
            </a:r>
            <a:r>
              <a:rPr dirty="0" sz="800" spc="4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3,</a:t>
            </a:r>
            <a:r>
              <a:rPr dirty="0" sz="800" spc="4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2021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5" name="object 5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Use</a:t>
            </a:r>
            <a:r>
              <a:rPr dirty="0"/>
              <a:t> </a:t>
            </a:r>
            <a:r>
              <a:rPr dirty="0" spc="-75"/>
              <a:t>case</a:t>
            </a:r>
            <a:r>
              <a:rPr dirty="0" spc="5"/>
              <a:t> </a:t>
            </a:r>
            <a:r>
              <a:rPr dirty="0" spc="-65"/>
              <a:t>description</a:t>
            </a:r>
          </a:p>
        </p:txBody>
      </p:sp>
      <p:sp>
        <p:nvSpPr>
          <p:cNvPr id="3" name="object 3"/>
          <p:cNvSpPr/>
          <p:nvPr/>
        </p:nvSpPr>
        <p:spPr>
          <a:xfrm>
            <a:off x="504799" y="126613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4799" y="143695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4799" y="160776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799" y="189877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799" y="208856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799" y="244915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294" y="918856"/>
            <a:ext cx="3914140" cy="18865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258445">
              <a:lnSpc>
                <a:spcPts val="950"/>
              </a:lnSpc>
              <a:spcBef>
                <a:spcPts val="135"/>
              </a:spcBef>
            </a:pPr>
            <a:r>
              <a:rPr dirty="0" sz="800">
                <a:latin typeface="Microsoft Sans Serif"/>
                <a:cs typeface="Microsoft Sans Serif"/>
              </a:rPr>
              <a:t>The </a:t>
            </a:r>
            <a:r>
              <a:rPr dirty="0" sz="800" spc="-55">
                <a:latin typeface="Microsoft Sans Serif"/>
                <a:cs typeface="Microsoft Sans Serif"/>
              </a:rPr>
              <a:t>use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55">
                <a:latin typeface="Microsoft Sans Serif"/>
                <a:cs typeface="Microsoft Sans Serif"/>
              </a:rPr>
              <a:t>case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presented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CC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transaction </a:t>
            </a:r>
            <a:r>
              <a:rPr dirty="0" sz="800">
                <a:latin typeface="Microsoft Sans Serif"/>
                <a:cs typeface="Microsoft Sans Serif"/>
              </a:rPr>
              <a:t>for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bank.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For </a:t>
            </a:r>
            <a:r>
              <a:rPr dirty="0" sz="800" spc="-35">
                <a:latin typeface="Microsoft Sans Serif"/>
                <a:cs typeface="Microsoft Sans Serif"/>
              </a:rPr>
              <a:t>each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transaction, the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sequent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operations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have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be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completed:</a:t>
            </a:r>
            <a:endParaRPr sz="80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  <a:spcBef>
                <a:spcPts val="250"/>
              </a:spcBef>
            </a:pPr>
            <a:r>
              <a:rPr dirty="0" sz="800" spc="-25">
                <a:latin typeface="Microsoft Sans Serif"/>
                <a:cs typeface="Microsoft Sans Serif"/>
              </a:rPr>
              <a:t>check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if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CC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valid</a:t>
            </a:r>
            <a:endParaRPr sz="80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  <a:spcBef>
                <a:spcPts val="385"/>
              </a:spcBef>
            </a:pPr>
            <a:r>
              <a:rPr dirty="0" sz="800" spc="-25">
                <a:latin typeface="Microsoft Sans Serif"/>
                <a:cs typeface="Microsoft Sans Serif"/>
              </a:rPr>
              <a:t>check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POS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valid</a:t>
            </a:r>
            <a:endParaRPr sz="800">
              <a:latin typeface="Microsoft Sans Serif"/>
              <a:cs typeface="Microsoft Sans Serif"/>
            </a:endParaRPr>
          </a:p>
          <a:p>
            <a:pPr marL="265430" marR="5080">
              <a:lnSpc>
                <a:spcPts val="950"/>
              </a:lnSpc>
              <a:spcBef>
                <a:spcPts val="425"/>
              </a:spcBef>
            </a:pPr>
            <a:r>
              <a:rPr dirty="0" sz="800" spc="-25">
                <a:latin typeface="Microsoft Sans Serif"/>
                <a:cs typeface="Microsoft Sans Serif"/>
              </a:rPr>
              <a:t>check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money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amount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valid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5">
                <a:latin typeface="Microsoft Sans Serif"/>
                <a:cs typeface="Microsoft Sans Serif"/>
              </a:rPr>
              <a:t>(for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single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transaction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other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limits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such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as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monthly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daily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15">
                <a:latin typeface="Microsoft Sans Serif"/>
                <a:cs typeface="Microsoft Sans Serif"/>
              </a:rPr>
              <a:t>limits)</a:t>
            </a:r>
            <a:endParaRPr sz="80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  <a:spcBef>
                <a:spcPts val="355"/>
              </a:spcBef>
            </a:pPr>
            <a:r>
              <a:rPr dirty="0" sz="800" spc="-25">
                <a:latin typeface="Microsoft Sans Serif"/>
                <a:cs typeface="Microsoft Sans Serif"/>
              </a:rPr>
              <a:t>check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if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transaction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suspect</a:t>
            </a:r>
            <a:endParaRPr sz="800">
              <a:latin typeface="Microsoft Sans Serif"/>
              <a:cs typeface="Microsoft Sans Serif"/>
            </a:endParaRPr>
          </a:p>
          <a:p>
            <a:pPr marL="265430">
              <a:lnSpc>
                <a:spcPct val="100000"/>
              </a:lnSpc>
              <a:spcBef>
                <a:spcPts val="535"/>
              </a:spcBef>
            </a:pPr>
            <a:r>
              <a:rPr dirty="0" sz="800" spc="-25">
                <a:latin typeface="Microsoft Sans Serif"/>
                <a:cs typeface="Microsoft Sans Serif"/>
              </a:rPr>
              <a:t>check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if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POS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type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requires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second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identification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step:</a:t>
            </a:r>
            <a:endParaRPr sz="800">
              <a:latin typeface="Microsoft Sans Serif"/>
              <a:cs typeface="Microsoft Sans Serif"/>
            </a:endParaRPr>
          </a:p>
          <a:p>
            <a:pPr marL="415925">
              <a:lnSpc>
                <a:spcPct val="100000"/>
              </a:lnSpc>
              <a:spcBef>
                <a:spcPts val="430"/>
              </a:spcBef>
            </a:pPr>
            <a:r>
              <a:rPr dirty="0" sz="900" spc="-20">
                <a:solidFill>
                  <a:srgbClr val="0000FF"/>
                </a:solidFill>
                <a:latin typeface="Tahoma"/>
                <a:cs typeface="Tahoma"/>
              </a:rPr>
              <a:t>-</a:t>
            </a:r>
            <a:r>
              <a:rPr dirty="0" sz="900" spc="2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if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35">
                <a:latin typeface="Tahoma"/>
                <a:cs typeface="Tahoma"/>
              </a:rPr>
              <a:t>so,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run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that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step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30">
                <a:latin typeface="Tahoma"/>
                <a:cs typeface="Tahoma"/>
              </a:rPr>
              <a:t>and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check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>
                <a:latin typeface="Tahoma"/>
                <a:cs typeface="Tahoma"/>
              </a:rPr>
              <a:t>that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20">
                <a:latin typeface="Tahoma"/>
                <a:cs typeface="Tahoma"/>
              </a:rPr>
              <a:t>it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20">
                <a:latin typeface="Tahoma"/>
                <a:cs typeface="Tahoma"/>
              </a:rPr>
              <a:t>is</a:t>
            </a:r>
            <a:r>
              <a:rPr dirty="0" sz="900" spc="25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completed</a:t>
            </a:r>
            <a:r>
              <a:rPr dirty="0" sz="900" spc="30">
                <a:latin typeface="Tahoma"/>
                <a:cs typeface="Tahoma"/>
              </a:rPr>
              <a:t> </a:t>
            </a:r>
            <a:r>
              <a:rPr dirty="0" sz="900" spc="-25">
                <a:latin typeface="Tahoma"/>
                <a:cs typeface="Tahoma"/>
              </a:rPr>
              <a:t>successfully</a:t>
            </a:r>
            <a:endParaRPr sz="900">
              <a:latin typeface="Tahoma"/>
              <a:cs typeface="Tahoma"/>
            </a:endParaRPr>
          </a:p>
          <a:p>
            <a:pPr marL="265430">
              <a:lnSpc>
                <a:spcPct val="100000"/>
              </a:lnSpc>
              <a:spcBef>
                <a:spcPts val="365"/>
              </a:spcBef>
            </a:pPr>
            <a:r>
              <a:rPr dirty="0" sz="800" spc="-45">
                <a:latin typeface="Microsoft Sans Serif"/>
                <a:cs typeface="Microsoft Sans Serif"/>
              </a:rPr>
              <a:t>issue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OK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or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abort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storing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attempt</a:t>
            </a:r>
            <a:endParaRPr sz="800">
              <a:latin typeface="Microsoft Sans Serif"/>
              <a:cs typeface="Microsoft Sans Serif"/>
            </a:endParaRPr>
          </a:p>
          <a:p>
            <a:pPr marL="12700" marR="518795">
              <a:lnSpc>
                <a:spcPts val="950"/>
              </a:lnSpc>
              <a:spcBef>
                <a:spcPts val="330"/>
              </a:spcBef>
            </a:pPr>
            <a:r>
              <a:rPr dirty="0" sz="800">
                <a:latin typeface="Microsoft Sans Serif"/>
                <a:cs typeface="Microsoft Sans Serif"/>
              </a:rPr>
              <a:t>In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this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presentation,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there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are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two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configruations,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using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LinuxONE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commodities.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11" name="object 11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25"/>
              <a:t>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40078"/>
            <a:ext cx="23577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15">
                <a:latin typeface="Microsoft Sans Serif"/>
                <a:cs typeface="Microsoft Sans Serif"/>
              </a:rPr>
              <a:t>input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average,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that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2000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TPS.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87539"/>
            <a:ext cx="4162425" cy="7244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1602" y="1877691"/>
            <a:ext cx="142557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0000FF"/>
                </a:solidFill>
                <a:latin typeface="Microsoft Sans Serif"/>
                <a:cs typeface="Microsoft Sans Serif"/>
              </a:rPr>
              <a:t>Figure:</a:t>
            </a:r>
            <a:r>
              <a:rPr dirty="0" sz="500" spc="4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sizing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x86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and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LinuxONE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environments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799" y="225662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0354" y="2187688"/>
            <a:ext cx="3658870" cy="6788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44450">
              <a:lnSpc>
                <a:spcPts val="950"/>
              </a:lnSpc>
              <a:spcBef>
                <a:spcPts val="135"/>
              </a:spcBef>
            </a:pPr>
            <a:r>
              <a:rPr dirty="0" sz="800" spc="-5">
                <a:latin typeface="Microsoft Sans Serif"/>
                <a:cs typeface="Microsoft Sans Serif"/>
              </a:rPr>
              <a:t>To </a:t>
            </a:r>
            <a:r>
              <a:rPr dirty="0" sz="800" spc="-30">
                <a:latin typeface="Microsoft Sans Serif"/>
                <a:cs typeface="Microsoft Sans Serif"/>
              </a:rPr>
              <a:t>deal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with </a:t>
            </a:r>
            <a:r>
              <a:rPr dirty="0" sz="800" spc="-25">
                <a:latin typeface="Microsoft Sans Serif"/>
                <a:cs typeface="Microsoft Sans Serif"/>
              </a:rPr>
              <a:t>an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HA </a:t>
            </a:r>
            <a:r>
              <a:rPr dirty="0" sz="800" spc="5">
                <a:latin typeface="Microsoft Sans Serif"/>
                <a:cs typeface="Microsoft Sans Serif"/>
              </a:rPr>
              <a:t>of </a:t>
            </a:r>
            <a:r>
              <a:rPr dirty="0" sz="800" spc="-15">
                <a:latin typeface="Microsoft Sans Serif"/>
                <a:cs typeface="Microsoft Sans Serif"/>
              </a:rPr>
              <a:t>99.999%, </a:t>
            </a:r>
            <a:r>
              <a:rPr dirty="0" sz="800" spc="50">
                <a:latin typeface="Microsoft Sans Serif"/>
                <a:cs typeface="Microsoft Sans Serif"/>
              </a:rPr>
              <a:t>it </a:t>
            </a:r>
            <a:r>
              <a:rPr dirty="0" sz="800" spc="-10">
                <a:latin typeface="Microsoft Sans Serif"/>
                <a:cs typeface="Microsoft Sans Serif"/>
              </a:rPr>
              <a:t>would </a:t>
            </a:r>
            <a:r>
              <a:rPr dirty="0" sz="800" spc="-30">
                <a:latin typeface="Microsoft Sans Serif"/>
                <a:cs typeface="Microsoft Sans Serif"/>
              </a:rPr>
              <a:t>be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necessary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 </a:t>
            </a:r>
            <a:r>
              <a:rPr dirty="0" sz="800" spc="-35">
                <a:latin typeface="Microsoft Sans Serif"/>
                <a:cs typeface="Microsoft Sans Serif"/>
              </a:rPr>
              <a:t>make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more 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sophisticated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analysis.</a:t>
            </a:r>
            <a:r>
              <a:rPr dirty="0" sz="800" spc="-15">
                <a:latin typeface="Microsoft Sans Serif"/>
                <a:cs typeface="Microsoft Sans Serif"/>
              </a:rPr>
              <a:t> Referring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fact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that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annual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server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downtime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very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low </a:t>
            </a:r>
            <a:r>
              <a:rPr dirty="0" sz="800" spc="5">
                <a:latin typeface="Microsoft Sans Serif"/>
                <a:cs typeface="Microsoft Sans Serif"/>
              </a:rPr>
              <a:t>in </a:t>
            </a:r>
            <a:r>
              <a:rPr dirty="0" sz="800" spc="-20">
                <a:latin typeface="Microsoft Sans Serif"/>
                <a:cs typeface="Microsoft Sans Serif"/>
              </a:rPr>
              <a:t>many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commercial </a:t>
            </a:r>
            <a:r>
              <a:rPr dirty="0" sz="800" spc="-30">
                <a:latin typeface="Microsoft Sans Serif"/>
                <a:cs typeface="Microsoft Sans Serif"/>
              </a:rPr>
              <a:t>servers,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20">
                <a:latin typeface="Microsoft Sans Serif"/>
                <a:cs typeface="Microsoft Sans Serif"/>
              </a:rPr>
              <a:t>sizing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includes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2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servers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 </a:t>
            </a:r>
            <a:r>
              <a:rPr dirty="0" sz="800" spc="20">
                <a:latin typeface="Microsoft Sans Serif"/>
                <a:cs typeface="Microsoft Sans Serif"/>
              </a:rPr>
              <a:t>HA, </a:t>
            </a:r>
            <a:r>
              <a:rPr dirty="0" sz="800" spc="-60">
                <a:latin typeface="Microsoft Sans Serif"/>
                <a:cs typeface="Microsoft Sans Serif"/>
              </a:rPr>
              <a:t>as 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conservative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hypotesis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platform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offers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HA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intrinsically,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so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there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no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need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add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extra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cores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4799" y="278803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10" name="object 10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65"/>
              <a:t>T</a:t>
            </a:r>
            <a:r>
              <a:rPr dirty="0" spc="-65"/>
              <a:t>echnical</a:t>
            </a:r>
            <a:r>
              <a:rPr dirty="0" spc="35"/>
              <a:t> </a:t>
            </a:r>
            <a:r>
              <a:rPr dirty="0" spc="-8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10588"/>
            <a:ext cx="10902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3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server</a:t>
            </a:r>
            <a:r>
              <a:rPr dirty="0" sz="800" spc="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organization: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84" y="1069048"/>
            <a:ext cx="1660550" cy="10369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91295" y="810588"/>
            <a:ext cx="139827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3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server</a:t>
            </a:r>
            <a:r>
              <a:rPr dirty="0" sz="800" spc="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organization: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82227" y="1067219"/>
            <a:ext cx="994867" cy="102778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4799" y="218738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0354" y="2118447"/>
            <a:ext cx="3609975" cy="7988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-20">
                <a:latin typeface="Microsoft Sans Serif"/>
                <a:cs typeface="Microsoft Sans Serif"/>
              </a:rPr>
              <a:t>For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25">
                <a:latin typeface="Microsoft Sans Serif"/>
                <a:cs typeface="Microsoft Sans Serif"/>
              </a:rPr>
              <a:t>x86 </a:t>
            </a:r>
            <a:r>
              <a:rPr dirty="0" sz="800" spc="-10">
                <a:latin typeface="Microsoft Sans Serif"/>
                <a:cs typeface="Microsoft Sans Serif"/>
              </a:rPr>
              <a:t>architecture,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>
                <a:latin typeface="Microsoft Sans Serif"/>
                <a:cs typeface="Microsoft Sans Serif"/>
              </a:rPr>
              <a:t>DR </a:t>
            </a:r>
            <a:r>
              <a:rPr dirty="0" sz="800" spc="-10">
                <a:latin typeface="Microsoft Sans Serif"/>
                <a:cs typeface="Microsoft Sans Serif"/>
              </a:rPr>
              <a:t>environment </a:t>
            </a:r>
            <a:r>
              <a:rPr dirty="0" sz="800" spc="-30">
                <a:latin typeface="Microsoft Sans Serif"/>
                <a:cs typeface="Microsoft Sans Serif"/>
              </a:rPr>
              <a:t>is </a:t>
            </a:r>
            <a:r>
              <a:rPr dirty="0" sz="800" spc="-5">
                <a:latin typeface="Microsoft Sans Serif"/>
                <a:cs typeface="Microsoft Sans Serif"/>
              </a:rPr>
              <a:t>kept </a:t>
            </a:r>
            <a:r>
              <a:rPr dirty="0" sz="800" spc="-30">
                <a:latin typeface="Microsoft Sans Serif"/>
                <a:cs typeface="Microsoft Sans Serif"/>
              </a:rPr>
              <a:t>separated </a:t>
            </a:r>
            <a:r>
              <a:rPr dirty="0" sz="800" spc="5">
                <a:latin typeface="Microsoft Sans Serif"/>
                <a:cs typeface="Microsoft Sans Serif"/>
              </a:rPr>
              <a:t>from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15">
                <a:latin typeface="Microsoft Sans Serif"/>
                <a:cs typeface="Microsoft Sans Serif"/>
              </a:rPr>
              <a:t>others </a:t>
            </a:r>
            <a:r>
              <a:rPr dirty="0" sz="800" spc="-1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beacuse </a:t>
            </a:r>
            <a:r>
              <a:rPr dirty="0" sz="800">
                <a:latin typeface="Microsoft Sans Serif"/>
                <a:cs typeface="Microsoft Sans Serif"/>
              </a:rPr>
              <a:t>often </a:t>
            </a:r>
            <a:r>
              <a:rPr dirty="0" sz="800" spc="-5">
                <a:latin typeface="Microsoft Sans Serif"/>
                <a:cs typeface="Microsoft Sans Serif"/>
              </a:rPr>
              <a:t>industries’ </a:t>
            </a:r>
            <a:r>
              <a:rPr dirty="0" sz="800" spc="-30">
                <a:latin typeface="Microsoft Sans Serif"/>
                <a:cs typeface="Microsoft Sans Serif"/>
              </a:rPr>
              <a:t>rules </a:t>
            </a:r>
            <a:r>
              <a:rPr dirty="0" sz="800" spc="-20">
                <a:latin typeface="Microsoft Sans Serif"/>
                <a:cs typeface="Microsoft Sans Serif"/>
              </a:rPr>
              <a:t>require </a:t>
            </a:r>
            <a:r>
              <a:rPr dirty="0" sz="800" spc="-30">
                <a:latin typeface="Microsoft Sans Serif"/>
                <a:cs typeface="Microsoft Sans Serif"/>
              </a:rPr>
              <a:t>so.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The </a:t>
            </a:r>
            <a:r>
              <a:rPr dirty="0" sz="800" spc="-25">
                <a:latin typeface="Microsoft Sans Serif"/>
                <a:cs typeface="Microsoft Sans Serif"/>
              </a:rPr>
              <a:t>dimension </a:t>
            </a:r>
            <a:r>
              <a:rPr dirty="0" sz="800" spc="-30">
                <a:latin typeface="Microsoft Sans Serif"/>
                <a:cs typeface="Microsoft Sans Serif"/>
              </a:rPr>
              <a:t>is </a:t>
            </a:r>
            <a:r>
              <a:rPr dirty="0" sz="800" spc="-20">
                <a:latin typeface="Microsoft Sans Serif"/>
                <a:cs typeface="Microsoft Sans Serif"/>
              </a:rPr>
              <a:t>given </a:t>
            </a:r>
            <a:r>
              <a:rPr dirty="0" sz="800" spc="-25">
                <a:latin typeface="Microsoft Sans Serif"/>
                <a:cs typeface="Microsoft Sans Serif"/>
              </a:rPr>
              <a:t>by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30">
                <a:latin typeface="Microsoft Sans Serif"/>
                <a:cs typeface="Microsoft Sans Serif"/>
              </a:rPr>
              <a:t>sum </a:t>
            </a:r>
            <a:r>
              <a:rPr dirty="0" sz="800" spc="5">
                <a:latin typeface="Microsoft Sans Serif"/>
                <a:cs typeface="Microsoft Sans Serif"/>
              </a:rPr>
              <a:t>of </a:t>
            </a:r>
            <a:r>
              <a:rPr dirty="0" sz="800" spc="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Production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90">
                <a:latin typeface="Microsoft Sans Serif"/>
                <a:cs typeface="Microsoft Sans Serif"/>
              </a:rPr>
              <a:t>+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Pre-Production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cores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90">
                <a:latin typeface="Microsoft Sans Serif"/>
                <a:cs typeface="Microsoft Sans Serif"/>
              </a:rPr>
              <a:t>+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50%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Test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Development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cores.</a:t>
            </a:r>
            <a:endParaRPr sz="800">
              <a:latin typeface="Microsoft Sans Serif"/>
              <a:cs typeface="Microsoft Sans Serif"/>
            </a:endParaRPr>
          </a:p>
          <a:p>
            <a:pPr marL="12700" marR="57785">
              <a:lnSpc>
                <a:spcPts val="950"/>
              </a:lnSpc>
              <a:spcBef>
                <a:spcPts val="390"/>
              </a:spcBef>
            </a:pPr>
            <a:r>
              <a:rPr dirty="0" sz="800">
                <a:latin typeface="Microsoft Sans Serif"/>
                <a:cs typeface="Microsoft Sans Serif"/>
              </a:rPr>
              <a:t>In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5">
                <a:latin typeface="Microsoft Sans Serif"/>
                <a:cs typeface="Microsoft Sans Serif"/>
              </a:rPr>
              <a:t>both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cases,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dimension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Dev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50%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full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production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environment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15">
                <a:latin typeface="Microsoft Sans Serif"/>
                <a:cs typeface="Microsoft Sans Serif"/>
              </a:rPr>
              <a:t>Test’s </a:t>
            </a:r>
            <a:r>
              <a:rPr dirty="0" sz="800" spc="-35">
                <a:latin typeface="Microsoft Sans Serif"/>
                <a:cs typeface="Microsoft Sans Serif"/>
              </a:rPr>
              <a:t>one</a:t>
            </a:r>
            <a:r>
              <a:rPr dirty="0" sz="800" spc="-30">
                <a:latin typeface="Microsoft Sans Serif"/>
                <a:cs typeface="Microsoft Sans Serif"/>
              </a:rPr>
              <a:t> is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45">
                <a:latin typeface="Microsoft Sans Serif"/>
                <a:cs typeface="Microsoft Sans Serif"/>
              </a:rPr>
              <a:t>same</a:t>
            </a:r>
            <a:r>
              <a:rPr dirty="0" sz="800" spc="12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size</a:t>
            </a:r>
            <a:r>
              <a:rPr dirty="0" sz="800" spc="13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 </a:t>
            </a:r>
            <a:r>
              <a:rPr dirty="0" sz="800" spc="-10">
                <a:latin typeface="Microsoft Sans Serif"/>
                <a:cs typeface="Microsoft Sans Serif"/>
              </a:rPr>
              <a:t>Dev, </a:t>
            </a:r>
            <a:r>
              <a:rPr dirty="0" sz="800" spc="-30">
                <a:latin typeface="Microsoft Sans Serif"/>
                <a:cs typeface="Microsoft Sans Serif"/>
              </a:rPr>
              <a:t>where</a:t>
            </a:r>
            <a:r>
              <a:rPr dirty="0" sz="800" spc="150">
                <a:latin typeface="Microsoft Sans Serif"/>
                <a:cs typeface="Microsoft Sans Serif"/>
              </a:rPr>
              <a:t> </a:t>
            </a:r>
            <a:r>
              <a:rPr dirty="0" sz="800" spc="-15" b="1">
                <a:latin typeface="Arial"/>
                <a:cs typeface="Arial"/>
              </a:rPr>
              <a:t>”full </a:t>
            </a:r>
            <a:r>
              <a:rPr dirty="0" sz="800" spc="-25" b="1">
                <a:latin typeface="Arial"/>
                <a:cs typeface="Arial"/>
              </a:rPr>
              <a:t>Production </a:t>
            </a:r>
            <a:r>
              <a:rPr dirty="0" sz="800" spc="-20" b="1">
                <a:latin typeface="Arial"/>
                <a:cs typeface="Arial"/>
              </a:rPr>
              <a:t> </a:t>
            </a:r>
            <a:r>
              <a:rPr dirty="0" sz="800" spc="-25" b="1">
                <a:latin typeface="Arial"/>
                <a:cs typeface="Arial"/>
              </a:rPr>
              <a:t>environment”</a:t>
            </a:r>
            <a:r>
              <a:rPr dirty="0" sz="800" spc="60" b="1">
                <a:latin typeface="Arial"/>
                <a:cs typeface="Arial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considered,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architecture,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as</a:t>
            </a:r>
            <a:r>
              <a:rPr dirty="0" sz="800" spc="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Production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190">
                <a:latin typeface="Microsoft Sans Serif"/>
                <a:cs typeface="Microsoft Sans Serif"/>
              </a:rPr>
              <a:t>+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HA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799" y="259858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11" name="object 11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95"/>
              <a:t>TCO</a:t>
            </a:r>
            <a:r>
              <a:rPr dirty="0" spc="20"/>
              <a:t> </a:t>
            </a:r>
            <a:r>
              <a:rPr dirty="0" spc="-80"/>
              <a:t>over</a:t>
            </a:r>
            <a:r>
              <a:rPr dirty="0" spc="20"/>
              <a:t> </a:t>
            </a:r>
            <a:r>
              <a:rPr dirty="0" spc="-35"/>
              <a:t>5</a:t>
            </a:r>
            <a:r>
              <a:rPr dirty="0" spc="25"/>
              <a:t> </a:t>
            </a:r>
            <a:r>
              <a:rPr dirty="0" spc="-90"/>
              <a:t>years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838060"/>
            <a:ext cx="3933698" cy="9456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13687" y="1849446"/>
            <a:ext cx="118110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0000FF"/>
                </a:solidFill>
                <a:latin typeface="Microsoft Sans Serif"/>
                <a:cs typeface="Microsoft Sans Serif"/>
              </a:rPr>
              <a:t>Figure:</a:t>
            </a:r>
            <a:r>
              <a:rPr dirty="0" sz="500" spc="3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TCO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for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x86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and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LinuxONE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2564" y="2128075"/>
            <a:ext cx="1858899" cy="8204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774" y="3014239"/>
            <a:ext cx="129222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0000FF"/>
                </a:solidFill>
                <a:latin typeface="Microsoft Sans Serif"/>
                <a:cs typeface="Microsoft Sans Serif"/>
              </a:rPr>
              <a:t>Figure:</a:t>
            </a:r>
            <a:r>
              <a:rPr dirty="0" sz="500" spc="35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Component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distribution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for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total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endParaRPr sz="5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5824" y="2131314"/>
            <a:ext cx="1351534" cy="8139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61068" y="3011001"/>
            <a:ext cx="6413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0">
                <a:solidFill>
                  <a:srgbClr val="0000FF"/>
                </a:solidFill>
                <a:latin typeface="Microsoft Sans Serif"/>
                <a:cs typeface="Microsoft Sans Serif"/>
              </a:rPr>
              <a:t>Figure:</a:t>
            </a:r>
            <a:r>
              <a:rPr dirty="0" sz="500" spc="2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Costs</a:t>
            </a:r>
            <a:r>
              <a:rPr dirty="0" sz="500" spc="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2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10" name="object 10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45"/>
              <a:t>x86</a:t>
            </a:r>
            <a:r>
              <a:rPr dirty="0" spc="15"/>
              <a:t> </a:t>
            </a:r>
            <a:r>
              <a:rPr dirty="0" spc="95"/>
              <a:t>TCO</a:t>
            </a:r>
            <a:r>
              <a:rPr dirty="0" spc="15"/>
              <a:t> </a:t>
            </a:r>
            <a:r>
              <a:rPr dirty="0" spc="-55"/>
              <a:t>assumptions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04799" y="109800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2233" y="121890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2233" y="137073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2233" y="1522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799" y="174995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2233" y="18708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04799" y="2154847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2233" y="22757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233" y="2427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2233" y="257940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00354" y="960229"/>
            <a:ext cx="1684655" cy="169545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hardware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assumptions:</a:t>
            </a:r>
            <a:endParaRPr sz="800">
              <a:latin typeface="Microsoft Sans Serif"/>
              <a:cs typeface="Microsoft Sans Serif"/>
            </a:endParaRPr>
          </a:p>
          <a:p>
            <a:pPr marL="265430" marR="67310">
              <a:lnSpc>
                <a:spcPct val="100000"/>
              </a:lnSpc>
              <a:spcBef>
                <a:spcPts val="335"/>
              </a:spcBef>
            </a:pPr>
            <a:r>
              <a:rPr dirty="0" sz="500" spc="-20">
                <a:latin typeface="Microsoft Sans Serif"/>
                <a:cs typeface="Microsoft Sans Serif"/>
              </a:rPr>
              <a:t>Rack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server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w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Xeon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Gold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5115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10C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2.40GHz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(2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Chips,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Cores)</a:t>
            </a:r>
            <a:endParaRPr sz="500">
              <a:latin typeface="Microsoft Sans Serif"/>
              <a:cs typeface="Microsoft Sans Serif"/>
            </a:endParaRPr>
          </a:p>
          <a:p>
            <a:pPr marL="265430" marR="64135">
              <a:lnSpc>
                <a:spcPts val="600"/>
              </a:lnSpc>
              <a:spcBef>
                <a:spcPts val="15"/>
              </a:spcBef>
            </a:pPr>
            <a:r>
              <a:rPr dirty="0" sz="500" spc="-5">
                <a:latin typeface="Microsoft Sans Serif"/>
                <a:cs typeface="Microsoft Sans Serif"/>
              </a:rPr>
              <a:t>Acquisition cost: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10000€ </a:t>
            </a:r>
            <a:r>
              <a:rPr dirty="0" sz="500" spc="5">
                <a:latin typeface="Microsoft Sans Serif"/>
                <a:cs typeface="Microsoft Sans Serif"/>
              </a:rPr>
              <a:t>- </a:t>
            </a:r>
            <a:r>
              <a:rPr dirty="0" sz="500" spc="-15">
                <a:latin typeface="Microsoft Sans Serif"/>
                <a:cs typeface="Microsoft Sans Serif"/>
              </a:rPr>
              <a:t>30%</a:t>
            </a:r>
            <a:r>
              <a:rPr dirty="0" sz="500" spc="-10">
                <a:latin typeface="Microsoft Sans Serif"/>
                <a:cs typeface="Microsoft Sans Serif"/>
              </a:rPr>
              <a:t> discount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 </a:t>
            </a:r>
            <a:r>
              <a:rPr dirty="0" sz="500" spc="-15">
                <a:latin typeface="Microsoft Sans Serif"/>
                <a:cs typeface="Microsoft Sans Serif"/>
              </a:rPr>
              <a:t>3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30">
                <a:latin typeface="Microsoft Sans Serif"/>
                <a:cs typeface="Microsoft Sans Serif"/>
              </a:rPr>
              <a:t>years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support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5"/>
              </a:lnSpc>
            </a:pPr>
            <a:r>
              <a:rPr dirty="0" sz="500">
                <a:latin typeface="Microsoft Sans Serif"/>
                <a:cs typeface="Microsoft Sans Serif"/>
              </a:rPr>
              <a:t>Support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4th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year,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20%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600"/>
              </a:lnSpc>
            </a:pPr>
            <a:r>
              <a:rPr dirty="0" sz="500" spc="-5">
                <a:latin typeface="Microsoft Sans Serif"/>
                <a:cs typeface="Microsoft Sans Serif"/>
              </a:rPr>
              <a:t>acquisition</a:t>
            </a:r>
            <a:r>
              <a:rPr dirty="0" sz="500" spc="1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price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800" spc="-5">
                <a:latin typeface="Microsoft Sans Serif"/>
                <a:cs typeface="Microsoft Sans Serif"/>
              </a:rPr>
              <a:t>Network:</a:t>
            </a:r>
            <a:endParaRPr sz="800">
              <a:latin typeface="Microsoft Sans Serif"/>
              <a:cs typeface="Microsoft Sans Serif"/>
            </a:endParaRPr>
          </a:p>
          <a:p>
            <a:pPr marL="265430" marR="9525">
              <a:lnSpc>
                <a:spcPct val="100000"/>
              </a:lnSpc>
              <a:spcBef>
                <a:spcPts val="335"/>
              </a:spcBef>
            </a:pPr>
            <a:r>
              <a:rPr dirty="0" sz="500" spc="-5">
                <a:latin typeface="Microsoft Sans Serif"/>
                <a:cs typeface="Microsoft Sans Serif"/>
              </a:rPr>
              <a:t>7000€ </a:t>
            </a:r>
            <a:r>
              <a:rPr dirty="0" sz="500" spc="-10">
                <a:latin typeface="Microsoft Sans Serif"/>
                <a:cs typeface="Microsoft Sans Serif"/>
              </a:rPr>
              <a:t>per </a:t>
            </a:r>
            <a:r>
              <a:rPr dirty="0" sz="500" spc="-15">
                <a:latin typeface="Microsoft Sans Serif"/>
                <a:cs typeface="Microsoft Sans Serif"/>
              </a:rPr>
              <a:t>server-30%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 </a:t>
            </a:r>
            <a:r>
              <a:rPr dirty="0" sz="500" spc="114">
                <a:latin typeface="Microsoft Sans Serif"/>
                <a:cs typeface="Microsoft Sans Serif"/>
              </a:rPr>
              <a:t>+ </a:t>
            </a:r>
            <a:r>
              <a:rPr dirty="0" sz="500" spc="-15">
                <a:latin typeface="Microsoft Sans Serif"/>
                <a:cs typeface="Microsoft Sans Serif"/>
              </a:rPr>
              <a:t>maintenance </a:t>
            </a:r>
            <a:r>
              <a:rPr dirty="0" sz="500" spc="-10">
                <a:latin typeface="Microsoft Sans Serif"/>
                <a:cs typeface="Microsoft Sans Serif"/>
              </a:rPr>
              <a:t> 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year,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15">
                <a:latin typeface="Microsoft Sans Serif"/>
                <a:cs typeface="Microsoft Sans Serif"/>
              </a:rPr>
              <a:t>that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10%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acquisition 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endParaRPr sz="5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00" spc="-10">
                <a:latin typeface="Microsoft Sans Serif"/>
                <a:cs typeface="Microsoft Sans Serif"/>
              </a:rPr>
              <a:t>Facilities:</a:t>
            </a:r>
            <a:endParaRPr sz="800">
              <a:latin typeface="Microsoft Sans Serif"/>
              <a:cs typeface="Microsoft Sans Serif"/>
            </a:endParaRPr>
          </a:p>
          <a:p>
            <a:pPr marL="265430" marR="44450">
              <a:lnSpc>
                <a:spcPct val="100000"/>
              </a:lnSpc>
              <a:spcBef>
                <a:spcPts val="335"/>
              </a:spcBef>
            </a:pPr>
            <a:r>
              <a:rPr dirty="0" sz="500" spc="-20">
                <a:latin typeface="Microsoft Sans Serif"/>
                <a:cs typeface="Microsoft Sans Serif"/>
              </a:rPr>
              <a:t>Space: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10729€,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fully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loaded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30">
                <a:latin typeface="Microsoft Sans Serif"/>
                <a:cs typeface="Microsoft Sans Serif"/>
              </a:rPr>
              <a:t>space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30">
                <a:latin typeface="Microsoft Sans Serif"/>
                <a:cs typeface="Microsoft Sans Serif"/>
              </a:rPr>
              <a:t>sq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meter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2600€</a:t>
            </a:r>
            <a:endParaRPr sz="500">
              <a:latin typeface="Microsoft Sans Serif"/>
              <a:cs typeface="Microsoft Sans Serif"/>
            </a:endParaRPr>
          </a:p>
          <a:p>
            <a:pPr marL="265430" marR="5080">
              <a:lnSpc>
                <a:spcPts val="600"/>
              </a:lnSpc>
              <a:spcBef>
                <a:spcPts val="20"/>
              </a:spcBef>
            </a:pPr>
            <a:r>
              <a:rPr dirty="0" sz="500" spc="-15">
                <a:latin typeface="Microsoft Sans Serif"/>
                <a:cs typeface="Microsoft Sans Serif"/>
              </a:rPr>
              <a:t>People: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1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TFE </a:t>
            </a:r>
            <a:r>
              <a:rPr dirty="0" sz="500">
                <a:latin typeface="Microsoft Sans Serif"/>
                <a:cs typeface="Microsoft Sans Serif"/>
              </a:rPr>
              <a:t>for </a:t>
            </a:r>
            <a:r>
              <a:rPr dirty="0" sz="500" spc="-15">
                <a:latin typeface="Microsoft Sans Serif"/>
                <a:cs typeface="Microsoft Sans Serif"/>
              </a:rPr>
              <a:t>30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servers,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100000€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-20">
                <a:latin typeface="Microsoft Sans Serif"/>
                <a:cs typeface="Microsoft Sans Serif"/>
              </a:rPr>
              <a:t>average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yearly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fully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5"/>
              </a:lnSpc>
            </a:pPr>
            <a:r>
              <a:rPr dirty="0" sz="500">
                <a:latin typeface="Microsoft Sans Serif"/>
                <a:cs typeface="Microsoft Sans Serif"/>
              </a:rPr>
              <a:t>Electricity:</a:t>
            </a:r>
            <a:r>
              <a:rPr dirty="0" sz="500" spc="8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0.10€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kW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48801" y="109800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96235" y="121890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96235" y="137073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6235" y="152256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96235" y="17503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6235" y="19780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235" y="21298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6235" y="235764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44356" y="960229"/>
            <a:ext cx="1713230" cy="15494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5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software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assumptions:</a:t>
            </a:r>
            <a:endParaRPr sz="800">
              <a:latin typeface="Microsoft Sans Serif"/>
              <a:cs typeface="Microsoft Sans Serif"/>
            </a:endParaRPr>
          </a:p>
          <a:p>
            <a:pPr marL="265430" marR="5080">
              <a:lnSpc>
                <a:spcPct val="100000"/>
              </a:lnSpc>
              <a:spcBef>
                <a:spcPts val="335"/>
              </a:spcBef>
            </a:pPr>
            <a:r>
              <a:rPr dirty="0" sz="500" spc="-15">
                <a:latin typeface="Microsoft Sans Serif"/>
                <a:cs typeface="Microsoft Sans Serif"/>
              </a:rPr>
              <a:t>OS: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free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acquisition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cost,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2000€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for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maintenance 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 from </a:t>
            </a:r>
            <a:r>
              <a:rPr dirty="0" sz="500" spc="-5">
                <a:latin typeface="Microsoft Sans Serif"/>
                <a:cs typeface="Microsoft Sans Serif"/>
              </a:rPr>
              <a:t>1st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year.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Discount of </a:t>
            </a:r>
            <a:r>
              <a:rPr dirty="0" sz="500" spc="-15">
                <a:latin typeface="Microsoft Sans Serif"/>
                <a:cs typeface="Microsoft Sans Serif"/>
              </a:rPr>
              <a:t>20%</a:t>
            </a:r>
            <a:r>
              <a:rPr dirty="0" sz="500" spc="-10">
                <a:latin typeface="Microsoft Sans Serif"/>
                <a:cs typeface="Microsoft Sans Serif"/>
              </a:rPr>
              <a:t> per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socket </a:t>
            </a:r>
            <a:r>
              <a:rPr dirty="0" sz="500" spc="-125">
                <a:latin typeface="Microsoft Sans Serif"/>
                <a:cs typeface="Microsoft Sans Serif"/>
              </a:rPr>
              <a:t> </a:t>
            </a:r>
            <a:r>
              <a:rPr dirty="0" sz="500" spc="20">
                <a:latin typeface="Microsoft Sans Serif"/>
                <a:cs typeface="Microsoft Sans Serif"/>
              </a:rPr>
              <a:t>VM: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20%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socket.</a:t>
            </a:r>
            <a:endParaRPr sz="500">
              <a:latin typeface="Microsoft Sans Serif"/>
              <a:cs typeface="Microsoft Sans Serif"/>
            </a:endParaRPr>
          </a:p>
          <a:p>
            <a:pPr marL="265430" marR="85725">
              <a:lnSpc>
                <a:spcPts val="600"/>
              </a:lnSpc>
              <a:spcBef>
                <a:spcPts val="10"/>
              </a:spcBef>
            </a:pPr>
            <a:r>
              <a:rPr dirty="0" sz="500" spc="-5">
                <a:latin typeface="Microsoft Sans Serif"/>
                <a:cs typeface="Microsoft Sans Serif"/>
              </a:rPr>
              <a:t>Maintenance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-5">
                <a:latin typeface="Microsoft Sans Serif"/>
                <a:cs typeface="Microsoft Sans Serif"/>
              </a:rPr>
              <a:t>1000€</a:t>
            </a:r>
            <a:r>
              <a:rPr dirty="0" sz="500">
                <a:latin typeface="Microsoft Sans Serif"/>
                <a:cs typeface="Microsoft Sans Serif"/>
              </a:rPr>
              <a:t> from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 </a:t>
            </a:r>
            <a:r>
              <a:rPr dirty="0" sz="500" spc="-2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Application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server: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Oracle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Jboss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Enterprise,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free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acquistion cost.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Maintenance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yearly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for </a:t>
            </a:r>
            <a:r>
              <a:rPr dirty="0" sz="500" spc="-10">
                <a:latin typeface="Microsoft Sans Serif"/>
                <a:cs typeface="Microsoft Sans Serif"/>
              </a:rPr>
              <a:t>12000€ 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core,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75%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0"/>
              </a:lnSpc>
            </a:pPr>
            <a:r>
              <a:rPr dirty="0" sz="500" spc="-10">
                <a:latin typeface="Microsoft Sans Serif"/>
                <a:cs typeface="Microsoft Sans Serif"/>
              </a:rPr>
              <a:t>Database:</a:t>
            </a:r>
            <a:r>
              <a:rPr dirty="0" sz="500" spc="8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mySQL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enterprise,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cost.</a:t>
            </a:r>
            <a:r>
              <a:rPr dirty="0" sz="500" spc="90">
                <a:latin typeface="Microsoft Sans Serif"/>
                <a:cs typeface="Microsoft Sans Serif"/>
              </a:rPr>
              <a:t> </a:t>
            </a:r>
            <a:r>
              <a:rPr dirty="0" sz="500" spc="20">
                <a:latin typeface="Microsoft Sans Serif"/>
                <a:cs typeface="Microsoft Sans Serif"/>
              </a:rPr>
              <a:t>24/7</a:t>
            </a:r>
            <a:endParaRPr sz="500">
              <a:latin typeface="Microsoft Sans Serif"/>
              <a:cs typeface="Microsoft Sans Serif"/>
            </a:endParaRPr>
          </a:p>
          <a:p>
            <a:pPr marL="265430" marR="124460">
              <a:lnSpc>
                <a:spcPts val="60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support, </a:t>
            </a:r>
            <a:r>
              <a:rPr dirty="0" sz="500" spc="-5">
                <a:latin typeface="Microsoft Sans Serif"/>
                <a:cs typeface="Microsoft Sans Serif"/>
              </a:rPr>
              <a:t>1000€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core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 </a:t>
            </a:r>
            <a:r>
              <a:rPr dirty="0" sz="500" spc="-15">
                <a:latin typeface="Microsoft Sans Serif"/>
                <a:cs typeface="Microsoft Sans Serif"/>
              </a:rPr>
              <a:t>75%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-10">
                <a:latin typeface="Microsoft Sans Serif"/>
                <a:cs typeface="Microsoft Sans Serif"/>
              </a:rPr>
              <a:t>discount,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5"/>
              </a:lnSpc>
            </a:pPr>
            <a:r>
              <a:rPr dirty="0" sz="500" spc="5">
                <a:latin typeface="Microsoft Sans Serif"/>
                <a:cs typeface="Microsoft Sans Serif"/>
              </a:rPr>
              <a:t>Data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replication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included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license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600"/>
              </a:lnSpc>
            </a:pP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20">
                <a:latin typeface="Microsoft Sans Serif"/>
                <a:cs typeface="Microsoft Sans Serif"/>
              </a:rPr>
              <a:t>DB</a:t>
            </a:r>
            <a:endParaRPr sz="500">
              <a:latin typeface="Microsoft Sans Serif"/>
              <a:cs typeface="Microsoft Sans Serif"/>
            </a:endParaRPr>
          </a:p>
          <a:p>
            <a:pPr marL="265430" marR="65405">
              <a:lnSpc>
                <a:spcPts val="600"/>
              </a:lnSpc>
              <a:spcBef>
                <a:spcPts val="20"/>
              </a:spcBef>
            </a:pPr>
            <a:r>
              <a:rPr dirty="0" sz="500" spc="5">
                <a:latin typeface="Microsoft Sans Serif"/>
                <a:cs typeface="Microsoft Sans Serif"/>
              </a:rPr>
              <a:t>Monitoring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 </a:t>
            </a:r>
            <a:r>
              <a:rPr dirty="0" sz="500" spc="-10">
                <a:latin typeface="Microsoft Sans Serif"/>
                <a:cs typeface="Microsoft Sans Serif"/>
              </a:rPr>
              <a:t>per </a:t>
            </a:r>
            <a:r>
              <a:rPr dirty="0" sz="500" spc="-15">
                <a:latin typeface="Microsoft Sans Serif"/>
                <a:cs typeface="Microsoft Sans Serif"/>
              </a:rPr>
              <a:t>server,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maintenance </a:t>
            </a:r>
            <a:r>
              <a:rPr dirty="0" sz="500" spc="-10">
                <a:latin typeface="Microsoft Sans Serif"/>
                <a:cs typeface="Microsoft Sans Serif"/>
              </a:rPr>
              <a:t> 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20%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acquisiiton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cost,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0"/>
              </a:lnSpc>
            </a:pPr>
            <a:r>
              <a:rPr dirty="0" sz="500" spc="-10">
                <a:latin typeface="Microsoft Sans Serif"/>
                <a:cs typeface="Microsoft Sans Serif"/>
              </a:rPr>
              <a:t>Security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server,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maintaince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600"/>
              </a:lnSpc>
            </a:pPr>
            <a:r>
              <a:rPr dirty="0" sz="500" spc="-5">
                <a:latin typeface="Microsoft Sans Serif"/>
                <a:cs typeface="Microsoft Sans Serif"/>
              </a:rPr>
              <a:t>1000€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(20%)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year.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294" y="2616960"/>
            <a:ext cx="19018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Microsoft Sans Serif"/>
                <a:cs typeface="Microsoft Sans Serif"/>
              </a:rPr>
              <a:t>Software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impacts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cost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88%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25" name="object 25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5"/>
              <a:t>LinuxONE</a:t>
            </a:r>
            <a:r>
              <a:rPr dirty="0" spc="25"/>
              <a:t> </a:t>
            </a:r>
            <a:r>
              <a:rPr dirty="0" spc="95"/>
              <a:t>TCO</a:t>
            </a:r>
            <a:r>
              <a:rPr dirty="0" spc="30"/>
              <a:t> </a:t>
            </a:r>
            <a:r>
              <a:rPr dirty="0" spc="-55"/>
              <a:t>assumptions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04799" y="100666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2233" y="112755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2233" y="12793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799" y="143438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2233" y="155528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4799" y="1839264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2233" y="196016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799" y="2263482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2233" y="238437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2233" y="255229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74954" y="868911"/>
            <a:ext cx="1765935" cy="175958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35"/>
              </a:spcBef>
            </a:pP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hardware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assumptions:</a:t>
            </a:r>
            <a:endParaRPr sz="800">
              <a:latin typeface="Microsoft Sans Serif"/>
              <a:cs typeface="Microsoft Sans Serif"/>
            </a:endParaRPr>
          </a:p>
          <a:p>
            <a:pPr marL="290830" marR="154305">
              <a:lnSpc>
                <a:spcPct val="100000"/>
              </a:lnSpc>
              <a:spcBef>
                <a:spcPts val="340"/>
              </a:spcBef>
            </a:pPr>
            <a:r>
              <a:rPr dirty="0" sz="500" spc="-10">
                <a:latin typeface="Microsoft Sans Serif"/>
                <a:cs typeface="Microsoft Sans Serif"/>
              </a:rPr>
              <a:t>780500€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server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for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first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tree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30">
                <a:latin typeface="Microsoft Sans Serif"/>
                <a:cs typeface="Microsoft Sans Serif"/>
              </a:rPr>
              <a:t>years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 </a:t>
            </a:r>
            <a:r>
              <a:rPr dirty="0" sz="500" spc="-114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30%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</a:t>
            </a:r>
            <a:endParaRPr sz="500">
              <a:latin typeface="Microsoft Sans Serif"/>
              <a:cs typeface="Microsoft Sans Serif"/>
            </a:endParaRPr>
          </a:p>
          <a:p>
            <a:pPr marL="290830">
              <a:lnSpc>
                <a:spcPts val="595"/>
              </a:lnSpc>
            </a:pPr>
            <a:r>
              <a:rPr dirty="0" sz="500" spc="-5">
                <a:latin typeface="Microsoft Sans Serif"/>
                <a:cs typeface="Microsoft Sans Serif"/>
              </a:rPr>
              <a:t>Maintenance:</a:t>
            </a:r>
            <a:r>
              <a:rPr dirty="0" sz="500" spc="9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156000€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50">
                <a:latin typeface="Microsoft Sans Serif"/>
                <a:cs typeface="Microsoft Sans Serif"/>
              </a:rPr>
              <a:t>(</a:t>
            </a:r>
            <a:r>
              <a:rPr dirty="0" sz="500" spc="150" i="1">
                <a:latin typeface="Arial"/>
                <a:cs typeface="Arial"/>
              </a:rPr>
              <a:t>≈</a:t>
            </a:r>
            <a:r>
              <a:rPr dirty="0" sz="500" spc="30" i="1">
                <a:latin typeface="Arial"/>
                <a:cs typeface="Arial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20%)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4th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sz="800" spc="-25">
                <a:latin typeface="Microsoft Sans Serif"/>
                <a:cs typeface="Microsoft Sans Serif"/>
              </a:rPr>
              <a:t>People:</a:t>
            </a:r>
            <a:endParaRPr sz="800">
              <a:latin typeface="Microsoft Sans Serif"/>
              <a:cs typeface="Microsoft Sans Serif"/>
            </a:endParaRPr>
          </a:p>
          <a:p>
            <a:pPr marL="290830" marR="30480">
              <a:lnSpc>
                <a:spcPct val="100000"/>
              </a:lnSpc>
              <a:spcBef>
                <a:spcPts val="335"/>
              </a:spcBef>
            </a:pPr>
            <a:r>
              <a:rPr dirty="0" sz="500" spc="-15">
                <a:latin typeface="Microsoft Sans Serif"/>
                <a:cs typeface="Microsoft Sans Serif"/>
              </a:rPr>
              <a:t>1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FTE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covers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10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servers,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35">
                <a:latin typeface="Microsoft Sans Serif"/>
                <a:cs typeface="Microsoft Sans Serif"/>
              </a:rPr>
              <a:t>so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total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FTE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required </a:t>
            </a:r>
            <a:r>
              <a:rPr dirty="0" sz="500" spc="-114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0.2.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 </a:t>
            </a:r>
            <a:r>
              <a:rPr dirty="0" sz="500" spc="-20">
                <a:latin typeface="Microsoft Sans Serif"/>
                <a:cs typeface="Microsoft Sans Serif"/>
              </a:rPr>
              <a:t>average</a:t>
            </a:r>
            <a:r>
              <a:rPr dirty="0" sz="500" spc="-15">
                <a:latin typeface="Microsoft Sans Serif"/>
                <a:cs typeface="Microsoft Sans Serif"/>
              </a:rPr>
              <a:t> yearly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fully </a:t>
            </a:r>
            <a:r>
              <a:rPr dirty="0" sz="500" spc="-15">
                <a:latin typeface="Microsoft Sans Serif"/>
                <a:cs typeface="Microsoft Sans Serif"/>
              </a:rPr>
              <a:t>loaded</a:t>
            </a:r>
            <a:r>
              <a:rPr dirty="0" sz="500" spc="10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30">
                <a:latin typeface="Microsoft Sans Serif"/>
                <a:cs typeface="Microsoft Sans Serif"/>
              </a:rPr>
              <a:t>IT 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Staff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100000€</a:t>
            </a:r>
            <a:endParaRPr sz="5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5">
                <a:latin typeface="Microsoft Sans Serif"/>
                <a:cs typeface="Microsoft Sans Serif"/>
              </a:rPr>
              <a:t>Network:</a:t>
            </a:r>
            <a:endParaRPr sz="800">
              <a:latin typeface="Microsoft Sans Serif"/>
              <a:cs typeface="Microsoft Sans Serif"/>
            </a:endParaRPr>
          </a:p>
          <a:p>
            <a:pPr marL="290830" marR="106045">
              <a:lnSpc>
                <a:spcPct val="100000"/>
              </a:lnSpc>
              <a:spcBef>
                <a:spcPts val="335"/>
              </a:spcBef>
            </a:pPr>
            <a:r>
              <a:rPr dirty="0" sz="500" spc="-5">
                <a:latin typeface="Microsoft Sans Serif"/>
                <a:cs typeface="Microsoft Sans Serif"/>
              </a:rPr>
              <a:t>14000€ </a:t>
            </a:r>
            <a:r>
              <a:rPr dirty="0" sz="500" spc="-10">
                <a:latin typeface="Microsoft Sans Serif"/>
                <a:cs typeface="Microsoft Sans Serif"/>
              </a:rPr>
              <a:t>per </a:t>
            </a:r>
            <a:r>
              <a:rPr dirty="0" sz="500" spc="-15">
                <a:latin typeface="Microsoft Sans Serif"/>
                <a:cs typeface="Microsoft Sans Serif"/>
              </a:rPr>
              <a:t>server,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 </a:t>
            </a:r>
            <a:r>
              <a:rPr dirty="0" sz="500" spc="-15">
                <a:latin typeface="Microsoft Sans Serif"/>
                <a:cs typeface="Microsoft Sans Serif"/>
              </a:rPr>
              <a:t>an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average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30%,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maintenance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10%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44"/>
              </a:spcBef>
            </a:pPr>
            <a:r>
              <a:rPr dirty="0" sz="800" spc="-10">
                <a:latin typeface="Microsoft Sans Serif"/>
                <a:cs typeface="Microsoft Sans Serif"/>
              </a:rPr>
              <a:t>Facilities:</a:t>
            </a:r>
            <a:endParaRPr sz="800">
              <a:latin typeface="Microsoft Sans Serif"/>
              <a:cs typeface="Microsoft Sans Serif"/>
            </a:endParaRPr>
          </a:p>
          <a:p>
            <a:pPr marL="290830">
              <a:lnSpc>
                <a:spcPct val="100000"/>
              </a:lnSpc>
              <a:spcBef>
                <a:spcPts val="335"/>
              </a:spcBef>
            </a:pPr>
            <a:r>
              <a:rPr dirty="0" sz="500" spc="-20">
                <a:latin typeface="Microsoft Sans Serif"/>
                <a:cs typeface="Microsoft Sans Serif"/>
              </a:rPr>
              <a:t>Space:</a:t>
            </a:r>
            <a:r>
              <a:rPr dirty="0" sz="500" spc="9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fully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loaded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squear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meter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endParaRPr sz="500">
              <a:latin typeface="Microsoft Sans Serif"/>
              <a:cs typeface="Microsoft Sans Serif"/>
            </a:endParaRPr>
          </a:p>
          <a:p>
            <a:pPr marL="290830" marR="162560">
              <a:lnSpc>
                <a:spcPct val="100000"/>
              </a:lnSpc>
              <a:spcBef>
                <a:spcPts val="125"/>
              </a:spcBef>
            </a:pPr>
            <a:r>
              <a:rPr dirty="0" sz="500" spc="-5">
                <a:latin typeface="Microsoft Sans Serif"/>
                <a:cs typeface="Microsoft Sans Serif"/>
              </a:rPr>
              <a:t>2800€, </a:t>
            </a:r>
            <a:r>
              <a:rPr dirty="0" sz="500" spc="-25">
                <a:latin typeface="Microsoft Sans Serif"/>
                <a:cs typeface="Microsoft Sans Serif"/>
              </a:rPr>
              <a:t>each</a:t>
            </a:r>
            <a:r>
              <a:rPr dirty="0" sz="500" spc="-20">
                <a:latin typeface="Microsoft Sans Serif"/>
                <a:cs typeface="Microsoft Sans Serif"/>
              </a:rPr>
              <a:t> server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-30">
                <a:latin typeface="Microsoft Sans Serif"/>
                <a:cs typeface="Microsoft Sans Serif"/>
              </a:rPr>
              <a:t>has</a:t>
            </a:r>
            <a:r>
              <a:rPr dirty="0" sz="500" spc="-25">
                <a:latin typeface="Microsoft Sans Serif"/>
                <a:cs typeface="Microsoft Sans Serif"/>
              </a:rPr>
              <a:t> a</a:t>
            </a:r>
            <a:r>
              <a:rPr dirty="0" sz="500" spc="-2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footprint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-5">
                <a:latin typeface="Microsoft Sans Serif"/>
                <a:cs typeface="Microsoft Sans Serif"/>
              </a:rPr>
              <a:t>2</a:t>
            </a:r>
            <a:r>
              <a:rPr dirty="0" sz="500" spc="-5" i="1">
                <a:latin typeface="Trebuchet MS"/>
                <a:cs typeface="Trebuchet MS"/>
              </a:rPr>
              <a:t>.</a:t>
            </a:r>
            <a:r>
              <a:rPr dirty="0" sz="500" spc="-5">
                <a:latin typeface="Microsoft Sans Serif"/>
                <a:cs typeface="Microsoft Sans Serif"/>
              </a:rPr>
              <a:t>6</a:t>
            </a:r>
            <a:r>
              <a:rPr dirty="0" sz="500" spc="-5" i="1">
                <a:latin typeface="Franklin Gothic Medium"/>
                <a:cs typeface="Franklin Gothic Medium"/>
              </a:rPr>
              <a:t>m</a:t>
            </a:r>
            <a:r>
              <a:rPr dirty="0" baseline="22222" sz="750" spc="-7">
                <a:latin typeface="Microsoft Sans Serif"/>
                <a:cs typeface="Microsoft Sans Serif"/>
              </a:rPr>
              <a:t>2 </a:t>
            </a:r>
            <a:r>
              <a:rPr dirty="0" baseline="22222" sz="75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Electricity: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0.10€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kW,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each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server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requires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401" y="2602861"/>
            <a:ext cx="30670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15">
                <a:latin typeface="Microsoft Sans Serif"/>
                <a:cs typeface="Microsoft Sans Serif"/>
              </a:rPr>
              <a:t>15000</a:t>
            </a:r>
            <a:r>
              <a:rPr dirty="0" sz="500" spc="-2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kW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48801" y="1006665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96235" y="1127556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6235" y="1279385"/>
            <a:ext cx="50800" cy="127000"/>
          </a:xfrm>
          <a:custGeom>
            <a:avLst/>
            <a:gdLst/>
            <a:ahLst/>
            <a:cxnLst/>
            <a:rect l="l" t="t" r="r" b="b"/>
            <a:pathLst>
              <a:path w="50800" h="127000">
                <a:moveTo>
                  <a:pt x="50609" y="75920"/>
                </a:moveTo>
                <a:lnTo>
                  <a:pt x="0" y="75920"/>
                </a:lnTo>
                <a:lnTo>
                  <a:pt x="0" y="126530"/>
                </a:lnTo>
                <a:lnTo>
                  <a:pt x="50609" y="126530"/>
                </a:lnTo>
                <a:lnTo>
                  <a:pt x="50609" y="75920"/>
                </a:lnTo>
                <a:close/>
              </a:path>
              <a:path w="50800" h="1270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96235" y="158305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96235" y="1810791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235" y="196263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96235" y="21903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609" y="0"/>
                </a:moveTo>
                <a:lnTo>
                  <a:pt x="0" y="0"/>
                </a:lnTo>
                <a:lnTo>
                  <a:pt x="0" y="50609"/>
                </a:lnTo>
                <a:lnTo>
                  <a:pt x="50609" y="50609"/>
                </a:lnTo>
                <a:lnTo>
                  <a:pt x="5060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44356" y="868911"/>
            <a:ext cx="1711960" cy="147383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software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assumptions:</a:t>
            </a:r>
            <a:endParaRPr sz="800">
              <a:latin typeface="Microsoft Sans Serif"/>
              <a:cs typeface="Microsoft Sans Serif"/>
            </a:endParaRPr>
          </a:p>
          <a:p>
            <a:pPr marL="265430" marR="76835">
              <a:lnSpc>
                <a:spcPct val="100000"/>
              </a:lnSpc>
              <a:spcBef>
                <a:spcPts val="340"/>
              </a:spcBef>
            </a:pPr>
            <a:r>
              <a:rPr dirty="0" sz="500" spc="-15">
                <a:latin typeface="Microsoft Sans Serif"/>
                <a:cs typeface="Microsoft Sans Serif"/>
              </a:rPr>
              <a:t>OS: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subscription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6000€/year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core,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20%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95"/>
              </a:lnSpc>
            </a:pPr>
            <a:r>
              <a:rPr dirty="0" sz="500" spc="20">
                <a:latin typeface="Microsoft Sans Serif"/>
                <a:cs typeface="Microsoft Sans Serif"/>
              </a:rPr>
              <a:t>VM:</a:t>
            </a:r>
            <a:r>
              <a:rPr dirty="0" sz="500" spc="2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included</a:t>
            </a:r>
            <a:r>
              <a:rPr dirty="0" sz="500" spc="2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in</a:t>
            </a:r>
            <a:r>
              <a:rPr dirty="0" sz="500" spc="2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harwdare</a:t>
            </a:r>
            <a:endParaRPr sz="500">
              <a:latin typeface="Microsoft Sans Serif"/>
              <a:cs typeface="Microsoft Sans Serif"/>
            </a:endParaRPr>
          </a:p>
          <a:p>
            <a:pPr marL="265430" marR="84455">
              <a:lnSpc>
                <a:spcPts val="600"/>
              </a:lnSpc>
              <a:spcBef>
                <a:spcPts val="15"/>
              </a:spcBef>
            </a:pPr>
            <a:r>
              <a:rPr dirty="0" sz="500">
                <a:latin typeface="Microsoft Sans Serif"/>
                <a:cs typeface="Microsoft Sans Serif"/>
              </a:rPr>
              <a:t>Application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server: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Oracle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Jboss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Enterprise,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free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acquistion cost.</a:t>
            </a:r>
            <a:r>
              <a:rPr dirty="0" sz="5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Maintenance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yearly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for </a:t>
            </a:r>
            <a:r>
              <a:rPr dirty="0" sz="500" spc="-10">
                <a:latin typeface="Microsoft Sans Serif"/>
                <a:cs typeface="Microsoft Sans Serif"/>
              </a:rPr>
              <a:t>12000€ 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core,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discount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50%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0"/>
              </a:lnSpc>
            </a:pPr>
            <a:r>
              <a:rPr dirty="0" sz="500" spc="-10">
                <a:latin typeface="Microsoft Sans Serif"/>
                <a:cs typeface="Microsoft Sans Serif"/>
              </a:rPr>
              <a:t>Database:</a:t>
            </a:r>
            <a:r>
              <a:rPr dirty="0" sz="500" spc="8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mySQL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enterprise,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3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cost.</a:t>
            </a:r>
            <a:r>
              <a:rPr dirty="0" sz="500" spc="90">
                <a:latin typeface="Microsoft Sans Serif"/>
                <a:cs typeface="Microsoft Sans Serif"/>
              </a:rPr>
              <a:t> </a:t>
            </a:r>
            <a:r>
              <a:rPr dirty="0" sz="500" spc="20">
                <a:latin typeface="Microsoft Sans Serif"/>
                <a:cs typeface="Microsoft Sans Serif"/>
              </a:rPr>
              <a:t>24/7</a:t>
            </a:r>
            <a:endParaRPr sz="500">
              <a:latin typeface="Microsoft Sans Serif"/>
              <a:cs typeface="Microsoft Sans Serif"/>
            </a:endParaRPr>
          </a:p>
          <a:p>
            <a:pPr marL="265430" marR="122555">
              <a:lnSpc>
                <a:spcPts val="600"/>
              </a:lnSpc>
              <a:spcBef>
                <a:spcPts val="20"/>
              </a:spcBef>
            </a:pPr>
            <a:r>
              <a:rPr dirty="0" sz="500">
                <a:latin typeface="Microsoft Sans Serif"/>
                <a:cs typeface="Microsoft Sans Serif"/>
              </a:rPr>
              <a:t>support, </a:t>
            </a:r>
            <a:r>
              <a:rPr dirty="0" sz="500" spc="-5">
                <a:latin typeface="Microsoft Sans Serif"/>
                <a:cs typeface="Microsoft Sans Serif"/>
              </a:rPr>
              <a:t>1000€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-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core</a:t>
            </a:r>
            <a:r>
              <a:rPr dirty="0" sz="500" spc="-1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 </a:t>
            </a:r>
            <a:r>
              <a:rPr dirty="0" sz="500" spc="-15">
                <a:latin typeface="Microsoft Sans Serif"/>
                <a:cs typeface="Microsoft Sans Serif"/>
              </a:rPr>
              <a:t>50%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 </a:t>
            </a:r>
            <a:r>
              <a:rPr dirty="0" sz="500" spc="-10">
                <a:latin typeface="Microsoft Sans Serif"/>
                <a:cs typeface="Microsoft Sans Serif"/>
              </a:rPr>
              <a:t>discount,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5"/>
              </a:lnSpc>
            </a:pPr>
            <a:r>
              <a:rPr dirty="0" sz="500" spc="5">
                <a:latin typeface="Microsoft Sans Serif"/>
                <a:cs typeface="Microsoft Sans Serif"/>
              </a:rPr>
              <a:t>Data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replication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included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with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license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600"/>
              </a:lnSpc>
            </a:pP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20">
                <a:latin typeface="Microsoft Sans Serif"/>
                <a:cs typeface="Microsoft Sans Serif"/>
              </a:rPr>
              <a:t>DB</a:t>
            </a:r>
            <a:endParaRPr sz="500">
              <a:latin typeface="Microsoft Sans Serif"/>
              <a:cs typeface="Microsoft Sans Serif"/>
            </a:endParaRPr>
          </a:p>
          <a:p>
            <a:pPr marL="265430" marR="64135">
              <a:lnSpc>
                <a:spcPts val="600"/>
              </a:lnSpc>
              <a:spcBef>
                <a:spcPts val="20"/>
              </a:spcBef>
            </a:pPr>
            <a:r>
              <a:rPr dirty="0" sz="500" spc="5">
                <a:latin typeface="Microsoft Sans Serif"/>
                <a:cs typeface="Microsoft Sans Serif"/>
              </a:rPr>
              <a:t>Monitoring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 </a:t>
            </a:r>
            <a:r>
              <a:rPr dirty="0" sz="500" spc="-10">
                <a:latin typeface="Microsoft Sans Serif"/>
                <a:cs typeface="Microsoft Sans Serif"/>
              </a:rPr>
              <a:t>per </a:t>
            </a:r>
            <a:r>
              <a:rPr dirty="0" sz="500" spc="-15">
                <a:latin typeface="Microsoft Sans Serif"/>
                <a:cs typeface="Microsoft Sans Serif"/>
              </a:rPr>
              <a:t>server,</a:t>
            </a:r>
            <a:r>
              <a:rPr dirty="0" sz="500" spc="-1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maintenance </a:t>
            </a:r>
            <a:r>
              <a:rPr dirty="0" sz="500" spc="-10">
                <a:latin typeface="Microsoft Sans Serif"/>
                <a:cs typeface="Microsoft Sans Serif"/>
              </a:rPr>
              <a:t> cost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is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20%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the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acquisiiton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cost,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4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 </a:t>
            </a:r>
            <a:r>
              <a:rPr dirty="0" sz="500" spc="-12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5">
                <a:latin typeface="Microsoft Sans Serif"/>
                <a:cs typeface="Microsoft Sans Serif"/>
              </a:rPr>
              <a:t>year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570"/>
              </a:lnSpc>
            </a:pPr>
            <a:r>
              <a:rPr dirty="0" sz="500" spc="-10">
                <a:latin typeface="Microsoft Sans Serif"/>
                <a:cs typeface="Microsoft Sans Serif"/>
              </a:rPr>
              <a:t>Security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10">
                <a:latin typeface="Microsoft Sans Serif"/>
                <a:cs typeface="Microsoft Sans Serif"/>
              </a:rPr>
              <a:t>tool:</a:t>
            </a:r>
            <a:r>
              <a:rPr dirty="0" sz="500" spc="100">
                <a:latin typeface="Microsoft Sans Serif"/>
                <a:cs typeface="Microsoft Sans Serif"/>
              </a:rPr>
              <a:t> </a:t>
            </a:r>
            <a:r>
              <a:rPr dirty="0" sz="500" spc="-5">
                <a:latin typeface="Microsoft Sans Serif"/>
                <a:cs typeface="Microsoft Sans Serif"/>
              </a:rPr>
              <a:t>5000€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per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5">
                <a:latin typeface="Microsoft Sans Serif"/>
                <a:cs typeface="Microsoft Sans Serif"/>
              </a:rPr>
              <a:t>server,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maintaince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cost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of</a:t>
            </a:r>
            <a:endParaRPr sz="500">
              <a:latin typeface="Microsoft Sans Serif"/>
              <a:cs typeface="Microsoft Sans Serif"/>
            </a:endParaRPr>
          </a:p>
          <a:p>
            <a:pPr marL="265430">
              <a:lnSpc>
                <a:spcPts val="600"/>
              </a:lnSpc>
            </a:pPr>
            <a:r>
              <a:rPr dirty="0" sz="500" spc="-5">
                <a:latin typeface="Microsoft Sans Serif"/>
                <a:cs typeface="Microsoft Sans Serif"/>
              </a:rPr>
              <a:t>1000€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5">
                <a:latin typeface="Microsoft Sans Serif"/>
                <a:cs typeface="Microsoft Sans Serif"/>
              </a:rPr>
              <a:t>(20%)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starting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>
                <a:latin typeface="Microsoft Sans Serif"/>
                <a:cs typeface="Microsoft Sans Serif"/>
              </a:rPr>
              <a:t>from</a:t>
            </a:r>
            <a:r>
              <a:rPr dirty="0" sz="500" spc="40">
                <a:latin typeface="Microsoft Sans Serif"/>
                <a:cs typeface="Microsoft Sans Serif"/>
              </a:rPr>
              <a:t> </a:t>
            </a:r>
            <a:r>
              <a:rPr dirty="0" sz="500" spc="-10">
                <a:latin typeface="Microsoft Sans Serif"/>
                <a:cs typeface="Microsoft Sans Serif"/>
              </a:rPr>
              <a:t>2nd</a:t>
            </a:r>
            <a:r>
              <a:rPr dirty="0" sz="500" spc="35">
                <a:latin typeface="Microsoft Sans Serif"/>
                <a:cs typeface="Microsoft Sans Serif"/>
              </a:rPr>
              <a:t> </a:t>
            </a:r>
            <a:r>
              <a:rPr dirty="0" sz="500" spc="-20">
                <a:latin typeface="Microsoft Sans Serif"/>
                <a:cs typeface="Microsoft Sans Serif"/>
              </a:rPr>
              <a:t>year.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294" y="2653460"/>
            <a:ext cx="382905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-25">
                <a:latin typeface="Microsoft Sans Serif"/>
                <a:cs typeface="Microsoft Sans Serif"/>
              </a:rPr>
              <a:t>Hardware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software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have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similar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impact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cost,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47.59%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hardware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and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46%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software.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25" name="object 25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0"/>
              <a:t>Comparison</a:t>
            </a:r>
            <a:r>
              <a:rPr dirty="0" spc="25"/>
              <a:t> </a:t>
            </a:r>
            <a:r>
              <a:rPr dirty="0" spc="-100"/>
              <a:t>between</a:t>
            </a:r>
            <a:r>
              <a:rPr dirty="0" spc="30"/>
              <a:t> </a:t>
            </a:r>
            <a:r>
              <a:rPr dirty="0" spc="-45"/>
              <a:t>x86</a:t>
            </a:r>
            <a:r>
              <a:rPr dirty="0" spc="25"/>
              <a:t> </a:t>
            </a:r>
            <a:r>
              <a:rPr dirty="0" spc="-60"/>
              <a:t>and</a:t>
            </a:r>
            <a:r>
              <a:rPr dirty="0" spc="30"/>
              <a:t> </a:t>
            </a:r>
            <a:r>
              <a:rPr dirty="0" spc="5"/>
              <a:t>LinuxONE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58" y="824230"/>
            <a:ext cx="3263900" cy="1352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4799" y="2391168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0354" y="2322231"/>
            <a:ext cx="3576954" cy="7289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ts val="950"/>
              </a:lnSpc>
              <a:spcBef>
                <a:spcPts val="135"/>
              </a:spcBef>
            </a:pPr>
            <a:r>
              <a:rPr dirty="0" sz="800" spc="-25">
                <a:latin typeface="Microsoft Sans Serif"/>
                <a:cs typeface="Microsoft Sans Serif"/>
              </a:rPr>
              <a:t>As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shown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in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>
                <a:latin typeface="Microsoft Sans Serif"/>
                <a:cs typeface="Microsoft Sans Serif"/>
              </a:rPr>
              <a:t>chart, for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small</a:t>
            </a:r>
            <a:r>
              <a:rPr dirty="0" sz="800" spc="-10">
                <a:latin typeface="Microsoft Sans Serif"/>
                <a:cs typeface="Microsoft Sans Serif"/>
              </a:rPr>
              <a:t> number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 TPS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25">
                <a:latin typeface="Microsoft Sans Serif"/>
                <a:cs typeface="Microsoft Sans Serif"/>
              </a:rPr>
              <a:t>x86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solution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10">
                <a:latin typeface="Microsoft Sans Serif"/>
                <a:cs typeface="Microsoft Sans Serif"/>
              </a:rPr>
              <a:t>most </a:t>
            </a:r>
            <a:r>
              <a:rPr dirty="0" sz="800" spc="-20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convenient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800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which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two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architectures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are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equivalent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15" i="1">
                <a:latin typeface="Arial"/>
                <a:cs typeface="Arial"/>
              </a:rPr>
              <a:t>≈</a:t>
            </a:r>
            <a:r>
              <a:rPr dirty="0" sz="800" spc="60" i="1">
                <a:latin typeface="Arial"/>
                <a:cs typeface="Arial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109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</a:t>
            </a:r>
            <a:endParaRPr sz="800">
              <a:latin typeface="Microsoft Sans Serif"/>
              <a:cs typeface="Microsoft Sans Serif"/>
            </a:endParaRPr>
          </a:p>
          <a:p>
            <a:pPr marL="12700" marR="99695">
              <a:lnSpc>
                <a:spcPts val="950"/>
              </a:lnSpc>
              <a:spcBef>
                <a:spcPts val="425"/>
              </a:spcBef>
            </a:pPr>
            <a:r>
              <a:rPr dirty="0" sz="800" spc="45">
                <a:latin typeface="Microsoft Sans Serif"/>
                <a:cs typeface="Microsoft Sans Serif"/>
              </a:rPr>
              <a:t>It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interest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note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that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0">
                <a:latin typeface="Microsoft Sans Serif"/>
                <a:cs typeface="Microsoft Sans Serif"/>
              </a:rPr>
              <a:t>a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small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number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30">
                <a:latin typeface="Microsoft Sans Serif"/>
                <a:cs typeface="Microsoft Sans Serif"/>
              </a:rPr>
              <a:t>(</a:t>
            </a:r>
            <a:r>
              <a:rPr dirty="0" sz="800" spc="30" i="1">
                <a:latin typeface="Verdana"/>
                <a:cs typeface="Verdana"/>
              </a:rPr>
              <a:t>&lt;</a:t>
            </a:r>
            <a:r>
              <a:rPr dirty="0" sz="800" spc="-45" i="1">
                <a:latin typeface="Verdana"/>
                <a:cs typeface="Verdana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500)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cost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the </a:t>
            </a:r>
            <a:r>
              <a:rPr dirty="0" sz="800" spc="-19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platform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remains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constant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799" y="2682189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4799" y="2852991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9" name="object 9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9529"/>
            <a:ext cx="4608195" cy="350520"/>
          </a:xfrm>
          <a:prstGeom prst="rect"/>
          <a:solidFill>
            <a:srgbClr val="1E4C2B"/>
          </a:solidFill>
        </p:spPr>
        <p:txBody>
          <a:bodyPr wrap="square" lIns="0" tIns="7683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dirty="0" spc="-55"/>
              <a:t>Considerations</a:t>
            </a:r>
            <a:r>
              <a:rPr dirty="0" spc="25"/>
              <a:t> </a:t>
            </a:r>
            <a:r>
              <a:rPr dirty="0" spc="-50"/>
              <a:t>on</a:t>
            </a:r>
            <a:r>
              <a:rPr dirty="0" spc="25"/>
              <a:t> </a:t>
            </a:r>
            <a:r>
              <a:rPr dirty="0" spc="-75"/>
              <a:t>workload</a:t>
            </a:r>
            <a:r>
              <a:rPr dirty="0" spc="30"/>
              <a:t> </a:t>
            </a:r>
            <a:r>
              <a:rPr dirty="0" spc="-60"/>
              <a:t>peaks</a:t>
            </a:r>
          </a:p>
        </p:txBody>
      </p:sp>
      <p:sp>
        <p:nvSpPr>
          <p:cNvPr id="3" name="object 3"/>
          <p:cNvSpPr/>
          <p:nvPr/>
        </p:nvSpPr>
        <p:spPr>
          <a:xfrm>
            <a:off x="504799" y="1178560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4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0354" y="1109623"/>
            <a:ext cx="3652520" cy="1209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34290">
              <a:lnSpc>
                <a:spcPts val="950"/>
              </a:lnSpc>
              <a:spcBef>
                <a:spcPts val="135"/>
              </a:spcBef>
            </a:pPr>
            <a:r>
              <a:rPr dirty="0" sz="800" spc="30">
                <a:latin typeface="Microsoft Sans Serif"/>
                <a:cs typeface="Microsoft Sans Serif"/>
              </a:rPr>
              <a:t>With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LinuxONE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configuration,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0">
                <a:latin typeface="Microsoft Sans Serif"/>
                <a:cs typeface="Microsoft Sans Serif"/>
              </a:rPr>
              <a:t>it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possible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handle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peak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i="1">
                <a:latin typeface="Verdana"/>
                <a:cs typeface="Verdana"/>
              </a:rPr>
              <a:t>&lt;</a:t>
            </a:r>
            <a:r>
              <a:rPr dirty="0" sz="800" spc="-50" i="1">
                <a:latin typeface="Verdana"/>
                <a:cs typeface="Verdana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8000 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TPS, </a:t>
            </a:r>
            <a:r>
              <a:rPr dirty="0" sz="800" spc="-40">
                <a:latin typeface="Microsoft Sans Serif"/>
                <a:cs typeface="Microsoft Sans Serif"/>
              </a:rPr>
              <a:t>because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30">
                <a:latin typeface="Microsoft Sans Serif"/>
                <a:cs typeface="Microsoft Sans Serif"/>
              </a:rPr>
              <a:t>server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designed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 </a:t>
            </a:r>
            <a:r>
              <a:rPr dirty="0" sz="800" spc="-10">
                <a:latin typeface="Microsoft Sans Serif"/>
                <a:cs typeface="Microsoft Sans Serif"/>
              </a:rPr>
              <a:t>work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at </a:t>
            </a:r>
            <a:r>
              <a:rPr dirty="0" sz="800" spc="-15">
                <a:latin typeface="Microsoft Sans Serif"/>
                <a:cs typeface="Microsoft Sans Serif"/>
              </a:rPr>
              <a:t>90-95</a:t>
            </a:r>
            <a:r>
              <a:rPr dirty="0" sz="800" spc="-10">
                <a:latin typeface="Microsoft Sans Serif"/>
                <a:cs typeface="Microsoft Sans Serif"/>
              </a:rPr>
              <a:t> %</a:t>
            </a:r>
            <a:r>
              <a:rPr dirty="0" sz="800" spc="19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 </a:t>
            </a:r>
            <a:r>
              <a:rPr dirty="0" sz="800" spc="10">
                <a:latin typeface="Microsoft Sans Serif"/>
                <a:cs typeface="Microsoft Sans Serif"/>
              </a:rPr>
              <a:t>utilization.  </a:t>
            </a:r>
            <a:r>
              <a:rPr dirty="0" sz="800" spc="-10">
                <a:latin typeface="Microsoft Sans Serif"/>
                <a:cs typeface="Microsoft Sans Serif"/>
              </a:rPr>
              <a:t>Also, 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thanks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statistical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multiplexing,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50">
                <a:latin typeface="Microsoft Sans Serif"/>
                <a:cs typeface="Microsoft Sans Serif"/>
              </a:rPr>
              <a:t>it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possible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consolidate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variable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workloads 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on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single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servers,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handle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TPS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peaks</a:t>
            </a:r>
            <a:endParaRPr sz="800">
              <a:latin typeface="Microsoft Sans Serif"/>
              <a:cs typeface="Microsoft Sans Serif"/>
            </a:endParaRPr>
          </a:p>
          <a:p>
            <a:pPr marL="12700" marR="5080">
              <a:lnSpc>
                <a:spcPts val="950"/>
              </a:lnSpc>
              <a:spcBef>
                <a:spcPts val="385"/>
              </a:spcBef>
            </a:pPr>
            <a:r>
              <a:rPr dirty="0" sz="800" spc="-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deal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0">
                <a:latin typeface="Microsoft Sans Serif"/>
                <a:cs typeface="Microsoft Sans Serif"/>
              </a:rPr>
              <a:t>with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peaks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x86,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0">
                <a:latin typeface="Microsoft Sans Serif"/>
                <a:cs typeface="Microsoft Sans Serif"/>
              </a:rPr>
              <a:t>it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would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be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necessary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to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0">
                <a:latin typeface="Microsoft Sans Serif"/>
                <a:cs typeface="Microsoft Sans Serif"/>
              </a:rPr>
              <a:t>oversize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architecture,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so 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for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purpose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5">
                <a:latin typeface="Microsoft Sans Serif"/>
                <a:cs typeface="Microsoft Sans Serif"/>
              </a:rPr>
              <a:t>of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this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presentation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only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average</a:t>
            </a:r>
            <a:r>
              <a:rPr dirty="0" sz="800" spc="75">
                <a:latin typeface="Microsoft Sans Serif"/>
                <a:cs typeface="Microsoft Sans Serif"/>
              </a:rPr>
              <a:t> </a:t>
            </a:r>
            <a:r>
              <a:rPr dirty="0" sz="800" spc="-55">
                <a:latin typeface="Microsoft Sans Serif"/>
                <a:cs typeface="Microsoft Sans Serif"/>
              </a:rPr>
              <a:t>case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45">
                <a:latin typeface="Microsoft Sans Serif"/>
                <a:cs typeface="Microsoft Sans Serif"/>
              </a:rPr>
              <a:t>has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35">
                <a:latin typeface="Microsoft Sans Serif"/>
                <a:cs typeface="Microsoft Sans Serif"/>
              </a:rPr>
              <a:t>been</a:t>
            </a:r>
            <a:r>
              <a:rPr dirty="0" sz="800" spc="7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considered.</a:t>
            </a:r>
            <a:endParaRPr sz="800">
              <a:latin typeface="Microsoft Sans Serif"/>
              <a:cs typeface="Microsoft Sans Serif"/>
            </a:endParaRPr>
          </a:p>
          <a:p>
            <a:pPr algn="just" marL="12700" marR="91440">
              <a:lnSpc>
                <a:spcPts val="950"/>
              </a:lnSpc>
              <a:spcBef>
                <a:spcPts val="390"/>
              </a:spcBef>
            </a:pPr>
            <a:r>
              <a:rPr dirty="0" sz="800" spc="-20">
                <a:latin typeface="Microsoft Sans Serif"/>
                <a:cs typeface="Microsoft Sans Serif"/>
              </a:rPr>
              <a:t>For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45">
                <a:latin typeface="Microsoft Sans Serif"/>
                <a:cs typeface="Microsoft Sans Serif"/>
              </a:rPr>
              <a:t>reasons</a:t>
            </a:r>
            <a:r>
              <a:rPr dirty="0" sz="800" spc="12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above, </a:t>
            </a:r>
            <a:r>
              <a:rPr dirty="0" sz="800" spc="-25">
                <a:latin typeface="Microsoft Sans Serif"/>
                <a:cs typeface="Microsoft Sans Serif"/>
              </a:rPr>
              <a:t>when stressing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 spc="-25">
                <a:latin typeface="Microsoft Sans Serif"/>
                <a:cs typeface="Microsoft Sans Serif"/>
              </a:rPr>
              <a:t>system </a:t>
            </a:r>
            <a:r>
              <a:rPr dirty="0" sz="800" spc="20">
                <a:latin typeface="Microsoft Sans Serif"/>
                <a:cs typeface="Microsoft Sans Serif"/>
              </a:rPr>
              <a:t>at </a:t>
            </a:r>
            <a:r>
              <a:rPr dirty="0" sz="800" spc="5">
                <a:latin typeface="Microsoft Sans Serif"/>
                <a:cs typeface="Microsoft Sans Serif"/>
              </a:rPr>
              <a:t>TPS </a:t>
            </a:r>
            <a:r>
              <a:rPr dirty="0" sz="800" spc="-35">
                <a:latin typeface="Microsoft Sans Serif"/>
                <a:cs typeface="Microsoft Sans Serif"/>
              </a:rPr>
              <a:t>peaks </a:t>
            </a:r>
            <a:r>
              <a:rPr dirty="0" sz="800" spc="-20">
                <a:latin typeface="Microsoft Sans Serif"/>
                <a:cs typeface="Microsoft Sans Serif"/>
              </a:rPr>
              <a:t>before </a:t>
            </a:r>
            <a:r>
              <a:rPr dirty="0" sz="800" spc="15">
                <a:latin typeface="Microsoft Sans Serif"/>
                <a:cs typeface="Microsoft Sans Serif"/>
              </a:rPr>
              <a:t>putting </a:t>
            </a:r>
            <a:r>
              <a:rPr dirty="0" sz="800" spc="20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any </a:t>
            </a:r>
            <a:r>
              <a:rPr dirty="0" sz="800" spc="-45">
                <a:latin typeface="Microsoft Sans Serif"/>
                <a:cs typeface="Microsoft Sans Serif"/>
              </a:rPr>
              <a:t>release </a:t>
            </a:r>
            <a:r>
              <a:rPr dirty="0" sz="800" spc="5">
                <a:latin typeface="Microsoft Sans Serif"/>
                <a:cs typeface="Microsoft Sans Serif"/>
              </a:rPr>
              <a:t>in </a:t>
            </a:r>
            <a:r>
              <a:rPr dirty="0" sz="800" spc="-5">
                <a:latin typeface="Microsoft Sans Serif"/>
                <a:cs typeface="Microsoft Sans Serif"/>
              </a:rPr>
              <a:t>production, </a:t>
            </a:r>
            <a:r>
              <a:rPr dirty="0" sz="800" spc="50">
                <a:latin typeface="Microsoft Sans Serif"/>
                <a:cs typeface="Microsoft Sans Serif"/>
              </a:rPr>
              <a:t>it </a:t>
            </a:r>
            <a:r>
              <a:rPr dirty="0" sz="800" spc="-30">
                <a:latin typeface="Microsoft Sans Serif"/>
                <a:cs typeface="Microsoft Sans Serif"/>
              </a:rPr>
              <a:t>is </a:t>
            </a:r>
            <a:r>
              <a:rPr dirty="0" sz="800" spc="-20">
                <a:latin typeface="Microsoft Sans Serif"/>
                <a:cs typeface="Microsoft Sans Serif"/>
              </a:rPr>
              <a:t>expected </a:t>
            </a:r>
            <a:r>
              <a:rPr dirty="0" sz="800" spc="25">
                <a:latin typeface="Microsoft Sans Serif"/>
                <a:cs typeface="Microsoft Sans Serif"/>
              </a:rPr>
              <a:t>that </a:t>
            </a:r>
            <a:r>
              <a:rPr dirty="0" sz="800" spc="-5">
                <a:latin typeface="Microsoft Sans Serif"/>
                <a:cs typeface="Microsoft Sans Serif"/>
              </a:rPr>
              <a:t>the </a:t>
            </a:r>
            <a:r>
              <a:rPr dirty="0" sz="800">
                <a:latin typeface="Microsoft Sans Serif"/>
                <a:cs typeface="Microsoft Sans Serif"/>
              </a:rPr>
              <a:t>LinuxONE </a:t>
            </a:r>
            <a:r>
              <a:rPr dirty="0" sz="800" spc="5">
                <a:latin typeface="Microsoft Sans Serif"/>
                <a:cs typeface="Microsoft Sans Serif"/>
              </a:rPr>
              <a:t>platform </a:t>
            </a:r>
            <a:r>
              <a:rPr dirty="0" sz="800" spc="10">
                <a:latin typeface="Microsoft Sans Serif"/>
                <a:cs typeface="Microsoft Sans Serif"/>
              </a:rPr>
              <a:t>will </a:t>
            </a:r>
            <a:r>
              <a:rPr dirty="0" sz="800" spc="-40">
                <a:latin typeface="Microsoft Sans Serif"/>
                <a:cs typeface="Microsoft Sans Serif"/>
              </a:rPr>
              <a:t>have 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10">
                <a:latin typeface="Microsoft Sans Serif"/>
                <a:cs typeface="Microsoft Sans Serif"/>
              </a:rPr>
              <a:t>better</a:t>
            </a:r>
            <a:r>
              <a:rPr dirty="0" sz="800" spc="6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performances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5">
                <a:latin typeface="Microsoft Sans Serif"/>
                <a:cs typeface="Microsoft Sans Serif"/>
              </a:rPr>
              <a:t>then</a:t>
            </a:r>
            <a:r>
              <a:rPr dirty="0" sz="800" spc="65">
                <a:latin typeface="Microsoft Sans Serif"/>
                <a:cs typeface="Microsoft Sans Serif"/>
              </a:rPr>
              <a:t> </a:t>
            </a:r>
            <a:r>
              <a:rPr dirty="0" sz="800" spc="-15">
                <a:latin typeface="Microsoft Sans Serif"/>
                <a:cs typeface="Microsoft Sans Serif"/>
              </a:rPr>
              <a:t>x86.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799" y="1709966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4799" y="20009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4" h="45085">
                <a:moveTo>
                  <a:pt x="44983" y="0"/>
                </a:moveTo>
                <a:lnTo>
                  <a:pt x="0" y="0"/>
                </a:lnTo>
                <a:lnTo>
                  <a:pt x="0" y="44983"/>
                </a:lnTo>
                <a:lnTo>
                  <a:pt x="44983" y="44983"/>
                </a:lnTo>
                <a:lnTo>
                  <a:pt x="4498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0" y="3252165"/>
            <a:ext cx="4608195" cy="203835"/>
            <a:chOff x="0" y="3252165"/>
            <a:chExt cx="4608195" cy="203835"/>
          </a:xfrm>
        </p:grpSpPr>
        <p:sp>
          <p:nvSpPr>
            <p:cNvPr id="8" name="object 8"/>
            <p:cNvSpPr/>
            <p:nvPr/>
          </p:nvSpPr>
          <p:spPr>
            <a:xfrm>
              <a:off x="0" y="3252165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0" y="3354082"/>
              <a:ext cx="4608195" cy="102235"/>
            </a:xfrm>
            <a:custGeom>
              <a:avLst/>
              <a:gdLst/>
              <a:ahLst/>
              <a:cxnLst/>
              <a:rect l="l" t="t" r="r" b="b"/>
              <a:pathLst>
                <a:path w="4608195" h="102235">
                  <a:moveTo>
                    <a:pt x="4608004" y="0"/>
                  </a:moveTo>
                  <a:lnTo>
                    <a:pt x="0" y="0"/>
                  </a:lnTo>
                  <a:lnTo>
                    <a:pt x="0" y="101917"/>
                  </a:lnTo>
                  <a:lnTo>
                    <a:pt x="4608004" y="10191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5300" y="3236742"/>
            <a:ext cx="527685" cy="220345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35"/>
              </a:spcBef>
            </a:pPr>
            <a:r>
              <a:rPr dirty="0" sz="500" spc="-10">
                <a:solidFill>
                  <a:srgbClr val="FFFFFF"/>
                </a:solidFill>
                <a:latin typeface="Microsoft Sans Serif"/>
                <a:cs typeface="Microsoft Sans Serif"/>
              </a:rPr>
              <a:t>Pierciro</a:t>
            </a:r>
            <a:r>
              <a:rPr dirty="0" sz="5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</a:rPr>
              <a:t>Caliandro </a:t>
            </a:r>
            <a:r>
              <a:rPr dirty="0" sz="500" spc="-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500" spc="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TCO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for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1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5</a:t>
            </a:r>
            <a:r>
              <a:rPr dirty="0" sz="500" spc="25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dirty="0" sz="500" spc="-3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years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pc="-20"/>
              <a:t>Universit`a</a:t>
            </a:r>
            <a:r>
              <a:rPr dirty="0" spc="35"/>
              <a:t> </a:t>
            </a:r>
            <a:r>
              <a:rPr dirty="0" spc="-15"/>
              <a:t>degli</a:t>
            </a:r>
            <a:r>
              <a:rPr dirty="0" spc="35"/>
              <a:t> </a:t>
            </a:r>
            <a:r>
              <a:rPr dirty="0"/>
              <a:t>studi</a:t>
            </a:r>
            <a:r>
              <a:rPr dirty="0" spc="35"/>
              <a:t> </a:t>
            </a:r>
            <a:r>
              <a:rPr dirty="0"/>
              <a:t>di</a:t>
            </a:r>
            <a:r>
              <a:rPr dirty="0" spc="35"/>
              <a:t> </a:t>
            </a:r>
            <a:r>
              <a:rPr dirty="0" spc="-20"/>
              <a:t>Roma</a:t>
            </a:r>
            <a:r>
              <a:rPr dirty="0" spc="35"/>
              <a:t> </a:t>
            </a:r>
            <a:r>
              <a:rPr dirty="0" spc="-5"/>
              <a:t>Tor</a:t>
            </a:r>
            <a:r>
              <a:rPr dirty="0" spc="35"/>
              <a:t> </a:t>
            </a:r>
            <a:r>
              <a:rPr dirty="0" spc="-5"/>
              <a:t>Vergata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Pierciro Caliandro</dc:creator>
  <dc:title>TCO for 5 years - Case study: Credit Card (CC) Transaction for a Bank</dc:title>
  <dcterms:created xsi:type="dcterms:W3CDTF">2021-04-04T19:45:27Z</dcterms:created>
  <dcterms:modified xsi:type="dcterms:W3CDTF">2021-04-04T19:45:27Z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2021-04-04T00:00:00Z</vt:filetime>
  </property>
</Properties>
</file>