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532765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>
        <p:scale>
          <a:sx n="150" d="100"/>
          <a:sy n="150" d="100"/>
        </p:scale>
        <p:origin x="2400" y="-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27.11.2016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44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27.11.2016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94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27.11.2016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520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27.11.2016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39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27.11.2016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349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27.11.2016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605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27.11.2016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586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27.11.2016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164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27.11.2016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811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27.11.2016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833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27.11.2016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583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D85F4-ACAB-4D02-9EB8-5027950E88E8}" type="datetimeFigureOut">
              <a:rPr lang="de-AT" smtClean="0"/>
              <a:t>27.11.2016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512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Diagonal Corners Snipped 10"/>
          <p:cNvSpPr/>
          <p:nvPr/>
        </p:nvSpPr>
        <p:spPr>
          <a:xfrm>
            <a:off x="221673" y="240145"/>
            <a:ext cx="4932218" cy="517237"/>
          </a:xfrm>
          <a:prstGeom prst="snip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maranth" panose="02000503050000020004" pitchFamily="50" charset="0"/>
              </a:rPr>
              <a:t>Battlemage</a:t>
            </a:r>
            <a:endParaRPr lang="de-AT" sz="2400" dirty="0">
              <a:solidFill>
                <a:schemeClr val="tx1"/>
              </a:solidFill>
              <a:latin typeface="Amaranth" panose="02000503050000020004" pitchFamily="50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545401"/>
              </p:ext>
            </p:extLst>
          </p:nvPr>
        </p:nvGraphicFramePr>
        <p:xfrm>
          <a:off x="2616199" y="830615"/>
          <a:ext cx="2537691" cy="179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897">
                  <a:extLst>
                    <a:ext uri="{9D8B030D-6E8A-4147-A177-3AD203B41FA5}">
                      <a16:colId xmlns:a16="http://schemas.microsoft.com/office/drawing/2014/main" val="3047890113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393795078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219534421"/>
                    </a:ext>
                  </a:extLst>
                </a:gridCol>
              </a:tblGrid>
              <a:tr h="17903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Human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Veteran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none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261312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891806"/>
              </p:ext>
            </p:extLst>
          </p:nvPr>
        </p:nvGraphicFramePr>
        <p:xfrm>
          <a:off x="2759365" y="1290700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181411157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4314610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684098774"/>
                    </a:ext>
                  </a:extLst>
                </a:gridCol>
              </a:tblGrid>
              <a:tr h="242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+mn-ea"/>
                          <a:cs typeface="+mn-cs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+mn-ea"/>
                          <a:cs typeface="+mn-cs"/>
                        </a:rPr>
                        <a:t>5+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781527"/>
                  </a:ext>
                </a:extLst>
              </a:tr>
              <a:tr h="18558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DODGE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ARMOR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SAVE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76832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71481"/>
              </p:ext>
            </p:extLst>
          </p:nvPr>
        </p:nvGraphicFramePr>
        <p:xfrm>
          <a:off x="221674" y="1290701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3156372450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89927643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91117038"/>
                    </a:ext>
                  </a:extLst>
                </a:gridCol>
              </a:tblGrid>
              <a:tr h="2653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+mn-ea"/>
                          <a:cs typeface="+mn-cs"/>
                        </a:rPr>
                        <a:t>5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3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3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949438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HP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AIM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STR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038146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574103"/>
              </p:ext>
            </p:extLst>
          </p:nvPr>
        </p:nvGraphicFramePr>
        <p:xfrm>
          <a:off x="285750" y="5480748"/>
          <a:ext cx="4868141" cy="73452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412194097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102370193"/>
                    </a:ext>
                  </a:extLst>
                </a:gridCol>
                <a:gridCol w="433292">
                  <a:extLst>
                    <a:ext uri="{9D8B030D-6E8A-4147-A177-3AD203B41FA5}">
                      <a16:colId xmlns:a16="http://schemas.microsoft.com/office/drawing/2014/main" val="1251658470"/>
                    </a:ext>
                  </a:extLst>
                </a:gridCol>
                <a:gridCol w="300402">
                  <a:extLst>
                    <a:ext uri="{9D8B030D-6E8A-4147-A177-3AD203B41FA5}">
                      <a16:colId xmlns:a16="http://schemas.microsoft.com/office/drawing/2014/main" val="830621781"/>
                    </a:ext>
                  </a:extLst>
                </a:gridCol>
                <a:gridCol w="372821">
                  <a:extLst>
                    <a:ext uri="{9D8B030D-6E8A-4147-A177-3AD203B41FA5}">
                      <a16:colId xmlns:a16="http://schemas.microsoft.com/office/drawing/2014/main" val="2677028441"/>
                    </a:ext>
                  </a:extLst>
                </a:gridCol>
                <a:gridCol w="377650">
                  <a:extLst>
                    <a:ext uri="{9D8B030D-6E8A-4147-A177-3AD203B41FA5}">
                      <a16:colId xmlns:a16="http://schemas.microsoft.com/office/drawing/2014/main" val="1139358003"/>
                    </a:ext>
                  </a:extLst>
                </a:gridCol>
                <a:gridCol w="1168891">
                  <a:extLst>
                    <a:ext uri="{9D8B030D-6E8A-4147-A177-3AD203B41FA5}">
                      <a16:colId xmlns:a16="http://schemas.microsoft.com/office/drawing/2014/main" val="2695718153"/>
                    </a:ext>
                  </a:extLst>
                </a:gridCol>
                <a:gridCol w="233885">
                  <a:extLst>
                    <a:ext uri="{9D8B030D-6E8A-4147-A177-3AD203B41FA5}">
                      <a16:colId xmlns:a16="http://schemas.microsoft.com/office/drawing/2014/main" val="693873148"/>
                    </a:ext>
                  </a:extLst>
                </a:gridCol>
              </a:tblGrid>
              <a:tr h="18980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Spell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Range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Targets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Atk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Hit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Wound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Rules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Lv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64447157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de-AT" sz="800" kern="1200" dirty="0" err="1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Fireball</a:t>
                      </a:r>
                      <a:endParaRPr lang="de-AT" sz="800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20cm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Enemy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3+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3+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4675" marR="54675" marT="0" marB="0"/>
                </a:tc>
                <a:extLst>
                  <a:ext uri="{0D108BD9-81ED-4DB2-BD59-A6C34878D82A}">
                    <a16:rowId xmlns:a16="http://schemas.microsoft.com/office/drawing/2014/main" val="3731531312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Rain </a:t>
                      </a:r>
                      <a:r>
                        <a:rPr lang="de-AT" sz="800" kern="1200" dirty="0" err="1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of</a:t>
                      </a: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800" kern="1200" dirty="0" err="1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Destruction</a:t>
                      </a:r>
                      <a:endParaRPr lang="de-AT" sz="800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20cm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Blast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1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de-AT" sz="800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5+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2</a:t>
                      </a:r>
                    </a:p>
                  </a:txBody>
                  <a:tcPr marL="54675" marR="54675" marT="0" marB="0"/>
                </a:tc>
                <a:extLst>
                  <a:ext uri="{0D108BD9-81ED-4DB2-BD59-A6C34878D82A}">
                    <a16:rowId xmlns:a16="http://schemas.microsoft.com/office/drawing/2014/main" val="3519930639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i="1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54675" marR="54675" marT="0" marB="0"/>
                </a:tc>
                <a:extLst>
                  <a:ext uri="{0D108BD9-81ED-4DB2-BD59-A6C34878D82A}">
                    <a16:rowId xmlns:a16="http://schemas.microsoft.com/office/drawing/2014/main" val="4283625634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71688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845692"/>
              </p:ext>
            </p:extLst>
          </p:nvPr>
        </p:nvGraphicFramePr>
        <p:xfrm>
          <a:off x="285750" y="1976490"/>
          <a:ext cx="4868140" cy="7508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36109">
                  <a:extLst>
                    <a:ext uri="{9D8B030D-6E8A-4147-A177-3AD203B41FA5}">
                      <a16:colId xmlns:a16="http://schemas.microsoft.com/office/drawing/2014/main" val="1790271504"/>
                    </a:ext>
                  </a:extLst>
                </a:gridCol>
                <a:gridCol w="476330">
                  <a:extLst>
                    <a:ext uri="{9D8B030D-6E8A-4147-A177-3AD203B41FA5}">
                      <a16:colId xmlns:a16="http://schemas.microsoft.com/office/drawing/2014/main" val="2415077111"/>
                    </a:ext>
                  </a:extLst>
                </a:gridCol>
                <a:gridCol w="263235">
                  <a:extLst>
                    <a:ext uri="{9D8B030D-6E8A-4147-A177-3AD203B41FA5}">
                      <a16:colId xmlns:a16="http://schemas.microsoft.com/office/drawing/2014/main" val="4032330266"/>
                    </a:ext>
                  </a:extLst>
                </a:gridCol>
                <a:gridCol w="275770">
                  <a:extLst>
                    <a:ext uri="{9D8B030D-6E8A-4147-A177-3AD203B41FA5}">
                      <a16:colId xmlns:a16="http://schemas.microsoft.com/office/drawing/2014/main" val="424200825"/>
                    </a:ext>
                  </a:extLst>
                </a:gridCol>
                <a:gridCol w="493022">
                  <a:extLst>
                    <a:ext uri="{9D8B030D-6E8A-4147-A177-3AD203B41FA5}">
                      <a16:colId xmlns:a16="http://schemas.microsoft.com/office/drawing/2014/main" val="1304189609"/>
                    </a:ext>
                  </a:extLst>
                </a:gridCol>
                <a:gridCol w="380626">
                  <a:extLst>
                    <a:ext uri="{9D8B030D-6E8A-4147-A177-3AD203B41FA5}">
                      <a16:colId xmlns:a16="http://schemas.microsoft.com/office/drawing/2014/main" val="1796534804"/>
                    </a:ext>
                  </a:extLst>
                </a:gridCol>
                <a:gridCol w="1206835">
                  <a:extLst>
                    <a:ext uri="{9D8B030D-6E8A-4147-A177-3AD203B41FA5}">
                      <a16:colId xmlns:a16="http://schemas.microsoft.com/office/drawing/2014/main" val="209990034"/>
                    </a:ext>
                  </a:extLst>
                </a:gridCol>
                <a:gridCol w="236213">
                  <a:extLst>
                    <a:ext uri="{9D8B030D-6E8A-4147-A177-3AD203B41FA5}">
                      <a16:colId xmlns:a16="http://schemas.microsoft.com/office/drawing/2014/main" val="1251924640"/>
                    </a:ext>
                  </a:extLst>
                </a:gridCol>
              </a:tblGrid>
              <a:tr h="2939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Weapon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Range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Atk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Dmg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Rules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GP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110306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r>
                        <a:rPr lang="de-AT" sz="900" dirty="0" err="1">
                          <a:effectLst/>
                          <a:latin typeface="Corbel" panose="020B0503020204020204" pitchFamily="34" charset="0"/>
                        </a:rPr>
                        <a:t>Spellweaver</a:t>
                      </a:r>
                      <a:r>
                        <a:rPr lang="de-AT" sz="900" baseline="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900" baseline="0" dirty="0" err="1">
                          <a:effectLst/>
                          <a:latin typeface="Corbel" panose="020B0503020204020204" pitchFamily="34" charset="0"/>
                        </a:rPr>
                        <a:t>Staff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 err="1">
                          <a:effectLst/>
                          <a:latin typeface="Corbel" panose="020B0503020204020204" pitchFamily="34" charset="0"/>
                        </a:rPr>
                        <a:t>Melee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1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3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 err="1">
                          <a:effectLst/>
                          <a:latin typeface="Corbel" panose="020B0503020204020204" pitchFamily="34" charset="0"/>
                        </a:rPr>
                        <a:t>Blunt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 err="1">
                          <a:effectLst/>
                          <a:latin typeface="Corbel" panose="020B0503020204020204" pitchFamily="34" charset="0"/>
                        </a:rPr>
                        <a:t>Phys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1 </a:t>
                      </a:r>
                      <a:r>
                        <a:rPr lang="de-AT" sz="900" dirty="0" err="1">
                          <a:effectLst/>
                          <a:latin typeface="Corbel" panose="020B0503020204020204" pitchFamily="34" charset="0"/>
                        </a:rPr>
                        <a:t>reroll</a:t>
                      </a:r>
                      <a:r>
                        <a:rPr lang="de-AT" sz="900" baseline="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900" baseline="0" dirty="0" err="1">
                          <a:effectLst/>
                          <a:latin typeface="Corbel" panose="020B0503020204020204" pitchFamily="34" charset="0"/>
                        </a:rPr>
                        <a:t>for</a:t>
                      </a:r>
                      <a:r>
                        <a:rPr lang="de-AT" sz="900" baseline="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900" baseline="0" dirty="0" err="1">
                          <a:effectLst/>
                          <a:latin typeface="Corbel" panose="020B0503020204020204" pitchFamily="34" charset="0"/>
                        </a:rPr>
                        <a:t>hit</a:t>
                      </a:r>
                      <a:r>
                        <a:rPr lang="de-AT" sz="900" baseline="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900" baseline="0" dirty="0" err="1">
                          <a:effectLst/>
                          <a:latin typeface="Corbel" panose="020B0503020204020204" pitchFamily="34" charset="0"/>
                        </a:rPr>
                        <a:t>dice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1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400727891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3139358354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945886"/>
                  </a:ext>
                </a:extLst>
              </a:tr>
            </a:tbl>
          </a:graphicData>
        </a:graphic>
      </p:graphicFrame>
      <p:sp>
        <p:nvSpPr>
          <p:cNvPr id="30" name="Rectangle: Single Corner Snipped 29"/>
          <p:cNvSpPr/>
          <p:nvPr/>
        </p:nvSpPr>
        <p:spPr>
          <a:xfrm>
            <a:off x="285750" y="3967480"/>
            <a:ext cx="4868140" cy="1371600"/>
          </a:xfrm>
          <a:prstGeom prst="snip1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" name="TextBox 30"/>
          <p:cNvSpPr txBox="1"/>
          <p:nvPr/>
        </p:nvSpPr>
        <p:spPr>
          <a:xfrm>
            <a:off x="337503" y="3952504"/>
            <a:ext cx="4744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AT" sz="1050" dirty="0">
              <a:latin typeface="Amaranth" panose="02000503050000020004" pitchFamily="50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531894"/>
              </p:ext>
            </p:extLst>
          </p:nvPr>
        </p:nvGraphicFramePr>
        <p:xfrm>
          <a:off x="337503" y="4265612"/>
          <a:ext cx="4744086" cy="102247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5060">
                  <a:extLst>
                    <a:ext uri="{9D8B030D-6E8A-4147-A177-3AD203B41FA5}">
                      <a16:colId xmlns:a16="http://schemas.microsoft.com/office/drawing/2014/main" val="1339986515"/>
                    </a:ext>
                  </a:extLst>
                </a:gridCol>
                <a:gridCol w="3110770">
                  <a:extLst>
                    <a:ext uri="{9D8B030D-6E8A-4147-A177-3AD203B41FA5}">
                      <a16:colId xmlns:a16="http://schemas.microsoft.com/office/drawing/2014/main" val="2248148994"/>
                    </a:ext>
                  </a:extLst>
                </a:gridCol>
                <a:gridCol w="518256">
                  <a:extLst>
                    <a:ext uri="{9D8B030D-6E8A-4147-A177-3AD203B41FA5}">
                      <a16:colId xmlns:a16="http://schemas.microsoft.com/office/drawing/2014/main" val="2743315929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Trait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Effect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Lv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4617337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Arcane</a:t>
                      </a: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 Study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Learn</a:t>
                      </a:r>
                      <a:r>
                        <a:rPr lang="de-AT" sz="800" baseline="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i="1" baseline="0" dirty="0" err="1">
                          <a:effectLst/>
                          <a:latin typeface="Corbel" panose="020B0503020204020204" pitchFamily="34" charset="0"/>
                        </a:rPr>
                        <a:t>Destruction</a:t>
                      </a:r>
                      <a:r>
                        <a:rPr lang="de-AT" sz="800" i="1" baseline="0" dirty="0">
                          <a:effectLst/>
                          <a:latin typeface="Corbel" panose="020B0503020204020204" pitchFamily="34" charset="0"/>
                        </a:rPr>
                        <a:t> I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1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99982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Arcane Study II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Learn </a:t>
                      </a:r>
                      <a:r>
                        <a:rPr lang="en-US" sz="800" i="1" dirty="0" err="1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Destrcution</a:t>
                      </a:r>
                      <a:r>
                        <a:rPr lang="en-US" sz="800" i="1" baseline="0" dirty="0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II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9804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Spellsurge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Get</a:t>
                      </a: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 a +1 </a:t>
                      </a: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bonus</a:t>
                      </a: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to</a:t>
                      </a: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i="1" dirty="0" err="1">
                          <a:effectLst/>
                          <a:latin typeface="Corbel" panose="020B0503020204020204" pitchFamily="34" charset="0"/>
                        </a:rPr>
                        <a:t>Quickcast</a:t>
                      </a:r>
                      <a:r>
                        <a:rPr lang="de-AT" sz="800" i="1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i="0" dirty="0" err="1">
                          <a:effectLst/>
                          <a:latin typeface="Corbel" panose="020B0503020204020204" pitchFamily="34" charset="0"/>
                        </a:rPr>
                        <a:t>rolls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2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91089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Attunement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rbel" panose="020B0503020204020204" pitchFamily="34" charset="0"/>
                        </a:rPr>
                        <a:t>Get +1 to critical hits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2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3139286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398612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85750" y="2840270"/>
            <a:ext cx="2330449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Armor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Combat Armor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48791" y="2840270"/>
            <a:ext cx="380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0 GP</a:t>
            </a:r>
            <a:endParaRPr lang="de-AT" sz="105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59365" y="2840270"/>
            <a:ext cx="2394525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Equipment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Med-Pack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76380" y="2840270"/>
            <a:ext cx="3775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1 GP</a:t>
            </a:r>
            <a:endParaRPr lang="de-AT" sz="105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5750" y="6350000"/>
            <a:ext cx="4868140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Notes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+1 HP from </a:t>
            </a:r>
            <a:r>
              <a:rPr lang="en-US" sz="1050" i="1" dirty="0">
                <a:solidFill>
                  <a:schemeClr val="tx1"/>
                </a:solidFill>
                <a:latin typeface="Corbel" panose="020B0503020204020204" pitchFamily="34" charset="0"/>
              </a:rPr>
              <a:t>Veteran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23072" y="503136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20 P</a:t>
            </a:r>
            <a:endParaRPr lang="de-AT" sz="11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28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109</Words>
  <Application>Microsoft Office PowerPoint</Application>
  <PresentationFormat>Custom</PresentationFormat>
  <Paragraphs>102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DengXian</vt:lpstr>
      <vt:lpstr>Agency FB</vt:lpstr>
      <vt:lpstr>Amaranth</vt:lpstr>
      <vt:lpstr>Arial</vt:lpstr>
      <vt:lpstr>Calibri</vt:lpstr>
      <vt:lpstr>Calibri Light</vt:lpstr>
      <vt:lpstr>Corbel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 Benjamin</dc:creator>
  <cp:lastModifiedBy>SCHWALB Benjamin</cp:lastModifiedBy>
  <cp:revision>47</cp:revision>
  <dcterms:created xsi:type="dcterms:W3CDTF">2016-11-22T14:16:07Z</dcterms:created>
  <dcterms:modified xsi:type="dcterms:W3CDTF">2016-11-27T12:12:16Z</dcterms:modified>
</cp:coreProperties>
</file>