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>
        <p:scale>
          <a:sx n="150" d="100"/>
          <a:sy n="150" d="100"/>
        </p:scale>
        <p:origin x="2400" y="-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4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2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4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0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8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6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1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8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1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/>
          <p:cNvSpPr/>
          <p:nvPr/>
        </p:nvSpPr>
        <p:spPr>
          <a:xfrm>
            <a:off x="221673" y="240145"/>
            <a:ext cx="4932218" cy="517237"/>
          </a:xfrm>
          <a:prstGeom prst="snip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maranth" panose="02000503050000020004" pitchFamily="50" charset="0"/>
              </a:rPr>
              <a:t>Shaman</a:t>
            </a:r>
            <a:endParaRPr lang="de-AT" sz="2400" dirty="0">
              <a:solidFill>
                <a:schemeClr val="tx1"/>
              </a:solidFill>
              <a:latin typeface="Amaranth" panose="02000503050000020004" pitchFamily="50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45329"/>
              </p:ext>
            </p:extLst>
          </p:nvPr>
        </p:nvGraphicFramePr>
        <p:xfrm>
          <a:off x="2616199" y="830615"/>
          <a:ext cx="2537691" cy="17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97">
                  <a:extLst>
                    <a:ext uri="{9D8B030D-6E8A-4147-A177-3AD203B41FA5}">
                      <a16:colId xmlns:a16="http://schemas.microsoft.com/office/drawing/2014/main" val="3047890113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393795078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219534421"/>
                    </a:ext>
                  </a:extLst>
                </a:gridCol>
              </a:tblGrid>
              <a:tr h="1790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Human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Officer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none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26131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21865"/>
              </p:ext>
            </p:extLst>
          </p:nvPr>
        </p:nvGraphicFramePr>
        <p:xfrm>
          <a:off x="2759365" y="1373250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181411157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4314610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684098774"/>
                    </a:ext>
                  </a:extLst>
                </a:gridCol>
              </a:tblGrid>
              <a:tr h="24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4+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781527"/>
                  </a:ext>
                </a:extLst>
              </a:tr>
              <a:tr h="1855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DODGE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ARMOR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SAVE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76832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310417"/>
              </p:ext>
            </p:extLst>
          </p:nvPr>
        </p:nvGraphicFramePr>
        <p:xfrm>
          <a:off x="221674" y="1373251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3156372450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89927643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91117038"/>
                    </a:ext>
                  </a:extLst>
                </a:gridCol>
              </a:tblGrid>
              <a:tr h="265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5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5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94943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HP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AIM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STR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3814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45213"/>
              </p:ext>
            </p:extLst>
          </p:nvPr>
        </p:nvGraphicFramePr>
        <p:xfrm>
          <a:off x="221672" y="2121971"/>
          <a:ext cx="4932218" cy="75975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56328">
                  <a:extLst>
                    <a:ext uri="{9D8B030D-6E8A-4147-A177-3AD203B41FA5}">
                      <a16:colId xmlns:a16="http://schemas.microsoft.com/office/drawing/2014/main" val="17902715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1507711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0323302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4200825"/>
                    </a:ext>
                  </a:extLst>
                </a:gridCol>
                <a:gridCol w="499512">
                  <a:extLst>
                    <a:ext uri="{9D8B030D-6E8A-4147-A177-3AD203B41FA5}">
                      <a16:colId xmlns:a16="http://schemas.microsoft.com/office/drawing/2014/main" val="1304189609"/>
                    </a:ext>
                  </a:extLst>
                </a:gridCol>
                <a:gridCol w="385636">
                  <a:extLst>
                    <a:ext uri="{9D8B030D-6E8A-4147-A177-3AD203B41FA5}">
                      <a16:colId xmlns:a16="http://schemas.microsoft.com/office/drawing/2014/main" val="1796534804"/>
                    </a:ext>
                  </a:extLst>
                </a:gridCol>
                <a:gridCol w="1222720">
                  <a:extLst>
                    <a:ext uri="{9D8B030D-6E8A-4147-A177-3AD203B41FA5}">
                      <a16:colId xmlns:a16="http://schemas.microsoft.com/office/drawing/2014/main" val="209990034"/>
                    </a:ext>
                  </a:extLst>
                </a:gridCol>
                <a:gridCol w="239322">
                  <a:extLst>
                    <a:ext uri="{9D8B030D-6E8A-4147-A177-3AD203B41FA5}">
                      <a16:colId xmlns:a16="http://schemas.microsoft.com/office/drawing/2014/main" val="1251924640"/>
                    </a:ext>
                  </a:extLst>
                </a:gridCol>
              </a:tblGrid>
              <a:tr h="2939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Weapon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Dmg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GP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10306"/>
                  </a:ext>
                </a:extLst>
              </a:tr>
              <a:tr h="1558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1H</a:t>
                      </a:r>
                      <a:r>
                        <a:rPr lang="de-AT" sz="9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900" baseline="0" dirty="0" err="1">
                          <a:effectLst/>
                          <a:latin typeface="Corbel" panose="020B0503020204020204" pitchFamily="34" charset="0"/>
                        </a:rPr>
                        <a:t>Axe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Melee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1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Blade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Ligh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-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1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400727891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1H</a:t>
                      </a:r>
                      <a:r>
                        <a:rPr lang="de-AT" sz="9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900" baseline="0" dirty="0" err="1">
                          <a:effectLst/>
                          <a:latin typeface="Corbel" panose="020B0503020204020204" pitchFamily="34" charset="0"/>
                        </a:rPr>
                        <a:t>Axe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Melee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1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Blade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Ligh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-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1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3139358354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45886"/>
                  </a:ext>
                </a:extLst>
              </a:tr>
            </a:tbl>
          </a:graphicData>
        </a:graphic>
      </p:graphicFrame>
      <p:sp>
        <p:nvSpPr>
          <p:cNvPr id="22" name="Rectangle: Single Corner Snipped 21"/>
          <p:cNvSpPr/>
          <p:nvPr/>
        </p:nvSpPr>
        <p:spPr>
          <a:xfrm>
            <a:off x="285750" y="4584700"/>
            <a:ext cx="2330449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Box 22"/>
          <p:cNvSpPr txBox="1"/>
          <p:nvPr/>
        </p:nvSpPr>
        <p:spPr>
          <a:xfrm>
            <a:off x="337503" y="4569724"/>
            <a:ext cx="2208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latin typeface="Amaranth" panose="02000503050000020004" pitchFamily="50" charset="0"/>
              </a:rPr>
              <a:t>Elementarist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67146"/>
              </p:ext>
            </p:extLst>
          </p:nvPr>
        </p:nvGraphicFramePr>
        <p:xfrm>
          <a:off x="337503" y="4882832"/>
          <a:ext cx="2208847" cy="9733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9534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1218013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2608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Elemental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 Focus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+1 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Damage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baseline="0" dirty="0" err="1">
                          <a:effectLst/>
                          <a:latin typeface="Corbel" panose="020B0503020204020204" pitchFamily="34" charset="0"/>
                        </a:rPr>
                        <a:t>with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baseline="0" dirty="0" err="1">
                          <a:effectLst/>
                          <a:latin typeface="Corbel" panose="020B0503020204020204" pitchFamily="34" charset="0"/>
                        </a:rPr>
                        <a:t>elemental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baseline="0" dirty="0" err="1">
                          <a:effectLst/>
                          <a:latin typeface="Corbel" panose="020B0503020204020204" pitchFamily="34" charset="0"/>
                        </a:rPr>
                        <a:t>weapons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1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2608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Curse</a:t>
                      </a:r>
                      <a:r>
                        <a:rPr lang="en-US" sz="800" baseline="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of the Elements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+1 critical</a:t>
                      </a:r>
                      <a:r>
                        <a:rPr lang="en-US" sz="800" baseline="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hit, but -1 to wound rolls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2608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Fried Nerves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i="1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Shocked</a:t>
                      </a:r>
                      <a:r>
                        <a:rPr lang="en-US" sz="800" i="1" baseline="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i="0" baseline="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enemies lose both actions on a 4+</a:t>
                      </a:r>
                      <a:endParaRPr lang="de-AT" sz="800" i="1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</a:tbl>
          </a:graphicData>
        </a:graphic>
      </p:graphicFrame>
      <p:sp>
        <p:nvSpPr>
          <p:cNvPr id="25" name="Rectangle: Single Corner Snipped 24"/>
          <p:cNvSpPr/>
          <p:nvPr/>
        </p:nvSpPr>
        <p:spPr>
          <a:xfrm>
            <a:off x="2823441" y="4584700"/>
            <a:ext cx="2330449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TextBox 25"/>
          <p:cNvSpPr txBox="1"/>
          <p:nvPr/>
        </p:nvSpPr>
        <p:spPr>
          <a:xfrm>
            <a:off x="2875194" y="4569724"/>
            <a:ext cx="2208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ranth" panose="02000503050000020004" pitchFamily="50" charset="0"/>
              </a:rPr>
              <a:t>Assault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359205"/>
              </p:ext>
            </p:extLst>
          </p:nvPr>
        </p:nvGraphicFramePr>
        <p:xfrm>
          <a:off x="2875194" y="4882832"/>
          <a:ext cx="2208847" cy="7941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9534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1218013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2608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Dualwield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+1 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Strength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baseline="0" dirty="0" err="1">
                          <a:effectLst/>
                          <a:latin typeface="Corbel" panose="020B0503020204020204" pitchFamily="34" charset="0"/>
                        </a:rPr>
                        <a:t>with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baseline="0" dirty="0" err="1">
                          <a:effectLst/>
                          <a:latin typeface="Corbel" panose="020B0503020204020204" pitchFamily="34" charset="0"/>
                        </a:rPr>
                        <a:t>two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baseline="0" dirty="0" err="1">
                          <a:effectLst/>
                          <a:latin typeface="Corbel" panose="020B0503020204020204" pitchFamily="34" charset="0"/>
                        </a:rPr>
                        <a:t>Melee</a:t>
                      </a:r>
                      <a:r>
                        <a:rPr lang="de-AT" sz="800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baseline="0" dirty="0" err="1">
                          <a:effectLst/>
                          <a:latin typeface="Corbel" panose="020B0503020204020204" pitchFamily="34" charset="0"/>
                        </a:rPr>
                        <a:t>Weapons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1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Whirlwind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Skill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285750" y="3098800"/>
            <a:ext cx="2330449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Armor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Battle Suit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48791" y="309880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59365" y="3098800"/>
            <a:ext cx="2394525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Equipment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Frost Grenade </a:t>
            </a:r>
            <a:r>
              <a:rPr lang="en-US" sz="900" i="1" dirty="0">
                <a:solidFill>
                  <a:schemeClr val="tx1"/>
                </a:solidFill>
                <a:latin typeface="Corbel" panose="020B0503020204020204" pitchFamily="34" charset="0"/>
              </a:rPr>
              <a:t>(Blast, Chilled)</a:t>
            </a:r>
            <a:endParaRPr lang="de-AT" sz="1050" i="1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76380" y="3098800"/>
            <a:ext cx="377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5750" y="6350000"/>
            <a:ext cx="4868140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Notes</a:t>
            </a:r>
            <a:b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</a:b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 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rbel" panose="020B0503020204020204" pitchFamily="34" charset="0"/>
              </a:rPr>
              <a:t>+1 Strength from </a:t>
            </a:r>
            <a:r>
              <a:rPr lang="en-US" sz="900" i="1" dirty="0">
                <a:solidFill>
                  <a:schemeClr val="tx1"/>
                </a:solidFill>
                <a:latin typeface="Corbel" panose="020B0503020204020204" pitchFamily="34" charset="0"/>
              </a:rPr>
              <a:t>Veteran</a:t>
            </a:r>
            <a:r>
              <a:rPr lang="en-US" sz="900" dirty="0">
                <a:solidFill>
                  <a:schemeClr val="tx1"/>
                </a:solidFill>
                <a:latin typeface="Corbel" panose="020B0503020204020204" pitchFamily="34" charset="0"/>
              </a:rPr>
              <a:t>, +1 HP from</a:t>
            </a:r>
            <a:r>
              <a:rPr lang="en-US" sz="900" i="1" dirty="0">
                <a:solidFill>
                  <a:schemeClr val="tx1"/>
                </a:solidFill>
                <a:latin typeface="Corbel" panose="020B0503020204020204" pitchFamily="34" charset="0"/>
              </a:rPr>
              <a:t> Officer</a:t>
            </a:r>
          </a:p>
          <a:p>
            <a:r>
              <a:rPr lang="en-US" sz="900" dirty="0">
                <a:solidFill>
                  <a:schemeClr val="tx1"/>
                </a:solidFill>
                <a:latin typeface="Corbel" panose="020B0503020204020204" pitchFamily="34" charset="0"/>
              </a:rPr>
              <a:t>Axes have </a:t>
            </a:r>
            <a:r>
              <a:rPr lang="en-US" sz="900" i="1" dirty="0" err="1">
                <a:solidFill>
                  <a:schemeClr val="tx1"/>
                </a:solidFill>
                <a:latin typeface="Corbel" panose="020B0503020204020204" pitchFamily="34" charset="0"/>
              </a:rPr>
              <a:t>Powerweapon</a:t>
            </a:r>
            <a:r>
              <a:rPr lang="en-US" sz="900" i="1" dirty="0">
                <a:solidFill>
                  <a:schemeClr val="tx1"/>
                </a:solidFill>
                <a:latin typeface="Corbel" panose="020B0503020204020204" pitchFamily="34" charset="0"/>
              </a:rPr>
              <a:t> (Type -&gt; Lightning, +1 Damage)</a:t>
            </a:r>
            <a:endParaRPr lang="en-US" sz="9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rbel" panose="020B0503020204020204" pitchFamily="34" charset="0"/>
              </a:rPr>
              <a:t>Whirlwind: </a:t>
            </a:r>
            <a:r>
              <a:rPr lang="en-US" sz="900" i="1" dirty="0">
                <a:solidFill>
                  <a:schemeClr val="tx1"/>
                </a:solidFill>
                <a:latin typeface="Corbel" panose="020B0503020204020204" pitchFamily="34" charset="0"/>
              </a:rPr>
              <a:t>Skill: Your next attack attacks all enemies in melee range with a malus of -1 to your Strength.</a:t>
            </a:r>
            <a:endParaRPr lang="de-AT" sz="900" i="1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23072" y="503136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30 P</a:t>
            </a:r>
            <a:endParaRPr lang="de-AT" sz="11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</Words>
  <Application>Microsoft Office PowerPoint</Application>
  <PresentationFormat>Custom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DengXian</vt:lpstr>
      <vt:lpstr>Agency FB</vt:lpstr>
      <vt:lpstr>Amaranth</vt:lpstr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 Benjamin</dc:creator>
  <cp:lastModifiedBy>SCHWALB Benjamin</cp:lastModifiedBy>
  <cp:revision>39</cp:revision>
  <dcterms:created xsi:type="dcterms:W3CDTF">2016-11-22T14:16:07Z</dcterms:created>
  <dcterms:modified xsi:type="dcterms:W3CDTF">2016-11-28T15:51:34Z</dcterms:modified>
</cp:coreProperties>
</file>