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64" r:id="rId4"/>
    <p:sldId id="257" r:id="rId5"/>
    <p:sldId id="258" r:id="rId6"/>
    <p:sldId id="265" r:id="rId7"/>
    <p:sldId id="268" r:id="rId8"/>
    <p:sldId id="269" r:id="rId9"/>
    <p:sldId id="271" r:id="rId10"/>
    <p:sldId id="270" r:id="rId11"/>
    <p:sldId id="272" r:id="rId12"/>
    <p:sldId id="273" r:id="rId13"/>
    <p:sldId id="260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dy Pollinger" initials="WP" lastIdx="11" clrIdx="0">
    <p:extLst>
      <p:ext uri="{19B8F6BF-5375-455C-9EA6-DF929625EA0E}">
        <p15:presenceInfo xmlns:p15="http://schemas.microsoft.com/office/powerpoint/2012/main" userId="Wendy Pollin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1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0T21:33:49.601" idx="1">
    <p:pos x="10" y="10"/>
    <p:text>Fatima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0T21:36:17.974" idx="11">
    <p:pos x="10" y="10"/>
    <p:text>Fatima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0T21:34:06.162" idx="2">
    <p:pos x="10" y="10"/>
    <p:text>Adam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0T21:34:27.973" idx="3">
    <p:pos x="10" y="10"/>
    <p:text>wendy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0T21:34:40.573" idx="4">
    <p:pos x="10" y="10"/>
    <p:text>wendy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0T21:35:21.106" idx="5">
    <p:pos x="10" y="10"/>
    <p:text>Fatima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0T21:35:40.664" idx="7">
    <p:pos x="10" y="10"/>
    <p:text>Wendy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0T21:35:52.811" idx="8">
    <p:pos x="10" y="10"/>
    <p:text>Branden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0T21:36:00.885" idx="9">
    <p:pos x="10" y="10"/>
    <p:text>Adam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0T21:36:05.234" idx="10">
    <p:pos x="10" y="10"/>
    <p:text>Branden</p:text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EF51E96-AE5F-4C16-9280-284238EB2E80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D35BE41-D03C-4081-941F-772AEC6B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4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1E96-AE5F-4C16-9280-284238EB2E80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BE41-D03C-4081-941F-772AEC6B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8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F51E96-AE5F-4C16-9280-284238EB2E80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35BE41-D03C-4081-941F-772AEC6B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02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F51E96-AE5F-4C16-9280-284238EB2E80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35BE41-D03C-4081-941F-772AEC6BD9C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2375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F51E96-AE5F-4C16-9280-284238EB2E80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35BE41-D03C-4081-941F-772AEC6B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92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1E96-AE5F-4C16-9280-284238EB2E80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BE41-D03C-4081-941F-772AEC6B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67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1E96-AE5F-4C16-9280-284238EB2E80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BE41-D03C-4081-941F-772AEC6B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03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1E96-AE5F-4C16-9280-284238EB2E80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BE41-D03C-4081-941F-772AEC6B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0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F51E96-AE5F-4C16-9280-284238EB2E80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35BE41-D03C-4081-941F-772AEC6B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2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1E96-AE5F-4C16-9280-284238EB2E80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BE41-D03C-4081-941F-772AEC6B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8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F51E96-AE5F-4C16-9280-284238EB2E80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35BE41-D03C-4081-941F-772AEC6B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3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1E96-AE5F-4C16-9280-284238EB2E80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BE41-D03C-4081-941F-772AEC6B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8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1E96-AE5F-4C16-9280-284238EB2E80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BE41-D03C-4081-941F-772AEC6B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8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1E96-AE5F-4C16-9280-284238EB2E80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BE41-D03C-4081-941F-772AEC6B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8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1E96-AE5F-4C16-9280-284238EB2E80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BE41-D03C-4081-941F-772AEC6B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1E96-AE5F-4C16-9280-284238EB2E80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BE41-D03C-4081-941F-772AEC6B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4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1E96-AE5F-4C16-9280-284238EB2E80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BE41-D03C-4081-941F-772AEC6B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9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51E96-AE5F-4C16-9280-284238EB2E80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5BE41-D03C-4081-941F-772AEC6B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44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5601-384A-44B0-B3FC-E76D75A6B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513" y="2251327"/>
            <a:ext cx="8001000" cy="25141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4100" dirty="0">
                <a:latin typeface="Abadi" panose="020B0604020202020204" pitchFamily="34" charset="0"/>
              </a:rPr>
            </a:br>
            <a:br>
              <a:rPr lang="en-US" sz="4100" dirty="0">
                <a:latin typeface="Abadi" panose="020B0604020202020204" pitchFamily="34" charset="0"/>
              </a:rPr>
            </a:br>
            <a:br>
              <a:rPr lang="en-US" sz="4100" dirty="0">
                <a:latin typeface="Abadi" panose="020B0604020202020204" pitchFamily="34" charset="0"/>
              </a:rPr>
            </a:br>
            <a:endParaRPr lang="en-US" sz="4100" dirty="0">
              <a:latin typeface="Abadi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78558-B329-484D-B07E-AABF3C0730BF}"/>
              </a:ext>
            </a:extLst>
          </p:cNvPr>
          <p:cNvSpPr txBox="1"/>
          <p:nvPr/>
        </p:nvSpPr>
        <p:spPr>
          <a:xfrm>
            <a:off x="1596306" y="1253059"/>
            <a:ext cx="9400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badi" panose="020B0604020202020204" pitchFamily="34" charset="0"/>
              </a:rPr>
              <a:t>Brazilian Economic Trends</a:t>
            </a: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7F6FB-45B8-4A75-9457-1E9DE105E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93" y="2344246"/>
            <a:ext cx="3466769" cy="1982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809312-FDF1-450C-B7B9-99D440006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4246"/>
            <a:ext cx="3466769" cy="19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92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B5C9-D13B-4802-AF78-DED9EC1D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172767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C413590B-CB36-47BC-B705-69813F7B5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676F4B9-1E76-49E4-8A47-FBDCE00D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8747C9-D2E0-4F1C-9D02-12744C05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9340" y="673240"/>
            <a:ext cx="3148461" cy="3109278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 dirty="0"/>
              <a:t>Correlation Between Consumer Spending and the  BOVESPA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8A0554-081B-4FCD-B8AC-1F826E38F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6FFEE2-58A0-44A3-9892-24602A688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612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CA411D-D82A-4BF1-878C-4C25F8C77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097" y="488844"/>
            <a:ext cx="3731895" cy="3526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E3E963CC-2934-0E4C-B6C1-092C620140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64" y="1116391"/>
            <a:ext cx="3404405" cy="2269603"/>
          </a:xfrm>
          <a:prstGeom prst="rect">
            <a:avLst/>
          </a:prstGeom>
        </p:spPr>
      </p:pic>
      <p:sp>
        <p:nvSpPr>
          <p:cNvPr id="40" name="Round Single Corner Rectangle 15">
            <a:extLst>
              <a:ext uri="{FF2B5EF4-FFF2-40B4-BE49-F238E27FC236}">
                <a16:creationId xmlns:a16="http://schemas.microsoft.com/office/drawing/2014/main" id="{C9BB7D94-2C4A-4F0F-8933-E3276A899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8650" y="604977"/>
            <a:ext cx="1998359" cy="2223847"/>
          </a:xfrm>
          <a:prstGeom prst="round1Rect">
            <a:avLst>
              <a:gd name="adj" fmla="val 11295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 Single Corner Rectangle 14">
            <a:extLst>
              <a:ext uri="{FF2B5EF4-FFF2-40B4-BE49-F238E27FC236}">
                <a16:creationId xmlns:a16="http://schemas.microsoft.com/office/drawing/2014/main" id="{2C166329-A912-4CA1-A632-89563D660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769673" y="4118455"/>
            <a:ext cx="2417253" cy="1840846"/>
          </a:xfrm>
          <a:prstGeom prst="round1Rect">
            <a:avLst>
              <a:gd name="adj" fmla="val 11295"/>
            </a:avLst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B54679-12EF-4E3F-B1F8-3750B8BD1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7795" y="2989690"/>
            <a:ext cx="3023953" cy="33889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ACADAD-24A2-A541-ADDF-7FD830165E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970" y="3782518"/>
            <a:ext cx="2704909" cy="180327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C49109-0E09-E64C-9923-DA5FEE85721E}"/>
              </a:ext>
            </a:extLst>
          </p:cNvPr>
          <p:cNvCxnSpPr>
            <a:cxnSpLocks/>
          </p:cNvCxnSpPr>
          <p:nvPr/>
        </p:nvCxnSpPr>
        <p:spPr>
          <a:xfrm>
            <a:off x="5413892" y="4014884"/>
            <a:ext cx="0" cy="132495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61A344B-3D66-6648-A3F3-CC90C4DE26AD}"/>
              </a:ext>
            </a:extLst>
          </p:cNvPr>
          <p:cNvCxnSpPr>
            <a:cxnSpLocks/>
          </p:cNvCxnSpPr>
          <p:nvPr/>
        </p:nvCxnSpPr>
        <p:spPr>
          <a:xfrm>
            <a:off x="2514213" y="1396314"/>
            <a:ext cx="0" cy="170691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5D9AF7-41F9-2D48-BD11-F3D1A0642D94}"/>
              </a:ext>
            </a:extLst>
          </p:cNvPr>
          <p:cNvCxnSpPr>
            <a:cxnSpLocks/>
          </p:cNvCxnSpPr>
          <p:nvPr/>
        </p:nvCxnSpPr>
        <p:spPr>
          <a:xfrm>
            <a:off x="1784687" y="1396314"/>
            <a:ext cx="0" cy="170691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949CEFC-C7F5-054A-AF07-085005CE6A16}"/>
              </a:ext>
            </a:extLst>
          </p:cNvPr>
          <p:cNvCxnSpPr>
            <a:cxnSpLocks/>
          </p:cNvCxnSpPr>
          <p:nvPr/>
        </p:nvCxnSpPr>
        <p:spPr>
          <a:xfrm>
            <a:off x="5942810" y="4014883"/>
            <a:ext cx="0" cy="133174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AB96F9D-EB81-DA45-B084-F4DF8B3EF271}"/>
              </a:ext>
            </a:extLst>
          </p:cNvPr>
          <p:cNvCxnSpPr>
            <a:cxnSpLocks/>
          </p:cNvCxnSpPr>
          <p:nvPr/>
        </p:nvCxnSpPr>
        <p:spPr>
          <a:xfrm>
            <a:off x="6245368" y="4014883"/>
            <a:ext cx="0" cy="133174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E17E954-AFC3-DC4F-9EAA-2CCBF63C1EA6}"/>
              </a:ext>
            </a:extLst>
          </p:cNvPr>
          <p:cNvCxnSpPr>
            <a:cxnSpLocks/>
          </p:cNvCxnSpPr>
          <p:nvPr/>
        </p:nvCxnSpPr>
        <p:spPr>
          <a:xfrm>
            <a:off x="2964062" y="1396314"/>
            <a:ext cx="0" cy="170691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24B60A1-CA3B-564A-9130-DFE4E476167F}"/>
              </a:ext>
            </a:extLst>
          </p:cNvPr>
          <p:cNvSpPr txBox="1"/>
          <p:nvPr/>
        </p:nvSpPr>
        <p:spPr>
          <a:xfrm>
            <a:off x="5098395" y="5624424"/>
            <a:ext cx="25024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Line 1</a:t>
            </a:r>
            <a:r>
              <a:rPr lang="en-US" sz="1000" dirty="0">
                <a:solidFill>
                  <a:schemeClr val="bg1"/>
                </a:solidFill>
              </a:rPr>
              <a:t>: June 2017 </a:t>
            </a:r>
          </a:p>
          <a:p>
            <a:r>
              <a:rPr lang="en-US" sz="1000" b="1" dirty="0">
                <a:solidFill>
                  <a:schemeClr val="bg1"/>
                </a:solidFill>
              </a:rPr>
              <a:t>Line 2</a:t>
            </a:r>
            <a:r>
              <a:rPr lang="en-US" sz="1000" dirty="0">
                <a:solidFill>
                  <a:schemeClr val="bg1"/>
                </a:solidFill>
              </a:rPr>
              <a:t>: November 2017</a:t>
            </a:r>
          </a:p>
          <a:p>
            <a:r>
              <a:rPr lang="en-US" sz="1000" b="1" dirty="0">
                <a:solidFill>
                  <a:schemeClr val="bg1"/>
                </a:solidFill>
              </a:rPr>
              <a:t>Line 3</a:t>
            </a:r>
            <a:r>
              <a:rPr lang="en-US" sz="1000" dirty="0">
                <a:solidFill>
                  <a:schemeClr val="bg1"/>
                </a:solidFill>
              </a:rPr>
              <a:t>: February 2018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042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ACC96-F370-4D03-A9A0-7686862B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36326-E47E-4792-89CB-B60D57EFF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91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2263-E4B2-4A93-BDEB-44B98F13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91497-7910-41D7-97F5-185A82B2B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94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6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FC1C45-B3AE-4974-9F45-3C6ABAD0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5" y="846319"/>
            <a:ext cx="4977523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 b="1" dirty="0"/>
              <a:t>Question &amp; answer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8A83CE-9FE2-4C5F-B375-CD2930D50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093" y="941122"/>
            <a:ext cx="4693056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9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85F21BA-369C-4638-99DC-A45529A7B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046" y="1554345"/>
            <a:ext cx="80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3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A67104-F054-4B59-BD24-DF764B866858}"/>
              </a:ext>
            </a:extLst>
          </p:cNvPr>
          <p:cNvSpPr txBox="1">
            <a:spLocks/>
          </p:cNvSpPr>
          <p:nvPr/>
        </p:nvSpPr>
        <p:spPr>
          <a:xfrm>
            <a:off x="640359" y="4297536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07E7AB-97B0-451B-9765-7BBEE9384045}"/>
              </a:ext>
            </a:extLst>
          </p:cNvPr>
          <p:cNvSpPr/>
          <p:nvPr/>
        </p:nvSpPr>
        <p:spPr>
          <a:xfrm>
            <a:off x="3412527" y="2390728"/>
            <a:ext cx="37898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atin typeface="Abadi" panose="020B0604020202020204" pitchFamily="34" charset="0"/>
              </a:rPr>
              <a:t>Adam Brush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09A477-3463-41D4-A4CE-4F5D201A36E8}"/>
              </a:ext>
            </a:extLst>
          </p:cNvPr>
          <p:cNvSpPr/>
          <p:nvPr/>
        </p:nvSpPr>
        <p:spPr>
          <a:xfrm>
            <a:off x="2282365" y="1467398"/>
            <a:ext cx="62039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atin typeface="Abadi" panose="020B0604020202020204" pitchFamily="34" charset="0"/>
              </a:rPr>
              <a:t>Brandon Shimamoto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DAB72F-34AF-4596-8835-D1E103B01169}"/>
              </a:ext>
            </a:extLst>
          </p:cNvPr>
          <p:cNvSpPr/>
          <p:nvPr/>
        </p:nvSpPr>
        <p:spPr>
          <a:xfrm>
            <a:off x="3541524" y="3332802"/>
            <a:ext cx="3685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atin typeface="Abadi" panose="020B0604020202020204" pitchFamily="34" charset="0"/>
              </a:rPr>
              <a:t>Fatima </a:t>
            </a:r>
            <a:r>
              <a:rPr lang="en-US" sz="5400" dirty="0" err="1">
                <a:latin typeface="Abadi" panose="020B0604020202020204" pitchFamily="34" charset="0"/>
              </a:rPr>
              <a:t>Baig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AA859E-B9C3-4321-A609-0A5AF817D2AE}"/>
              </a:ext>
            </a:extLst>
          </p:cNvPr>
          <p:cNvSpPr/>
          <p:nvPr/>
        </p:nvSpPr>
        <p:spPr>
          <a:xfrm>
            <a:off x="2813005" y="4256132"/>
            <a:ext cx="49888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atin typeface="Abadi" panose="020B0604020202020204" pitchFamily="34" charset="0"/>
              </a:rPr>
              <a:t>Wendy Pollinger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794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0229-7C33-4197-98E8-7795CC52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C2C2F-0469-439A-B700-3E397951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analyze the Market cap of the BOVESPA against online consumer spending in Brazil amongst a variety of product categories</a:t>
            </a:r>
            <a:r>
              <a:rPr lang="en-US" sz="2800"/>
              <a:t>. </a:t>
            </a:r>
          </a:p>
          <a:p>
            <a:r>
              <a:rPr lang="en-US" sz="2800"/>
              <a:t>To </a:t>
            </a:r>
            <a:r>
              <a:rPr lang="en-US" sz="2800" dirty="0"/>
              <a:t>observe any economic trends between 2016 and 2018 based on e-commerce spending habits by Brazilian citizens.</a:t>
            </a:r>
          </a:p>
        </p:txBody>
      </p:sp>
    </p:spTree>
    <p:extLst>
      <p:ext uri="{BB962C8B-B14F-4D97-AF65-F5344CB8AC3E}">
        <p14:creationId xmlns:p14="http://schemas.microsoft.com/office/powerpoint/2010/main" val="202185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29CF-F23A-445B-8E4E-8A0706908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2953950" cy="129302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Questions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17D5142-ACF6-4824-BB0B-4DE63233A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021" y="1590163"/>
            <a:ext cx="3644962" cy="462852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5F23A6-C1B1-4B20-B752-32DCFD36B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7101348" cy="4024125"/>
          </a:xfrm>
        </p:spPr>
        <p:txBody>
          <a:bodyPr/>
          <a:lstStyle/>
          <a:p>
            <a:r>
              <a:rPr lang="en-US" dirty="0"/>
              <a:t>What are the products consumers bought in Brazil? </a:t>
            </a:r>
          </a:p>
          <a:p>
            <a:r>
              <a:rPr lang="en-US" dirty="0"/>
              <a:t>Where are products being purchased?</a:t>
            </a:r>
          </a:p>
          <a:p>
            <a:r>
              <a:rPr lang="en-US" dirty="0"/>
              <a:t>What factors contribute to consumer spending?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9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CAA74B-B767-4B96-BCF2-D94573DCA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179" y="862677"/>
            <a:ext cx="8246827" cy="531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2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95DA-1EA6-45EE-A60C-DE337AA2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1D554-D9DE-4CA0-BDB7-61DE8E0C1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analyzed 112,000 rows of product data between 9/3/2016 - 10/16/2018 </a:t>
            </a:r>
          </a:p>
          <a:p>
            <a:r>
              <a:rPr lang="en-US" dirty="0"/>
              <a:t>Kaggle data was composed of 6 CSVs. </a:t>
            </a:r>
          </a:p>
          <a:p>
            <a:pPr lvl="1"/>
            <a:r>
              <a:rPr lang="en-US" dirty="0"/>
              <a:t>olist_order_items_dataset.csv</a:t>
            </a:r>
          </a:p>
          <a:p>
            <a:pPr lvl="1"/>
            <a:r>
              <a:rPr lang="en-US" dirty="0"/>
              <a:t>olist_orders_dataset.csv</a:t>
            </a:r>
          </a:p>
          <a:p>
            <a:pPr lvl="1"/>
            <a:r>
              <a:rPr lang="en-US" dirty="0"/>
              <a:t>olist_products_dataset.csv</a:t>
            </a:r>
          </a:p>
          <a:p>
            <a:pPr lvl="1"/>
            <a:r>
              <a:rPr lang="en-US" dirty="0"/>
              <a:t>product_category_name_translation.csv</a:t>
            </a:r>
          </a:p>
          <a:p>
            <a:pPr lvl="1"/>
            <a:r>
              <a:rPr lang="en-US" dirty="0"/>
              <a:t>olist_customers_dataset.csv</a:t>
            </a:r>
          </a:p>
          <a:p>
            <a:pPr lvl="1"/>
            <a:r>
              <a:rPr lang="en-US" dirty="0"/>
              <a:t>olist_geolocation_dataset.csv</a:t>
            </a:r>
          </a:p>
          <a:p>
            <a:r>
              <a:rPr lang="en-US" dirty="0"/>
              <a:t>BOVESPA data pulled from </a:t>
            </a:r>
            <a:r>
              <a:rPr lang="en-US" dirty="0" err="1"/>
              <a:t>Quandl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API - "https://www.quandl.com/api/v3/datasets/BCB/7.json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3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8DB5-6D33-47EC-8AE1-4F25F514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 up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0958-502C-47A5-AC54-936C9A359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for Black Friday was removed.   </a:t>
            </a:r>
          </a:p>
          <a:p>
            <a:r>
              <a:rPr lang="en-US" dirty="0"/>
              <a:t>Removed all days with $0 in total revenue. </a:t>
            </a:r>
          </a:p>
          <a:p>
            <a:r>
              <a:rPr lang="en-US" dirty="0"/>
              <a:t>Total product categories was reduced from 72 to 10.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E244A-7420-4209-B622-79C474FD2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E5C9E-3362-4051-A24C-C74B69449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92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232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Abadi</vt:lpstr>
      <vt:lpstr>Arial</vt:lpstr>
      <vt:lpstr>Century Gothic</vt:lpstr>
      <vt:lpstr>Vapor Trail</vt:lpstr>
      <vt:lpstr>   </vt:lpstr>
      <vt:lpstr>PowerPoint Presentation</vt:lpstr>
      <vt:lpstr>PowerPoint Presentation</vt:lpstr>
      <vt:lpstr>Core message</vt:lpstr>
      <vt:lpstr>Questions</vt:lpstr>
      <vt:lpstr>PowerPoint Presentation</vt:lpstr>
      <vt:lpstr>Product Data</vt:lpstr>
      <vt:lpstr>Data clean up process</vt:lpstr>
      <vt:lpstr>Bar graph</vt:lpstr>
      <vt:lpstr>maps</vt:lpstr>
      <vt:lpstr>Correlation Between Consumer Spending and the  BOVESPA</vt:lpstr>
      <vt:lpstr>regression</vt:lpstr>
      <vt:lpstr>Post Mortem</vt:lpstr>
      <vt:lpstr>Question &amp; 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aebrush@owls.williamwoods.edu</dc:creator>
  <cp:lastModifiedBy>Branden Shimamoto</cp:lastModifiedBy>
  <cp:revision>6</cp:revision>
  <dcterms:created xsi:type="dcterms:W3CDTF">2018-12-21T23:10:19Z</dcterms:created>
  <dcterms:modified xsi:type="dcterms:W3CDTF">2019-05-09T21:52:39Z</dcterms:modified>
</cp:coreProperties>
</file>