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23" r:id="rId7"/>
    <p:sldId id="302" r:id="rId8"/>
    <p:sldId id="324" r:id="rId9"/>
    <p:sldId id="325" r:id="rId10"/>
    <p:sldId id="326" r:id="rId11"/>
    <p:sldId id="332" r:id="rId12"/>
    <p:sldId id="327" r:id="rId13"/>
    <p:sldId id="333" r:id="rId14"/>
    <p:sldId id="334" r:id="rId15"/>
    <p:sldId id="320" r:id="rId16"/>
    <p:sldId id="340" r:id="rId17"/>
    <p:sldId id="341" r:id="rId18"/>
    <p:sldId id="342" r:id="rId19"/>
    <p:sldId id="343" r:id="rId20"/>
    <p:sldId id="344" r:id="rId21"/>
    <p:sldId id="345" r:id="rId22"/>
    <p:sldId id="346" r:id="rId23"/>
    <p:sldId id="347" r:id="rId24"/>
    <p:sldId id="322" r:id="rId25"/>
    <p:sldId id="321" r:id="rId26"/>
    <p:sldId id="328" r:id="rId27"/>
    <p:sldId id="335" r:id="rId28"/>
    <p:sldId id="336" r:id="rId29"/>
    <p:sldId id="337" r:id="rId30"/>
    <p:sldId id="338" r:id="rId31"/>
    <p:sldId id="339" r:id="rId32"/>
    <p:sldId id="348" r:id="rId33"/>
    <p:sldId id="349" r:id="rId34"/>
    <p:sldId id="350" r:id="rId35"/>
    <p:sldId id="351" r:id="rId36"/>
    <p:sldId id="352" r:id="rId37"/>
    <p:sldId id="353" r:id="rId38"/>
    <p:sldId id="354" r:id="rId39"/>
    <p:sldId id="355" r:id="rId40"/>
    <p:sldId id="356" r:id="rId41"/>
    <p:sldId id="357" r:id="rId42"/>
    <p:sldId id="329" r:id="rId43"/>
    <p:sldId id="331" r:id="rId44"/>
    <p:sldId id="358" r:id="rId45"/>
    <p:sldId id="330"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86431" autoAdjust="0"/>
  </p:normalViewPr>
  <p:slideViewPr>
    <p:cSldViewPr snapToGrid="0">
      <p:cViewPr varScale="1">
        <p:scale>
          <a:sx n="133" d="100"/>
          <a:sy n="133" d="100"/>
        </p:scale>
        <p:origin x="84" y="2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azure/cognitive-services/form-recognizer/label-tool?tabs=v2-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azure/cognitive-services/speech-service/language-support"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ocs.microsoft.com/azure/cognitive-services/text-analytics/how-tos/text-analytics-how-to-language-detec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azure/cognitive-services/speech-service/speech-transl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docs.microsoft.com/azure/cognitive-services/translator/translator-info-overview"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azure/search/cognitive-search-concept-intr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azure/search/tutorial-csharp-overview"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 speech-to-text processing flow shows an input of an audio recording having it's language detected followed by transcription. This text will then be forwarded on to be translated if necessary, then provided to </a:t>
            </a:r>
            <a:r>
              <a:rPr lang="en-US" b="0" i="0" dirty="0" err="1">
                <a:solidFill>
                  <a:srgbClr val="24292E"/>
                </a:solidFill>
                <a:effectLst/>
                <a:latin typeface="-apple-system"/>
              </a:rPr>
              <a:t>cognititve</a:t>
            </a:r>
            <a:r>
              <a:rPr lang="en-US" b="0" i="0" dirty="0">
                <a:solidFill>
                  <a:srgbClr val="24292E"/>
                </a:solidFill>
                <a:effectLst/>
                <a:latin typeface="-apple-system"/>
              </a:rPr>
              <a:t> services to extract insights. Finally the data is persisted to storage.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58918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Each hospital must submit claims forms in a consistent manner. How do you suggest having each hospital provide claims forms for automated centralized processing?</a:t>
            </a:r>
          </a:p>
          <a:p>
            <a:pPr algn="l">
              <a:buFont typeface="+mj-lt"/>
              <a:buAutoNum type="arabicPeriod"/>
            </a:pPr>
            <a:r>
              <a:rPr lang="en-US" b="0" i="0" dirty="0">
                <a:solidFill>
                  <a:srgbClr val="24292E"/>
                </a:solidFill>
                <a:effectLst/>
                <a:latin typeface="-apple-system"/>
              </a:rPr>
              <a:t>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AutoNum type="arabicPeriod"/>
            </a:pPr>
            <a:r>
              <a:rPr lang="en-US" b="0" i="0" dirty="0">
                <a:solidFill>
                  <a:srgbClr val="24292E"/>
                </a:solidFill>
                <a:effectLst/>
                <a:latin typeface="-apple-system"/>
              </a:rPr>
              <a:t>Audio and claim form files need to be stored centrally. What type of structure do you recommend to organize these incoming files?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894872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The business process of extracting and storing claims form data and audio transcriptions must be automated. What do you recommend to trigger and orchestrate this processing, so that manual intervention is not required?</a:t>
            </a:r>
          </a:p>
          <a:p>
            <a:pPr algn="l">
              <a:buFont typeface="+mj-lt"/>
              <a:buNone/>
            </a:pPr>
            <a:r>
              <a:rPr lang="en-US" b="0" i="0" dirty="0">
                <a:solidFill>
                  <a:srgbClr val="24292E"/>
                </a:solidFill>
                <a:effectLst/>
                <a:latin typeface="-apple-system"/>
              </a:rPr>
              <a:t>5. Once a claim form or audio file has been processed, how do you ensure that they do not get processed multiple times?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12413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extract data from the claims forms? Are there any tools that can be used to simplify this process?</a:t>
            </a:r>
          </a:p>
          <a:p>
            <a:pPr algn="l">
              <a:buFont typeface="+mj-lt"/>
              <a:buAutoNum type="arabicPeriod"/>
            </a:pPr>
            <a:r>
              <a:rPr lang="en-US" b="0" i="0" dirty="0">
                <a:solidFill>
                  <a:srgbClr val="24292E"/>
                </a:solidFill>
                <a:effectLst/>
                <a:latin typeface="-apple-system"/>
              </a:rPr>
              <a:t>How do you recommend storing the data extracted from the claims 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34848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What Azure service do you recommend for the creation of reports to visualize data extracted from both the claims forms and audio transcriptions?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6838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for transcribing patient visit audio files?</a:t>
            </a:r>
          </a:p>
          <a:p>
            <a:pPr algn="l">
              <a:buFont typeface="+mj-lt"/>
              <a:buAutoNum type="arabicPeriod"/>
            </a:pPr>
            <a:r>
              <a:rPr lang="en-US" b="0" i="0" dirty="0">
                <a:solidFill>
                  <a:srgbClr val="24292E"/>
                </a:solidFill>
                <a:effectLst/>
                <a:latin typeface="-apple-system"/>
              </a:rPr>
              <a:t>How would you identify the spoken language of the visit?</a:t>
            </a:r>
          </a:p>
          <a:p>
            <a:pPr algn="l">
              <a:buFont typeface="+mj-lt"/>
              <a:buAutoNum type="arabicPeriod"/>
            </a:pPr>
            <a:r>
              <a:rPr lang="en-US" b="0" i="0" dirty="0">
                <a:solidFill>
                  <a:srgbClr val="24292E"/>
                </a:solidFill>
                <a:effectLst/>
                <a:latin typeface="-apple-system"/>
              </a:rPr>
              <a:t>What Azure service would you use to translate audio transcriptions to English (</a:t>
            </a:r>
            <a:r>
              <a:rPr lang="en-US" b="0" i="0" dirty="0" err="1">
                <a:solidFill>
                  <a:srgbClr val="24292E"/>
                </a:solidFill>
                <a:effectLst/>
                <a:latin typeface="-apple-system"/>
              </a:rPr>
              <a:t>en</a:t>
            </a:r>
            <a:r>
              <a:rPr lang="en-US" b="0" i="0" dirty="0">
                <a:solidFill>
                  <a:srgbClr val="24292E"/>
                </a:solidFill>
                <a:effectLst/>
                <a:latin typeface="-apple-system"/>
              </a:rPr>
              <a:t>-US)?</a:t>
            </a:r>
          </a:p>
          <a:p>
            <a:pPr algn="l">
              <a:buFont typeface="+mj-lt"/>
              <a:buAutoNum type="arabicPeriod"/>
            </a:pPr>
            <a:r>
              <a:rPr lang="en-US" b="0" i="0" dirty="0">
                <a:solidFill>
                  <a:srgbClr val="24292E"/>
                </a:solidFill>
                <a:effectLst/>
                <a:latin typeface="-apple-system"/>
              </a:rPr>
              <a:t>How do you recommend storing the audio transcription?</a:t>
            </a:r>
          </a:p>
          <a:p>
            <a:pPr algn="l">
              <a:buFont typeface="+mj-lt"/>
              <a:buAutoNum type="arabicPeriod"/>
            </a:pPr>
            <a:r>
              <a:rPr lang="en-US" b="0" i="0" dirty="0">
                <a:solidFill>
                  <a:srgbClr val="24292E"/>
                </a:solidFill>
                <a:effectLst/>
                <a:latin typeface="-apple-system"/>
              </a:rPr>
              <a:t>In case of an audit, how would you be able to track down the original source audio file for a specific transcription?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0428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index the audio transcription data to make them searchable?</a:t>
            </a:r>
          </a:p>
          <a:p>
            <a:pPr algn="l">
              <a:buFont typeface="+mj-lt"/>
              <a:buAutoNum type="arabicPeriod"/>
            </a:pPr>
            <a:r>
              <a:rPr lang="en-US" b="0" i="0" dirty="0">
                <a:solidFill>
                  <a:srgbClr val="24292E"/>
                </a:solidFill>
                <a:effectLst/>
                <a:latin typeface="-apple-system"/>
              </a:rPr>
              <a:t>How do you recommend keeping the index up-to-date when transcripts are added over time?</a:t>
            </a:r>
          </a:p>
          <a:p>
            <a:pPr algn="l">
              <a:buFont typeface="+mj-lt"/>
              <a:buAutoNum type="arabicPeriod"/>
            </a:pPr>
            <a:r>
              <a:rPr lang="en-US" b="0" i="0" dirty="0">
                <a:solidFill>
                  <a:srgbClr val="24292E"/>
                </a:solidFill>
                <a:effectLst/>
                <a:latin typeface="-apple-system"/>
              </a:rPr>
              <a:t>What Azure service do you recommend to enrich the search index to extract medical insights?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66943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What Azure service do you recommend to rank search results based on the search criteria or to identify questions that may be asked and provide direct answers</a:t>
            </a:r>
          </a:p>
          <a:p>
            <a:pPr algn="l">
              <a:buFont typeface="+mj-lt"/>
              <a:buNone/>
            </a:pPr>
            <a:r>
              <a:rPr lang="en-US" b="0" i="0" dirty="0">
                <a:solidFill>
                  <a:srgbClr val="24292E"/>
                </a:solidFill>
                <a:effectLst/>
                <a:latin typeface="-apple-system"/>
              </a:rPr>
              <a:t>5. What steps must be taken to implement the audio transcription search to the internal web portal?</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24980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1. Based on your answers to the questions above, diagram a high-level architecture for the initial vision of handling file ingestion, form processing, reporting, audio transcription/translation, as well as search indexing, enhancement, and implementation.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626149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24292E"/>
                </a:solidFill>
                <a:effectLst/>
                <a:latin typeface="-apple-system"/>
              </a:rPr>
              <a:t>Senaabil</a:t>
            </a:r>
            <a:r>
              <a:rPr lang="en-US" b="0" i="0" dirty="0">
                <a:solidFill>
                  <a:srgbClr val="24292E"/>
                </a:solidFill>
                <a:effectLst/>
                <a:latin typeface="-apple-system"/>
              </a:rPr>
              <a:t> </a:t>
            </a:r>
            <a:r>
              <a:rPr lang="en-US" b="0" i="0" dirty="0" err="1">
                <a:solidFill>
                  <a:srgbClr val="24292E"/>
                </a:solidFill>
                <a:effectLst/>
                <a:latin typeface="-apple-system"/>
              </a:rPr>
              <a:t>Chandi</a:t>
            </a:r>
            <a:r>
              <a:rPr lang="en-US" b="0" i="0" dirty="0">
                <a:solidFill>
                  <a:srgbClr val="24292E"/>
                </a:solidFill>
                <a:effectLst/>
                <a:latin typeface="-apple-system"/>
              </a:rPr>
              <a:t>, CTO of Contoso Healthcare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primary audience is the business decision makers and technology decision makers. Usually, we talk to the infrastructure managers who report to the chief information officers (CIOs), or to application sponsors (like a vice president [VP] line of business [LOB], or to those who represent the business unit IT or developers that report to application sponsors.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Each hospital must submit claims forms in a consistent manner. How do you suggest having each hospital provide claims forms for automated centralized processing?</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Each hospital should deliver claims forms digitally. This means that any handwritten forms should be scanned and provided as digital files. These files should be uploaded to an Azure Storage Account. In order to simplify the upload process, the Azure Files service can be used to expose the storage account as a network file share. It is essential at this level to remove the handling of paper forms and proceed with a 100% digital process.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0215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2. 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It is recommended to keep uploading of files consistent. Each hospital should use the same method to upload audio files as it does the claims 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488747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3. Audio and claim form files need to be stored centrally. What type of structure do you recommend to organize these incoming files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There are multiple valid approaches to file organization. When using batch processing, a common approach is to use the following structure (subject matter could be "</a:t>
            </a:r>
            <a:r>
              <a:rPr lang="en-US" b="0" i="0" dirty="0" err="1">
                <a:solidFill>
                  <a:srgbClr val="24292E"/>
                </a:solidFill>
                <a:effectLst/>
                <a:latin typeface="-apple-system"/>
              </a:rPr>
              <a:t>claimsform</a:t>
            </a:r>
            <a:r>
              <a:rPr lang="en-US" b="0" i="0" dirty="0">
                <a:solidFill>
                  <a:srgbClr val="24292E"/>
                </a:solidFill>
                <a:effectLst/>
                <a:latin typeface="-apple-system"/>
              </a:rPr>
              <a:t>" or "</a:t>
            </a:r>
            <a:r>
              <a:rPr lang="en-US" b="0" i="0" dirty="0" err="1">
                <a:solidFill>
                  <a:srgbClr val="24292E"/>
                </a:solidFill>
                <a:effectLst/>
                <a:latin typeface="-apple-system"/>
              </a:rPr>
              <a:t>visitaudio</a:t>
            </a:r>
            <a:r>
              <a:rPr lang="en-US" b="0" i="0" dirty="0">
                <a:solidFill>
                  <a:srgbClr val="24292E"/>
                </a:solidFill>
                <a:effectLst/>
                <a:latin typeface="-apple-system"/>
              </a:rPr>
              <a:t>"):</a:t>
            </a:r>
          </a:p>
          <a:p>
            <a:pPr marL="742950" lvl="1" indent="-285750" algn="l">
              <a:buFont typeface="+mj-lt"/>
              <a:buAutoNum type="arabicPeriod"/>
            </a:pPr>
            <a:r>
              <a:rPr lang="en-US" b="0" i="0" dirty="0">
                <a:solidFill>
                  <a:srgbClr val="24292E"/>
                </a:solidFill>
                <a:effectLst/>
                <a:latin typeface="-apple-system"/>
              </a:rPr>
              <a:t>{Hospital}/{</a:t>
            </a:r>
            <a:r>
              <a:rPr lang="en-US" b="0" i="0" dirty="0" err="1">
                <a:solidFill>
                  <a:srgbClr val="24292E"/>
                </a:solidFill>
                <a:effectLst/>
                <a:latin typeface="-apple-system"/>
              </a:rPr>
              <a:t>SubjectMatter</a:t>
            </a:r>
            <a:r>
              <a:rPr lang="en-US" b="0" i="0" dirty="0">
                <a:solidFill>
                  <a:srgbClr val="24292E"/>
                </a:solidFill>
                <a:effectLst/>
                <a:latin typeface="-apple-system"/>
              </a:rPr>
              <a:t>}/In/{</a:t>
            </a:r>
            <a:r>
              <a:rPr lang="en-US" b="0" i="0" dirty="0" err="1">
                <a:solidFill>
                  <a:srgbClr val="24292E"/>
                </a:solidFill>
                <a:effectLst/>
                <a:latin typeface="-apple-system"/>
              </a:rPr>
              <a:t>yyyy</a:t>
            </a:r>
            <a:r>
              <a:rPr lang="en-US" b="0" i="0" dirty="0">
                <a:solidFill>
                  <a:srgbClr val="24292E"/>
                </a:solidFill>
                <a:effectLst/>
                <a:latin typeface="-apple-system"/>
              </a:rPr>
              <a:t>}/{mm}/{dd}/{</a:t>
            </a:r>
            <a:r>
              <a:rPr lang="en-US" b="0" i="0" dirty="0" err="1">
                <a:solidFill>
                  <a:srgbClr val="24292E"/>
                </a:solidFill>
                <a:effectLst/>
                <a:latin typeface="-apple-system"/>
              </a:rPr>
              <a:t>hh</a:t>
            </a:r>
            <a:r>
              <a:rPr lang="en-US" b="0" i="0" dirty="0">
                <a:solidFill>
                  <a:srgbClr val="24292E"/>
                </a:solidFill>
                <a:effectLst/>
                <a:latin typeface="-apple-system"/>
              </a:rPr>
              <a:t>}/</a:t>
            </a:r>
          </a:p>
          <a:p>
            <a:pPr marL="742950" lvl="1" indent="-285750" algn="l">
              <a:buFont typeface="+mj-lt"/>
              <a:buAutoNum type="arabicPeriod"/>
            </a:pPr>
            <a:r>
              <a:rPr lang="en-US" b="0" i="0" dirty="0">
                <a:solidFill>
                  <a:srgbClr val="24292E"/>
                </a:solidFill>
                <a:effectLst/>
                <a:latin typeface="-apple-system"/>
              </a:rPr>
              <a:t>{Hospital}/{</a:t>
            </a:r>
            <a:r>
              <a:rPr lang="en-US" b="0" i="0" dirty="0" err="1">
                <a:solidFill>
                  <a:srgbClr val="24292E"/>
                </a:solidFill>
                <a:effectLst/>
                <a:latin typeface="-apple-system"/>
              </a:rPr>
              <a:t>SubjectMatter</a:t>
            </a:r>
            <a:r>
              <a:rPr lang="en-US" b="0" i="0" dirty="0">
                <a:solidFill>
                  <a:srgbClr val="24292E"/>
                </a:solidFill>
                <a:effectLst/>
                <a:latin typeface="-apple-system"/>
              </a:rPr>
              <a:t>}/Out/{</a:t>
            </a:r>
            <a:r>
              <a:rPr lang="en-US" b="0" i="0" dirty="0" err="1">
                <a:solidFill>
                  <a:srgbClr val="24292E"/>
                </a:solidFill>
                <a:effectLst/>
                <a:latin typeface="-apple-system"/>
              </a:rPr>
              <a:t>yyyy</a:t>
            </a:r>
            <a:r>
              <a:rPr lang="en-US" b="0" i="0" dirty="0">
                <a:solidFill>
                  <a:srgbClr val="24292E"/>
                </a:solidFill>
                <a:effectLst/>
                <a:latin typeface="-apple-system"/>
              </a:rPr>
              <a:t>}/{mm}/{dd}/{</a:t>
            </a:r>
            <a:r>
              <a:rPr lang="en-US" b="0" i="0" dirty="0" err="1">
                <a:solidFill>
                  <a:srgbClr val="24292E"/>
                </a:solidFill>
                <a:effectLst/>
                <a:latin typeface="-apple-system"/>
              </a:rPr>
              <a:t>hh</a:t>
            </a:r>
            <a:r>
              <a:rPr lang="en-US" b="0" i="0" dirty="0">
                <a:solidFill>
                  <a:srgbClr val="24292E"/>
                </a:solidFill>
                <a:effectLst/>
                <a:latin typeface="-apple-system"/>
              </a:rPr>
              <a:t>}/</a:t>
            </a:r>
          </a:p>
          <a:p>
            <a:pPr marL="742950" lvl="1" indent="-285750" algn="l">
              <a:buFont typeface="+mj-lt"/>
              <a:buAutoNum type="arabicPeriod"/>
            </a:pPr>
            <a:r>
              <a:rPr lang="en-US" b="0" i="0" dirty="0">
                <a:solidFill>
                  <a:srgbClr val="24292E"/>
                </a:solidFill>
                <a:effectLst/>
                <a:latin typeface="-apple-system"/>
              </a:rPr>
              <a:t>{Hospital}/{</a:t>
            </a:r>
            <a:r>
              <a:rPr lang="en-US" b="0" i="0" dirty="0" err="1">
                <a:solidFill>
                  <a:srgbClr val="24292E"/>
                </a:solidFill>
                <a:effectLst/>
                <a:latin typeface="-apple-system"/>
              </a:rPr>
              <a:t>SubjectMatter</a:t>
            </a:r>
            <a:r>
              <a:rPr lang="en-US" b="0" i="0" dirty="0">
                <a:solidFill>
                  <a:srgbClr val="24292E"/>
                </a:solidFill>
                <a:effectLst/>
                <a:latin typeface="-apple-system"/>
              </a:rPr>
              <a:t>}/Bad/{</a:t>
            </a:r>
            <a:r>
              <a:rPr lang="en-US" b="0" i="0" dirty="0" err="1">
                <a:solidFill>
                  <a:srgbClr val="24292E"/>
                </a:solidFill>
                <a:effectLst/>
                <a:latin typeface="-apple-system"/>
              </a:rPr>
              <a:t>yyyy</a:t>
            </a:r>
            <a:r>
              <a:rPr lang="en-US" b="0" i="0" dirty="0">
                <a:solidFill>
                  <a:srgbClr val="24292E"/>
                </a:solidFill>
                <a:effectLst/>
                <a:latin typeface="-apple-system"/>
              </a:rPr>
              <a:t>}/{mm}/{dd}/{</a:t>
            </a:r>
            <a:r>
              <a:rPr lang="en-US" b="0" i="0" dirty="0" err="1">
                <a:solidFill>
                  <a:srgbClr val="24292E"/>
                </a:solidFill>
                <a:effectLst/>
                <a:latin typeface="-apple-system"/>
              </a:rPr>
              <a:t>hh</a:t>
            </a:r>
            <a:r>
              <a:rPr lang="en-US" b="0" i="0" dirty="0">
                <a:solidFill>
                  <a:srgbClr val="24292E"/>
                </a:solidFill>
                <a:effectLst/>
                <a:latin typeface="-apple-system"/>
              </a:rPr>
              <a:t>}/</a:t>
            </a:r>
          </a:p>
          <a:p>
            <a:pPr algn="l">
              <a:buFont typeface="+mj-lt"/>
              <a:buNone/>
            </a:pPr>
            <a:r>
              <a:rPr lang="en-US" b="0" i="0" dirty="0">
                <a:solidFill>
                  <a:srgbClr val="24292E"/>
                </a:solidFill>
                <a:effectLst/>
                <a:latin typeface="-apple-system"/>
              </a:rPr>
              <a:t>Using this structure, files land in the "in" directory, and when processed, the new data is placed in the "out" directory. Should the processing of a file fail, it can be moved into a "bad" folder for further review.</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149451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The business process of extracting and storing claims form data and audio transcriptions must be automated. What do you recommend to trigger and orchestrate this processing so that manual intervention is not required?</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Similar to file organization, multiple approaches to process triggering also exist. You can use timer triggers in Azure Functions, schedule triggers in Azure Logic Apps, and even scheduled triggers for an Azure Synapse Analytics pipeline. You also can utilize event-based triggers. An example of an event-based trigger is to use Event Grid that can identify the storage account as an event source and watch for the </a:t>
            </a:r>
            <a:r>
              <a:rPr lang="en-US" b="0" i="0" dirty="0" err="1">
                <a:solidFill>
                  <a:srgbClr val="24292E"/>
                </a:solidFill>
                <a:effectLst/>
                <a:latin typeface="-apple-system"/>
              </a:rPr>
              <a:t>BlobCreated</a:t>
            </a:r>
            <a:r>
              <a:rPr lang="en-US" b="0" i="0" dirty="0">
                <a:solidFill>
                  <a:srgbClr val="24292E"/>
                </a:solidFill>
                <a:effectLst/>
                <a:latin typeface="-apple-system"/>
              </a:rPr>
              <a:t> event. This event can initiate the execution of an Azure Function that begins processing the file that was added to storage.</a:t>
            </a:r>
          </a:p>
          <a:p>
            <a:br>
              <a:rPr lang="en-US" dirty="0"/>
            </a:b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394893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5. Once a claim form or audio file has been processed, how do you ensure that they do not get processed multiple times?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When using the batch processing in/out/bad approach, the result of the processing is idempotent, meaning that if the files do end up getting processed multiple times, it will result in unchanged values. The results in the "out" folder will remain the same. Data will not be added or removed as long as the "in" folder files are unchanged. When it comes to individual file processing, moving the file to some type of processed or archive location is recommended to ensure that it does not get processed multiple times. If the output data is saved into a database, it is vital to make sure the implementation is idempotent.</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26417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 to sample labeling tool: https://docs.microsoft.com/azure/cognitive-services/form-recognizer/label-tool?tabs=v2-1</a:t>
            </a:r>
          </a:p>
          <a:p>
            <a:pPr algn="l">
              <a:buFont typeface="+mj-lt"/>
              <a:buNone/>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What Azure service do you recommend to extract data from the claims forms? Are there any tools that can be used to simplify this process?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Azure Form Recognizer can be used to train a custom model to extract information from a form. The </a:t>
            </a:r>
            <a:r>
              <a:rPr lang="en-US" b="0" i="0" u="none" strike="noStrike" dirty="0">
                <a:solidFill>
                  <a:srgbClr val="24292E"/>
                </a:solidFill>
                <a:effectLst/>
                <a:latin typeface="-apple-system"/>
                <a:hlinkClick r:id="rId3"/>
              </a:rPr>
              <a:t>sample labeling tool</a:t>
            </a:r>
            <a:r>
              <a:rPr lang="en-US" b="0" i="0" dirty="0">
                <a:solidFill>
                  <a:srgbClr val="24292E"/>
                </a:solidFill>
                <a:effectLst/>
                <a:latin typeface="-apple-system"/>
              </a:rPr>
              <a:t> can be used to provide an intuitive user interface to identify the regions of the form from where data should be extracted, resulting in a supervised learning model that can be used to extract data from subsequent forms. Training should take place with a minimum of 5 samples when using supervised (labeled)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82528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2. How do you recommend storing the data extracted from the claims forms?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The result of the data extraction process using the Form Recognizer yields JSON documents. This data can be further processed and stored in a relational database, the results can be saved to a storage account as files, or they can be stored as documents in a NoSQL type of database, like Cosmos DB.</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44956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for the creation of reports to visualize data extracted from the claims forms?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Power BI is a collection of software services, apps, and connectors that work together to turn your unrelated data sources into coherent, visually immersive, and interactive insights. The data can be sourced from various cloud-based services, such as Azure Storage and Cosmos DB.</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48976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 </a:t>
            </a:r>
          </a:p>
          <a:p>
            <a:pPr algn="l">
              <a:buFont typeface="+mj-lt"/>
              <a:buNone/>
            </a:pPr>
            <a:r>
              <a:rPr lang="en-US" b="0" i="0" dirty="0">
                <a:solidFill>
                  <a:srgbClr val="24292E"/>
                </a:solidFill>
                <a:effectLst/>
                <a:latin typeface="-apple-system"/>
              </a:rPr>
              <a:t>Speech Service API: https://docs.microsoft.com/azure/cognitive-services/speech-service/speech-translation</a:t>
            </a:r>
          </a:p>
          <a:p>
            <a:pPr algn="l">
              <a:buFont typeface="+mj-lt"/>
              <a:buNone/>
            </a:pPr>
            <a:r>
              <a:rPr lang="en-US" b="0" i="0" dirty="0">
                <a:solidFill>
                  <a:srgbClr val="24292E"/>
                </a:solidFill>
                <a:effectLst/>
                <a:latin typeface="-apple-system"/>
              </a:rPr>
              <a:t>Azure Text Analytics API: https://docs.microsoft.com/azure/cognitive-services/text-analytics/how-tos/text-analytics-how-to-language-detection</a:t>
            </a:r>
          </a:p>
          <a:p>
            <a:pPr algn="l">
              <a:buFont typeface="+mj-lt"/>
              <a:buNone/>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What Azure service do you recommend for transcribing patient visit audio files?</a:t>
            </a:r>
          </a:p>
          <a:p>
            <a:pPr algn="l">
              <a:buFont typeface="+mj-lt"/>
              <a:buNone/>
            </a:pPr>
            <a:r>
              <a:rPr lang="en-US" b="0" i="0" dirty="0">
                <a:solidFill>
                  <a:srgbClr val="24292E"/>
                </a:solidFill>
                <a:effectLst/>
                <a:latin typeface="-apple-system"/>
              </a:rPr>
              <a:t>Azure Speech Service provides APIs to transcribe from audio files, either individually or in batch.</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How would you identify the spoken language of the visit?</a:t>
            </a:r>
          </a:p>
          <a:p>
            <a:pPr algn="l">
              <a:buFont typeface="+mj-lt"/>
              <a:buNone/>
            </a:pPr>
            <a:r>
              <a:rPr lang="en-US" b="0" i="0" dirty="0">
                <a:solidFill>
                  <a:srgbClr val="24292E"/>
                </a:solidFill>
                <a:effectLst/>
                <a:latin typeface="-apple-system"/>
              </a:rPr>
              <a:t>Language identification is available using the </a:t>
            </a:r>
            <a:r>
              <a:rPr lang="en-US" b="0" i="0" u="none" strike="noStrike" dirty="0">
                <a:solidFill>
                  <a:srgbClr val="24292E"/>
                </a:solidFill>
                <a:effectLst/>
                <a:latin typeface="-apple-system"/>
                <a:hlinkClick r:id="rId3"/>
              </a:rPr>
              <a:t>Speech Service speech-to-text APIs</a:t>
            </a:r>
            <a:r>
              <a:rPr lang="en-US" b="0" i="0" dirty="0">
                <a:solidFill>
                  <a:srgbClr val="24292E"/>
                </a:solidFill>
                <a:effectLst/>
                <a:latin typeface="-apple-system"/>
              </a:rPr>
              <a:t>. Alternatively, language identification is also available for transcribed text using </a:t>
            </a:r>
            <a:r>
              <a:rPr lang="en-US" b="0" i="0" u="none" strike="noStrike" dirty="0">
                <a:solidFill>
                  <a:srgbClr val="24292E"/>
                </a:solidFill>
                <a:effectLst/>
                <a:latin typeface="-apple-system"/>
                <a:hlinkClick r:id="rId4"/>
              </a:rPr>
              <a:t>Azure Text Analytics APIs</a:t>
            </a:r>
            <a:r>
              <a:rPr lang="en-US" b="0" i="0" dirty="0">
                <a:solidFill>
                  <a:srgbClr val="24292E"/>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365284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a:t>
            </a:r>
          </a:p>
          <a:p>
            <a:pPr algn="l">
              <a:buFont typeface="+mj-lt"/>
              <a:buNone/>
            </a:pPr>
            <a:r>
              <a:rPr lang="en-US" b="0" i="0" dirty="0">
                <a:solidFill>
                  <a:srgbClr val="24292E"/>
                </a:solidFill>
                <a:effectLst/>
                <a:latin typeface="-apple-system"/>
              </a:rPr>
              <a:t>Azure Speech service: https://docs.microsoft.com/azure/cognitive-services/speech-service/speech-translation</a:t>
            </a:r>
          </a:p>
          <a:p>
            <a:pPr algn="l">
              <a:buFont typeface="+mj-lt"/>
              <a:buNone/>
            </a:pPr>
            <a:r>
              <a:rPr lang="en-US" b="0" i="0" dirty="0">
                <a:solidFill>
                  <a:srgbClr val="24292E"/>
                </a:solidFill>
                <a:effectLst/>
                <a:latin typeface="-apple-system"/>
              </a:rPr>
              <a:t>Microsoft Translator service: https://docs.microsoft.com/azure/cognitive-services/translator/translator-info-overview</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3. What Azure service would you use to translate audio transcriptions to English (</a:t>
            </a:r>
            <a:r>
              <a:rPr lang="en-US" b="0" i="0" dirty="0" err="1">
                <a:solidFill>
                  <a:srgbClr val="24292E"/>
                </a:solidFill>
                <a:effectLst/>
                <a:latin typeface="-apple-system"/>
              </a:rPr>
              <a:t>en</a:t>
            </a:r>
            <a:r>
              <a:rPr lang="en-US" b="0" i="0" dirty="0">
                <a:solidFill>
                  <a:srgbClr val="24292E"/>
                </a:solidFill>
                <a:effectLst/>
                <a:latin typeface="-apple-system"/>
              </a:rPr>
              <a:t>-US)?</a:t>
            </a:r>
          </a:p>
          <a:p>
            <a:pPr algn="l">
              <a:buFont typeface="+mj-lt"/>
              <a:buNone/>
            </a:pPr>
            <a:r>
              <a:rPr lang="en-US" b="0" i="0" dirty="0">
                <a:solidFill>
                  <a:srgbClr val="24292E"/>
                </a:solidFill>
                <a:effectLst/>
                <a:latin typeface="-apple-system"/>
              </a:rPr>
              <a:t>The </a:t>
            </a:r>
            <a:r>
              <a:rPr lang="en-US" b="0" i="0" u="none" strike="noStrike" dirty="0">
                <a:solidFill>
                  <a:srgbClr val="24292E"/>
                </a:solidFill>
                <a:effectLst/>
                <a:latin typeface="-apple-system"/>
                <a:hlinkClick r:id="rId3"/>
              </a:rPr>
              <a:t>Azure Speech service</a:t>
            </a:r>
            <a:r>
              <a:rPr lang="en-US" b="0" i="0" dirty="0">
                <a:solidFill>
                  <a:srgbClr val="24292E"/>
                </a:solidFill>
                <a:effectLst/>
                <a:latin typeface="-apple-system"/>
              </a:rPr>
              <a:t> provides translation in speech-to-text as well as speech-to-speech. The </a:t>
            </a:r>
            <a:r>
              <a:rPr lang="en-US" b="0" i="0" u="none" strike="noStrike" dirty="0">
                <a:solidFill>
                  <a:srgbClr val="24292E"/>
                </a:solidFill>
                <a:effectLst/>
                <a:latin typeface="-apple-system"/>
                <a:hlinkClick r:id="rId4"/>
              </a:rPr>
              <a:t>Microsoft Translator service</a:t>
            </a:r>
            <a:r>
              <a:rPr lang="en-US" b="0" i="0" dirty="0">
                <a:solidFill>
                  <a:srgbClr val="24292E"/>
                </a:solidFill>
                <a:effectLst/>
                <a:latin typeface="-apple-system"/>
              </a:rPr>
              <a:t> can also be leveraged to accomplish the same goal. Speech translation, powered by Translator, is also available through the Azure Speech service. It combines functionality from the Translator Speech API and the Custom Speech Service into a unified and fully customizable service. In addition to speech translation, The Microsoft Translator service also offers text and document translation.</a:t>
            </a: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1847567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How do you recommend storing the audio transcription?</a:t>
            </a:r>
          </a:p>
          <a:p>
            <a:pPr algn="l">
              <a:buFont typeface="+mj-lt"/>
              <a:buNone/>
            </a:pPr>
            <a:r>
              <a:rPr lang="en-US" b="0" i="0" dirty="0">
                <a:solidFill>
                  <a:srgbClr val="24292E"/>
                </a:solidFill>
                <a:effectLst/>
                <a:latin typeface="-apple-system"/>
              </a:rPr>
              <a:t>The audio transcription can be stored in the same type of data store as the form data extraction (Cosmos DB).</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5. In the case of an audit, how would you be able to track down the original source audio file for a specific transcription?</a:t>
            </a:r>
          </a:p>
          <a:p>
            <a:pPr algn="l">
              <a:buFont typeface="+mj-lt"/>
              <a:buNone/>
            </a:pPr>
            <a:r>
              <a:rPr lang="en-US" b="0" i="0" dirty="0">
                <a:solidFill>
                  <a:srgbClr val="24292E"/>
                </a:solidFill>
                <a:effectLst/>
                <a:latin typeface="-apple-system"/>
              </a:rPr>
              <a:t>Adding metadata fields to help with data lineage, such as processing date and path to the originating source file is recommended.</a:t>
            </a:r>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2652960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index the audio transcription data to make them searchable?</a:t>
            </a:r>
          </a:p>
          <a:p>
            <a:pPr algn="l">
              <a:buFont typeface="+mj-lt"/>
              <a:buNone/>
            </a:pPr>
            <a:r>
              <a:rPr lang="en-US" b="0" i="0" dirty="0">
                <a:solidFill>
                  <a:srgbClr val="24292E"/>
                </a:solidFill>
                <a:effectLst/>
                <a:latin typeface="-apple-system"/>
              </a:rPr>
              <a:t>Azure Cognitive Search allows indexing for a wide variety of sources, including fields in Cosmos DB.</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How do you recommend keeping the index up-to-date when transcripts are added over time?</a:t>
            </a:r>
          </a:p>
          <a:p>
            <a:pPr algn="l">
              <a:buFont typeface="+mj-lt"/>
              <a:buNone/>
            </a:pPr>
            <a:r>
              <a:rPr lang="en-US" b="0" i="0" dirty="0">
                <a:solidFill>
                  <a:srgbClr val="24292E"/>
                </a:solidFill>
                <a:effectLst/>
                <a:latin typeface="-apple-system"/>
              </a:rPr>
              <a:t>Change detection is available for many indexers. In the case of Cosmos DB, the purpose of a data change detection policy is to identify changed data items efficiently. Currently, the only supported policy is the </a:t>
            </a:r>
            <a:r>
              <a:rPr lang="en-US" b="0" i="0" dirty="0" err="1">
                <a:solidFill>
                  <a:srgbClr val="24292E"/>
                </a:solidFill>
                <a:effectLst/>
                <a:latin typeface="-apple-system"/>
              </a:rPr>
              <a:t>HighWaterMarkChangeDetectionPolicy</a:t>
            </a:r>
            <a:r>
              <a:rPr lang="en-US" b="0" i="0" dirty="0">
                <a:solidFill>
                  <a:srgbClr val="24292E"/>
                </a:solidFill>
                <a:effectLst/>
                <a:latin typeface="-apple-system"/>
              </a:rPr>
              <a:t> using the _</a:t>
            </a:r>
            <a:r>
              <a:rPr lang="en-US" b="0" i="0" dirty="0" err="1">
                <a:solidFill>
                  <a:srgbClr val="24292E"/>
                </a:solidFill>
                <a:effectLst/>
                <a:latin typeface="-apple-system"/>
              </a:rPr>
              <a:t>ts</a:t>
            </a:r>
            <a:r>
              <a:rPr lang="en-US" b="0" i="0" dirty="0">
                <a:solidFill>
                  <a:srgbClr val="24292E"/>
                </a:solidFill>
                <a:effectLst/>
                <a:latin typeface="-apple-system"/>
              </a:rPr>
              <a:t> (timestamp) property in the case of indexing by Azure Cosmos DB. This helps with both performance for large datasets as well ensuring the index stays up to date. Re-indexing can be performed on a scheduled basis or initiated via an API call.</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4150904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a:t>
            </a:r>
          </a:p>
          <a:p>
            <a:pPr algn="l">
              <a:buFont typeface="+mj-lt"/>
              <a:buNone/>
            </a:pPr>
            <a:r>
              <a:rPr lang="en-US" b="0" i="0" dirty="0">
                <a:solidFill>
                  <a:srgbClr val="24292E"/>
                </a:solidFill>
                <a:effectLst/>
                <a:latin typeface="-apple-system"/>
              </a:rPr>
              <a:t>AI Enrichment pipeline: https://docs.microsoft.com/azure/search/cognitive-search-concept-intro</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3. What Azure service do you recommend to enrich the search index to extract medical insights?</a:t>
            </a:r>
          </a:p>
          <a:p>
            <a:pPr algn="l">
              <a:buFont typeface="+mj-lt"/>
              <a:buNone/>
            </a:pPr>
            <a:r>
              <a:rPr lang="en-US" b="0" i="0" dirty="0">
                <a:solidFill>
                  <a:srgbClr val="24292E"/>
                </a:solidFill>
                <a:effectLst/>
                <a:latin typeface="-apple-system"/>
              </a:rPr>
              <a:t>Text Analytics for health is a feature of the Text Analytics API service that extracts and labels relevant medical information from unstructured texts such as doctor's notes, discharge summaries, clinical documents, and electronic health records. Use this service as part of the </a:t>
            </a:r>
            <a:r>
              <a:rPr lang="en-US" b="0" i="0" u="none" strike="noStrike" dirty="0">
                <a:solidFill>
                  <a:srgbClr val="24292E"/>
                </a:solidFill>
                <a:effectLst/>
                <a:latin typeface="-apple-system"/>
                <a:hlinkClick r:id="rId3"/>
              </a:rPr>
              <a:t>AI enrichment pipeline</a:t>
            </a:r>
            <a:r>
              <a:rPr lang="en-US" b="0" i="0" dirty="0">
                <a:solidFill>
                  <a:srgbClr val="24292E"/>
                </a:solidFill>
                <a:effectLst/>
                <a:latin typeface="-apple-system"/>
              </a:rPr>
              <a:t> in Azure Cognitive Search.</a:t>
            </a:r>
          </a:p>
          <a:p>
            <a:pPr algn="l">
              <a:buFont typeface="+mj-lt"/>
              <a:buNone/>
            </a:pP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35</a:t>
            </a:fld>
            <a:endParaRPr lang="en-US"/>
          </a:p>
        </p:txBody>
      </p:sp>
    </p:spTree>
    <p:extLst>
      <p:ext uri="{BB962C8B-B14F-4D97-AF65-F5344CB8AC3E}">
        <p14:creationId xmlns:p14="http://schemas.microsoft.com/office/powerpoint/2010/main" val="1396568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What Azure service do you recommend to rank search results based on the search criteria or to identify questions that may be asked and provide direct answers?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Semantic search is a collection of features that improve the quality of search results. When enabled on your search service, it extends the query execution pipeline in two ways. First, it adds secondary ranking over an initial result set, promoting the most semantically relevant results to the top of the list. Second, it extracts and returns captions and answers in the response, which you can render on a search page to improve the user's search experience.</a:t>
            </a:r>
          </a:p>
          <a:p>
            <a:pPr algn="l">
              <a:buFont typeface="+mj-lt"/>
              <a:buNone/>
            </a:pP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36</a:t>
            </a:fld>
            <a:endParaRPr lang="en-US"/>
          </a:p>
        </p:txBody>
      </p:sp>
    </p:spTree>
    <p:extLst>
      <p:ext uri="{BB962C8B-B14F-4D97-AF65-F5344CB8AC3E}">
        <p14:creationId xmlns:p14="http://schemas.microsoft.com/office/powerpoint/2010/main" val="18377665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 https://docs.microsoft.com/azure/search/tutorial-csharp-overview</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Tutorials: </a:t>
            </a:r>
          </a:p>
          <a:p>
            <a:pPr algn="l">
              <a:buFont typeface="+mj-lt"/>
              <a:buNone/>
            </a:pPr>
            <a:r>
              <a:rPr lang="en-US" b="0" i="0" dirty="0">
                <a:solidFill>
                  <a:srgbClr val="24292E"/>
                </a:solidFill>
                <a:effectLst/>
                <a:latin typeface="-apple-system"/>
              </a:rPr>
              <a:t>4. What steps must be taken to implement the audio transcription search to the internal web portal?</a:t>
            </a:r>
          </a:p>
          <a:p>
            <a:pPr algn="l">
              <a:buFont typeface="+mj-lt"/>
              <a:buNone/>
            </a:pPr>
            <a:r>
              <a:rPr lang="en-US" b="0" i="0" dirty="0">
                <a:solidFill>
                  <a:srgbClr val="24292E"/>
                </a:solidFill>
                <a:effectLst/>
                <a:latin typeface="-apple-system"/>
              </a:rPr>
              <a:t>Many </a:t>
            </a:r>
            <a:r>
              <a:rPr lang="en-US" b="0" i="0" u="none" strike="noStrike" dirty="0">
                <a:solidFill>
                  <a:srgbClr val="24292E"/>
                </a:solidFill>
                <a:effectLst/>
                <a:latin typeface="-apple-system"/>
                <a:hlinkClick r:id="rId3"/>
              </a:rPr>
              <a:t>tutorials</a:t>
            </a:r>
            <a:r>
              <a:rPr lang="en-US" b="0" i="0" dirty="0">
                <a:solidFill>
                  <a:srgbClr val="24292E"/>
                </a:solidFill>
                <a:effectLst/>
                <a:latin typeface="-apple-system"/>
              </a:rPr>
              <a:t> are available in the Cognitive Search documentation to implement search in web applications on multiple platforms.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37</a:t>
            </a:fld>
            <a:endParaRPr lang="en-US"/>
          </a:p>
        </p:txBody>
      </p:sp>
    </p:spTree>
    <p:extLst>
      <p:ext uri="{BB962C8B-B14F-4D97-AF65-F5344CB8AC3E}">
        <p14:creationId xmlns:p14="http://schemas.microsoft.com/office/powerpoint/2010/main" val="3694031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Hospitals in the Contoso Healthcare network can upload PDF files of claim forms and WAV files of visit audio recordings to blobs in an Azure Storage account or Azure Files. Two event grid subscriptions propagate the blob creation events that trigger two separate functions in a Function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functions handles PDF processing. The function uses an Azure Forms Recognizer that has a custom trainer model to extract the required information from forms. Once the metadata is extracted, the function saves the result in Azure CosmosDB, allowing Contoso to build custom PowerBI reports with a direct query connection. Additionally, the data is indexed in an Azure Cognitive Search to be served in a unified search experience on the internal hospital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second function in the Function App processes audio recordings. Contoso uses Azure Cognitive Speech Audio Language Identification to detect the language of the audio file and transcribe it to text. Once the text transcriptions are ready, Spanish transcriptions are translated to English using Azure Cognitive Services Text Translator. Finally, Azure Cognitive Services Text Analytics for Health is used to extract and label relevant medical information to provide a richer search experience in the internal hospital portal. Once the results are ready, the function saves the data in an Azure CosmosDB collection to be indexed by Azure Cognitive 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the internal hospital portal queries the indexes created in Azure Cognitive Search, offering a unified search experience for both structured and unstructured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Claims forms are filled out either electronically or are handwritten. We have a concern that handwritten input will not be able to be processed.</a:t>
            </a:r>
          </a:p>
          <a:p>
            <a:pPr algn="l">
              <a:buFont typeface="+mj-lt"/>
              <a:buNone/>
            </a:pPr>
            <a:r>
              <a:rPr lang="en-US" b="0" i="0" dirty="0">
                <a:solidFill>
                  <a:srgbClr val="24292E"/>
                </a:solidFill>
                <a:effectLst/>
                <a:latin typeface="-apple-system"/>
              </a:rPr>
              <a:t>The Form Recognizer service can extract both digital and handwritten content.</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Patient visit audio may involve conversations in languages other than English. We need a solution that can identify and translate from multiple languages into English (</a:t>
            </a:r>
            <a:r>
              <a:rPr lang="en-US" b="0" i="0" dirty="0" err="1">
                <a:solidFill>
                  <a:srgbClr val="24292E"/>
                </a:solidFill>
                <a:effectLst/>
                <a:latin typeface="-apple-system"/>
              </a:rPr>
              <a:t>en</a:t>
            </a:r>
            <a:r>
              <a:rPr lang="en-US" b="0" i="0" dirty="0">
                <a:solidFill>
                  <a:srgbClr val="24292E"/>
                </a:solidFill>
                <a:effectLst/>
                <a:latin typeface="-apple-system"/>
              </a:rPr>
              <a:t>-US).</a:t>
            </a:r>
          </a:p>
          <a:p>
            <a:pPr algn="l">
              <a:buFont typeface="+mj-lt"/>
              <a:buNone/>
            </a:pPr>
            <a:r>
              <a:rPr lang="en-US" b="0" i="0" dirty="0">
                <a:solidFill>
                  <a:srgbClr val="24292E"/>
                </a:solidFill>
                <a:effectLst/>
                <a:latin typeface="-apple-system"/>
              </a:rPr>
              <a:t>Language identification and translation are features of both the Speech and Text Analytics service. </a:t>
            </a: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23630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Contoso Healthcare is a major hospital network consisting of multiple locations across the United States.</a:t>
            </a:r>
          </a:p>
          <a:p>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Contoso Healthcare is looking to automate their business processes and redirect their employees to more impactful tasks to increase overall productivity.</a:t>
            </a:r>
            <a:endParaRPr lang="en-US" sz="1200" dirty="0">
              <a:solidFill>
                <a:schemeClr val="tx1"/>
              </a:solidFill>
              <a:latin typeface="+mj-lt"/>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3. 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pPr algn="l">
              <a:buFont typeface="+mj-lt"/>
              <a:buNone/>
            </a:pPr>
            <a:r>
              <a:rPr lang="en-US" b="0" i="0" dirty="0">
                <a:solidFill>
                  <a:srgbClr val="24292E"/>
                </a:solidFill>
                <a:effectLst/>
                <a:latin typeface="-apple-system"/>
              </a:rPr>
              <a:t>Text Analytics for health is a feature of the Text Analytics API service that extracts and labels relevant medical information from unstructured texts such as doctor's notes, discharge summaries, clinical documents, and electronic health records.</a:t>
            </a:r>
          </a:p>
          <a:p>
            <a:pPr algn="l">
              <a:buFont typeface="+mj-lt"/>
              <a:buNone/>
            </a:pPr>
            <a:endParaRPr lang="en-US" b="0" i="0" dirty="0">
              <a:solidFill>
                <a:srgbClr val="24292E"/>
              </a:solidFill>
              <a:effectLst/>
              <a:latin typeface="-apple-system"/>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2134577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8/27/2021 3:31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One of Contoso Healthcare's most significant needs is to have the ability to process handwritten and electronically filled medical claims forms. Each hospital needs to provide filled forms to Contoso Healthcare's central offices in a standard fashion. Currently, claims forms are completed as both digital files and physical paper documents. Employees then review each document and enter data manually into the claims system. Contoso Healthcare is looking to automate the business process of obtaining claim forms, extracting claims form data to reduce overall form processing time, data-entry errors, and the loss of physical documents. Contoso can also then re-direct their employees to more impactful tasks and increase overall productivity.</a:t>
            </a:r>
          </a:p>
          <a:p>
            <a:pPr algn="l"/>
            <a:r>
              <a:rPr lang="en-US" b="0" i="0" dirty="0">
                <a:solidFill>
                  <a:srgbClr val="24292E"/>
                </a:solidFill>
                <a:effectLst/>
                <a:latin typeface="-apple-system"/>
              </a:rPr>
              <a:t>In addition to medical claims form processing, Contoso is looking to automate the process of transcribing, translating, and storing patient/doctor visit audio recordings. Currently, each hospital records audio files of patient/physician visits. This data is archived on-premises at each hospital and used strictly as an auditing tool should the details of any visit be questioned. When the results of a patient visit are challenged, the recording of the visit is retrieved and audibly reviewed by hospital employees. Unfortunately, this manual review process is not standard across the hospital network. As a result, each hospital has its own methods of dealing with patient audio file storage, retrieval, and review. A translation may also be needed in addition to patient audio transcription when the visit language is Spanish. Currently, multiple language interpreters need to be on-hand at each hospital for the manual audio review process.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Healthcare wants to implement useful reporting visualizations over the extracted claims processing data, such as visualizing the ratio of total cost and the amount covered for a patient. Doctors are also interested in extracting critical insights from the patient visit audio transcriptions, preferably via search functionality available on their internal portal site.</a:t>
            </a:r>
          </a:p>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E"/>
                </a:solidFill>
                <a:effectLst/>
                <a:latin typeface="-apple-system"/>
              </a:rPr>
              <a:t>Claims forms and patient visit audio files need to be obtained from each hospital in the network consistently.</a:t>
            </a:r>
          </a:p>
          <a:p>
            <a:pPr algn="l">
              <a:buFont typeface="+mj-lt"/>
              <a:buAutoNum type="arabicPeriod"/>
            </a:pPr>
            <a:r>
              <a:rPr lang="en-US" sz="4000" b="0" i="0" dirty="0">
                <a:solidFill>
                  <a:srgbClr val="24292E"/>
                </a:solidFill>
                <a:effectLst/>
                <a:latin typeface="-apple-system"/>
              </a:rPr>
              <a:t>An automated process should extract data from claims forms submitted.</a:t>
            </a:r>
          </a:p>
          <a:p>
            <a:pPr algn="l">
              <a:buFont typeface="+mj-lt"/>
              <a:buAutoNum type="arabicPeriod"/>
            </a:pPr>
            <a:r>
              <a:rPr lang="en-US" sz="4000" b="0" i="0" dirty="0">
                <a:solidFill>
                  <a:srgbClr val="24292E"/>
                </a:solidFill>
                <a:effectLst/>
                <a:latin typeface="-apple-system"/>
              </a:rPr>
              <a:t>A report needs to be created to provide a visualization on total charges versus the amount paid for a specified date range obtained from claims form processing.</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sz="5400" b="0" i="0" dirty="0">
                <a:solidFill>
                  <a:srgbClr val="24292E"/>
                </a:solidFill>
                <a:effectLst/>
                <a:latin typeface="-apple-system"/>
              </a:rPr>
              <a:t>4. Audio of the patient visit must be transcribed.</a:t>
            </a:r>
          </a:p>
          <a:p>
            <a:pPr algn="l">
              <a:buFont typeface="+mj-lt"/>
              <a:buNone/>
            </a:pPr>
            <a:r>
              <a:rPr lang="en-US" sz="5400" b="0" i="0" dirty="0">
                <a:solidFill>
                  <a:srgbClr val="24292E"/>
                </a:solidFill>
                <a:effectLst/>
                <a:latin typeface="-apple-system"/>
              </a:rPr>
              <a:t>5. If the patient visit audio is in Spanish, transcribed text must be translated into English (</a:t>
            </a:r>
            <a:r>
              <a:rPr lang="en-US" sz="5400" b="0" i="0" dirty="0" err="1">
                <a:solidFill>
                  <a:srgbClr val="24292E"/>
                </a:solidFill>
                <a:effectLst/>
                <a:latin typeface="-apple-system"/>
              </a:rPr>
              <a:t>en</a:t>
            </a:r>
            <a:r>
              <a:rPr lang="en-US" sz="5400" b="0" i="0" dirty="0">
                <a:solidFill>
                  <a:srgbClr val="24292E"/>
                </a:solidFill>
                <a:effectLst/>
                <a:latin typeface="-apple-system"/>
              </a:rPr>
              <a:t>-US).</a:t>
            </a:r>
          </a:p>
          <a:p>
            <a:pPr algn="l">
              <a:buFont typeface="+mj-lt"/>
              <a:buNone/>
            </a:pPr>
            <a:r>
              <a:rPr lang="en-US" sz="5400" b="0" i="0" dirty="0">
                <a:solidFill>
                  <a:srgbClr val="24292E"/>
                </a:solidFill>
                <a:effectLst/>
                <a:latin typeface="-apple-system"/>
              </a:rPr>
              <a:t>6. Transcribed patient audio and claims forms must be made searchable from the internal web portal.</a:t>
            </a:r>
          </a:p>
          <a:p>
            <a:pPr algn="l">
              <a:buFont typeface="+mj-lt"/>
              <a:buNone/>
            </a:pPr>
            <a:r>
              <a:rPr lang="en-US" sz="5400" b="0" i="0" dirty="0">
                <a:solidFill>
                  <a:srgbClr val="24292E"/>
                </a:solidFill>
                <a:effectLst/>
                <a:latin typeface="-apple-system"/>
              </a:rPr>
              <a:t>7. The process of extracting and storing data from claims forms and obtaining audio transcription from patient visits needs to be automated.</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15293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Claims forms are filled out either electronically or are handwritten. We have a concern that handwritten input will not be able to be processed.</a:t>
            </a:r>
          </a:p>
          <a:p>
            <a:pPr algn="l">
              <a:buFont typeface="+mj-lt"/>
              <a:buAutoNum type="arabicPeriod"/>
            </a:pPr>
            <a:r>
              <a:rPr lang="en-US" b="0" i="0" dirty="0">
                <a:solidFill>
                  <a:srgbClr val="24292E"/>
                </a:solidFill>
                <a:effectLst/>
                <a:latin typeface="-apple-system"/>
              </a:rPr>
              <a:t>Patient visit audio may involve conversations in languages other than English. We need a solution that can identify and translate from Spanish into English (</a:t>
            </a:r>
            <a:r>
              <a:rPr lang="en-US" b="0" i="0" dirty="0" err="1">
                <a:solidFill>
                  <a:srgbClr val="24292E"/>
                </a:solidFill>
                <a:effectLst/>
                <a:latin typeface="-apple-system"/>
              </a:rPr>
              <a:t>en</a:t>
            </a:r>
            <a:r>
              <a:rPr lang="en-US" b="0" i="0" dirty="0">
                <a:solidFill>
                  <a:srgbClr val="24292E"/>
                </a:solidFill>
                <a:effectLst/>
                <a:latin typeface="-apple-system"/>
              </a:rPr>
              <a:t>-US). Additional languages might be needed as the network spans to other regions.</a:t>
            </a:r>
          </a:p>
          <a:p>
            <a:pPr algn="l">
              <a:buFont typeface="+mj-lt"/>
              <a:buAutoNum type="arabicPeriod"/>
            </a:pPr>
            <a:r>
              <a:rPr lang="en-US" b="0" i="0" dirty="0">
                <a:solidFill>
                  <a:srgbClr val="24292E"/>
                </a:solidFill>
                <a:effectLst/>
                <a:latin typeface="-apple-system"/>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An example of a common scenario is using the sample labeling tool with Azure Form Recognizer to create a custom model to extract information from a form.</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906938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cognitive-services/form-recognizer/label-tool?tabs=v2-1" TargetMode="External"/><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cognitive-services/speech-service/language-support"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hyperlink" Target="https://docs.microsoft.com/azure/cognitive-services/text-analytics/how-tos/text-analytics-how-to-language-detec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azure/cognitive-services/speech-service/speech-translation"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hyperlink" Target="https://docs.microsoft.com/azure/cognitive-services/translator/translator-info-overview"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azure/search/cognitive-search-concept-intro" TargetMode="External"/><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azure/search/tutorial-csharp-overview" TargetMode="External"/><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AI-led business process automation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471D2-7795-421E-AF5F-151142F77C76}"/>
              </a:ext>
            </a:extLst>
          </p:cNvPr>
          <p:cNvSpPr>
            <a:spLocks noGrp="1"/>
          </p:cNvSpPr>
          <p:nvPr>
            <p:ph type="title"/>
          </p:nvPr>
        </p:nvSpPr>
        <p:spPr/>
        <p:txBody>
          <a:bodyPr/>
          <a:lstStyle/>
          <a:p>
            <a:r>
              <a:rPr lang="en-US" dirty="0"/>
              <a:t>Common scenarios - 2</a:t>
            </a:r>
          </a:p>
        </p:txBody>
      </p:sp>
      <p:sp>
        <p:nvSpPr>
          <p:cNvPr id="2" name="Text Placeholder 1">
            <a:extLst>
              <a:ext uri="{FF2B5EF4-FFF2-40B4-BE49-F238E27FC236}">
                <a16:creationId xmlns:a16="http://schemas.microsoft.com/office/drawing/2014/main" id="{FD6161B0-E28B-4974-9699-5929D4EE3432}"/>
              </a:ext>
            </a:extLst>
          </p:cNvPr>
          <p:cNvSpPr>
            <a:spLocks noGrp="1"/>
          </p:cNvSpPr>
          <p:nvPr>
            <p:ph type="body" sz="quarter" idx="10"/>
          </p:nvPr>
        </p:nvSpPr>
        <p:spPr>
          <a:xfrm>
            <a:off x="269238" y="1444671"/>
            <a:ext cx="11653523" cy="727700"/>
          </a:xfrm>
        </p:spPr>
        <p:txBody>
          <a:bodyPr/>
          <a:lstStyle/>
          <a:p>
            <a:pPr marL="0" indent="0">
              <a:buNone/>
            </a:pPr>
            <a:r>
              <a:rPr lang="en-US" dirty="0"/>
              <a:t>A sample speech-to-text processing flow.</a:t>
            </a:r>
          </a:p>
        </p:txBody>
      </p:sp>
      <p:pic>
        <p:nvPicPr>
          <p:cNvPr id="4" name="Picture 3" descr="A speech-to-text processing flow shows an input of an audio recording having it's language detected followed by transcription. This text will then be forwarded on to be translated if necessary, then provided to cognititve services to extract insights. Finally the data is persisted to storage.">
            <a:extLst>
              <a:ext uri="{FF2B5EF4-FFF2-40B4-BE49-F238E27FC236}">
                <a16:creationId xmlns:a16="http://schemas.microsoft.com/office/drawing/2014/main" id="{5DC137EE-E038-4293-BB33-F6FD2E6D21B0}"/>
              </a:ext>
            </a:extLst>
          </p:cNvPr>
          <p:cNvPicPr>
            <a:picLocks noChangeAspect="1"/>
          </p:cNvPicPr>
          <p:nvPr/>
        </p:nvPicPr>
        <p:blipFill>
          <a:blip r:embed="rId3"/>
          <a:stretch>
            <a:fillRect/>
          </a:stretch>
        </p:blipFill>
        <p:spPr>
          <a:xfrm>
            <a:off x="2307011" y="2965404"/>
            <a:ext cx="6905625" cy="2447925"/>
          </a:xfrm>
          <a:prstGeom prst="rect">
            <a:avLst/>
          </a:prstGeom>
          <a:ln w="19050">
            <a:solidFill>
              <a:srgbClr val="002060"/>
            </a:solidFill>
          </a:ln>
        </p:spPr>
      </p:pic>
    </p:spTree>
    <p:extLst>
      <p:ext uri="{BB962C8B-B14F-4D97-AF65-F5344CB8AC3E}">
        <p14:creationId xmlns:p14="http://schemas.microsoft.com/office/powerpoint/2010/main" val="2075315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File ingestion - 1</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69239" y="1189177"/>
            <a:ext cx="11653523" cy="4813625"/>
          </a:xfrm>
        </p:spPr>
        <p:txBody>
          <a:bodyPr/>
          <a:lstStyle/>
          <a:p>
            <a:pPr algn="l">
              <a:buFont typeface="+mj-lt"/>
              <a:buAutoNum type="arabicPeriod"/>
            </a:pPr>
            <a:r>
              <a:rPr lang="en-US" sz="3200" b="0" i="0" dirty="0">
                <a:solidFill>
                  <a:schemeClr val="tx1"/>
                </a:solidFill>
                <a:effectLst/>
              </a:rPr>
              <a:t>Each hospital must submit claims forms in a consistent manner. How do you suggest having each hospital provide claims forms for automated centralized processing?</a:t>
            </a:r>
          </a:p>
          <a:p>
            <a:pPr algn="l">
              <a:buFont typeface="+mj-lt"/>
              <a:buAutoNum type="arabicPeriod"/>
            </a:pPr>
            <a:r>
              <a:rPr lang="en-US" sz="3200" b="0" i="0" dirty="0">
                <a:solidFill>
                  <a:schemeClr val="tx1"/>
                </a:solidFill>
                <a:effectLst/>
              </a:rPr>
              <a:t>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AutoNum type="arabicPeriod"/>
            </a:pPr>
            <a:r>
              <a:rPr lang="en-US" sz="3200" b="0" i="0" dirty="0">
                <a:solidFill>
                  <a:schemeClr val="tx1"/>
                </a:solidFill>
                <a:effectLst/>
              </a:rPr>
              <a:t>Audio and claim form files need to be stored centrally. What type of structure do you recommend to organize these incoming files?</a:t>
            </a:r>
            <a:endParaRPr lang="en-US" sz="3200" dirty="0">
              <a:solidFill>
                <a:schemeClr val="tx1"/>
              </a:solidFill>
            </a:endParaRPr>
          </a:p>
        </p:txBody>
      </p:sp>
    </p:spTree>
    <p:extLst>
      <p:ext uri="{BB962C8B-B14F-4D97-AF65-F5344CB8AC3E}">
        <p14:creationId xmlns:p14="http://schemas.microsoft.com/office/powerpoint/2010/main" val="39984823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File ingestion - 2</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69239" y="1189177"/>
            <a:ext cx="11653523" cy="3173176"/>
          </a:xfrm>
        </p:spPr>
        <p:txBody>
          <a:bodyPr/>
          <a:lstStyle/>
          <a:p>
            <a:pPr marL="0" indent="0" algn="l">
              <a:spcAft>
                <a:spcPts val="1800"/>
              </a:spcAft>
              <a:buNone/>
            </a:pPr>
            <a:r>
              <a:rPr lang="en-US" sz="3200" b="0" i="0" dirty="0">
                <a:solidFill>
                  <a:schemeClr val="tx1"/>
                </a:solidFill>
                <a:effectLst/>
              </a:rPr>
              <a:t>4. The business process of extracting and storing claims form data and audio transcriptions must be automated. What do you recommend to trigger and orchestrate this processing, so that manual intervention is not required?</a:t>
            </a:r>
          </a:p>
          <a:p>
            <a:pPr marL="0" indent="0" algn="l">
              <a:spcAft>
                <a:spcPts val="1800"/>
              </a:spcAft>
              <a:buNone/>
            </a:pPr>
            <a:r>
              <a:rPr lang="en-US" sz="3200" b="0" i="0" dirty="0">
                <a:solidFill>
                  <a:schemeClr val="tx1"/>
                </a:solidFill>
                <a:effectLst/>
              </a:rPr>
              <a:t>5. Once a claim form or audio file has been processed, how do you ensure that they do not get processed multiple times?</a:t>
            </a:r>
          </a:p>
        </p:txBody>
      </p:sp>
    </p:spTree>
    <p:extLst>
      <p:ext uri="{BB962C8B-B14F-4D97-AF65-F5344CB8AC3E}">
        <p14:creationId xmlns:p14="http://schemas.microsoft.com/office/powerpoint/2010/main" val="20578119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Form processing</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71557" y="1682236"/>
            <a:ext cx="11653523" cy="2729978"/>
          </a:xfrm>
        </p:spPr>
        <p:txBody>
          <a:bodyPr/>
          <a:lstStyle/>
          <a:p>
            <a:pPr algn="l">
              <a:spcAft>
                <a:spcPts val="1800"/>
              </a:spcAft>
              <a:buFont typeface="+mj-lt"/>
              <a:buAutoNum type="arabicPeriod"/>
            </a:pPr>
            <a:r>
              <a:rPr lang="en-US" sz="3200" b="0" i="0" dirty="0">
                <a:solidFill>
                  <a:schemeClr val="tx1"/>
                </a:solidFill>
                <a:effectLst/>
              </a:rPr>
              <a:t>What Azure service do you recommend to extract data from the claims forms? Are there any tools that can be used to simplify this process?</a:t>
            </a:r>
          </a:p>
          <a:p>
            <a:pPr algn="l">
              <a:spcAft>
                <a:spcPts val="1800"/>
              </a:spcAft>
              <a:buFont typeface="+mj-lt"/>
              <a:buAutoNum type="arabicPeriod"/>
            </a:pPr>
            <a:r>
              <a:rPr lang="en-US" sz="3200" b="0" i="0" dirty="0">
                <a:solidFill>
                  <a:schemeClr val="tx1"/>
                </a:solidFill>
                <a:effectLst/>
              </a:rPr>
              <a:t>How do you recommend storing the data extracted from the claims forms?</a:t>
            </a:r>
          </a:p>
        </p:txBody>
      </p:sp>
    </p:spTree>
    <p:extLst>
      <p:ext uri="{BB962C8B-B14F-4D97-AF65-F5344CB8AC3E}">
        <p14:creationId xmlns:p14="http://schemas.microsoft.com/office/powerpoint/2010/main" val="3328878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29E61-67C0-485C-B7AC-900B5BB624D7}"/>
              </a:ext>
            </a:extLst>
          </p:cNvPr>
          <p:cNvSpPr>
            <a:spLocks noGrp="1"/>
          </p:cNvSpPr>
          <p:nvPr>
            <p:ph type="title"/>
          </p:nvPr>
        </p:nvSpPr>
        <p:spPr/>
        <p:txBody>
          <a:bodyPr/>
          <a:lstStyle/>
          <a:p>
            <a:r>
              <a:rPr lang="en-US" dirty="0"/>
              <a:t>Reporting</a:t>
            </a:r>
          </a:p>
        </p:txBody>
      </p:sp>
      <p:sp>
        <p:nvSpPr>
          <p:cNvPr id="2" name="Text Placeholder 1">
            <a:extLst>
              <a:ext uri="{FF2B5EF4-FFF2-40B4-BE49-F238E27FC236}">
                <a16:creationId xmlns:a16="http://schemas.microsoft.com/office/drawing/2014/main" id="{537DF88F-79E1-4832-996E-3C0852D0F5C0}"/>
              </a:ext>
            </a:extLst>
          </p:cNvPr>
          <p:cNvSpPr>
            <a:spLocks noGrp="1"/>
          </p:cNvSpPr>
          <p:nvPr>
            <p:ph type="body" sz="quarter" idx="10"/>
          </p:nvPr>
        </p:nvSpPr>
        <p:spPr>
          <a:xfrm>
            <a:off x="269239" y="1189177"/>
            <a:ext cx="11653523" cy="2177969"/>
          </a:xfrm>
        </p:spPr>
        <p:txBody>
          <a:bodyPr/>
          <a:lstStyle/>
          <a:p>
            <a:pPr marL="0" indent="0">
              <a:buNone/>
            </a:pPr>
            <a:r>
              <a:rPr lang="en-US" sz="3200" b="0" i="0" dirty="0">
                <a:solidFill>
                  <a:schemeClr val="tx1"/>
                </a:solidFill>
                <a:effectLst/>
              </a:rPr>
              <a:t>1. What Azure service do you recommend for the creation of reports to visualize data extracted from both the claims forms and audio transcriptions?</a:t>
            </a:r>
          </a:p>
          <a:p>
            <a:endParaRPr lang="en-US" dirty="0"/>
          </a:p>
        </p:txBody>
      </p:sp>
    </p:spTree>
    <p:extLst>
      <p:ext uri="{BB962C8B-B14F-4D97-AF65-F5344CB8AC3E}">
        <p14:creationId xmlns:p14="http://schemas.microsoft.com/office/powerpoint/2010/main" val="21785420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059C4F-8105-4CE7-BAD7-66BBE39FB5C1}"/>
              </a:ext>
            </a:extLst>
          </p:cNvPr>
          <p:cNvSpPr>
            <a:spLocks noGrp="1"/>
          </p:cNvSpPr>
          <p:nvPr>
            <p:ph type="title"/>
          </p:nvPr>
        </p:nvSpPr>
        <p:spPr/>
        <p:txBody>
          <a:bodyPr/>
          <a:lstStyle/>
          <a:p>
            <a:r>
              <a:rPr lang="en-US" dirty="0"/>
              <a:t>Audio Transcription and translation</a:t>
            </a:r>
          </a:p>
        </p:txBody>
      </p:sp>
      <p:sp>
        <p:nvSpPr>
          <p:cNvPr id="2" name="Text Placeholder 1">
            <a:extLst>
              <a:ext uri="{FF2B5EF4-FFF2-40B4-BE49-F238E27FC236}">
                <a16:creationId xmlns:a16="http://schemas.microsoft.com/office/drawing/2014/main" id="{11677B2B-CAE0-402D-8E00-D0698BD5F467}"/>
              </a:ext>
            </a:extLst>
          </p:cNvPr>
          <p:cNvSpPr>
            <a:spLocks noGrp="1"/>
          </p:cNvSpPr>
          <p:nvPr>
            <p:ph type="body" sz="quarter" idx="10"/>
          </p:nvPr>
        </p:nvSpPr>
        <p:spPr>
          <a:xfrm>
            <a:off x="269239" y="1189177"/>
            <a:ext cx="11653523" cy="5820055"/>
          </a:xfrm>
        </p:spPr>
        <p:txBody>
          <a:bodyPr/>
          <a:lstStyle/>
          <a:p>
            <a:pPr algn="l">
              <a:spcAft>
                <a:spcPts val="1800"/>
              </a:spcAft>
              <a:buFont typeface="+mj-lt"/>
              <a:buAutoNum type="arabicPeriod"/>
            </a:pPr>
            <a:r>
              <a:rPr lang="en-US" sz="3200" b="0" i="0" dirty="0">
                <a:solidFill>
                  <a:schemeClr val="tx1"/>
                </a:solidFill>
                <a:effectLst/>
              </a:rPr>
              <a:t>What Azure service do you recommend for transcribing patient visit audio files?</a:t>
            </a:r>
          </a:p>
          <a:p>
            <a:pPr algn="l">
              <a:spcAft>
                <a:spcPts val="1800"/>
              </a:spcAft>
              <a:buFont typeface="+mj-lt"/>
              <a:buAutoNum type="arabicPeriod"/>
            </a:pPr>
            <a:r>
              <a:rPr lang="en-US" sz="3200" b="0" i="0" dirty="0">
                <a:solidFill>
                  <a:schemeClr val="tx1"/>
                </a:solidFill>
                <a:effectLst/>
              </a:rPr>
              <a:t>How would you identify the spoken language of the visit?</a:t>
            </a:r>
          </a:p>
          <a:p>
            <a:pPr algn="l">
              <a:spcAft>
                <a:spcPts val="1800"/>
              </a:spcAft>
              <a:buFont typeface="+mj-lt"/>
              <a:buAutoNum type="arabicPeriod"/>
            </a:pPr>
            <a:r>
              <a:rPr lang="en-US" sz="3200" b="0" i="0" dirty="0">
                <a:solidFill>
                  <a:schemeClr val="tx1"/>
                </a:solidFill>
                <a:effectLst/>
              </a:rPr>
              <a:t>What Azure service would you use to translate audio transcriptions to English (</a:t>
            </a:r>
            <a:r>
              <a:rPr lang="en-US" sz="3200" b="0" i="0" dirty="0" err="1">
                <a:solidFill>
                  <a:schemeClr val="tx1"/>
                </a:solidFill>
                <a:effectLst/>
              </a:rPr>
              <a:t>en</a:t>
            </a:r>
            <a:r>
              <a:rPr lang="en-US" sz="3200" b="0" i="0" dirty="0">
                <a:solidFill>
                  <a:schemeClr val="tx1"/>
                </a:solidFill>
                <a:effectLst/>
              </a:rPr>
              <a:t>-US)?</a:t>
            </a:r>
          </a:p>
          <a:p>
            <a:pPr algn="l">
              <a:spcAft>
                <a:spcPts val="1800"/>
              </a:spcAft>
              <a:buFont typeface="+mj-lt"/>
              <a:buAutoNum type="arabicPeriod"/>
            </a:pPr>
            <a:r>
              <a:rPr lang="en-US" sz="3200" b="0" i="0" dirty="0">
                <a:solidFill>
                  <a:schemeClr val="tx1"/>
                </a:solidFill>
                <a:effectLst/>
              </a:rPr>
              <a:t>How do you recommend storing the audio transcription?</a:t>
            </a:r>
          </a:p>
          <a:p>
            <a:pPr algn="l">
              <a:spcAft>
                <a:spcPts val="1800"/>
              </a:spcAft>
              <a:buFont typeface="+mj-lt"/>
              <a:buAutoNum type="arabicPeriod"/>
            </a:pPr>
            <a:r>
              <a:rPr lang="en-US" sz="3200" b="0" i="0" dirty="0">
                <a:solidFill>
                  <a:schemeClr val="tx1"/>
                </a:solidFill>
                <a:effectLst/>
              </a:rPr>
              <a:t>In case of an audit, how would you be able to track down the original source audio file for a specific transcription?</a:t>
            </a:r>
          </a:p>
          <a:p>
            <a:pPr>
              <a:spcAft>
                <a:spcPts val="1800"/>
              </a:spcAft>
            </a:pPr>
            <a:endParaRPr lang="en-US" sz="3200" dirty="0">
              <a:solidFill>
                <a:schemeClr val="tx1"/>
              </a:solidFill>
            </a:endParaRPr>
          </a:p>
        </p:txBody>
      </p:sp>
    </p:spTree>
    <p:extLst>
      <p:ext uri="{BB962C8B-B14F-4D97-AF65-F5344CB8AC3E}">
        <p14:creationId xmlns:p14="http://schemas.microsoft.com/office/powerpoint/2010/main" val="2712077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E6B74A-5FCF-4623-97D9-F470C75597BF}"/>
              </a:ext>
            </a:extLst>
          </p:cNvPr>
          <p:cNvSpPr>
            <a:spLocks noGrp="1"/>
          </p:cNvSpPr>
          <p:nvPr>
            <p:ph type="title"/>
          </p:nvPr>
        </p:nvSpPr>
        <p:spPr>
          <a:xfrm>
            <a:off x="134049" y="289511"/>
            <a:ext cx="11945892" cy="899665"/>
          </a:xfrm>
        </p:spPr>
        <p:txBody>
          <a:bodyPr/>
          <a:lstStyle/>
          <a:p>
            <a:r>
              <a:rPr lang="en-US" sz="4400" dirty="0"/>
              <a:t>Search indexing, enrichment, and implementation - 1</a:t>
            </a:r>
          </a:p>
        </p:txBody>
      </p:sp>
      <p:sp>
        <p:nvSpPr>
          <p:cNvPr id="2" name="Text Placeholder 1">
            <a:extLst>
              <a:ext uri="{FF2B5EF4-FFF2-40B4-BE49-F238E27FC236}">
                <a16:creationId xmlns:a16="http://schemas.microsoft.com/office/drawing/2014/main" id="{0AA005CF-61DC-4146-983C-11384C81C50B}"/>
              </a:ext>
            </a:extLst>
          </p:cNvPr>
          <p:cNvSpPr>
            <a:spLocks noGrp="1"/>
          </p:cNvSpPr>
          <p:nvPr>
            <p:ph type="body" sz="quarter" idx="10"/>
          </p:nvPr>
        </p:nvSpPr>
        <p:spPr>
          <a:xfrm>
            <a:off x="269239" y="1574659"/>
            <a:ext cx="11653523" cy="4275016"/>
          </a:xfrm>
        </p:spPr>
        <p:txBody>
          <a:bodyPr/>
          <a:lstStyle/>
          <a:p>
            <a:pPr algn="l">
              <a:spcAft>
                <a:spcPts val="1800"/>
              </a:spcAft>
              <a:buFont typeface="+mj-lt"/>
              <a:buAutoNum type="arabicPeriod"/>
            </a:pPr>
            <a:r>
              <a:rPr lang="en-US" sz="3200" b="0" i="0" dirty="0">
                <a:solidFill>
                  <a:schemeClr val="tx1"/>
                </a:solidFill>
                <a:effectLst/>
              </a:rPr>
              <a:t>What Azure service do you recommend to index the audio transcription data to make them searchable?</a:t>
            </a:r>
          </a:p>
          <a:p>
            <a:pPr algn="l">
              <a:spcAft>
                <a:spcPts val="1800"/>
              </a:spcAft>
              <a:buFont typeface="+mj-lt"/>
              <a:buAutoNum type="arabicPeriod"/>
            </a:pPr>
            <a:r>
              <a:rPr lang="en-US" sz="3200" b="0" i="0" dirty="0">
                <a:solidFill>
                  <a:schemeClr val="tx1"/>
                </a:solidFill>
                <a:effectLst/>
              </a:rPr>
              <a:t>How do you recommend keeping the index up-to-date when transcripts are added over time?</a:t>
            </a:r>
          </a:p>
          <a:p>
            <a:pPr algn="l">
              <a:spcAft>
                <a:spcPts val="1800"/>
              </a:spcAft>
              <a:buFont typeface="+mj-lt"/>
              <a:buAutoNum type="arabicPeriod"/>
            </a:pPr>
            <a:r>
              <a:rPr lang="en-US" sz="3200" b="0" i="0" dirty="0">
                <a:solidFill>
                  <a:schemeClr val="tx1"/>
                </a:solidFill>
                <a:effectLst/>
              </a:rPr>
              <a:t>What Azure service do you recommend to enrich the search index to extract medical insights?</a:t>
            </a:r>
          </a:p>
          <a:p>
            <a:pPr marL="0" indent="0">
              <a:spcAft>
                <a:spcPts val="1800"/>
              </a:spcAft>
              <a:buNone/>
            </a:pPr>
            <a:endParaRPr lang="en-US" sz="3200" dirty="0">
              <a:solidFill>
                <a:schemeClr val="tx1"/>
              </a:solidFill>
            </a:endParaRPr>
          </a:p>
        </p:txBody>
      </p:sp>
    </p:spTree>
    <p:extLst>
      <p:ext uri="{BB962C8B-B14F-4D97-AF65-F5344CB8AC3E}">
        <p14:creationId xmlns:p14="http://schemas.microsoft.com/office/powerpoint/2010/main" val="3869977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E6B74A-5FCF-4623-97D9-F470C75597BF}"/>
              </a:ext>
            </a:extLst>
          </p:cNvPr>
          <p:cNvSpPr>
            <a:spLocks noGrp="1"/>
          </p:cNvSpPr>
          <p:nvPr>
            <p:ph type="title"/>
          </p:nvPr>
        </p:nvSpPr>
        <p:spPr>
          <a:xfrm>
            <a:off x="53789" y="289511"/>
            <a:ext cx="12026152" cy="899665"/>
          </a:xfrm>
        </p:spPr>
        <p:txBody>
          <a:bodyPr/>
          <a:lstStyle/>
          <a:p>
            <a:r>
              <a:rPr lang="en-US" sz="4400" dirty="0"/>
              <a:t>Search indexing, enrichment, and implementation - 2</a:t>
            </a:r>
          </a:p>
        </p:txBody>
      </p:sp>
      <p:sp>
        <p:nvSpPr>
          <p:cNvPr id="2" name="Text Placeholder 1">
            <a:extLst>
              <a:ext uri="{FF2B5EF4-FFF2-40B4-BE49-F238E27FC236}">
                <a16:creationId xmlns:a16="http://schemas.microsoft.com/office/drawing/2014/main" id="{0AA005CF-61DC-4146-983C-11384C81C50B}"/>
              </a:ext>
            </a:extLst>
          </p:cNvPr>
          <p:cNvSpPr>
            <a:spLocks noGrp="1"/>
          </p:cNvSpPr>
          <p:nvPr>
            <p:ph type="body" sz="quarter" idx="10"/>
          </p:nvPr>
        </p:nvSpPr>
        <p:spPr>
          <a:xfrm>
            <a:off x="269239" y="1574659"/>
            <a:ext cx="11653523" cy="2729978"/>
          </a:xfrm>
        </p:spPr>
        <p:txBody>
          <a:bodyPr/>
          <a:lstStyle/>
          <a:p>
            <a:pPr marL="0" indent="0" algn="l">
              <a:spcAft>
                <a:spcPts val="1800"/>
              </a:spcAft>
              <a:buNone/>
            </a:pPr>
            <a:r>
              <a:rPr lang="en-US" sz="3200" b="0" i="0" dirty="0">
                <a:solidFill>
                  <a:schemeClr val="tx1"/>
                </a:solidFill>
                <a:effectLst/>
              </a:rPr>
              <a:t>4. What Azure service do you recommend to rank search results based on the search criteria or to identify questions that may be asked and provide direct answers?</a:t>
            </a:r>
          </a:p>
          <a:p>
            <a:pPr marL="0" indent="0" algn="l">
              <a:spcAft>
                <a:spcPts val="1800"/>
              </a:spcAft>
              <a:buNone/>
            </a:pPr>
            <a:r>
              <a:rPr lang="en-US" sz="3200" b="0" i="0" dirty="0">
                <a:solidFill>
                  <a:schemeClr val="tx1"/>
                </a:solidFill>
                <a:effectLst/>
              </a:rPr>
              <a:t>5. What steps must be taken to implement the audio transcription search to the internal web portal?</a:t>
            </a:r>
          </a:p>
        </p:txBody>
      </p:sp>
    </p:spTree>
    <p:extLst>
      <p:ext uri="{BB962C8B-B14F-4D97-AF65-F5344CB8AC3E}">
        <p14:creationId xmlns:p14="http://schemas.microsoft.com/office/powerpoint/2010/main" val="21903881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18604E-4B59-43F3-B1EC-5A2188CA5046}"/>
              </a:ext>
            </a:extLst>
          </p:cNvPr>
          <p:cNvSpPr>
            <a:spLocks noGrp="1"/>
          </p:cNvSpPr>
          <p:nvPr>
            <p:ph type="title"/>
          </p:nvPr>
        </p:nvSpPr>
        <p:spPr/>
        <p:txBody>
          <a:bodyPr/>
          <a:lstStyle/>
          <a:p>
            <a:r>
              <a:rPr lang="en-US" dirty="0"/>
              <a:t>High-level architecture</a:t>
            </a:r>
          </a:p>
        </p:txBody>
      </p:sp>
      <p:sp>
        <p:nvSpPr>
          <p:cNvPr id="2" name="Text Placeholder 1">
            <a:extLst>
              <a:ext uri="{FF2B5EF4-FFF2-40B4-BE49-F238E27FC236}">
                <a16:creationId xmlns:a16="http://schemas.microsoft.com/office/drawing/2014/main" id="{641D9987-0EA2-4782-876B-2E7B647402A6}"/>
              </a:ext>
            </a:extLst>
          </p:cNvPr>
          <p:cNvSpPr>
            <a:spLocks noGrp="1"/>
          </p:cNvSpPr>
          <p:nvPr>
            <p:ph type="body" sz="quarter" idx="10"/>
          </p:nvPr>
        </p:nvSpPr>
        <p:spPr>
          <a:xfrm>
            <a:off x="269239" y="1189177"/>
            <a:ext cx="11653523" cy="2499146"/>
          </a:xfrm>
        </p:spPr>
        <p:txBody>
          <a:bodyPr/>
          <a:lstStyle/>
          <a:p>
            <a:pPr marL="0" indent="0">
              <a:buNone/>
            </a:pPr>
            <a:r>
              <a:rPr lang="en-US" sz="3200" b="0" i="0" dirty="0">
                <a:solidFill>
                  <a:schemeClr val="tx1"/>
                </a:solidFill>
                <a:effectLst/>
              </a:rPr>
              <a:t>1. Based on your answers to the questions above, diagram a high-level architecture for the initial vision of handling file ingestion, form processing, reporting, audio transcription/translation, as well as search indexing, enhancement, and implementation.</a:t>
            </a:r>
          </a:p>
          <a:p>
            <a:endParaRPr lang="en-US" sz="3200" dirty="0">
              <a:solidFill>
                <a:schemeClr val="tx1"/>
              </a:solidFill>
            </a:endParaRPr>
          </a:p>
        </p:txBody>
      </p:sp>
    </p:spTree>
    <p:extLst>
      <p:ext uri="{BB962C8B-B14F-4D97-AF65-F5344CB8AC3E}">
        <p14:creationId xmlns:p14="http://schemas.microsoft.com/office/powerpoint/2010/main" val="3319133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5102935"/>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work in a group to automate the business process of extracting data from form documents and perform visit audio transcription (and translation where required) to extract and label medical information. You will evaluate Azure tools and services to design an optimal architecture to fulfill Contoso Healthcare's business process automation requirements.</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this whiteboard design session, you will be better able to architect a solution to automate and enrich an existing business process and provide further insight into data using Azure Cognitive Services.</a:t>
            </a:r>
            <a:endParaRPr lang="en-US" sz="1600" dirty="0"/>
          </a:p>
        </p:txBody>
      </p:sp>
      <p:pic>
        <p:nvPicPr>
          <p:cNvPr id="4" name="Graphic 3" descr="Abstract and learning objectives" title="Abstract and learning objectives">
            <a:extLst>
              <a:ext uri="{FF2B5EF4-FFF2-40B4-BE49-F238E27FC236}">
                <a16:creationId xmlns:a16="http://schemas.microsoft.com/office/drawing/2014/main" id="{F6EF948D-97F8-4247-A79A-12D6704099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err="1">
                <a:solidFill>
                  <a:schemeClr val="tx1"/>
                </a:solidFill>
                <a:latin typeface="Segoe UI Semilight" panose="020B0402040204020203" pitchFamily="34" charset="0"/>
                <a:cs typeface="Segoe UI Semilight" panose="020B0402040204020203" pitchFamily="34" charset="0"/>
              </a:rPr>
              <a:t>Senaabil</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Chandi</a:t>
            </a:r>
            <a:r>
              <a:rPr lang="en-US" sz="2800" dirty="0">
                <a:solidFill>
                  <a:schemeClr val="tx1"/>
                </a:solidFill>
                <a:latin typeface="Segoe UI Semilight" panose="020B0402040204020203" pitchFamily="34" charset="0"/>
                <a:cs typeface="Segoe UI Semilight" panose="020B0402040204020203" pitchFamily="34" charset="0"/>
              </a:rPr>
              <a:t>, CTO of Contoso Healthcare.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59223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- 1</a:t>
            </a:r>
          </a:p>
        </p:txBody>
      </p:sp>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69239" y="1189177"/>
            <a:ext cx="11653523" cy="4468916"/>
          </a:xfrm>
        </p:spPr>
        <p:txBody>
          <a:bodyPr/>
          <a:lstStyle/>
          <a:p>
            <a:pPr marL="0" indent="0" algn="l">
              <a:buNone/>
            </a:pPr>
            <a:r>
              <a:rPr lang="en-US" sz="3200" b="0" i="0" dirty="0">
                <a:solidFill>
                  <a:schemeClr val="tx1"/>
                </a:solidFill>
                <a:effectLst/>
              </a:rPr>
              <a:t>1. Each hospital must submit claims forms in a consistent manner. How do you suggest having each hospital provide claims forms for automated centralized processing?</a:t>
            </a:r>
          </a:p>
          <a:p>
            <a:pPr marL="0" indent="0" algn="l">
              <a:buNone/>
            </a:pPr>
            <a:endParaRPr lang="en-US" sz="3200" dirty="0">
              <a:solidFill>
                <a:schemeClr val="tx1"/>
              </a:solidFill>
            </a:endParaRPr>
          </a:p>
          <a:p>
            <a:pPr marL="0" indent="0" algn="l">
              <a:buNone/>
            </a:pPr>
            <a:r>
              <a:rPr lang="en-US" sz="2800" b="0" i="0" dirty="0">
                <a:solidFill>
                  <a:schemeClr val="tx1"/>
                </a:solidFill>
                <a:effectLst/>
              </a:rPr>
              <a:t>Each hospital should deliver claims forms digitally. This means that any handwritten forms should be scanned and provided as digital files. These files should be uploaded to an Azure Storage Account. In order to simplify the upload process, the Azure Files service can be used to expose the storage account as a network file share. It is essential at this level to remove the handling of paper forms and proceed with a 100% digital process.</a:t>
            </a:r>
            <a:endParaRPr lang="en-US" sz="2800" dirty="0">
              <a:solidFill>
                <a:schemeClr val="tx1"/>
              </a:solidFill>
            </a:endParaRPr>
          </a:p>
        </p:txBody>
      </p:sp>
    </p:spTree>
    <p:extLst>
      <p:ext uri="{BB962C8B-B14F-4D97-AF65-F5344CB8AC3E}">
        <p14:creationId xmlns:p14="http://schemas.microsoft.com/office/powerpoint/2010/main" val="25783882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- 2</a:t>
            </a:r>
          </a:p>
        </p:txBody>
      </p:sp>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37862" y="1390883"/>
            <a:ext cx="11653523" cy="3748719"/>
          </a:xfrm>
        </p:spPr>
        <p:txBody>
          <a:bodyPr/>
          <a:lstStyle/>
          <a:p>
            <a:pPr marL="0" indent="0" algn="l">
              <a:buNone/>
            </a:pPr>
            <a:r>
              <a:rPr lang="en-US" sz="3200" dirty="0">
                <a:solidFill>
                  <a:schemeClr val="tx1"/>
                </a:solidFill>
              </a:rPr>
              <a:t>2</a:t>
            </a:r>
            <a:r>
              <a:rPr lang="en-US" sz="3200" b="0" i="0" dirty="0">
                <a:solidFill>
                  <a:schemeClr val="tx1"/>
                </a:solidFill>
                <a:effectLst/>
              </a:rPr>
              <a:t>. Each hospital must provide patient audio files in a consistent manner. How do you suggest each hospital provide audio files for automated centralized processing? Does this differ from the method you suggested for claims forms? If so, why?</a:t>
            </a:r>
            <a:endParaRPr lang="en-US" sz="3200" dirty="0">
              <a:solidFill>
                <a:schemeClr val="tx1"/>
              </a:solidFill>
            </a:endParaRP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It is recommended to keep uploading of files consistent. Each hospital should use the same method to upload audio files as it does the claims forms.</a:t>
            </a:r>
            <a:endParaRPr lang="en-US" sz="2800" dirty="0">
              <a:solidFill>
                <a:schemeClr val="tx1"/>
              </a:solidFill>
            </a:endParaRPr>
          </a:p>
        </p:txBody>
      </p:sp>
    </p:spTree>
    <p:extLst>
      <p:ext uri="{BB962C8B-B14F-4D97-AF65-F5344CB8AC3E}">
        <p14:creationId xmlns:p14="http://schemas.microsoft.com/office/powerpoint/2010/main" val="26934591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69238" y="1090565"/>
            <a:ext cx="11653523" cy="6053965"/>
          </a:xfrm>
        </p:spPr>
        <p:txBody>
          <a:bodyPr/>
          <a:lstStyle/>
          <a:p>
            <a:pPr marL="0" indent="0" algn="l">
              <a:spcAft>
                <a:spcPts val="1800"/>
              </a:spcAft>
              <a:buNone/>
            </a:pPr>
            <a:r>
              <a:rPr lang="en-US" sz="3200" b="0" i="0" dirty="0">
                <a:solidFill>
                  <a:schemeClr val="tx1"/>
                </a:solidFill>
                <a:effectLst/>
              </a:rPr>
              <a:t>3. Audio and claim form files need to be stored centrally. What type of structure do you recommend to organize these incoming files?</a:t>
            </a:r>
          </a:p>
          <a:p>
            <a:pPr marL="0" indent="0" algn="l">
              <a:buNone/>
            </a:pPr>
            <a:r>
              <a:rPr lang="en-US" sz="2800" b="0" i="0" dirty="0">
                <a:solidFill>
                  <a:schemeClr val="tx1"/>
                </a:solidFill>
                <a:effectLst/>
              </a:rPr>
              <a:t>There are multiple valid approaches to file organization. When using batch processing, a common approach is to use the following structure (subject matter could be "</a:t>
            </a:r>
            <a:r>
              <a:rPr lang="en-US" sz="2800" b="0" i="0" dirty="0" err="1">
                <a:solidFill>
                  <a:schemeClr val="tx1"/>
                </a:solidFill>
                <a:effectLst/>
              </a:rPr>
              <a:t>claimsform</a:t>
            </a:r>
            <a:r>
              <a:rPr lang="en-US" sz="2800" b="0" i="0" dirty="0">
                <a:solidFill>
                  <a:schemeClr val="tx1"/>
                </a:solidFill>
                <a:effectLst/>
              </a:rPr>
              <a:t>" or "</a:t>
            </a:r>
            <a:r>
              <a:rPr lang="en-US" sz="2800" b="0" i="0" dirty="0" err="1">
                <a:solidFill>
                  <a:schemeClr val="tx1"/>
                </a:solidFill>
                <a:effectLst/>
              </a:rPr>
              <a:t>visitaudio</a:t>
            </a:r>
            <a:r>
              <a:rPr lang="en-US" sz="2800" b="0" i="0" dirty="0">
                <a:solidFill>
                  <a:schemeClr val="tx1"/>
                </a:solidFill>
                <a:effectLst/>
              </a:rPr>
              <a:t>"):</a:t>
            </a:r>
          </a:p>
          <a:p>
            <a:pPr marL="914400" lvl="1" indent="-457200"/>
            <a:r>
              <a:rPr lang="en-US" sz="2800" b="1" i="0" dirty="0">
                <a:solidFill>
                  <a:schemeClr val="tx1"/>
                </a:solidFill>
                <a:effectLst/>
                <a:latin typeface="+mj-lt"/>
              </a:rPr>
              <a:t>{Hospital}/{</a:t>
            </a:r>
            <a:r>
              <a:rPr lang="en-US" sz="2800" b="1" i="0" dirty="0" err="1">
                <a:solidFill>
                  <a:schemeClr val="tx1"/>
                </a:solidFill>
                <a:effectLst/>
                <a:latin typeface="+mj-lt"/>
              </a:rPr>
              <a:t>SubjectMatter</a:t>
            </a:r>
            <a:r>
              <a:rPr lang="en-US" sz="2800" b="1" i="0" dirty="0">
                <a:solidFill>
                  <a:schemeClr val="tx1"/>
                </a:solidFill>
                <a:effectLst/>
                <a:latin typeface="+mj-lt"/>
              </a:rPr>
              <a:t>}/In/{</a:t>
            </a:r>
            <a:r>
              <a:rPr lang="en-US" sz="2800" b="1" i="0" dirty="0" err="1">
                <a:solidFill>
                  <a:schemeClr val="tx1"/>
                </a:solidFill>
                <a:effectLst/>
                <a:latin typeface="+mj-lt"/>
              </a:rPr>
              <a:t>yyyy</a:t>
            </a:r>
            <a:r>
              <a:rPr lang="en-US" sz="2800" b="1" i="0" dirty="0">
                <a:solidFill>
                  <a:schemeClr val="tx1"/>
                </a:solidFill>
                <a:effectLst/>
                <a:latin typeface="+mj-lt"/>
              </a:rPr>
              <a:t>}/{mm}/{dd}/{</a:t>
            </a:r>
            <a:r>
              <a:rPr lang="en-US" sz="2800" b="1" i="0" dirty="0" err="1">
                <a:solidFill>
                  <a:schemeClr val="tx1"/>
                </a:solidFill>
                <a:effectLst/>
                <a:latin typeface="+mj-lt"/>
              </a:rPr>
              <a:t>hh</a:t>
            </a:r>
            <a:r>
              <a:rPr lang="en-US" sz="2800" b="1" i="0" dirty="0">
                <a:solidFill>
                  <a:schemeClr val="tx1"/>
                </a:solidFill>
                <a:effectLst/>
                <a:latin typeface="+mj-lt"/>
              </a:rPr>
              <a:t>}/</a:t>
            </a:r>
          </a:p>
          <a:p>
            <a:pPr marL="914400" lvl="1" indent="-457200"/>
            <a:r>
              <a:rPr lang="en-US" sz="2800" b="1" i="0" dirty="0">
                <a:solidFill>
                  <a:schemeClr val="tx1"/>
                </a:solidFill>
                <a:effectLst/>
                <a:latin typeface="+mj-lt"/>
              </a:rPr>
              <a:t>{Hospital}/{</a:t>
            </a:r>
            <a:r>
              <a:rPr lang="en-US" sz="2800" b="1" i="0" dirty="0" err="1">
                <a:solidFill>
                  <a:schemeClr val="tx1"/>
                </a:solidFill>
                <a:effectLst/>
                <a:latin typeface="+mj-lt"/>
              </a:rPr>
              <a:t>SubjectMatter</a:t>
            </a:r>
            <a:r>
              <a:rPr lang="en-US" sz="2800" b="1" i="0" dirty="0">
                <a:solidFill>
                  <a:schemeClr val="tx1"/>
                </a:solidFill>
                <a:effectLst/>
                <a:latin typeface="+mj-lt"/>
              </a:rPr>
              <a:t>}/Out/{</a:t>
            </a:r>
            <a:r>
              <a:rPr lang="en-US" sz="2800" b="1" i="0" dirty="0" err="1">
                <a:solidFill>
                  <a:schemeClr val="tx1"/>
                </a:solidFill>
                <a:effectLst/>
                <a:latin typeface="+mj-lt"/>
              </a:rPr>
              <a:t>yyyy</a:t>
            </a:r>
            <a:r>
              <a:rPr lang="en-US" sz="2800" b="1" i="0" dirty="0">
                <a:solidFill>
                  <a:schemeClr val="tx1"/>
                </a:solidFill>
                <a:effectLst/>
                <a:latin typeface="+mj-lt"/>
              </a:rPr>
              <a:t>}/{mm}/{dd}/{</a:t>
            </a:r>
            <a:r>
              <a:rPr lang="en-US" sz="2800" b="1" i="0" dirty="0" err="1">
                <a:solidFill>
                  <a:schemeClr val="tx1"/>
                </a:solidFill>
                <a:effectLst/>
                <a:latin typeface="+mj-lt"/>
              </a:rPr>
              <a:t>hh</a:t>
            </a:r>
            <a:r>
              <a:rPr lang="en-US" sz="2800" b="1" i="0" dirty="0">
                <a:solidFill>
                  <a:schemeClr val="tx1"/>
                </a:solidFill>
                <a:effectLst/>
                <a:latin typeface="+mj-lt"/>
              </a:rPr>
              <a:t>}/</a:t>
            </a:r>
          </a:p>
          <a:p>
            <a:pPr marL="914400" lvl="1" indent="-457200"/>
            <a:r>
              <a:rPr lang="en-US" sz="2800" b="1" i="0" dirty="0">
                <a:solidFill>
                  <a:schemeClr val="tx1"/>
                </a:solidFill>
                <a:effectLst/>
                <a:latin typeface="+mj-lt"/>
              </a:rPr>
              <a:t>{Hospital}/{</a:t>
            </a:r>
            <a:r>
              <a:rPr lang="en-US" sz="2800" b="1" i="0" dirty="0" err="1">
                <a:solidFill>
                  <a:schemeClr val="tx1"/>
                </a:solidFill>
                <a:effectLst/>
                <a:latin typeface="+mj-lt"/>
              </a:rPr>
              <a:t>SubjectMatter</a:t>
            </a:r>
            <a:r>
              <a:rPr lang="en-US" sz="2800" b="1" i="0" dirty="0">
                <a:solidFill>
                  <a:schemeClr val="tx1"/>
                </a:solidFill>
                <a:effectLst/>
                <a:latin typeface="+mj-lt"/>
              </a:rPr>
              <a:t>}/Bad/{</a:t>
            </a:r>
            <a:r>
              <a:rPr lang="en-US" sz="2800" b="1" i="0" dirty="0" err="1">
                <a:solidFill>
                  <a:schemeClr val="tx1"/>
                </a:solidFill>
                <a:effectLst/>
                <a:latin typeface="+mj-lt"/>
              </a:rPr>
              <a:t>yyyy</a:t>
            </a:r>
            <a:r>
              <a:rPr lang="en-US" sz="2800" b="1" i="0" dirty="0">
                <a:solidFill>
                  <a:schemeClr val="tx1"/>
                </a:solidFill>
                <a:effectLst/>
                <a:latin typeface="+mj-lt"/>
              </a:rPr>
              <a:t>}/{mm}/{dd}/{</a:t>
            </a:r>
            <a:r>
              <a:rPr lang="en-US" sz="2800" b="1" i="0" dirty="0" err="1">
                <a:solidFill>
                  <a:schemeClr val="tx1"/>
                </a:solidFill>
                <a:effectLst/>
                <a:latin typeface="+mj-lt"/>
              </a:rPr>
              <a:t>hh</a:t>
            </a:r>
            <a:r>
              <a:rPr lang="en-US" sz="2800" b="1" i="0" dirty="0">
                <a:solidFill>
                  <a:schemeClr val="tx1"/>
                </a:solidFill>
                <a:effectLst/>
                <a:latin typeface="+mj-lt"/>
              </a:rPr>
              <a:t>}/</a:t>
            </a:r>
          </a:p>
          <a:p>
            <a:pPr marL="0" indent="0" algn="l">
              <a:buNone/>
            </a:pPr>
            <a:r>
              <a:rPr lang="en-US" sz="2800" b="0" i="0" dirty="0">
                <a:solidFill>
                  <a:schemeClr val="tx1"/>
                </a:solidFill>
                <a:effectLst/>
              </a:rPr>
              <a:t>Using this structure, files land in the "in" directory, and when processed, the new data is placed in the "out" directory. Should the processing of a file fail, it can be moved into a "bad" folder for further review.</a:t>
            </a:r>
            <a:br>
              <a:rPr lang="en-US" sz="2800" dirty="0">
                <a:solidFill>
                  <a:schemeClr val="tx1"/>
                </a:solidFill>
              </a:rPr>
            </a:br>
            <a:endParaRPr lang="en-US" sz="2800" dirty="0">
              <a:solidFill>
                <a:schemeClr val="tx1"/>
              </a:solidFill>
            </a:endParaRPr>
          </a:p>
        </p:txBody>
      </p:sp>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- 3</a:t>
            </a:r>
          </a:p>
        </p:txBody>
      </p:sp>
    </p:spTree>
    <p:extLst>
      <p:ext uri="{BB962C8B-B14F-4D97-AF65-F5344CB8AC3E}">
        <p14:creationId xmlns:p14="http://schemas.microsoft.com/office/powerpoint/2010/main" val="39790661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619A0-1CBB-49CA-8335-2D9A31EB05A2}"/>
              </a:ext>
            </a:extLst>
          </p:cNvPr>
          <p:cNvSpPr>
            <a:spLocks noGrp="1"/>
          </p:cNvSpPr>
          <p:nvPr>
            <p:ph type="title"/>
          </p:nvPr>
        </p:nvSpPr>
        <p:spPr/>
        <p:txBody>
          <a:bodyPr/>
          <a:lstStyle/>
          <a:p>
            <a:r>
              <a:rPr lang="en-US" dirty="0"/>
              <a:t>Preferred solution – File ingestion - 4</a:t>
            </a:r>
          </a:p>
        </p:txBody>
      </p:sp>
      <p:sp>
        <p:nvSpPr>
          <p:cNvPr id="2" name="Text Placeholder 1">
            <a:extLst>
              <a:ext uri="{FF2B5EF4-FFF2-40B4-BE49-F238E27FC236}">
                <a16:creationId xmlns:a16="http://schemas.microsoft.com/office/drawing/2014/main" id="{F133E775-0E83-476E-B7AC-D94757F40663}"/>
              </a:ext>
            </a:extLst>
          </p:cNvPr>
          <p:cNvSpPr>
            <a:spLocks noGrp="1"/>
          </p:cNvSpPr>
          <p:nvPr>
            <p:ph type="body" sz="quarter" idx="10"/>
          </p:nvPr>
        </p:nvSpPr>
        <p:spPr>
          <a:xfrm>
            <a:off x="269239" y="1189177"/>
            <a:ext cx="11653523" cy="5687711"/>
          </a:xfrm>
        </p:spPr>
        <p:txBody>
          <a:bodyPr/>
          <a:lstStyle/>
          <a:p>
            <a:pPr marL="0" indent="0">
              <a:buNone/>
            </a:pPr>
            <a:r>
              <a:rPr lang="en-US" sz="3200" dirty="0">
                <a:solidFill>
                  <a:schemeClr val="tx1"/>
                </a:solidFill>
              </a:rPr>
              <a:t>4. T</a:t>
            </a:r>
            <a:r>
              <a:rPr lang="en-US" sz="3200" b="0" i="0" dirty="0">
                <a:solidFill>
                  <a:schemeClr val="tx1"/>
                </a:solidFill>
                <a:effectLst/>
              </a:rPr>
              <a:t>he business process of extracting and storing claims form data and audio transcriptions must be automated. What do you recommend to trigger and orchestrate this processing so that manual intervention is not required?</a:t>
            </a:r>
          </a:p>
          <a:p>
            <a:pPr marL="0" indent="0">
              <a:spcBef>
                <a:spcPts val="0"/>
              </a:spcBef>
              <a:buNone/>
            </a:pPr>
            <a:endParaRPr lang="en-US" sz="3200" dirty="0">
              <a:solidFill>
                <a:schemeClr val="tx1"/>
              </a:solidFill>
            </a:endParaRPr>
          </a:p>
          <a:p>
            <a:pPr marL="0" indent="0">
              <a:spcBef>
                <a:spcPts val="0"/>
              </a:spcBef>
              <a:buNone/>
            </a:pPr>
            <a:r>
              <a:rPr lang="en-US" sz="2800" b="0" i="0" dirty="0">
                <a:solidFill>
                  <a:schemeClr val="tx1"/>
                </a:solidFill>
                <a:effectLst/>
              </a:rPr>
              <a:t>Similar to file organization, multiple approaches to process triggering also exist. You can use timer triggers in Azure Functions, schedule triggers in Azure Logic Apps, and even scheduled triggers for an Azure Synapse Analytics pipeline. You also can utilize event-based triggers. An example of an event-based trigger is to use Event Grid that can identify the storage account as an event source and watch for the </a:t>
            </a:r>
            <a:r>
              <a:rPr lang="en-US" sz="2800" b="0" i="0" dirty="0" err="1">
                <a:solidFill>
                  <a:schemeClr val="tx1"/>
                </a:solidFill>
                <a:effectLst/>
              </a:rPr>
              <a:t>BlobCreated</a:t>
            </a:r>
            <a:r>
              <a:rPr lang="en-US" sz="2800" b="0" i="0" dirty="0">
                <a:solidFill>
                  <a:schemeClr val="tx1"/>
                </a:solidFill>
                <a:effectLst/>
              </a:rPr>
              <a:t> event. This event can initiate the execution of an Azure Function that begins processing the file that was added to storage.</a:t>
            </a:r>
            <a:endParaRPr lang="en-US" sz="2800" dirty="0">
              <a:solidFill>
                <a:schemeClr val="tx1"/>
              </a:solidFill>
            </a:endParaRPr>
          </a:p>
        </p:txBody>
      </p:sp>
    </p:spTree>
    <p:extLst>
      <p:ext uri="{BB962C8B-B14F-4D97-AF65-F5344CB8AC3E}">
        <p14:creationId xmlns:p14="http://schemas.microsoft.com/office/powerpoint/2010/main" val="12194781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AB64F-25F4-4C10-B84E-A0DA24638990}"/>
              </a:ext>
            </a:extLst>
          </p:cNvPr>
          <p:cNvSpPr>
            <a:spLocks noGrp="1"/>
          </p:cNvSpPr>
          <p:nvPr>
            <p:ph type="title"/>
          </p:nvPr>
        </p:nvSpPr>
        <p:spPr/>
        <p:txBody>
          <a:bodyPr/>
          <a:lstStyle/>
          <a:p>
            <a:r>
              <a:rPr lang="en-US" dirty="0"/>
              <a:t>Preferred solution – File ingestion - 5</a:t>
            </a:r>
          </a:p>
        </p:txBody>
      </p:sp>
      <p:sp>
        <p:nvSpPr>
          <p:cNvPr id="2" name="Text Placeholder 1">
            <a:extLst>
              <a:ext uri="{FF2B5EF4-FFF2-40B4-BE49-F238E27FC236}">
                <a16:creationId xmlns:a16="http://schemas.microsoft.com/office/drawing/2014/main" id="{4245D9B8-9DC0-45CB-8D4A-6ED535BE3A76}"/>
              </a:ext>
            </a:extLst>
          </p:cNvPr>
          <p:cNvSpPr>
            <a:spLocks noGrp="1"/>
          </p:cNvSpPr>
          <p:nvPr>
            <p:ph type="body" sz="quarter" idx="10"/>
          </p:nvPr>
        </p:nvSpPr>
        <p:spPr>
          <a:xfrm>
            <a:off x="269239" y="1189177"/>
            <a:ext cx="11653523" cy="5663089"/>
          </a:xfrm>
        </p:spPr>
        <p:txBody>
          <a:bodyPr/>
          <a:lstStyle/>
          <a:p>
            <a:pPr marL="0" indent="0" algn="l">
              <a:buNone/>
            </a:pPr>
            <a:r>
              <a:rPr lang="en-US" sz="3200" b="0" i="0" dirty="0">
                <a:solidFill>
                  <a:schemeClr val="tx1"/>
                </a:solidFill>
                <a:effectLst/>
              </a:rPr>
              <a:t>5. Once a claim form or audio file has been processed, how do you ensure that they do not get processed multiple times?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When using the batch processing in/out/bad approach, the result of the processing is idempotent, meaning that if the files do end up getting processed multiple times, it will result in unchanged values. The results in the "out" folder will remain the same. Data will not be added or removed as long as the "in" folder files are unchanged. When it comes to individual file processing, moving the file to some type of processed or archive location is recommended to ensure that it does not get processed multiple times. If the output data is saved into a database, it is vital to make sure the implementation is idempotent.</a:t>
            </a:r>
          </a:p>
          <a:p>
            <a:endParaRPr lang="en-US" sz="3200" dirty="0">
              <a:solidFill>
                <a:schemeClr val="tx1"/>
              </a:solidFill>
            </a:endParaRPr>
          </a:p>
        </p:txBody>
      </p:sp>
    </p:spTree>
    <p:extLst>
      <p:ext uri="{BB962C8B-B14F-4D97-AF65-F5344CB8AC3E}">
        <p14:creationId xmlns:p14="http://schemas.microsoft.com/office/powerpoint/2010/main" val="28652762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1EE7AF-F271-424E-B9A8-503BB5AFB8A4}"/>
              </a:ext>
            </a:extLst>
          </p:cNvPr>
          <p:cNvSpPr>
            <a:spLocks noGrp="1"/>
          </p:cNvSpPr>
          <p:nvPr>
            <p:ph type="title"/>
          </p:nvPr>
        </p:nvSpPr>
        <p:spPr/>
        <p:txBody>
          <a:bodyPr/>
          <a:lstStyle/>
          <a:p>
            <a:r>
              <a:rPr lang="en-US" dirty="0"/>
              <a:t>Preferred solution – Form processing - 1</a:t>
            </a:r>
          </a:p>
        </p:txBody>
      </p:sp>
      <p:sp>
        <p:nvSpPr>
          <p:cNvPr id="2" name="Text Placeholder 1">
            <a:extLst>
              <a:ext uri="{FF2B5EF4-FFF2-40B4-BE49-F238E27FC236}">
                <a16:creationId xmlns:a16="http://schemas.microsoft.com/office/drawing/2014/main" id="{B06CFD51-D13E-4972-AC81-DF431E8EC4C1}"/>
              </a:ext>
            </a:extLst>
          </p:cNvPr>
          <p:cNvSpPr>
            <a:spLocks noGrp="1"/>
          </p:cNvSpPr>
          <p:nvPr>
            <p:ph type="body" sz="quarter" idx="10"/>
          </p:nvPr>
        </p:nvSpPr>
        <p:spPr>
          <a:xfrm>
            <a:off x="269239" y="1189177"/>
            <a:ext cx="11653523" cy="5010602"/>
          </a:xfrm>
        </p:spPr>
        <p:txBody>
          <a:bodyPr/>
          <a:lstStyle/>
          <a:p>
            <a:pPr algn="l">
              <a:buFont typeface="+mj-lt"/>
              <a:buAutoNum type="arabicPeriod"/>
            </a:pPr>
            <a:r>
              <a:rPr lang="en-US" sz="3200" b="0" i="0" dirty="0">
                <a:solidFill>
                  <a:schemeClr val="tx1"/>
                </a:solidFill>
                <a:effectLst/>
              </a:rPr>
              <a:t>What Azure service do you recommend to extract data from the claims forms? Are there any tools that can be used to simplify this process?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Azure Form Recognizer can be used to train a custom model to extract information from a form.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sample labeling tool</a:t>
            </a:r>
            <a:r>
              <a:rPr lang="en-US" sz="2800" b="0" i="0" dirty="0">
                <a:solidFill>
                  <a:schemeClr val="tx1"/>
                </a:solidFill>
                <a:effectLst/>
              </a:rPr>
              <a:t> can be used to provide an intuitive user interface to identify the regions of the form from where data should be extracted, resulting in a supervised learning model that can be used to extract data from subsequent forms. Training should take place with a minimum of 5 samples when using supervised (labeled) learning.</a:t>
            </a:r>
          </a:p>
          <a:p>
            <a:pPr marL="0" indent="0">
              <a:buNone/>
            </a:pPr>
            <a:endParaRPr lang="en-US" sz="3200" dirty="0">
              <a:solidFill>
                <a:schemeClr val="tx1"/>
              </a:solidFill>
            </a:endParaRPr>
          </a:p>
        </p:txBody>
      </p:sp>
    </p:spTree>
    <p:extLst>
      <p:ext uri="{BB962C8B-B14F-4D97-AF65-F5344CB8AC3E}">
        <p14:creationId xmlns:p14="http://schemas.microsoft.com/office/powerpoint/2010/main" val="40950027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543F3D-0B7A-460A-89BE-26C3032573B3}"/>
              </a:ext>
            </a:extLst>
          </p:cNvPr>
          <p:cNvSpPr>
            <a:spLocks noGrp="1"/>
          </p:cNvSpPr>
          <p:nvPr>
            <p:ph type="title"/>
          </p:nvPr>
        </p:nvSpPr>
        <p:spPr/>
        <p:txBody>
          <a:bodyPr/>
          <a:lstStyle/>
          <a:p>
            <a:r>
              <a:rPr lang="en-US" dirty="0"/>
              <a:t>Preferred solution – Form processing - 2</a:t>
            </a:r>
          </a:p>
        </p:txBody>
      </p:sp>
      <p:sp>
        <p:nvSpPr>
          <p:cNvPr id="2" name="Text Placeholder 1">
            <a:extLst>
              <a:ext uri="{FF2B5EF4-FFF2-40B4-BE49-F238E27FC236}">
                <a16:creationId xmlns:a16="http://schemas.microsoft.com/office/drawing/2014/main" id="{AD1EE76C-D5B5-4307-BDCF-4AEA9FF9BFAF}"/>
              </a:ext>
            </a:extLst>
          </p:cNvPr>
          <p:cNvSpPr>
            <a:spLocks noGrp="1"/>
          </p:cNvSpPr>
          <p:nvPr>
            <p:ph type="body" sz="quarter" idx="10"/>
          </p:nvPr>
        </p:nvSpPr>
        <p:spPr>
          <a:xfrm>
            <a:off x="269239" y="1189177"/>
            <a:ext cx="11653523" cy="4179606"/>
          </a:xfrm>
        </p:spPr>
        <p:txBody>
          <a:bodyPr/>
          <a:lstStyle/>
          <a:p>
            <a:pPr marL="0" indent="0" algn="l">
              <a:buNone/>
            </a:pPr>
            <a:r>
              <a:rPr lang="en-US" sz="3200" b="0" i="0" dirty="0">
                <a:solidFill>
                  <a:schemeClr val="tx1"/>
                </a:solidFill>
                <a:effectLst/>
              </a:rPr>
              <a:t>2. How do you recommend storing the data extracted from the claims forms?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The result of the data extraction process using the Form Recognizer yields JSON documents. This data can be further processed and stored in a relational database, the results can be saved to a storage account as files, or they can be stored as documents in a NoSQL type of database, like Cosmos DB.</a:t>
            </a:r>
          </a:p>
          <a:p>
            <a:endParaRPr lang="en-US" sz="3200" dirty="0">
              <a:solidFill>
                <a:schemeClr val="tx1"/>
              </a:solidFill>
            </a:endParaRPr>
          </a:p>
        </p:txBody>
      </p:sp>
    </p:spTree>
    <p:extLst>
      <p:ext uri="{BB962C8B-B14F-4D97-AF65-F5344CB8AC3E}">
        <p14:creationId xmlns:p14="http://schemas.microsoft.com/office/powerpoint/2010/main" val="1559131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A25B41-0C16-4F07-A95B-63C5476EC685}"/>
              </a:ext>
            </a:extLst>
          </p:cNvPr>
          <p:cNvSpPr>
            <a:spLocks noGrp="1"/>
          </p:cNvSpPr>
          <p:nvPr>
            <p:ph type="title"/>
          </p:nvPr>
        </p:nvSpPr>
        <p:spPr/>
        <p:txBody>
          <a:bodyPr/>
          <a:lstStyle/>
          <a:p>
            <a:r>
              <a:rPr lang="en-US" dirty="0"/>
              <a:t>Preferred solution - Reporting</a:t>
            </a:r>
          </a:p>
        </p:txBody>
      </p:sp>
      <p:sp>
        <p:nvSpPr>
          <p:cNvPr id="2" name="Text Placeholder 1">
            <a:extLst>
              <a:ext uri="{FF2B5EF4-FFF2-40B4-BE49-F238E27FC236}">
                <a16:creationId xmlns:a16="http://schemas.microsoft.com/office/drawing/2014/main" id="{C8AC87B1-54B9-4CDF-BC8A-1A2412337BB2}"/>
              </a:ext>
            </a:extLst>
          </p:cNvPr>
          <p:cNvSpPr>
            <a:spLocks noGrp="1"/>
          </p:cNvSpPr>
          <p:nvPr>
            <p:ph type="body" sz="quarter" idx="10"/>
          </p:nvPr>
        </p:nvSpPr>
        <p:spPr>
          <a:xfrm>
            <a:off x="269239" y="1189177"/>
            <a:ext cx="11653523" cy="3791807"/>
          </a:xfrm>
        </p:spPr>
        <p:txBody>
          <a:bodyPr/>
          <a:lstStyle/>
          <a:p>
            <a:pPr algn="l">
              <a:buFont typeface="+mj-lt"/>
              <a:buAutoNum type="arabicPeriod"/>
            </a:pPr>
            <a:r>
              <a:rPr lang="en-US" sz="3200" b="0" i="0" dirty="0">
                <a:solidFill>
                  <a:schemeClr val="tx1"/>
                </a:solidFill>
                <a:effectLst/>
              </a:rPr>
              <a:t>What Azure service do you recommend for the creation of reports to visualize data extracted from the claims forms?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Power BI is a collection of software services, apps, and connectors that work together to turn your unrelated data sources into coherent, visually immersive, and interactive insights. The data can be sourced from various cloud-based services, such as Azure Storage and Cosmos DB.</a:t>
            </a:r>
          </a:p>
          <a:p>
            <a:endParaRPr lang="en-US" sz="3200" dirty="0">
              <a:solidFill>
                <a:schemeClr val="tx1"/>
              </a:solidFill>
            </a:endParaRPr>
          </a:p>
        </p:txBody>
      </p:sp>
    </p:spTree>
    <p:extLst>
      <p:ext uri="{BB962C8B-B14F-4D97-AF65-F5344CB8AC3E}">
        <p14:creationId xmlns:p14="http://schemas.microsoft.com/office/powerpoint/2010/main" val="1241179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5423023"/>
          </a:xfrm>
        </p:spPr>
        <p:txBody>
          <a:bodyPr/>
          <a:lstStyle/>
          <a:p>
            <a:pPr algn="l">
              <a:spcBef>
                <a:spcPts val="0"/>
              </a:spcBef>
              <a:buFont typeface="+mj-lt"/>
              <a:buAutoNum type="arabicPeriod"/>
            </a:pPr>
            <a:r>
              <a:rPr lang="en-US" sz="3200" b="0" i="0" dirty="0">
                <a:solidFill>
                  <a:schemeClr val="tx1"/>
                </a:solidFill>
                <a:effectLst/>
              </a:rPr>
              <a:t>What Azure service do you recommend for transcribing patient visit audio files?</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Azure Speech Service provides APIs to transcribe from audio files, either individually or in batch.</a:t>
            </a:r>
          </a:p>
          <a:p>
            <a:pPr marL="0" indent="0" algn="l">
              <a:buNone/>
            </a:pPr>
            <a:endParaRPr lang="en-US" sz="3200" b="0" i="0" dirty="0">
              <a:solidFill>
                <a:schemeClr val="tx1"/>
              </a:solidFill>
              <a:effectLst/>
            </a:endParaRPr>
          </a:p>
          <a:p>
            <a:pPr marL="0" indent="0" algn="l">
              <a:spcBef>
                <a:spcPts val="0"/>
              </a:spcBef>
              <a:buNone/>
            </a:pPr>
            <a:r>
              <a:rPr lang="en-US" sz="3200" dirty="0">
                <a:solidFill>
                  <a:schemeClr val="tx1"/>
                </a:solidFill>
              </a:rPr>
              <a:t>2. </a:t>
            </a:r>
            <a:r>
              <a:rPr lang="en-US" sz="3200" b="0" i="0" dirty="0">
                <a:solidFill>
                  <a:schemeClr val="tx1"/>
                </a:solidFill>
                <a:effectLst/>
              </a:rPr>
              <a:t>How would you identify the spoken language of the visit?</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Language identification is available using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Speech Service speech-to-text APIs</a:t>
            </a:r>
            <a:r>
              <a:rPr lang="en-US" sz="2800" b="0" i="0" dirty="0">
                <a:solidFill>
                  <a:schemeClr val="tx1"/>
                </a:solidFill>
                <a:effectLst/>
              </a:rPr>
              <a:t>. Alternatively, language identification is also available for transcribed text using </a:t>
            </a:r>
            <a:r>
              <a:rPr lang="en-US" sz="2800" b="0" i="0" u="none" strike="noStrike" dirty="0">
                <a:solidFill>
                  <a:schemeClr val="tx1"/>
                </a:solidFill>
                <a:effectLst/>
                <a:hlinkClick r:id="rId4">
                  <a:extLst>
                    <a:ext uri="{A12FA001-AC4F-418D-AE19-62706E023703}">
                      <ahyp:hlinkClr xmlns:ahyp="http://schemas.microsoft.com/office/drawing/2018/hyperlinkcolor" val="tx"/>
                    </a:ext>
                  </a:extLst>
                </a:hlinkClick>
              </a:rPr>
              <a:t>Azure Text Analytics APIs</a:t>
            </a:r>
            <a:r>
              <a:rPr lang="en-US" sz="2800" b="0" i="0" dirty="0">
                <a:solidFill>
                  <a:schemeClr val="tx1"/>
                </a:solidFill>
                <a:effectLst/>
              </a:rPr>
              <a:t>.</a:t>
            </a:r>
          </a:p>
          <a:p>
            <a:endParaRPr lang="en-US" sz="3200" dirty="0">
              <a:solidFill>
                <a:schemeClr val="tx1"/>
              </a:solidFill>
            </a:endParaRP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77135" y="289511"/>
            <a:ext cx="11896775" cy="899665"/>
          </a:xfrm>
        </p:spPr>
        <p:txBody>
          <a:bodyPr/>
          <a:lstStyle/>
          <a:p>
            <a:r>
              <a:rPr lang="en-US" sz="4000" dirty="0"/>
              <a:t>Preferred solution – Audio transcription and translation - 1</a:t>
            </a:r>
          </a:p>
        </p:txBody>
      </p:sp>
    </p:spTree>
    <p:extLst>
      <p:ext uri="{BB962C8B-B14F-4D97-AF65-F5344CB8AC3E}">
        <p14:creationId xmlns:p14="http://schemas.microsoft.com/office/powerpoint/2010/main" val="28366714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4413516"/>
          </a:xfrm>
        </p:spPr>
        <p:txBody>
          <a:bodyPr/>
          <a:lstStyle/>
          <a:p>
            <a:pPr marL="0" indent="0" algn="l">
              <a:buNone/>
            </a:pPr>
            <a:r>
              <a:rPr lang="en-US" sz="3200" b="0" i="0" dirty="0">
                <a:solidFill>
                  <a:schemeClr val="tx1"/>
                </a:solidFill>
                <a:effectLst/>
              </a:rPr>
              <a:t>3. What Azure service would you use to translate audio transcriptions to English (</a:t>
            </a:r>
            <a:r>
              <a:rPr lang="en-US" sz="3200" b="0" i="0" dirty="0" err="1">
                <a:solidFill>
                  <a:schemeClr val="tx1"/>
                </a:solidFill>
                <a:effectLst/>
              </a:rPr>
              <a:t>en</a:t>
            </a:r>
            <a:r>
              <a:rPr lang="en-US" sz="3200" b="0" i="0" dirty="0">
                <a:solidFill>
                  <a:schemeClr val="tx1"/>
                </a:solidFill>
                <a:effectLst/>
              </a:rPr>
              <a:t>-US)?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Azure Speech service</a:t>
            </a:r>
            <a:r>
              <a:rPr lang="en-US" sz="2800" b="0" i="0" dirty="0">
                <a:solidFill>
                  <a:schemeClr val="tx1"/>
                </a:solidFill>
                <a:effectLst/>
              </a:rPr>
              <a:t> provides translation in speech-to-text as well as speech-to-speech. The </a:t>
            </a:r>
            <a:r>
              <a:rPr lang="en-US" sz="2800" b="0" i="0" u="none" strike="noStrike" dirty="0">
                <a:solidFill>
                  <a:schemeClr val="tx1"/>
                </a:solidFill>
                <a:effectLst/>
                <a:hlinkClick r:id="rId4">
                  <a:extLst>
                    <a:ext uri="{A12FA001-AC4F-418D-AE19-62706E023703}">
                      <ahyp:hlinkClr xmlns:ahyp="http://schemas.microsoft.com/office/drawing/2018/hyperlinkcolor" val="tx"/>
                    </a:ext>
                  </a:extLst>
                </a:hlinkClick>
              </a:rPr>
              <a:t>Microsoft Translator service</a:t>
            </a:r>
            <a:r>
              <a:rPr lang="en-US" sz="2800" b="0" i="0" dirty="0">
                <a:solidFill>
                  <a:schemeClr val="tx1"/>
                </a:solidFill>
                <a:effectLst/>
              </a:rPr>
              <a:t> can also be leveraged to accomplish the same goal. Speech translation, powered by Translator, is also available through the Azure Speech service. It combines functionality from the Translator Speech API and the Custom Speech Service into a unified and fully customizable service. In addition to speech translation, The Microsoft Translator service also offers text and document translation.</a:t>
            </a: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25507" y="289511"/>
            <a:ext cx="11999258" cy="899665"/>
          </a:xfrm>
        </p:spPr>
        <p:txBody>
          <a:bodyPr/>
          <a:lstStyle/>
          <a:p>
            <a:r>
              <a:rPr lang="en-US" sz="4000" dirty="0"/>
              <a:t>Preferred solution – Audio transcription and translation - 2</a:t>
            </a:r>
          </a:p>
        </p:txBody>
      </p:sp>
    </p:spTree>
    <p:extLst>
      <p:ext uri="{BB962C8B-B14F-4D97-AF65-F5344CB8AC3E}">
        <p14:creationId xmlns:p14="http://schemas.microsoft.com/office/powerpoint/2010/main" val="14630663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4425827"/>
          </a:xfrm>
        </p:spPr>
        <p:txBody>
          <a:bodyPr/>
          <a:lstStyle/>
          <a:p>
            <a:pPr marL="0" indent="0" algn="l">
              <a:spcBef>
                <a:spcPts val="0"/>
              </a:spcBef>
              <a:buNone/>
            </a:pPr>
            <a:r>
              <a:rPr lang="en-US" sz="3200" b="0" i="0" dirty="0">
                <a:solidFill>
                  <a:schemeClr val="tx1"/>
                </a:solidFill>
                <a:effectLst/>
              </a:rPr>
              <a:t>4. How do you recommend storing the audio transcription?</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The audio transcription can be stored in the same type of data store as the form data extraction (Cosmos DB).</a:t>
            </a:r>
          </a:p>
          <a:p>
            <a:pPr marL="0" indent="0" algn="l">
              <a:buNone/>
            </a:pPr>
            <a:endParaRPr lang="en-US" sz="2800" b="0" i="0" dirty="0">
              <a:solidFill>
                <a:schemeClr val="tx1"/>
              </a:solidFill>
              <a:effectLst/>
            </a:endParaRPr>
          </a:p>
          <a:p>
            <a:pPr marL="0" indent="0" algn="l">
              <a:spcBef>
                <a:spcPts val="0"/>
              </a:spcBef>
              <a:buNone/>
            </a:pPr>
            <a:r>
              <a:rPr lang="en-US" sz="3200" dirty="0">
                <a:solidFill>
                  <a:schemeClr val="tx1"/>
                </a:solidFill>
              </a:rPr>
              <a:t>5. </a:t>
            </a:r>
            <a:r>
              <a:rPr lang="en-US" sz="3200" b="0" i="0" dirty="0">
                <a:solidFill>
                  <a:schemeClr val="tx1"/>
                </a:solidFill>
                <a:effectLst/>
              </a:rPr>
              <a:t>In the case of an audit, how would you be able to track down the original source audio file for a specific transcription?</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Adding metadata fields to help with data lineage, such as processing date and path to the originating source file is recommended.</a:t>
            </a: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25507" y="289511"/>
            <a:ext cx="11999258" cy="899665"/>
          </a:xfrm>
        </p:spPr>
        <p:txBody>
          <a:bodyPr/>
          <a:lstStyle/>
          <a:p>
            <a:r>
              <a:rPr lang="en-US" sz="4000" dirty="0"/>
              <a:t>Preferred solution – Audio transcription and translation - 3</a:t>
            </a:r>
          </a:p>
        </p:txBody>
      </p:sp>
    </p:spTree>
    <p:extLst>
      <p:ext uri="{BB962C8B-B14F-4D97-AF65-F5344CB8AC3E}">
        <p14:creationId xmlns:p14="http://schemas.microsoft.com/office/powerpoint/2010/main" val="18069996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215451" y="866448"/>
            <a:ext cx="11653523" cy="6450997"/>
          </a:xfrm>
        </p:spPr>
        <p:txBody>
          <a:bodyPr/>
          <a:lstStyle/>
          <a:p>
            <a:pPr marL="0" indent="0" algn="l">
              <a:buNone/>
            </a:pPr>
            <a:r>
              <a:rPr lang="en-US" sz="3200" b="0" i="0" dirty="0">
                <a:solidFill>
                  <a:schemeClr val="tx1"/>
                </a:solidFill>
                <a:effectLst/>
              </a:rPr>
              <a:t>1. What Azure service do you recommend to index the audio transcription data to make them searchable?</a:t>
            </a:r>
          </a:p>
          <a:p>
            <a:pPr marL="0" indent="0" algn="l">
              <a:spcBef>
                <a:spcPts val="1200"/>
              </a:spcBef>
              <a:buNone/>
            </a:pPr>
            <a:r>
              <a:rPr lang="en-US" sz="2800" b="0" i="0" dirty="0">
                <a:solidFill>
                  <a:schemeClr val="tx1"/>
                </a:solidFill>
                <a:effectLst/>
              </a:rPr>
              <a:t>Azure Cognitive Search allows indexing for a wide variety of sources, including fields in Cosmos DB.</a:t>
            </a:r>
          </a:p>
          <a:p>
            <a:pPr marL="0" indent="0" algn="l">
              <a:spcBef>
                <a:spcPts val="1200"/>
              </a:spcBef>
              <a:buNone/>
            </a:pPr>
            <a:r>
              <a:rPr lang="en-US" sz="3200" b="0" i="0" dirty="0">
                <a:solidFill>
                  <a:schemeClr val="tx1"/>
                </a:solidFill>
                <a:effectLst/>
              </a:rPr>
              <a:t>2. How do you recommend keeping the index up-to-date when transcripts are added over time?</a:t>
            </a:r>
          </a:p>
          <a:p>
            <a:pPr marL="0" indent="0" algn="l">
              <a:spcBef>
                <a:spcPts val="1200"/>
              </a:spcBef>
              <a:buNone/>
            </a:pPr>
            <a:r>
              <a:rPr lang="en-US" sz="2800" b="0" i="0" dirty="0">
                <a:solidFill>
                  <a:schemeClr val="tx1"/>
                </a:solidFill>
                <a:effectLst/>
              </a:rPr>
              <a:t>Change detection is available for many indexers. In the case of Cosmos DB, the purpose of a data change detection policy is to identify changed data items efficiently. Currently, the only supported policy is the </a:t>
            </a:r>
            <a:r>
              <a:rPr lang="en-US" sz="2800" b="0" i="0" dirty="0" err="1">
                <a:solidFill>
                  <a:schemeClr val="tx1"/>
                </a:solidFill>
                <a:effectLst/>
              </a:rPr>
              <a:t>HighWaterMarkChangeDetectionPolicy</a:t>
            </a:r>
            <a:r>
              <a:rPr lang="en-US" sz="2800" b="0" i="0" dirty="0">
                <a:solidFill>
                  <a:schemeClr val="tx1"/>
                </a:solidFill>
                <a:effectLst/>
              </a:rPr>
              <a:t> using the _</a:t>
            </a:r>
            <a:r>
              <a:rPr lang="en-US" sz="2800" b="0" i="0" dirty="0" err="1">
                <a:solidFill>
                  <a:schemeClr val="tx1"/>
                </a:solidFill>
                <a:effectLst/>
              </a:rPr>
              <a:t>ts</a:t>
            </a:r>
            <a:r>
              <a:rPr lang="en-US" sz="2800" b="0" i="0" dirty="0">
                <a:solidFill>
                  <a:schemeClr val="tx1"/>
                </a:solidFill>
                <a:effectLst/>
              </a:rPr>
              <a:t> (timestamp) property in the case of indexing by Azure Cosmos DB. This helps with both performance for large datasets as well ensuring the index stays up to date. Re-indexing can be performed on a scheduled basis or initiated via an API call.</a:t>
            </a:r>
          </a:p>
          <a:p>
            <a:endParaRPr lang="en-US" sz="3200" dirty="0">
              <a:solidFill>
                <a:schemeClr val="tx1"/>
              </a:solidFill>
            </a:endParaRPr>
          </a:p>
        </p:txBody>
      </p:sp>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73155" y="131525"/>
            <a:ext cx="11795819" cy="899665"/>
          </a:xfrm>
        </p:spPr>
        <p:txBody>
          <a:bodyPr/>
          <a:lstStyle/>
          <a:p>
            <a:r>
              <a:rPr lang="en-US" sz="3200" dirty="0"/>
              <a:t>Preferred solution – Search indexing, enrichment, and implementation - 1</a:t>
            </a:r>
          </a:p>
        </p:txBody>
      </p:sp>
    </p:spTree>
    <p:extLst>
      <p:ext uri="{BB962C8B-B14F-4D97-AF65-F5344CB8AC3E}">
        <p14:creationId xmlns:p14="http://schemas.microsoft.com/office/powerpoint/2010/main" val="8761312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- 2</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3570208"/>
          </a:xfrm>
        </p:spPr>
        <p:txBody>
          <a:bodyPr/>
          <a:lstStyle/>
          <a:p>
            <a:pPr marL="0" indent="0" algn="l">
              <a:buNone/>
            </a:pPr>
            <a:r>
              <a:rPr lang="en-US" sz="3200" dirty="0">
                <a:solidFill>
                  <a:schemeClr val="tx1"/>
                </a:solidFill>
              </a:rPr>
              <a:t>3</a:t>
            </a:r>
            <a:r>
              <a:rPr lang="en-US" sz="3200" b="0" i="0" dirty="0">
                <a:solidFill>
                  <a:schemeClr val="tx1"/>
                </a:solidFill>
                <a:effectLst/>
              </a:rPr>
              <a:t>. What Azure service do you recommend to enrich the search index to extract medical insights?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Text Analytics for health is a feature of the Text Analytics API service that extracts and labels relevant medical information from unstructured texts such as doctor's notes, discharge summaries, clinical documents, and electronic health records. Use this service as part of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AI enrichment pipeline</a:t>
            </a:r>
            <a:r>
              <a:rPr lang="en-US" sz="2800" b="0" i="0" dirty="0">
                <a:solidFill>
                  <a:schemeClr val="tx1"/>
                </a:solidFill>
                <a:effectLst/>
              </a:rPr>
              <a:t> in Azure Cognitive Search.</a:t>
            </a:r>
          </a:p>
        </p:txBody>
      </p:sp>
    </p:spTree>
    <p:extLst>
      <p:ext uri="{BB962C8B-B14F-4D97-AF65-F5344CB8AC3E}">
        <p14:creationId xmlns:p14="http://schemas.microsoft.com/office/powerpoint/2010/main" val="16300420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- 3</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4789003"/>
          </a:xfrm>
        </p:spPr>
        <p:txBody>
          <a:bodyPr/>
          <a:lstStyle/>
          <a:p>
            <a:pPr marL="0" indent="0" algn="l">
              <a:buNone/>
            </a:pPr>
            <a:r>
              <a:rPr lang="en-US" sz="3200" b="0" i="0" dirty="0">
                <a:solidFill>
                  <a:schemeClr val="tx1"/>
                </a:solidFill>
                <a:effectLst/>
              </a:rPr>
              <a:t>4. What Azure service do you recommend to rank search results based on the search criteria or to identify questions that may be asked and provide direct answers?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Semantic search is a collection of features that improve the quality of search results. When enabled on your search service, it extends the query execution pipeline in two ways. First, it adds secondary ranking over an initial result set, promoting the most semantically relevant results to the top of the list. Second, it extracts and returns captions and answers in the response, which you can render on a search page to improve the user's search experience.</a:t>
            </a:r>
          </a:p>
        </p:txBody>
      </p:sp>
    </p:spTree>
    <p:extLst>
      <p:ext uri="{BB962C8B-B14F-4D97-AF65-F5344CB8AC3E}">
        <p14:creationId xmlns:p14="http://schemas.microsoft.com/office/powerpoint/2010/main" val="405845758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- 4</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2474524"/>
          </a:xfrm>
        </p:spPr>
        <p:txBody>
          <a:bodyPr/>
          <a:lstStyle/>
          <a:p>
            <a:pPr marL="0" indent="0" algn="l">
              <a:buNone/>
            </a:pPr>
            <a:r>
              <a:rPr lang="en-US" sz="3200" dirty="0">
                <a:solidFill>
                  <a:schemeClr val="tx1"/>
                </a:solidFill>
              </a:rPr>
              <a:t>5</a:t>
            </a:r>
            <a:r>
              <a:rPr lang="en-US" sz="3200" b="0" i="0" dirty="0">
                <a:solidFill>
                  <a:schemeClr val="tx1"/>
                </a:solidFill>
                <a:effectLst/>
              </a:rPr>
              <a:t>. What steps must be taken to implement the audio transcription search to the internal web portal?</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Many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tutorials</a:t>
            </a:r>
            <a:r>
              <a:rPr lang="en-US" sz="2800" b="0" i="0" dirty="0">
                <a:solidFill>
                  <a:schemeClr val="tx1"/>
                </a:solidFill>
                <a:effectLst/>
              </a:rPr>
              <a:t> are available in the Cognitive Search documentation to implement search in web applications on multiple platforms.</a:t>
            </a:r>
          </a:p>
        </p:txBody>
      </p:sp>
    </p:spTree>
    <p:extLst>
      <p:ext uri="{BB962C8B-B14F-4D97-AF65-F5344CB8AC3E}">
        <p14:creationId xmlns:p14="http://schemas.microsoft.com/office/powerpoint/2010/main" val="302860795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High-level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1" name="Picture 10" descr="preferred solution high level architecture diagram explained in the notes">
            <a:extLst>
              <a:ext uri="{FF2B5EF4-FFF2-40B4-BE49-F238E27FC236}">
                <a16:creationId xmlns:a16="http://schemas.microsoft.com/office/drawing/2014/main" id="{89FAB0CA-DDD1-4E27-A7E2-3A2BCAF0FF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8462" y="1128647"/>
            <a:ext cx="10751618" cy="5473551"/>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- 1</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Autofit/>
          </a:bodyPr>
          <a:lstStyle/>
          <a:p>
            <a:pPr marL="0" indent="0" algn="l">
              <a:buNone/>
            </a:pPr>
            <a:r>
              <a:rPr lang="en-US" sz="3200" b="0" i="0" dirty="0">
                <a:solidFill>
                  <a:schemeClr val="tx1"/>
                </a:solidFill>
                <a:effectLst/>
              </a:rPr>
              <a:t>1. Claims forms are filled out either electronically or are handwritten. We have a concern that handwritten input will not be able to be processed.</a:t>
            </a:r>
          </a:p>
          <a:p>
            <a:pPr marL="0" indent="0" algn="l">
              <a:spcBef>
                <a:spcPts val="1800"/>
              </a:spcBef>
              <a:buNone/>
            </a:pPr>
            <a:r>
              <a:rPr lang="en-US" sz="2800" b="0" i="0" dirty="0">
                <a:solidFill>
                  <a:schemeClr val="tx1"/>
                </a:solidFill>
                <a:effectLst/>
              </a:rPr>
              <a:t>The Form Recognizer service can extract both digital and handwritten content.</a:t>
            </a:r>
          </a:p>
          <a:p>
            <a:pPr marL="0" indent="0" algn="l">
              <a:buNone/>
            </a:pPr>
            <a:endParaRPr lang="en-US" sz="2800" b="0" i="0" dirty="0">
              <a:solidFill>
                <a:schemeClr val="tx1"/>
              </a:solidFill>
              <a:effectLst/>
            </a:endParaRPr>
          </a:p>
          <a:p>
            <a:pPr marL="0" indent="0" algn="l">
              <a:buNone/>
            </a:pPr>
            <a:r>
              <a:rPr lang="en-US" sz="3200" b="0" i="0" dirty="0">
                <a:solidFill>
                  <a:schemeClr val="tx1"/>
                </a:solidFill>
                <a:effectLst/>
              </a:rPr>
              <a:t>2. Patient visit audio may involve conversations in languages other than English. We need a solution that can identify and translate from multiple languages into English (</a:t>
            </a:r>
            <a:r>
              <a:rPr lang="en-US" sz="3200" b="0" i="0" dirty="0" err="1">
                <a:solidFill>
                  <a:schemeClr val="tx1"/>
                </a:solidFill>
                <a:effectLst/>
              </a:rPr>
              <a:t>en</a:t>
            </a:r>
            <a:r>
              <a:rPr lang="en-US" sz="3200" b="0" i="0" dirty="0">
                <a:solidFill>
                  <a:schemeClr val="tx1"/>
                </a:solidFill>
                <a:effectLst/>
              </a:rPr>
              <a:t>-US).</a:t>
            </a:r>
          </a:p>
          <a:p>
            <a:pPr marL="0" indent="0" algn="l">
              <a:spcBef>
                <a:spcPts val="1800"/>
              </a:spcBef>
              <a:buNone/>
            </a:pPr>
            <a:r>
              <a:rPr lang="en-US" sz="2800" b="0" i="0" dirty="0">
                <a:solidFill>
                  <a:schemeClr val="tx1"/>
                </a:solidFill>
                <a:effectLst/>
              </a:rPr>
              <a:t>Language identification and translation are features of both the Speech and Text Analytics service.</a:t>
            </a:r>
          </a:p>
        </p:txBody>
      </p:sp>
    </p:spTree>
    <p:extLst>
      <p:ext uri="{BB962C8B-B14F-4D97-AF65-F5344CB8AC3E}">
        <p14:creationId xmlns:p14="http://schemas.microsoft.com/office/powerpoint/2010/main" val="281503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52183"/>
            <a:ext cx="6763810" cy="4325013"/>
          </a:xfrm>
        </p:spPr>
        <p:txBody>
          <a:bodyPr>
            <a:noAutofit/>
          </a:bodyPr>
          <a:lstStyle/>
          <a:p>
            <a:r>
              <a:rPr lang="en-US" sz="3200" dirty="0">
                <a:solidFill>
                  <a:schemeClr val="tx1"/>
                </a:solidFill>
                <a:latin typeface="+mj-lt"/>
              </a:rPr>
              <a:t>Contoso Healthcare is a major hospital network consisting of multiple locations across the United States. </a:t>
            </a:r>
          </a:p>
          <a:p>
            <a:pPr marL="0" indent="0">
              <a:buNone/>
            </a:pPr>
            <a:endParaRPr lang="en-US" sz="3200" dirty="0">
              <a:solidFill>
                <a:schemeClr val="tx1"/>
              </a:solidFill>
              <a:latin typeface="+mj-lt"/>
            </a:endParaRPr>
          </a:p>
          <a:p>
            <a:r>
              <a:rPr lang="en-US" sz="3200" dirty="0">
                <a:solidFill>
                  <a:schemeClr val="tx1"/>
                </a:solidFill>
              </a:rPr>
              <a:t>Contoso Healthcare is looking to automate their business processes and redirect their employees to more impactful tasks to increase overall productivity.</a:t>
            </a:r>
            <a:endParaRPr lang="en-US" sz="3200" dirty="0">
              <a:solidFill>
                <a:schemeClr val="tx1"/>
              </a:solidFill>
              <a:latin typeface="+mj-lt"/>
            </a:endParaRPr>
          </a:p>
          <a:p>
            <a:endParaRPr lang="en-US" sz="3200" dirty="0">
              <a:solidFill>
                <a:schemeClr val="tx1"/>
              </a:solidFill>
              <a:latin typeface="+mj-lt"/>
            </a:endParaRPr>
          </a:p>
          <a:p>
            <a:pPr marL="0" indent="0">
              <a:buNone/>
            </a:pPr>
            <a:endParaRPr lang="en-US" sz="3200" dirty="0">
              <a:solidFill>
                <a:schemeClr val="tx1"/>
              </a:solidFill>
              <a:latin typeface="+mj-lt"/>
            </a:endParaRPr>
          </a:p>
        </p:txBody>
      </p:sp>
      <p:grpSp>
        <p:nvGrpSpPr>
          <p:cNvPr id="8" name="Group 7" descr="Contoso Healthcare Logo">
            <a:extLst>
              <a:ext uri="{FF2B5EF4-FFF2-40B4-BE49-F238E27FC236}">
                <a16:creationId xmlns:a16="http://schemas.microsoft.com/office/drawing/2014/main" id="{EE3E34F6-37CD-4B07-B750-A62B8176AB76}"/>
              </a:ext>
            </a:extLst>
          </p:cNvPr>
          <p:cNvGrpSpPr/>
          <p:nvPr/>
        </p:nvGrpSpPr>
        <p:grpSpPr>
          <a:xfrm>
            <a:off x="7355700" y="0"/>
            <a:ext cx="4836300" cy="6858000"/>
            <a:chOff x="7355700" y="0"/>
            <a:chExt cx="4836300" cy="685800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a:extLst>
                <a:ext uri="{FF2B5EF4-FFF2-40B4-BE49-F238E27FC236}">
                  <a16:creationId xmlns:a16="http://schemas.microsoft.com/office/drawing/2014/main" id="{C37C5630-0D2C-4DBF-9FEE-105ACBF54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040" y="3116881"/>
              <a:ext cx="4258127" cy="5554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8231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- 2</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Autofit/>
          </a:bodyPr>
          <a:lstStyle/>
          <a:p>
            <a:pPr marL="0" indent="0" algn="l">
              <a:buNone/>
            </a:pPr>
            <a:r>
              <a:rPr lang="en-US" sz="3200" b="0" i="0" dirty="0">
                <a:solidFill>
                  <a:schemeClr val="tx1"/>
                </a:solidFill>
                <a:effectLst/>
              </a:rPr>
              <a:t>3. 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Text Analytics for health is a feature of the Text Analytics API service that extracts and labels relevant medical information from unstructured texts such as doctor's notes, discharge summaries, clinical documents, and electronic health records.</a:t>
            </a:r>
          </a:p>
        </p:txBody>
      </p:sp>
    </p:spTree>
    <p:extLst>
      <p:ext uri="{BB962C8B-B14F-4D97-AF65-F5344CB8AC3E}">
        <p14:creationId xmlns:p14="http://schemas.microsoft.com/office/powerpoint/2010/main" val="25269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375646"/>
            <a:ext cx="10259809" cy="5192843"/>
          </a:xfrm>
        </p:spPr>
        <p:txBody>
          <a:bodyPr>
            <a:normAutofit lnSpcReduction="10000"/>
          </a:bodyPr>
          <a:lstStyle/>
          <a:p>
            <a:pPr marL="0" indent="0">
              <a:buNone/>
            </a:pPr>
            <a:r>
              <a:rPr lang="en-US" sz="2800" i="1" dirty="0">
                <a:solidFill>
                  <a:schemeClr val="tx1"/>
                </a:solidFill>
              </a:rPr>
              <a:t>“Throughout this project, we have not only reduced the effort involved in processing our claims forms, but we have also increased accuracy and turnaround time to gain insights on this data. We have developed essential visualizations on our claims data that allow us to view current and historical trends, which assists us in identifying ways to improve our business model. We have also freed up many of our linguistic staff to work directly with our patients versus having them reviewing and translating visit audio files. One of the most exciting outcomes of this project is that we've also attained ground-breaking insights from our patient audio transcripts by adding Text Analytics for health AI into our search capabilities on our web portal.”</a:t>
            </a:r>
          </a:p>
          <a:p>
            <a:pPr marL="0" indent="0">
              <a:buNone/>
            </a:pPr>
            <a:endParaRPr lang="en-US" sz="2400" dirty="0">
              <a:solidFill>
                <a:schemeClr val="tx1"/>
              </a:solidFill>
            </a:endParaRPr>
          </a:p>
          <a:p>
            <a:pPr marL="0" indent="0">
              <a:buNone/>
            </a:pPr>
            <a:r>
              <a:rPr lang="it-IT" sz="2400" dirty="0">
                <a:solidFill>
                  <a:schemeClr val="tx1"/>
                </a:solidFill>
              </a:rPr>
              <a:t>Senaabil Chandi, CTO, Contoso Healthcare</a:t>
            </a:r>
            <a:endParaRPr lang="en-US" sz="2400" dirty="0">
              <a:solidFill>
                <a:schemeClr val="tx1"/>
              </a:solidFill>
            </a:endParaRPr>
          </a:p>
          <a:p>
            <a:endParaRPr lang="en-US" sz="2800" dirty="0">
              <a:solidFill>
                <a:schemeClr val="tx1"/>
              </a:solidFill>
              <a:latin typeface="+mj-lt"/>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066781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0617-21B9-4DC8-9774-189E9E641F41}"/>
              </a:ext>
            </a:extLst>
          </p:cNvPr>
          <p:cNvSpPr>
            <a:spLocks noGrp="1"/>
          </p:cNvSpPr>
          <p:nvPr>
            <p:ph type="title" idx="4294967295"/>
          </p:nvPr>
        </p:nvSpPr>
        <p:spPr>
          <a:xfrm>
            <a:off x="268080" y="1447102"/>
            <a:ext cx="11655840" cy="899665"/>
          </a:xfrm>
        </p:spPr>
        <p:txBody>
          <a:bodyPr/>
          <a:lstStyle/>
          <a:p>
            <a:r>
              <a:rPr lang="en-US" dirty="0">
                <a:solidFill>
                  <a:srgbClr val="0078D7"/>
                </a:solidFill>
              </a:rPr>
              <a:t>Closing</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5" y="1053107"/>
            <a:ext cx="11766756" cy="4884776"/>
          </a:xfrm>
        </p:spPr>
        <p:txBody>
          <a:bodyPr>
            <a:noAutofit/>
          </a:bodyPr>
          <a:lstStyle/>
          <a:p>
            <a:pPr>
              <a:lnSpc>
                <a:spcPct val="100000"/>
              </a:lnSpc>
              <a:spcAft>
                <a:spcPts val="3000"/>
              </a:spcAft>
            </a:pPr>
            <a:r>
              <a:rPr lang="en-US" sz="3600" dirty="0">
                <a:solidFill>
                  <a:schemeClr val="tx1"/>
                </a:solidFill>
                <a:latin typeface="+mj-lt"/>
              </a:rPr>
              <a:t>Employees review medical claims forms and enter data manually into the claims system.</a:t>
            </a:r>
          </a:p>
          <a:p>
            <a:pPr>
              <a:lnSpc>
                <a:spcPct val="100000"/>
              </a:lnSpc>
              <a:spcAft>
                <a:spcPts val="3000"/>
              </a:spcAft>
            </a:pPr>
            <a:r>
              <a:rPr lang="en-US" sz="3600" dirty="0">
                <a:solidFill>
                  <a:schemeClr val="tx1"/>
                </a:solidFill>
              </a:rPr>
              <a:t>Non standard use of patient/doctor visit audio recordings across hospitals and the ability to extract insights from the audio.</a:t>
            </a:r>
          </a:p>
          <a:p>
            <a:pPr>
              <a:lnSpc>
                <a:spcPct val="100000"/>
              </a:lnSpc>
              <a:spcAft>
                <a:spcPts val="3000"/>
              </a:spcAft>
            </a:pPr>
            <a:r>
              <a:rPr lang="en-US" sz="3600" dirty="0">
                <a:solidFill>
                  <a:schemeClr val="tx1"/>
                </a:solidFill>
                <a:latin typeface="+mj-lt"/>
              </a:rPr>
              <a:t>Need the ability to interpret medical claims spending at a glance through data visualizations.</a:t>
            </a: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fontScale="92500"/>
          </a:bodyPr>
          <a:lstStyle/>
          <a:p>
            <a:pPr algn="l">
              <a:lnSpc>
                <a:spcPct val="100000"/>
              </a:lnSpc>
              <a:spcAft>
                <a:spcPts val="3000"/>
              </a:spcAft>
              <a:buFont typeface="+mj-lt"/>
              <a:buAutoNum type="arabicPeriod"/>
            </a:pPr>
            <a:r>
              <a:rPr lang="en-US" sz="3200" b="0" i="0" dirty="0">
                <a:solidFill>
                  <a:schemeClr val="tx1"/>
                </a:solidFill>
                <a:effectLst/>
              </a:rPr>
              <a:t>Claims forms and patient visit audio files need to be obtained from each hospital in the network consistently.</a:t>
            </a:r>
          </a:p>
          <a:p>
            <a:pPr algn="l">
              <a:lnSpc>
                <a:spcPct val="100000"/>
              </a:lnSpc>
              <a:spcAft>
                <a:spcPts val="3000"/>
              </a:spcAft>
              <a:buFont typeface="+mj-lt"/>
              <a:buAutoNum type="arabicPeriod"/>
            </a:pPr>
            <a:r>
              <a:rPr lang="en-US" sz="3200" b="0" i="0" dirty="0">
                <a:solidFill>
                  <a:schemeClr val="tx1"/>
                </a:solidFill>
                <a:effectLst/>
              </a:rPr>
              <a:t>An automated process should extract data from claims forms submitted.</a:t>
            </a:r>
          </a:p>
          <a:p>
            <a:pPr algn="l">
              <a:lnSpc>
                <a:spcPct val="100000"/>
              </a:lnSpc>
              <a:spcAft>
                <a:spcPts val="3000"/>
              </a:spcAft>
              <a:buFont typeface="+mj-lt"/>
              <a:buAutoNum type="arabicPeriod"/>
            </a:pPr>
            <a:r>
              <a:rPr lang="en-US" sz="3200" b="0" i="0" dirty="0">
                <a:solidFill>
                  <a:schemeClr val="tx1"/>
                </a:solidFill>
                <a:effectLst/>
              </a:rPr>
              <a:t>A report needs to be created to provide a visualization on total charges versus the amount paid for a specified date range obtained from claims form processing.</a:t>
            </a:r>
          </a:p>
        </p:txBody>
      </p:sp>
    </p:spTree>
    <p:extLst>
      <p:ext uri="{BB962C8B-B14F-4D97-AF65-F5344CB8AC3E}">
        <p14:creationId xmlns:p14="http://schemas.microsoft.com/office/powerpoint/2010/main" val="297016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143001"/>
            <a:ext cx="11774842" cy="5652246"/>
          </a:xfrm>
        </p:spPr>
        <p:txBody>
          <a:bodyPr>
            <a:normAutofit fontScale="32500" lnSpcReduction="20000"/>
          </a:bodyPr>
          <a:lstStyle/>
          <a:p>
            <a:pPr marL="0" indent="0" algn="l">
              <a:lnSpc>
                <a:spcPct val="120000"/>
              </a:lnSpc>
              <a:spcAft>
                <a:spcPts val="3000"/>
              </a:spcAft>
              <a:buNone/>
            </a:pPr>
            <a:r>
              <a:rPr lang="en-US" sz="9200" b="0" i="0" dirty="0">
                <a:solidFill>
                  <a:schemeClr val="tx1"/>
                </a:solidFill>
                <a:effectLst/>
              </a:rPr>
              <a:t>4. Audio of the patient visit must be transcribed.</a:t>
            </a:r>
          </a:p>
          <a:p>
            <a:pPr marL="0" indent="0" algn="l">
              <a:lnSpc>
                <a:spcPct val="120000"/>
              </a:lnSpc>
              <a:spcAft>
                <a:spcPts val="3000"/>
              </a:spcAft>
              <a:buNone/>
            </a:pPr>
            <a:r>
              <a:rPr lang="en-US" sz="9200" b="0" i="0" dirty="0">
                <a:solidFill>
                  <a:schemeClr val="tx1"/>
                </a:solidFill>
                <a:effectLst/>
              </a:rPr>
              <a:t>5. If the patient visit audio is in Spanish, transcribed text must be translated into English (</a:t>
            </a:r>
            <a:r>
              <a:rPr lang="en-US" sz="9200" b="0" i="0" dirty="0" err="1">
                <a:solidFill>
                  <a:schemeClr val="tx1"/>
                </a:solidFill>
                <a:effectLst/>
              </a:rPr>
              <a:t>en</a:t>
            </a:r>
            <a:r>
              <a:rPr lang="en-US" sz="9200" b="0" i="0" dirty="0">
                <a:solidFill>
                  <a:schemeClr val="tx1"/>
                </a:solidFill>
                <a:effectLst/>
              </a:rPr>
              <a:t>-US).</a:t>
            </a:r>
          </a:p>
          <a:p>
            <a:pPr marL="0" indent="0" algn="l">
              <a:lnSpc>
                <a:spcPct val="120000"/>
              </a:lnSpc>
              <a:spcAft>
                <a:spcPts val="3000"/>
              </a:spcAft>
              <a:buNone/>
            </a:pPr>
            <a:r>
              <a:rPr lang="en-US" sz="9200" b="0" i="0" dirty="0">
                <a:solidFill>
                  <a:schemeClr val="tx1"/>
                </a:solidFill>
                <a:effectLst/>
              </a:rPr>
              <a:t>6. Transcribed patient audio and claims forms must be made searchable from the internal web portal.</a:t>
            </a:r>
          </a:p>
          <a:p>
            <a:pPr marL="0" indent="0" algn="l">
              <a:lnSpc>
                <a:spcPct val="120000"/>
              </a:lnSpc>
              <a:spcAft>
                <a:spcPts val="3000"/>
              </a:spcAft>
              <a:buNone/>
            </a:pPr>
            <a:r>
              <a:rPr lang="en-US" sz="9200" b="0" i="0" dirty="0">
                <a:solidFill>
                  <a:schemeClr val="tx1"/>
                </a:solidFill>
                <a:effectLst/>
              </a:rPr>
              <a:t>7. The process of extracting and storing data from claims forms and obtaining audio transcription from patient visits needs to be automated.</a:t>
            </a:r>
          </a:p>
          <a:p>
            <a:pPr marL="0" indent="0" algn="l">
              <a:spcAft>
                <a:spcPts val="3000"/>
              </a:spcAft>
              <a:buNone/>
            </a:pPr>
            <a:endParaRPr lang="en-US" sz="32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3655115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5664" y="0"/>
            <a:ext cx="1322507" cy="1322507"/>
          </a:xfrm>
          <a:prstGeom prst="rect">
            <a:avLst/>
          </a:prstGeom>
        </p:spPr>
      </p:pic>
      <p:sp>
        <p:nvSpPr>
          <p:cNvPr id="3" name="Content Placeholder 2"/>
          <p:cNvSpPr>
            <a:spLocks noGrp="1"/>
          </p:cNvSpPr>
          <p:nvPr>
            <p:ph type="body" sz="quarter" idx="10"/>
          </p:nvPr>
        </p:nvSpPr>
        <p:spPr>
          <a:xfrm>
            <a:off x="334369" y="1131121"/>
            <a:ext cx="11781048" cy="5614789"/>
          </a:xfrm>
        </p:spPr>
        <p:txBody>
          <a:bodyPr>
            <a:noAutofit/>
          </a:bodyPr>
          <a:lstStyle/>
          <a:p>
            <a:pPr algn="l">
              <a:lnSpc>
                <a:spcPct val="100000"/>
              </a:lnSpc>
              <a:spcAft>
                <a:spcPts val="1800"/>
              </a:spcAft>
              <a:buFont typeface="+mj-lt"/>
              <a:buAutoNum type="arabicPeriod"/>
            </a:pPr>
            <a:r>
              <a:rPr lang="en-US" sz="2800" b="0" i="0" dirty="0">
                <a:solidFill>
                  <a:schemeClr val="tx1"/>
                </a:solidFill>
                <a:effectLst/>
              </a:rPr>
              <a:t>Claims forms are filled out either electronically or are handwritten. We have a concern that handwritten input will not be able to be processed.</a:t>
            </a:r>
          </a:p>
          <a:p>
            <a:pPr algn="l">
              <a:lnSpc>
                <a:spcPct val="100000"/>
              </a:lnSpc>
              <a:spcAft>
                <a:spcPts val="1800"/>
              </a:spcAft>
              <a:buFont typeface="+mj-lt"/>
              <a:buAutoNum type="arabicPeriod"/>
            </a:pPr>
            <a:r>
              <a:rPr lang="en-US" sz="2800" b="0" i="0" dirty="0">
                <a:solidFill>
                  <a:schemeClr val="tx1"/>
                </a:solidFill>
                <a:effectLst/>
              </a:rPr>
              <a:t>Patient visit audio may involve conversations in languages other than English. We need a solution that can identify and translate from Spanish into English (</a:t>
            </a:r>
            <a:r>
              <a:rPr lang="en-US" sz="2800" b="0" i="0" dirty="0" err="1">
                <a:solidFill>
                  <a:schemeClr val="tx1"/>
                </a:solidFill>
                <a:effectLst/>
              </a:rPr>
              <a:t>en</a:t>
            </a:r>
            <a:r>
              <a:rPr lang="en-US" sz="2800" b="0" i="0" dirty="0">
                <a:solidFill>
                  <a:schemeClr val="tx1"/>
                </a:solidFill>
                <a:effectLst/>
              </a:rPr>
              <a:t>-US). Additional languages might be needed as the network spans to other regions.</a:t>
            </a:r>
          </a:p>
          <a:p>
            <a:pPr algn="l">
              <a:lnSpc>
                <a:spcPct val="100000"/>
              </a:lnSpc>
              <a:spcAft>
                <a:spcPts val="1800"/>
              </a:spcAft>
              <a:buFont typeface="+mj-lt"/>
              <a:buAutoNum type="arabicPeriod"/>
            </a:pPr>
            <a:r>
              <a:rPr lang="en-US" sz="2800" b="0" i="0" dirty="0">
                <a:solidFill>
                  <a:schemeClr val="tx1"/>
                </a:solidFill>
                <a:effectLst/>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851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D6D4BC-8C7D-4518-A7D3-7C8D2D63E3BD}"/>
              </a:ext>
            </a:extLst>
          </p:cNvPr>
          <p:cNvSpPr>
            <a:spLocks noGrp="1"/>
          </p:cNvSpPr>
          <p:nvPr>
            <p:ph type="title"/>
          </p:nvPr>
        </p:nvSpPr>
        <p:spPr>
          <a:xfrm>
            <a:off x="228297" y="184878"/>
            <a:ext cx="11655840" cy="899665"/>
          </a:xfrm>
        </p:spPr>
        <p:txBody>
          <a:bodyPr/>
          <a:lstStyle/>
          <a:p>
            <a:r>
              <a:rPr lang="en-US" dirty="0"/>
              <a:t>Common scenarios - 1</a:t>
            </a:r>
          </a:p>
        </p:txBody>
      </p:sp>
      <p:sp>
        <p:nvSpPr>
          <p:cNvPr id="5" name="TextBox 4">
            <a:extLst>
              <a:ext uri="{FF2B5EF4-FFF2-40B4-BE49-F238E27FC236}">
                <a16:creationId xmlns:a16="http://schemas.microsoft.com/office/drawing/2014/main" id="{ABB61ED3-B2E8-4C5C-A1A3-62D3EB5E7328}"/>
              </a:ext>
            </a:extLst>
          </p:cNvPr>
          <p:cNvSpPr txBox="1"/>
          <p:nvPr/>
        </p:nvSpPr>
        <p:spPr>
          <a:xfrm>
            <a:off x="355676" y="2319025"/>
            <a:ext cx="4508310" cy="195745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Azure Form Recognizer sample labeling tool assists with the creation of custom models to extract information from a form.</a:t>
            </a:r>
          </a:p>
        </p:txBody>
      </p:sp>
      <p:pic>
        <p:nvPicPr>
          <p:cNvPr id="4" name="Picture 3" descr="A form is shown in the Azure Form Recognizer sample labeling tool indicating the fields that will be extracted by a custom model.">
            <a:extLst>
              <a:ext uri="{FF2B5EF4-FFF2-40B4-BE49-F238E27FC236}">
                <a16:creationId xmlns:a16="http://schemas.microsoft.com/office/drawing/2014/main" id="{46F416C7-B781-49E3-BF6C-A0D6F5DAA7DD}"/>
              </a:ext>
            </a:extLst>
          </p:cNvPr>
          <p:cNvPicPr>
            <a:picLocks noChangeAspect="1"/>
          </p:cNvPicPr>
          <p:nvPr/>
        </p:nvPicPr>
        <p:blipFill>
          <a:blip r:embed="rId3"/>
          <a:stretch>
            <a:fillRect/>
          </a:stretch>
        </p:blipFill>
        <p:spPr>
          <a:xfrm>
            <a:off x="5007346" y="813520"/>
            <a:ext cx="6828978" cy="5908875"/>
          </a:xfrm>
          <a:prstGeom prst="rect">
            <a:avLst/>
          </a:prstGeom>
        </p:spPr>
      </p:pic>
    </p:spTree>
    <p:extLst>
      <p:ext uri="{BB962C8B-B14F-4D97-AF65-F5344CB8AC3E}">
        <p14:creationId xmlns:p14="http://schemas.microsoft.com/office/powerpoint/2010/main" val="52538341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infopath/2007/PartnerControls"/>
    <ds:schemaRef ds:uri="2023ac63-7b75-4916-a9ee-591457758eee"/>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4662</TotalTime>
  <Words>6615</Words>
  <Application>Microsoft Office PowerPoint</Application>
  <PresentationFormat>Widescreen</PresentationFormat>
  <Paragraphs>364</Paragraphs>
  <Slides>42</Slides>
  <Notes>42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AI-led business process automation</vt:lpstr>
      <vt:lpstr>Abstract and learning objectives</vt:lpstr>
      <vt:lpstr>Step 1: Review the customer case study</vt:lpstr>
      <vt:lpstr>Customer situation - 1 </vt:lpstr>
      <vt:lpstr>Customer situation - 2 </vt:lpstr>
      <vt:lpstr>Customer needs - 1 </vt:lpstr>
      <vt:lpstr>Customer needs - 2 </vt:lpstr>
      <vt:lpstr>Customer objections </vt:lpstr>
      <vt:lpstr>Common scenarios - 1</vt:lpstr>
      <vt:lpstr>Common scenarios - 2</vt:lpstr>
      <vt:lpstr>Step 2: Design the solution</vt:lpstr>
      <vt:lpstr>File ingestion - 1</vt:lpstr>
      <vt:lpstr>File ingestion - 2</vt:lpstr>
      <vt:lpstr>Form processing</vt:lpstr>
      <vt:lpstr>Reporting</vt:lpstr>
      <vt:lpstr>Audio Transcription and translation</vt:lpstr>
      <vt:lpstr>Search indexing, enrichment, and implementation - 1</vt:lpstr>
      <vt:lpstr>Search indexing, enrichment, and implementation - 2</vt:lpstr>
      <vt:lpstr>High-level architecture</vt:lpstr>
      <vt:lpstr>Step 3: Present the solution</vt:lpstr>
      <vt:lpstr>Wrap-up</vt:lpstr>
      <vt:lpstr>Preferred target audience </vt:lpstr>
      <vt:lpstr>Preferred solution – File ingestion - 1</vt:lpstr>
      <vt:lpstr>Preferred solution – File ingestion - 2</vt:lpstr>
      <vt:lpstr>Preferred solution – File ingestion - 3</vt:lpstr>
      <vt:lpstr>Preferred solution – File ingestion - 4</vt:lpstr>
      <vt:lpstr>Preferred solution – File ingestion - 5</vt:lpstr>
      <vt:lpstr>Preferred solution – Form processing - 1</vt:lpstr>
      <vt:lpstr>Preferred solution – Form processing - 2</vt:lpstr>
      <vt:lpstr>Preferred solution - Reporting</vt:lpstr>
      <vt:lpstr>Preferred solution – Audio transcription and translation - 1</vt:lpstr>
      <vt:lpstr>Preferred solution – Audio transcription and translation - 2</vt:lpstr>
      <vt:lpstr>Preferred solution – Audio transcription and translation - 3</vt:lpstr>
      <vt:lpstr>Preferred solution – Search indexing, enrichment, and implementation - 1</vt:lpstr>
      <vt:lpstr>Preferred solution – Search indexing, enrichment, and implementation - 2</vt:lpstr>
      <vt:lpstr>Preferred solution – Search indexing, enrichment, and implementation - 3</vt:lpstr>
      <vt:lpstr>Preferred solution – Search indexing, enrichment, and implementation - 4</vt:lpstr>
      <vt:lpstr>Preferred solution – High-level architecture </vt:lpstr>
      <vt:lpstr>Preferred objection handling - 1 </vt:lpstr>
      <vt:lpstr>Preferred objection handling - 2 </vt:lpstr>
      <vt:lpstr>Customer quote </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93</cp:revision>
  <dcterms:created xsi:type="dcterms:W3CDTF">2016-01-21T23:17:09Z</dcterms:created>
  <dcterms:modified xsi:type="dcterms:W3CDTF">2021-08-27T19:32:20Z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