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1"/>
  </p:notesMasterIdLst>
  <p:sldIdLst>
    <p:sldId id="300" r:id="rId6"/>
    <p:sldId id="301" r:id="rId7"/>
    <p:sldId id="323" r:id="rId8"/>
    <p:sldId id="302" r:id="rId9"/>
    <p:sldId id="324" r:id="rId10"/>
    <p:sldId id="325" r:id="rId11"/>
    <p:sldId id="326" r:id="rId12"/>
    <p:sldId id="327" r:id="rId13"/>
    <p:sldId id="320" r:id="rId14"/>
    <p:sldId id="322" r:id="rId15"/>
    <p:sldId id="321" r:id="rId16"/>
    <p:sldId id="328" r:id="rId17"/>
    <p:sldId id="329" r:id="rId18"/>
    <p:sldId id="331" r:id="rId19"/>
    <p:sldId id="330" r:id="rId20"/>
    <p:sldId id="315" r:id="rId21"/>
    <p:sldId id="306" r:id="rId22"/>
    <p:sldId id="307" r:id="rId23"/>
    <p:sldId id="308" r:id="rId24"/>
    <p:sldId id="309" r:id="rId25"/>
    <p:sldId id="310" r:id="rId26"/>
    <p:sldId id="311" r:id="rId27"/>
    <p:sldId id="312" r:id="rId28"/>
    <p:sldId id="313" r:id="rId29"/>
    <p:sldId id="31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91" autoAdjust="0"/>
    <p:restoredTop sz="86431" autoAdjust="0"/>
  </p:normalViewPr>
  <p:slideViewPr>
    <p:cSldViewPr snapToGrid="0">
      <p:cViewPr varScale="1">
        <p:scale>
          <a:sx n="124" d="100"/>
          <a:sy n="124" d="100"/>
        </p:scale>
        <p:origin x="90" y="39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2021-06-29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Hospitals in the Contoso Healthcare network can upload PDF files of claim forms and WAV files of visit audio recordings to blobs in an Azure Storage account or Azure Files. Two event grid subscriptions propagate the blob creation events that trigger two separate functions in a Function App.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One of the functions handles PDF processing. The function uses an Azure Forms Recognizer that has a custom trainer model to extract the required information from forms. Once the metadata is extracted, the function saves the result in Azure CosmosDB, allowing Contoso to build custom PowerBI reports with a direct query connection. Additionally, the data is indexed in an Azure Cognitive Search to be served in a unified search experience on the internal hospital portal.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 second function in the Function App processes audio recordings. Contoso uses Azure Cognitive Speech Audio Language Identification to detect the language of the audio file and transcribe it to text. Once the text transcriptions are ready, Spanish transcriptions are translated to English using Azure Cognitive Services Text Translator. Finally, Azure Cognitive Services Text Analytics for Health is used to extract and label relevant medical information to provide a richer search experience in the internal hospital portal. Once the results are ready, the function saves the data in an Azure CosmosDB collection to be indexed by Azure Cognitive 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Finally, the internal hospital portal queries the indexes created in Azure Cognitive Search, offering a unified search experience for both structured and unstructured data sets.</a:t>
            </a:r>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4065086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F69D50"/>
                </a:solidFill>
                <a:effectLst/>
                <a:latin typeface="Consolas" panose="020B0609020204030204" pitchFamily="49" charset="0"/>
              </a:rPr>
              <a:t>1.</a:t>
            </a:r>
            <a:r>
              <a:rPr lang="en-US" b="0" dirty="0">
                <a:solidFill>
                  <a:srgbClr val="ADBAC7"/>
                </a:solidFill>
                <a:effectLst/>
                <a:latin typeface="Consolas" panose="020B0609020204030204" pitchFamily="49" charset="0"/>
              </a:rPr>
              <a:t> The Form Recognizer service can extract both digital and handwritten content.</a:t>
            </a:r>
          </a:p>
          <a:p>
            <a:br>
              <a:rPr lang="en-US" b="0" dirty="0">
                <a:solidFill>
                  <a:srgbClr val="ADBAC7"/>
                </a:solidFill>
                <a:effectLst/>
                <a:latin typeface="Consolas" panose="020B0609020204030204" pitchFamily="49" charset="0"/>
              </a:rPr>
            </a:br>
            <a:r>
              <a:rPr lang="en-US" b="0" dirty="0">
                <a:solidFill>
                  <a:srgbClr val="F69D50"/>
                </a:solidFill>
                <a:effectLst/>
                <a:latin typeface="Consolas" panose="020B0609020204030204" pitchFamily="49" charset="0"/>
              </a:rPr>
              <a:t>2.</a:t>
            </a:r>
            <a:r>
              <a:rPr lang="en-US" b="0" dirty="0">
                <a:solidFill>
                  <a:srgbClr val="ADBAC7"/>
                </a:solidFill>
                <a:effectLst/>
                <a:latin typeface="Consolas" panose="020B0609020204030204" pitchFamily="49" charset="0"/>
              </a:rPr>
              <a:t> Language identification and translation are features of both the Speech and Text Analytics service.</a:t>
            </a:r>
          </a:p>
          <a:p>
            <a:br>
              <a:rPr lang="en-US" b="0" dirty="0">
                <a:solidFill>
                  <a:srgbClr val="ADBAC7"/>
                </a:solidFill>
                <a:effectLst/>
                <a:latin typeface="Consolas" panose="020B0609020204030204" pitchFamily="49" charset="0"/>
              </a:rPr>
            </a:br>
            <a:r>
              <a:rPr lang="en-US" b="0" dirty="0">
                <a:solidFill>
                  <a:srgbClr val="F69D50"/>
                </a:solidFill>
                <a:effectLst/>
                <a:latin typeface="Consolas" panose="020B0609020204030204" pitchFamily="49" charset="0"/>
              </a:rPr>
              <a:t>3.</a:t>
            </a:r>
            <a:r>
              <a:rPr lang="en-US" b="0" dirty="0">
                <a:solidFill>
                  <a:srgbClr val="ADBAC7"/>
                </a:solidFill>
                <a:effectLst/>
                <a:latin typeface="Consolas" panose="020B0609020204030204" pitchFamily="49" charset="0"/>
              </a:rPr>
              <a:t> Text Analytics for health is a feature of the Text Analytics API service that extracts and labels relevant medical information from unstructured texts such as doctor's notes, discharge summaries, clinical documents, and electronic health records.</a:t>
            </a:r>
          </a:p>
          <a:p>
            <a:br>
              <a:rPr lang="en-US" b="0" dirty="0">
                <a:solidFill>
                  <a:srgbClr val="ADBAC7"/>
                </a:solidFill>
                <a:effectLst/>
                <a:latin typeface="Consolas" panose="020B0609020204030204" pitchFamily="49" charset="0"/>
              </a:rPr>
            </a:br>
            <a:endParaRPr lang="en-US" b="0" dirty="0">
              <a:solidFill>
                <a:srgbClr val="ADBAC7"/>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36303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2021-06-29 6:55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2021-06-29 6:55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283041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2021-06-29 6:55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19336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2021-06-29 6:55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215225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16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76134C8-AC9E-49DD-B3D6-722B1A93F18D}" type="datetime8">
              <a:rPr lang="en-US" smtClean="0"/>
              <a:t>2021-06-29 6:55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547892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2021-06-29 6:55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325077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86059B6-667D-4F24-AA48-46C1EA5D9E8E}" type="datetime8">
              <a:rPr lang="en-US" smtClean="0"/>
              <a:t>2021-06-29 6:55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742629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2021-06-29 6:55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2021-06-29 6:55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30932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D16B1EF-9462-406A-AECC-672A87EF37F1}" type="datetime8">
              <a:rPr lang="en-US" smtClean="0">
                <a:solidFill>
                  <a:prstClr val="black"/>
                </a:solidFill>
              </a:rPr>
              <a:t>2021-06-29 6:55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00989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882"/>
              </a:spcAft>
              <a:buClrTx/>
              <a:buSzTx/>
              <a:buFontTx/>
              <a:buNone/>
              <a:tabLst/>
              <a:defRPr/>
            </a:pPr>
            <a:r>
              <a:rPr lang="en-US" b="0" dirty="0">
                <a:solidFill>
                  <a:srgbClr val="ADBAC7"/>
                </a:solidFill>
                <a:effectLst/>
                <a:latin typeface="Consolas" panose="020B0609020204030204" pitchFamily="49" charset="0"/>
              </a:rPr>
              <a:t>One of Contoso Healthcare's most significant needs is to have the ability to process handwritten and electronically filled medical claims forms. Each hospital needs to provide filled forms to Contoso Healthcare's central offices in a standard fashion. Currently, claims forms are completed as both digital files and physical paper documents. Employees then review each document and enter data manually into the claims system. Contoso Healthcare is looking to automate the business process of obtaining claim forms, extracting claims form data to reduce overall form processing time, data-entry errors, and the loss of physical documents. Contoso can also then re-direct their employees to more impactful tasks and increase overall productivity.</a:t>
            </a:r>
          </a:p>
          <a:p>
            <a:pPr lvl="0">
              <a:spcAft>
                <a:spcPts val="882"/>
              </a:spcAft>
            </a:pPr>
            <a:endParaRPr lang="en-US" sz="1200" dirty="0">
              <a:solidFill>
                <a:schemeClr val="bg1"/>
              </a:solidFill>
            </a:endParaRPr>
          </a:p>
          <a:p>
            <a:pPr marL="0" marR="0" lvl="0" indent="0" algn="l" defTabSz="914400" rtl="0" eaLnBrk="1" fontAlgn="auto" latinLnBrk="0" hangingPunct="1">
              <a:lnSpc>
                <a:spcPct val="100000"/>
              </a:lnSpc>
              <a:spcBef>
                <a:spcPts val="0"/>
              </a:spcBef>
              <a:spcAft>
                <a:spcPts val="882"/>
              </a:spcAft>
              <a:buClrTx/>
              <a:buSzTx/>
              <a:buFontTx/>
              <a:buNone/>
              <a:tabLst/>
              <a:defRPr/>
            </a:pPr>
            <a:r>
              <a:rPr lang="en-US" b="0" dirty="0">
                <a:solidFill>
                  <a:srgbClr val="ADBAC7"/>
                </a:solidFill>
                <a:effectLst/>
                <a:latin typeface="Consolas" panose="020B0609020204030204" pitchFamily="49" charset="0"/>
              </a:rPr>
              <a:t>In addition to medical claims form processing, Contoso is looking to automate the process of transcribing, translating, and storing patient/doctor visit audio recordings. Currently, each hospital records audio files of patient/physician visits. This data is archived on-premises at each hospital and used strictly as an auditing tool should the details of any visit be questioned. When the results of a patient visit are challenged, the recording of the visit is retrieved and audibly reviewed by hospital employees. Unfortunately, this manual review process is not standard across the hospital network. As a result, each hospital has its own methods of dealing with patient audio file storage, retrieval, and review. A translation may also be needed in addition to patient audio transcription when the visit language is Spanish. Currently, multiple language interpreters need to be on-hand at each hospital for the manual audio review process.</a:t>
            </a:r>
          </a:p>
          <a:p>
            <a:pPr lvl="0">
              <a:spcAft>
                <a:spcPts val="882"/>
              </a:spcAft>
            </a:pPr>
            <a:endParaRPr lang="en-US" sz="1200"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041380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sz="2800" dirty="0">
              <a:solidFill>
                <a:schemeClr val="tx1"/>
              </a:solidFill>
              <a:latin typeface="Segoe UI Semilight" panose="020B0402040204020203" pitchFamily="34" charset="0"/>
              <a:cs typeface="Segoe UI Semilight" panose="020B04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3229744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38211109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7.emf"/><Relationship Id="rId4" Type="http://schemas.openxmlformats.org/officeDocument/2006/relationships/hyperlink" Target="http://www.paciellogroup.com/resources/contrastAnalyser"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AI-led business process automation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029010"/>
          </a:xfrm>
        </p:spPr>
        <p:txBody>
          <a:bodyPr>
            <a:noAutofit/>
          </a:bodyPr>
          <a:lstStyle/>
          <a:p>
            <a:pPr lvl="1"/>
            <a:r>
              <a:rPr lang="en-US" sz="2800" dirty="0" err="1">
                <a:solidFill>
                  <a:schemeClr val="tx1"/>
                </a:solidFill>
                <a:latin typeface="Segoe UI Semilight" panose="020B0402040204020203" pitchFamily="34" charset="0"/>
                <a:cs typeface="Segoe UI Semilight" panose="020B0402040204020203" pitchFamily="34" charset="0"/>
              </a:rPr>
              <a:t>Senaabil</a:t>
            </a:r>
            <a:r>
              <a:rPr lang="en-US" sz="2800" dirty="0">
                <a:solidFill>
                  <a:schemeClr val="tx1"/>
                </a:solidFill>
                <a:latin typeface="Segoe UI Semilight" panose="020B0402040204020203" pitchFamily="34" charset="0"/>
                <a:cs typeface="Segoe UI Semilight" panose="020B0402040204020203" pitchFamily="34" charset="0"/>
              </a:rPr>
              <a:t> </a:t>
            </a:r>
            <a:r>
              <a:rPr lang="en-US" sz="2800" dirty="0" err="1">
                <a:solidFill>
                  <a:schemeClr val="tx1"/>
                </a:solidFill>
                <a:latin typeface="Segoe UI Semilight" panose="020B0402040204020203" pitchFamily="34" charset="0"/>
                <a:cs typeface="Segoe UI Semilight" panose="020B0402040204020203" pitchFamily="34" charset="0"/>
              </a:rPr>
              <a:t>Chandi</a:t>
            </a:r>
            <a:r>
              <a:rPr lang="en-US" sz="2800" dirty="0">
                <a:solidFill>
                  <a:schemeClr val="tx1"/>
                </a:solidFill>
                <a:latin typeface="Segoe UI Semilight" panose="020B0402040204020203" pitchFamily="34" charset="0"/>
                <a:cs typeface="Segoe UI Semilight" panose="020B0402040204020203" pitchFamily="34" charset="0"/>
              </a:rPr>
              <a:t>, the CTO of Contoso Healthcare. </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and technology decision-makers.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CIOs, or application sponsors (like a VP LOB, CMO), or to those that represent the Business Unit IT or developers that report into application sponsors.</a:t>
            </a:r>
            <a:endParaRPr lang="en-US" sz="2800" dirty="0">
              <a:solidFill>
                <a:schemeClr val="tx1"/>
              </a:solidFill>
            </a:endParaRPr>
          </a:p>
        </p:txBody>
      </p:sp>
      <p:pic>
        <p:nvPicPr>
          <p:cNvPr id="4" name="Graphic 3" descr="Preferred audience icon">
            <a:extLst>
              <a:ext uri="{FF2B5EF4-FFF2-40B4-BE49-F238E27FC236}">
                <a16:creationId xmlns:a16="http://schemas.microsoft.com/office/drawing/2014/main" id="{9C0CD5A0-63D4-43A1-8AF5-7C5BF48392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2592237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1" name="Picture 10" descr="Preferred solution / Architecture Diagram">
            <a:extLst>
              <a:ext uri="{FF2B5EF4-FFF2-40B4-BE49-F238E27FC236}">
                <a16:creationId xmlns:a16="http://schemas.microsoft.com/office/drawing/2014/main" id="{89FAB0CA-DDD1-4E27-A7E2-3A2BCAF0FFB5}"/>
              </a:ext>
            </a:extLst>
          </p:cNvPr>
          <p:cNvPicPr>
            <a:picLocks noChangeAspect="1"/>
          </p:cNvPicPr>
          <p:nvPr/>
        </p:nvPicPr>
        <p:blipFill>
          <a:blip r:embed="rId3"/>
          <a:stretch>
            <a:fillRect/>
          </a:stretch>
        </p:blipFill>
        <p:spPr>
          <a:xfrm>
            <a:off x="720191" y="1279392"/>
            <a:ext cx="10751618" cy="5494791"/>
          </a:xfrm>
          <a:prstGeom prst="rect">
            <a:avLst/>
          </a:prstGeom>
        </p:spPr>
      </p:pic>
    </p:spTree>
    <p:extLst>
      <p:ext uri="{BB962C8B-B14F-4D97-AF65-F5344CB8AC3E}">
        <p14:creationId xmlns:p14="http://schemas.microsoft.com/office/powerpoint/2010/main" val="2726896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 handling</a:t>
            </a:r>
            <a:br>
              <a:rPr lang="en-US" sz="5400"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57600" y="1101600"/>
            <a:ext cx="11781048" cy="5614789"/>
          </a:xfrm>
        </p:spPr>
        <p:txBody>
          <a:bodyPr>
            <a:normAutofit fontScale="62500" lnSpcReduction="20000"/>
          </a:bodyPr>
          <a:lstStyle/>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Claims forms are filled out either electronically or are handwritten. We have a concern that handwritten input will not be able to be processed. </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Patient visit audio may involve conversations in languages other than English. We need a solution that can identify and translate from Spanish into English (</a:t>
            </a:r>
            <a:r>
              <a:rPr lang="en-US" sz="3600" dirty="0" err="1">
                <a:solidFill>
                  <a:schemeClr val="tx1"/>
                </a:solidFill>
                <a:latin typeface="Segoe UI Semilight" panose="020B0402040204020203" pitchFamily="34" charset="0"/>
                <a:cs typeface="Segoe UI Semilight" panose="020B0402040204020203" pitchFamily="34" charset="0"/>
              </a:rPr>
              <a:t>en</a:t>
            </a:r>
            <a:r>
              <a:rPr lang="en-US" sz="3600" dirty="0">
                <a:solidFill>
                  <a:schemeClr val="tx1"/>
                </a:solidFill>
                <a:latin typeface="Segoe UI Semilight" panose="020B0402040204020203" pitchFamily="34" charset="0"/>
                <a:cs typeface="Segoe UI Semilight" panose="020B0402040204020203" pitchFamily="34" charset="0"/>
              </a:rPr>
              <a:t>-US). Additional languages might be needed as the network spans to other regions.</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We want to extract insight from the audio transcriptions of patient visits through our internal portal searches. However, we don't have a data dictionary of medical terms. Is there a solution to analyze our audio transcripts to surface medical terminologies, such as dosages, medications, and diagnoses?</a:t>
            </a:r>
          </a:p>
        </p:txBody>
      </p:sp>
    </p:spTree>
    <p:extLst>
      <p:ext uri="{BB962C8B-B14F-4D97-AF65-F5344CB8AC3E}">
        <p14:creationId xmlns:p14="http://schemas.microsoft.com/office/powerpoint/2010/main" val="2815032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823350" y="1375646"/>
            <a:ext cx="10259809" cy="5192843"/>
          </a:xfrm>
        </p:spPr>
        <p:txBody>
          <a:bodyPr>
            <a:normAutofit lnSpcReduction="10000"/>
          </a:bodyPr>
          <a:lstStyle/>
          <a:p>
            <a:pPr marL="0" indent="0">
              <a:buNone/>
            </a:pPr>
            <a:r>
              <a:rPr lang="en-US" sz="2800" i="1" dirty="0">
                <a:solidFill>
                  <a:schemeClr val="tx1"/>
                </a:solidFill>
              </a:rPr>
              <a:t>“Throughout this project, we have not only reduced the effort involved in processing our claims forms, but we have also increased accuracy and turnaround time to gain insights on this data. We have developed essential visualizations on our claims data that allow us to view current and historical trends, which assists us in identifying ways to improve our business model. We have also freed up many of our linguistic staff to work directly with our patients versus having them reviewing and translating visit audio files. One of the most exciting outcomes of this project is that we've also attained ground-breaking insights from our patient audio transcripts by adding Text Analytics for health AI into our search capabilities on our web portal.”</a:t>
            </a:r>
          </a:p>
          <a:p>
            <a:pPr marL="0" indent="0">
              <a:buNone/>
            </a:pPr>
            <a:endParaRPr lang="en-US" sz="2400" dirty="0">
              <a:solidFill>
                <a:schemeClr val="tx1"/>
              </a:solidFill>
            </a:endParaRPr>
          </a:p>
          <a:p>
            <a:pPr marL="0" indent="0">
              <a:buNone/>
            </a:pPr>
            <a:r>
              <a:rPr lang="it-IT" sz="2400" dirty="0">
                <a:solidFill>
                  <a:schemeClr val="tx1"/>
                </a:solidFill>
              </a:rPr>
              <a:t>Senaabil Chandi, CTO, Contoso Healthcare</a:t>
            </a:r>
            <a:endParaRPr lang="en-US" sz="2400" dirty="0">
              <a:solidFill>
                <a:schemeClr val="tx1"/>
              </a:solidFill>
            </a:endParaRPr>
          </a:p>
          <a:p>
            <a:endParaRPr lang="en-US" sz="2800" dirty="0">
              <a:solidFill>
                <a:schemeClr val="tx1"/>
              </a:solidFill>
              <a:latin typeface="+mj-lt"/>
            </a:endParaRPr>
          </a:p>
          <a:p>
            <a:pPr marL="0" indent="0">
              <a:spcAft>
                <a:spcPts val="882"/>
              </a:spcAft>
              <a:buNone/>
            </a:pPr>
            <a:endParaRPr lang="en-US" sz="1400" dirty="0">
              <a:solidFill>
                <a:schemeClr val="tx1"/>
              </a:solidFill>
            </a:endParaRPr>
          </a:p>
        </p:txBody>
      </p:sp>
    </p:spTree>
    <p:extLst>
      <p:ext uri="{BB962C8B-B14F-4D97-AF65-F5344CB8AC3E}">
        <p14:creationId xmlns:p14="http://schemas.microsoft.com/office/powerpoint/2010/main" val="2066781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0617-21B9-4DC8-9774-189E9E641F41}"/>
              </a:ext>
            </a:extLst>
          </p:cNvPr>
          <p:cNvSpPr>
            <a:spLocks noGrp="1"/>
          </p:cNvSpPr>
          <p:nvPr>
            <p:ph type="title" idx="4294967295"/>
          </p:nvPr>
        </p:nvSpPr>
        <p:spPr>
          <a:xfrm>
            <a:off x="268080" y="1447102"/>
            <a:ext cx="11655840" cy="899665"/>
          </a:xfrm>
        </p:spPr>
        <p:txBody>
          <a:bodyPr/>
          <a:lstStyle/>
          <a:p>
            <a:r>
              <a:rPr lang="en-US" dirty="0">
                <a:solidFill>
                  <a:srgbClr val="0078D7"/>
                </a:solidFill>
              </a:rPr>
              <a:t>Closing</a:t>
            </a:r>
          </a:p>
        </p:txBody>
      </p:sp>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2387192"/>
          </a:xfrm>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a:p>
            <a:pPr lvl="2"/>
            <a:endParaRPr lang="en-US" dirty="0">
              <a:solidFill>
                <a:schemeClr val="tx1"/>
              </a:solidFill>
            </a:endParaRPr>
          </a:p>
        </p:txBody>
      </p:sp>
      <p:sp>
        <p:nvSpPr>
          <p:cNvPr id="17" name="Title 16"/>
          <p:cNvSpPr>
            <a:spLocks noGrp="1"/>
          </p:cNvSpPr>
          <p:nvPr>
            <p:ph type="title"/>
          </p:nvPr>
        </p:nvSpPr>
        <p:spPr/>
        <p:txBody>
          <a:bodyPr/>
          <a:lstStyle/>
          <a:p>
            <a:r>
              <a:rPr lang="en-US" dirty="0">
                <a:solidFill>
                  <a:schemeClr val="tx1"/>
                </a:solidFill>
              </a:rPr>
              <a:t>Text layout (without bullet points)</a:t>
            </a:r>
          </a:p>
        </p:txBody>
      </p:sp>
    </p:spTree>
    <p:extLst>
      <p:ext uri="{BB962C8B-B14F-4D97-AF65-F5344CB8AC3E}">
        <p14:creationId xmlns:p14="http://schemas.microsoft.com/office/powerpoint/2010/main" val="42344731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p:txBody>
      </p:sp>
      <p:sp>
        <p:nvSpPr>
          <p:cNvPr id="17" name="Title 16"/>
          <p:cNvSpPr>
            <a:spLocks noGrp="1"/>
          </p:cNvSpPr>
          <p:nvPr>
            <p:ph type="title"/>
          </p:nvPr>
        </p:nvSpPr>
        <p:spPr/>
        <p:txBody>
          <a:bodyPr/>
          <a:lstStyle/>
          <a:p>
            <a:r>
              <a:rPr lang="en-US" dirty="0">
                <a:solidFill>
                  <a:schemeClr val="tx1"/>
                </a:solidFill>
              </a:rPr>
              <a:t>Text with bullet points - adjusting list levels</a:t>
            </a:r>
          </a:p>
        </p:txBody>
      </p:sp>
      <p:sp>
        <p:nvSpPr>
          <p:cNvPr id="7" name="Rectangle 6"/>
          <p:cNvSpPr/>
          <p:nvPr/>
        </p:nvSpPr>
        <p:spPr bwMode="auto">
          <a:xfrm>
            <a:off x="8333951" y="2711868"/>
            <a:ext cx="3591130" cy="38631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r>
              <a:rPr lang="en-US" sz="1372" dirty="0">
                <a:solidFill>
                  <a:schemeClr val="tx1"/>
                </a:solidFill>
                <a:ea typeface="Segoe UI" pitchFamily="34" charset="0"/>
                <a:cs typeface="Segoe UI" pitchFamily="34" charset="0"/>
              </a:rPr>
              <a:t>Use the “Decrease List Level” and “Increase List Level” tools on the Home Menu to change text levels.</a:t>
            </a:r>
          </a:p>
          <a:p>
            <a:pPr defTabSz="914102" fontAlgn="base">
              <a:spcBef>
                <a:spcPts val="600"/>
              </a:spcBef>
              <a:spcAft>
                <a:spcPct val="0"/>
              </a:spcAft>
            </a:pPr>
            <a:r>
              <a:rPr lang="en-US" sz="1372" dirty="0">
                <a:solidFill>
                  <a:schemeClr val="tx1"/>
                </a:solidFill>
                <a:ea typeface="Segoe UI" pitchFamily="34" charset="0"/>
                <a:cs typeface="Segoe UI" pitchFamily="34" charset="0"/>
              </a:rPr>
              <a:t>Try this:  </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Place your cursor in any row of text to the left that says “Size 20pt for subtopics”</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Next click the Home tab, and then on the “</a:t>
            </a:r>
            <a:r>
              <a:rPr lang="en-US" sz="1372" u="sng" dirty="0">
                <a:solidFill>
                  <a:schemeClr val="tx1"/>
                </a:solidFill>
                <a:ea typeface="Segoe UI" pitchFamily="34" charset="0"/>
                <a:cs typeface="Segoe UI" pitchFamily="34" charset="0"/>
              </a:rPr>
              <a:t>Decrease List level</a:t>
            </a:r>
            <a:r>
              <a:rPr lang="en-US" sz="1372" dirty="0">
                <a:solidFill>
                  <a:schemeClr val="tx1"/>
                </a:solidFill>
                <a:ea typeface="Segoe UI" pitchFamily="34" charset="0"/>
                <a:cs typeface="Segoe UI" pitchFamily="34" charset="0"/>
              </a:rPr>
              <a:t>” tool. Notice how the line moves up one level.</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Now try placing your cursor in one of the  “Main topic…” lines of text. Click the “</a:t>
            </a:r>
            <a:r>
              <a:rPr lang="en-US" sz="1372" u="sng" dirty="0">
                <a:solidFill>
                  <a:schemeClr val="tx1"/>
                </a:solidFill>
                <a:ea typeface="Segoe UI" pitchFamily="34" charset="0"/>
                <a:cs typeface="Segoe UI" pitchFamily="34" charset="0"/>
              </a:rPr>
              <a:t>Increase List Level</a:t>
            </a:r>
            <a:r>
              <a:rPr lang="en-US" sz="1372" dirty="0">
                <a:solidFill>
                  <a:schemeClr val="tx1"/>
                </a:solidFill>
                <a:ea typeface="Segoe UI" pitchFamily="34" charset="0"/>
                <a:cs typeface="Segoe UI" pitchFamily="34" charset="0"/>
              </a:rPr>
              <a:t>” tool and see how the text is pushed in one level</a:t>
            </a:r>
          </a:p>
          <a:p>
            <a:pPr defTabSz="914102" fontAlgn="base">
              <a:spcBef>
                <a:spcPts val="600"/>
              </a:spcBef>
              <a:spcAft>
                <a:spcPct val="0"/>
              </a:spcAft>
            </a:pPr>
            <a:r>
              <a:rPr lang="en-US" sz="1372" dirty="0">
                <a:solidFill>
                  <a:schemeClr val="tx1"/>
                </a:solidFill>
                <a:ea typeface="Segoe UI" pitchFamily="34" charset="0"/>
                <a:cs typeface="Segoe UI" pitchFamily="34" charset="0"/>
              </a:rPr>
              <a:t>Use these 2 tools to adjust your text levels as you work</a:t>
            </a:r>
          </a:p>
        </p:txBody>
      </p:sp>
      <p:pic>
        <p:nvPicPr>
          <p:cNvPr id="8"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1972491" y="5206132"/>
            <a:ext cx="6140977" cy="136884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1793875"/>
            <a:ext cx="11652250" cy="2586157"/>
          </a:xfrm>
        </p:spPr>
        <p:txBody>
          <a:bodyPr/>
          <a:lstStyle/>
          <a:p>
            <a:r>
              <a:rPr lang="en-US" dirty="0">
                <a:solidFill>
                  <a:schemeClr val="tx1"/>
                </a:solidFill>
              </a:rPr>
              <a:t>Example of a bulleted slide with a subhead</a:t>
            </a:r>
          </a:p>
          <a:p>
            <a:pPr lvl="1"/>
            <a:r>
              <a:rPr lang="en-US" dirty="0">
                <a:solidFill>
                  <a:schemeClr val="tx1"/>
                </a:solidFill>
              </a:rPr>
              <a:t>Set the slide title to “Sentence case”</a:t>
            </a:r>
          </a:p>
          <a:p>
            <a:pPr lvl="1"/>
            <a:r>
              <a:rPr lang="en-US" dirty="0">
                <a:solidFill>
                  <a:schemeClr val="tx1"/>
                </a:solidFill>
              </a:rPr>
              <a:t>Set subheads to “Sentence case”</a:t>
            </a:r>
          </a:p>
          <a:p>
            <a:pPr lvl="0"/>
            <a:r>
              <a:rPr lang="en-US" dirty="0">
                <a:solidFill>
                  <a:schemeClr val="tx1"/>
                </a:solidFill>
              </a:rPr>
              <a:t>Hyperlink style</a:t>
            </a:r>
          </a:p>
          <a:p>
            <a:pPr lvl="1"/>
            <a:r>
              <a:rPr lang="en-US" dirty="0">
                <a:solidFill>
                  <a:schemeClr val="tx1"/>
                </a:solidFill>
                <a:hlinkClick r:id="rId3"/>
              </a:rPr>
              <a:t>www.microsoft.com</a:t>
            </a:r>
            <a:r>
              <a:rPr lang="en-US" dirty="0">
                <a:solidFill>
                  <a:schemeClr val="tx1"/>
                </a:solidFill>
              </a:rPr>
              <a:t> </a:t>
            </a:r>
          </a:p>
        </p:txBody>
      </p:sp>
      <p:sp>
        <p:nvSpPr>
          <p:cNvPr id="2" name="Title 1"/>
          <p:cNvSpPr>
            <a:spLocks noGrp="1"/>
          </p:cNvSpPr>
          <p:nvPr>
            <p:ph type="title" idx="4294967295"/>
          </p:nvPr>
        </p:nvSpPr>
        <p:spPr>
          <a:xfrm>
            <a:off x="534988" y="290513"/>
            <a:ext cx="11657012" cy="900112"/>
          </a:xfrm>
        </p:spPr>
        <p:txBody>
          <a:bodyPr/>
          <a:lstStyle/>
          <a:p>
            <a:r>
              <a:rPr lang="en-US" dirty="0">
                <a:solidFill>
                  <a:schemeClr val="tx1"/>
                </a:solidFill>
              </a:rPr>
              <a:t>Bullet points layout with subtitle</a:t>
            </a:r>
            <a:br>
              <a:rPr lang="en-US" dirty="0">
                <a:solidFill>
                  <a:schemeClr val="tx1"/>
                </a:solidFill>
              </a:rPr>
            </a:br>
            <a:r>
              <a:rPr lang="en-US" sz="3529" dirty="0">
                <a:solidFill>
                  <a:schemeClr val="tx1"/>
                </a:solidFill>
              </a:rPr>
              <a:t>Subtitle is smaller in the same text block</a:t>
            </a:r>
            <a:endParaRPr lang="en-US" sz="3921" dirty="0">
              <a:solidFill>
                <a:schemeClr val="tx1"/>
              </a:soli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0D1B745-2E81-4737-80C0-D4ADC884CA7D}"/>
              </a:ext>
            </a:extLst>
          </p:cNvPr>
          <p:cNvSpPr/>
          <p:nvPr/>
        </p:nvSpPr>
        <p:spPr bwMode="auto">
          <a:xfrm>
            <a:off x="1" y="487"/>
            <a:ext cx="12192000" cy="6857027"/>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6" name="TextBox 15"/>
          <p:cNvSpPr txBox="1"/>
          <p:nvPr/>
        </p:nvSpPr>
        <p:spPr>
          <a:xfrm>
            <a:off x="273770" y="5416133"/>
            <a:ext cx="11613960" cy="1325584"/>
          </a:xfrm>
          <a:prstGeom prst="rect">
            <a:avLst/>
          </a:prstGeom>
          <a:noFill/>
        </p:spPr>
        <p:txBody>
          <a:bodyPr wrap="square" lIns="179285" tIns="143428" rIns="179285" bIns="143428" rtlCol="0">
            <a:spAutoFit/>
          </a:bodyPr>
          <a:lstStyle/>
          <a:p>
            <a:pPr marL="0" marR="0" lvl="0" indent="0" algn="l" defTabSz="914400" rtl="0" eaLnBrk="1" fontAlgn="auto" latinLnBrk="0" hangingPunct="1">
              <a:lnSpc>
                <a:spcPct val="100000"/>
              </a:lnSpc>
              <a:spcBef>
                <a:spcPts val="0"/>
              </a:spcBef>
              <a:spcAft>
                <a:spcPts val="0"/>
              </a:spcAft>
              <a:buClrTx/>
              <a:buSzPct val="90000"/>
              <a:buFontTx/>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Additional tips!</a:t>
            </a:r>
          </a:p>
          <a:p>
            <a:pPr marL="0" marR="0" lvl="0" indent="0" algn="l" defTabSz="914400" rtl="0" eaLnBrk="1" fontAlgn="auto" latinLnBrk="0" hangingPunct="1">
              <a:lnSpc>
                <a:spcPct val="100000"/>
              </a:lnSpc>
              <a:spcBef>
                <a:spcPts val="784"/>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Be sure to run the Accessibility Checker!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Go to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File</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click the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for Issues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drop down menu      click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Accessibility</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Videos need to be accessible: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your presentation includes a video, ensure it is captioned and audio described (if appropriate)</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Visit the </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hlinkClick r:id="rId3"/>
              </a:rPr>
              <a:t>Office Accessibility Center</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learn more about accessibility in PowerPoint</a:t>
            </a:r>
          </a:p>
        </p:txBody>
      </p:sp>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dirty="0">
                <a:gradFill>
                  <a:gsLst>
                    <a:gs pos="0">
                      <a:srgbClr val="353535"/>
                    </a:gs>
                    <a:gs pos="100000">
                      <a:srgbClr val="353535"/>
                    </a:gs>
                  </a:gsLst>
                  <a:lin ang="5400000" scaled="0"/>
                </a:gra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272624" y="1150631"/>
            <a:ext cx="11799542" cy="87362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r>
              <a:rPr kumimoji="0" lang="en-US" sz="2353"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Light" panose="020B0502040204020203" pitchFamily="34" charset="0"/>
                <a:ea typeface="+mn-ea"/>
                <a:cs typeface="Segoe UI Light" panose="020B0502040204020203" pitchFamily="34" charset="0"/>
              </a:rPr>
              <a:t>Take the following steps to create accessible content that everyone can consume effectively.</a:t>
            </a:r>
          </a:p>
        </p:txBody>
      </p:sp>
      <p:sp>
        <p:nvSpPr>
          <p:cNvPr id="7" name="Contrast instructions text box">
            <a:extLst>
              <a:ext uri="{FF2B5EF4-FFF2-40B4-BE49-F238E27FC236}">
                <a16:creationId xmlns:a16="http://schemas.microsoft.com/office/drawing/2014/main" id="{2EA19A1A-86E0-4BC9-9788-D9371AEF3211}"/>
              </a:ext>
            </a:extLst>
          </p:cNvPr>
          <p:cNvSpPr txBox="1">
            <a:spLocks/>
          </p:cNvSpPr>
          <p:nvPr/>
        </p:nvSpPr>
        <p:spPr>
          <a:xfrm>
            <a:off x="269241"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Contrast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high contrast colors for maximum readability</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The recommended contrast ratio is at least 4.5:1</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Color Contrast Analyzer</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Download this tool to determine the legibility of text and the contrast of visual elements</a:t>
            </a:r>
          </a:p>
        </p:txBody>
      </p:sp>
      <p:grpSp>
        <p:nvGrpSpPr>
          <p:cNvPr id="4"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D8F2410A-9A51-4326-9294-1848EBCAACF1}"/>
              </a:ext>
            </a:extLst>
          </p:cNvPr>
          <p:cNvGrpSpPr/>
          <p:nvPr/>
        </p:nvGrpSpPr>
        <p:grpSpPr>
          <a:xfrm>
            <a:off x="448214" y="3214396"/>
            <a:ext cx="1973221" cy="462106"/>
            <a:chOff x="457201" y="3851798"/>
            <a:chExt cx="2012788" cy="471372"/>
          </a:xfrm>
        </p:grpSpPr>
        <p:grpSp>
          <p:nvGrpSpPr>
            <p:cNvPr id="17" name="Group 16">
              <a:extLst>
                <a:ext uri="{FF2B5EF4-FFF2-40B4-BE49-F238E27FC236}">
                  <a16:creationId xmlns:a16="http://schemas.microsoft.com/office/drawing/2014/main" id="{F33997BA-4449-476F-874D-61B1AEF59FAB}"/>
                </a:ext>
              </a:extLst>
            </p:cNvPr>
            <p:cNvGrpSpPr/>
            <p:nvPr/>
          </p:nvGrpSpPr>
          <p:grpSpPr>
            <a:xfrm>
              <a:off x="457201" y="3858427"/>
              <a:ext cx="2012788" cy="464743"/>
              <a:chOff x="457201" y="3958757"/>
              <a:chExt cx="2012788" cy="464743"/>
            </a:xfrm>
          </p:grpSpPr>
          <p:sp>
            <p:nvSpPr>
              <p:cNvPr id="24" name="Light blue text box example">
                <a:hlinkClick r:id="rId4"/>
                <a:extLst>
                  <a:ext uri="{FF2B5EF4-FFF2-40B4-BE49-F238E27FC236}">
                    <a16:creationId xmlns:a16="http://schemas.microsoft.com/office/drawing/2014/main" id="{07BC68B1-128D-485E-9F28-AE15FDFBCB68}"/>
                  </a:ext>
                </a:extLst>
              </p:cNvPr>
              <p:cNvSpPr txBox="1">
                <a:spLocks/>
              </p:cNvSpPr>
              <p:nvPr/>
            </p:nvSpPr>
            <p:spPr>
              <a:xfrm>
                <a:off x="1799060" y="3958757"/>
                <a:ext cx="670929" cy="464743"/>
              </a:xfrm>
              <a:prstGeom prst="rect">
                <a:avLst/>
              </a:prstGeom>
              <a:solidFill>
                <a:srgbClr val="00BC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2" name="Blue text box example">
                <a:hlinkClick r:id="rId4"/>
                <a:extLst>
                  <a:ext uri="{FF2B5EF4-FFF2-40B4-BE49-F238E27FC236}">
                    <a16:creationId xmlns:a16="http://schemas.microsoft.com/office/drawing/2014/main" id="{F2090629-6903-4243-9091-773ACBA6E2F7}"/>
                  </a:ext>
                </a:extLst>
              </p:cNvPr>
              <p:cNvSpPr txBox="1">
                <a:spLocks/>
              </p:cNvSpPr>
              <p:nvPr/>
            </p:nvSpPr>
            <p:spPr>
              <a:xfrm>
                <a:off x="1128130" y="3958757"/>
                <a:ext cx="670929" cy="464743"/>
              </a:xfrm>
              <a:prstGeom prst="rect">
                <a:avLst/>
              </a:prstGeom>
              <a:solidFill>
                <a:srgbClr val="0078D7"/>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1" name="Gray text box example">
                <a:hlinkClick r:id="rId4"/>
                <a:extLst>
                  <a:ext uri="{FF2B5EF4-FFF2-40B4-BE49-F238E27FC236}">
                    <a16:creationId xmlns:a16="http://schemas.microsoft.com/office/drawing/2014/main" id="{3938270C-7EF6-42F1-9783-B2D53E7FDB90}"/>
                  </a:ext>
                </a:extLst>
              </p:cNvPr>
              <p:cNvSpPr txBox="1">
                <a:spLocks/>
              </p:cNvSpPr>
              <p:nvPr/>
            </p:nvSpPr>
            <p:spPr>
              <a:xfrm>
                <a:off x="457201" y="3958757"/>
                <a:ext cx="670929" cy="464743"/>
              </a:xfrm>
              <a:prstGeom prst="rect">
                <a:avLst/>
              </a:prstGeom>
              <a:solidFill>
                <a:srgbClr val="F2F2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Text</a:t>
                </a:r>
              </a:p>
            </p:txBody>
          </p:sp>
        </p:grpSp>
        <p:cxnSp>
          <p:nvCxnSpPr>
            <p:cNvPr id="29" name="Red slash">
              <a:extLst>
                <a:ext uri="{FF2B5EF4-FFF2-40B4-BE49-F238E27FC236}">
                  <a16:creationId xmlns:a16="http://schemas.microsoft.com/office/drawing/2014/main" id="{C126F65E-552B-41C6-85C7-BE7794694ACC}"/>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D47F70E8-F46C-4F26-9FFE-841287D57677}"/>
              </a:ext>
            </a:extLst>
          </p:cNvPr>
          <p:cNvGrpSpPr/>
          <p:nvPr/>
        </p:nvGrpSpPr>
        <p:grpSpPr>
          <a:xfrm>
            <a:off x="448214" y="4847557"/>
            <a:ext cx="1973221" cy="455607"/>
            <a:chOff x="457201" y="4875348"/>
            <a:chExt cx="2144166" cy="464743"/>
          </a:xfrm>
        </p:grpSpPr>
        <p:sp>
          <p:nvSpPr>
            <p:cNvPr id="20" name="Download label">
              <a:hlinkClick r:id="rId4"/>
              <a:extLst>
                <a:ext uri="{FF2B5EF4-FFF2-40B4-BE49-F238E27FC236}">
                  <a16:creationId xmlns:a16="http://schemas.microsoft.com/office/drawing/2014/main" id="{D3E39059-0F65-4F28-8991-03B714AEBC92}"/>
                </a:ext>
              </a:extLst>
            </p:cNvPr>
            <p:cNvSpPr txBox="1">
              <a:spLocks/>
            </p:cNvSpPr>
            <p:nvPr/>
          </p:nvSpPr>
          <p:spPr>
            <a:xfrm>
              <a:off x="457201" y="4875348"/>
              <a:ext cx="2144166" cy="464743"/>
            </a:xfrm>
            <a:prstGeom prst="rect">
              <a:avLst/>
            </a:prstGeom>
            <a:solidFill>
              <a:srgbClr val="0078D7"/>
            </a:solidFill>
          </p:spPr>
          <p:txBody>
            <a:bodyPr wrap="square" lIns="143428" tIns="143428" rIns="143428"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Download</a:t>
              </a:r>
            </a:p>
          </p:txBody>
        </p:sp>
        <p:sp>
          <p:nvSpPr>
            <p:cNvPr id="25" name="Download button">
              <a:extLst>
                <a:ext uri="{FF2B5EF4-FFF2-40B4-BE49-F238E27FC236}">
                  <a16:creationId xmlns:a16="http://schemas.microsoft.com/office/drawing/2014/main" id="{3E095CBB-F50B-49F8-8B4A-E5CFE63305C0}"/>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sp>
        <p:nvSpPr>
          <p:cNvPr id="8" name="Shape &amp; color instruciton text box">
            <a:extLst>
              <a:ext uri="{FF2B5EF4-FFF2-40B4-BE49-F238E27FC236}">
                <a16:creationId xmlns:a16="http://schemas.microsoft.com/office/drawing/2014/main" id="{3DFAB517-E240-4C86-9C1E-41B7B9889F40}"/>
              </a:ext>
            </a:extLst>
          </p:cNvPr>
          <p:cNvSpPr txBox="1">
            <a:spLocks/>
          </p:cNvSpPr>
          <p:nvPr/>
        </p:nvSpPr>
        <p:spPr>
          <a:xfrm>
            <a:off x="2600409" y="1724019"/>
            <a:ext cx="235233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Shape and color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different shapes with a legend to indicate statuses to accommodate for color blindness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grpSp>
        <p:nvGrpSpPr>
          <p:cNvPr id="5"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78BB39EF-191E-4F81-B7C4-4330B0660D46}"/>
              </a:ext>
            </a:extLst>
          </p:cNvPr>
          <p:cNvGrpSpPr/>
          <p:nvPr/>
        </p:nvGrpSpPr>
        <p:grpSpPr>
          <a:xfrm>
            <a:off x="2779383" y="3421343"/>
            <a:ext cx="2063788" cy="1881821"/>
            <a:chOff x="2835115" y="4084309"/>
            <a:chExt cx="2105171" cy="1919555"/>
          </a:xfrm>
        </p:grpSpPr>
        <p:sp>
          <p:nvSpPr>
            <p:cNvPr id="31" name="Background and text">
              <a:hlinkClick r:id="rId4"/>
              <a:extLst>
                <a:ext uri="{FF2B5EF4-FFF2-40B4-BE49-F238E27FC236}">
                  <a16:creationId xmlns:a16="http://schemas.microsoft.com/office/drawing/2014/main" id="{41587D65-AD84-4847-AAB8-DAF9E47C57D3}"/>
                </a:ext>
              </a:extLst>
            </p:cNvPr>
            <p:cNvSpPr txBox="1">
              <a:spLocks/>
            </p:cNvSpPr>
            <p:nvPr/>
          </p:nvSpPr>
          <p:spPr>
            <a:xfrm>
              <a:off x="2835115" y="4084309"/>
              <a:ext cx="2012787" cy="1919555"/>
            </a:xfrm>
            <a:prstGeom prst="rect">
              <a:avLst/>
            </a:prstGeom>
            <a:solidFill>
              <a:srgbClr val="F2F2F2"/>
            </a:solidFill>
          </p:spPr>
          <p:txBody>
            <a:bodyPr wrap="square" lIns="179285" tIns="143428" rIns="179285" bIns="143428"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1</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2</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3</a:t>
              </a:r>
            </a:p>
          </p:txBody>
        </p:sp>
        <p:grpSp>
          <p:nvGrpSpPr>
            <p:cNvPr id="54" name="Group 53">
              <a:extLst>
                <a:ext uri="{FF2B5EF4-FFF2-40B4-BE49-F238E27FC236}">
                  <a16:creationId xmlns:a16="http://schemas.microsoft.com/office/drawing/2014/main" id="{D9C75EE5-B23D-433C-B9FC-0A890CCA87F6}"/>
                </a:ext>
              </a:extLst>
            </p:cNvPr>
            <p:cNvGrpSpPr/>
            <p:nvPr/>
          </p:nvGrpSpPr>
          <p:grpSpPr>
            <a:xfrm>
              <a:off x="3016089" y="4633595"/>
              <a:ext cx="1603535" cy="830385"/>
              <a:chOff x="3016090" y="4740275"/>
              <a:chExt cx="1578136" cy="830385"/>
            </a:xfrm>
          </p:grpSpPr>
          <p:cxnSp>
            <p:nvCxnSpPr>
              <p:cNvPr id="39" name="Bottom horizontal seperator">
                <a:extLst>
                  <a:ext uri="{FF2B5EF4-FFF2-40B4-BE49-F238E27FC236}">
                    <a16:creationId xmlns:a16="http://schemas.microsoft.com/office/drawing/2014/main" id="{0EA8FBA0-CE7A-43E1-BD7F-F31D3E9EB41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Middle horizontal seperator">
                <a:extLst>
                  <a:ext uri="{FF2B5EF4-FFF2-40B4-BE49-F238E27FC236}">
                    <a16:creationId xmlns:a16="http://schemas.microsoft.com/office/drawing/2014/main" id="{A0BD764B-F19F-4DF2-B164-D068A2F20A5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Top horizontal seperator">
                <a:extLst>
                  <a:ext uri="{FF2B5EF4-FFF2-40B4-BE49-F238E27FC236}">
                    <a16:creationId xmlns:a16="http://schemas.microsoft.com/office/drawing/2014/main" id="{A8D93F6D-4AC8-4197-BC31-6184E349BA9F}"/>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Legend red X label">
              <a:extLst>
                <a:ext uri="{FF2B5EF4-FFF2-40B4-BE49-F238E27FC236}">
                  <a16:creationId xmlns:a16="http://schemas.microsoft.com/office/drawing/2014/main" id="{72C7857C-5DF0-4D0C-AFE3-F20197431F94}"/>
                </a:ext>
              </a:extLst>
            </p:cNvPr>
            <p:cNvSpPr txBox="1">
              <a:spLocks/>
            </p:cNvSpPr>
            <p:nvPr/>
          </p:nvSpPr>
          <p:spPr>
            <a:xfrm>
              <a:off x="4287555"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C3</a:t>
              </a:r>
            </a:p>
          </p:txBody>
        </p:sp>
        <p:sp>
          <p:nvSpPr>
            <p:cNvPr id="49" name="Legend red X">
              <a:extLst>
                <a:ext uri="{FF2B5EF4-FFF2-40B4-BE49-F238E27FC236}">
                  <a16:creationId xmlns:a16="http://schemas.microsoft.com/office/drawing/2014/main" id="{50972702-B6C4-4F7D-B9E3-1C99ABCE00AC}"/>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2" name="Legend yellow triangle label">
              <a:extLst>
                <a:ext uri="{FF2B5EF4-FFF2-40B4-BE49-F238E27FC236}">
                  <a16:creationId xmlns:a16="http://schemas.microsoft.com/office/drawing/2014/main" id="{4EF05085-0CE3-4287-9F98-41F1DF1B1A46}"/>
                </a:ext>
              </a:extLst>
            </p:cNvPr>
            <p:cNvSpPr txBox="1">
              <a:spLocks/>
            </p:cNvSpPr>
            <p:nvPr/>
          </p:nvSpPr>
          <p:spPr>
            <a:xfrm>
              <a:off x="3638569"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C2</a:t>
              </a:r>
            </a:p>
          </p:txBody>
        </p:sp>
        <p:sp>
          <p:nvSpPr>
            <p:cNvPr id="48" name="Legend yellow triangle">
              <a:extLst>
                <a:ext uri="{FF2B5EF4-FFF2-40B4-BE49-F238E27FC236}">
                  <a16:creationId xmlns:a16="http://schemas.microsoft.com/office/drawing/2014/main" id="{95924CBC-051D-4D98-A720-2ACBFB1EC5E5}"/>
                </a:ext>
              </a:extLst>
            </p:cNvPr>
            <p:cNvSpPr/>
            <p:nvPr/>
          </p:nvSpPr>
          <p:spPr bwMode="auto">
            <a:xfrm>
              <a:off x="3645474" y="566149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 name="Legend green circle label">
              <a:extLst>
                <a:ext uri="{FF2B5EF4-FFF2-40B4-BE49-F238E27FC236}">
                  <a16:creationId xmlns:a16="http://schemas.microsoft.com/office/drawing/2014/main" id="{FE5CE87C-D0A3-420D-92A0-72184D47AF3C}"/>
                </a:ext>
              </a:extLst>
            </p:cNvPr>
            <p:cNvSpPr txBox="1">
              <a:spLocks/>
            </p:cNvSpPr>
            <p:nvPr/>
          </p:nvSpPr>
          <p:spPr>
            <a:xfrm>
              <a:off x="3025614"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C1</a:t>
              </a:r>
            </a:p>
          </p:txBody>
        </p:sp>
        <p:sp>
          <p:nvSpPr>
            <p:cNvPr id="47" name="Legend green circle">
              <a:extLst>
                <a:ext uri="{FF2B5EF4-FFF2-40B4-BE49-F238E27FC236}">
                  <a16:creationId xmlns:a16="http://schemas.microsoft.com/office/drawing/2014/main" id="{11B7ABC3-0D05-4D87-8805-F9856A64DD60}"/>
                </a:ext>
              </a:extLst>
            </p:cNvPr>
            <p:cNvSpPr/>
            <p:nvPr/>
          </p:nvSpPr>
          <p:spPr bwMode="auto">
            <a:xfrm>
              <a:off x="3025614" y="5661498"/>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 name="Example red X">
              <a:extLst>
                <a:ext uri="{FF2B5EF4-FFF2-40B4-BE49-F238E27FC236}">
                  <a16:creationId xmlns:a16="http://schemas.microsoft.com/office/drawing/2014/main" id="{10B2A76B-C434-491F-B592-EEDEDEA48E4B}"/>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Example yellow triangle">
              <a:extLst>
                <a:ext uri="{FF2B5EF4-FFF2-40B4-BE49-F238E27FC236}">
                  <a16:creationId xmlns:a16="http://schemas.microsoft.com/office/drawing/2014/main" id="{CBA60425-B490-4E52-A313-59C017B52428}"/>
                </a:ext>
              </a:extLst>
            </p:cNvPr>
            <p:cNvSpPr/>
            <p:nvPr/>
          </p:nvSpPr>
          <p:spPr bwMode="auto">
            <a:xfrm>
              <a:off x="4363877" y="478554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 name="Example green circle">
              <a:extLst>
                <a:ext uri="{FF2B5EF4-FFF2-40B4-BE49-F238E27FC236}">
                  <a16:creationId xmlns:a16="http://schemas.microsoft.com/office/drawing/2014/main" id="{A56147BF-EFBE-4D08-89A0-9FFED68EA619}"/>
                </a:ext>
              </a:extLst>
            </p:cNvPr>
            <p:cNvSpPr/>
            <p:nvPr/>
          </p:nvSpPr>
          <p:spPr bwMode="auto">
            <a:xfrm>
              <a:off x="4363877" y="4379595"/>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9" name="Alt Text instruction text box">
            <a:extLst>
              <a:ext uri="{FF2B5EF4-FFF2-40B4-BE49-F238E27FC236}">
                <a16:creationId xmlns:a16="http://schemas.microsoft.com/office/drawing/2014/main" id="{04805918-8A89-4DB7-ADA7-F4E1A9608C97}"/>
              </a:ext>
            </a:extLst>
          </p:cNvPr>
          <p:cNvSpPr txBox="1">
            <a:spLocks/>
          </p:cNvSpPr>
          <p:nvPr/>
        </p:nvSpPr>
        <p:spPr>
          <a:xfrm>
            <a:off x="4931578"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Alt text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Alt text helps people with screen readers understand the content of slides</a:t>
            </a:r>
          </a:p>
          <a:p>
            <a:pPr marL="0" marR="0" lvl="0" indent="0" algn="l" defTabSz="932742" rtl="0" eaLnBrk="1" fontAlgn="auto" latinLnBrk="0" hangingPunct="1">
              <a:lnSpc>
                <a:spcPct val="100000"/>
              </a:lnSpc>
              <a:spcBef>
                <a:spcPts val="29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You can create alternative text for shapes, pictures, charts, tables, SmartArt graphics, or other objects</a:t>
            </a:r>
            <a:endParaRPr kumimoji="0" lang="en-US" sz="1176" b="1"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Right click the image or shape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Picture…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or </a:t>
            </a:r>
            <a:b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b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Shape…</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Size &amp; Properties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icon</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Expand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Alt Text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field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Enter a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Title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and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Description</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of your image or object</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sp>
        <p:nvSpPr>
          <p:cNvPr id="10" name="Slide layouts text box">
            <a:extLst>
              <a:ext uri="{FF2B5EF4-FFF2-40B4-BE49-F238E27FC236}">
                <a16:creationId xmlns:a16="http://schemas.microsoft.com/office/drawing/2014/main" id="{6CA969F9-E8C0-4936-B9E5-B64A45F7B9C7}"/>
              </a:ext>
            </a:extLst>
          </p:cNvPr>
          <p:cNvSpPr txBox="1">
            <a:spLocks/>
          </p:cNvSpPr>
          <p:nvPr/>
        </p:nvSpPr>
        <p:spPr>
          <a:xfrm>
            <a:off x="7262745"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Slide layouts</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Using a built-in slide layout that matches your content ensures a hierarchical reading order of text blocks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a new slide will have a title, rather than starting with a blank layout and adding a text block for the title, choose one of the built-in layouts with a title placeholder</a:t>
            </a:r>
          </a:p>
        </p:txBody>
      </p:sp>
      <p:sp>
        <p:nvSpPr>
          <p:cNvPr id="11" name="Reading order text box">
            <a:extLst>
              <a:ext uri="{FF2B5EF4-FFF2-40B4-BE49-F238E27FC236}">
                <a16:creationId xmlns:a16="http://schemas.microsoft.com/office/drawing/2014/main" id="{15E02C75-AB37-4F4D-9AC7-CD96B4C8696D}"/>
              </a:ext>
            </a:extLst>
          </p:cNvPr>
          <p:cNvSpPr txBox="1">
            <a:spLocks/>
          </p:cNvSpPr>
          <p:nvPr/>
        </p:nvSpPr>
        <p:spPr>
          <a:xfrm>
            <a:off x="9593912" y="1724019"/>
            <a:ext cx="235841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Reading order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Screen readers describe content on the screen in the order it was created</a:t>
            </a:r>
          </a:p>
          <a:p>
            <a:pPr marL="0" marR="0" lvl="0" indent="0" algn="l" defTabSz="932742"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ensure your content is read back in the order you prefer, arrange your objects in the Selection Pane appropriately. Objects on the bottom of the selection pane are read first</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Home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tab</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In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Drawing</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group, 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Arrange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drop-down menu</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Selection Pane…</a:t>
            </a:r>
          </a:p>
          <a:p>
            <a:pPr marL="0" marR="0" lvl="0" indent="0" algn="l" defTabSz="932742"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cxnSp>
        <p:nvCxnSpPr>
          <p:cNvPr id="40" name="Straight Arrow Connector 39" descr="Aarow pointing to the right" title="Aarow">
            <a:extLst>
              <a:ext uri="{FF2B5EF4-FFF2-40B4-BE49-F238E27FC236}">
                <a16:creationId xmlns:a16="http://schemas.microsoft.com/office/drawing/2014/main" id="{A1ACA4DF-DAA3-42D3-A3BC-0005F488AEE5}"/>
              </a:ext>
            </a:extLst>
          </p:cNvPr>
          <p:cNvCxnSpPr>
            <a:cxnSpLocks/>
          </p:cNvCxnSpPr>
          <p:nvPr/>
        </p:nvCxnSpPr>
        <p:spPr>
          <a:xfrm>
            <a:off x="6965269"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descr="Arrow pointing to the right" title="Arrow">
            <a:extLst>
              <a:ext uri="{FF2B5EF4-FFF2-40B4-BE49-F238E27FC236}">
                <a16:creationId xmlns:a16="http://schemas.microsoft.com/office/drawing/2014/main" id="{F00CE180-A4EF-447B-9B6A-C8B34EE3207F}"/>
              </a:ext>
            </a:extLst>
          </p:cNvPr>
          <p:cNvCxnSpPr>
            <a:cxnSpLocks/>
          </p:cNvCxnSpPr>
          <p:nvPr/>
        </p:nvCxnSpPr>
        <p:spPr>
          <a:xfrm>
            <a:off x="3882924"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AFE4319-E293-4485-975A-BADE1F275BD5}"/>
              </a:ext>
            </a:extLst>
          </p:cNvPr>
          <p:cNvPicPr>
            <a:picLocks noChangeAspect="1"/>
          </p:cNvPicPr>
          <p:nvPr/>
        </p:nvPicPr>
        <p:blipFill>
          <a:blip r:embed="rId5"/>
          <a:stretch>
            <a:fillRect/>
          </a:stretch>
        </p:blipFill>
        <p:spPr>
          <a:xfrm>
            <a:off x="1698" y="-247383"/>
            <a:ext cx="8067823" cy="248365"/>
          </a:xfrm>
          <a:prstGeom prst="rect">
            <a:avLst/>
          </a:prstGeom>
        </p:spPr>
      </p:pic>
    </p:spTree>
    <p:extLst>
      <p:ext uri="{BB962C8B-B14F-4D97-AF65-F5344CB8AC3E}">
        <p14:creationId xmlns:p14="http://schemas.microsoft.com/office/powerpoint/2010/main" val="25839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3010840"/>
            <a:ext cx="4795873" cy="836319"/>
          </a:xfrm>
        </p:spPr>
        <p:txBody>
          <a:bodyPr/>
          <a:lstStyle/>
          <a:p>
            <a:r>
              <a:rPr lang="en-US" dirty="0">
                <a:solidFill>
                  <a:schemeClr val="tx1"/>
                </a:solidFill>
              </a:rPr>
              <a:t>Photo layout 1</a:t>
            </a:r>
          </a:p>
        </p:txBody>
      </p:sp>
      <p:sp>
        <p:nvSpPr>
          <p:cNvPr id="3" name="Picture Placeholder 2">
            <a:extLst>
              <a:ext uri="{FF2B5EF4-FFF2-40B4-BE49-F238E27FC236}">
                <a16:creationId xmlns:a16="http://schemas.microsoft.com/office/drawing/2014/main" id="{1C1F0CEC-E709-49D5-9437-71B581E4C3E3}"/>
              </a:ext>
            </a:extLst>
          </p:cNvPr>
          <p:cNvSpPr>
            <a:spLocks noGrp="1"/>
          </p:cNvSpPr>
          <p:nvPr>
            <p:ph type="pic" sz="quarter" idx="10"/>
          </p:nvPr>
        </p:nvSpPr>
        <p:spPr/>
      </p:sp>
    </p:spTree>
    <p:extLst>
      <p:ext uri="{BB962C8B-B14F-4D97-AF65-F5344CB8AC3E}">
        <p14:creationId xmlns:p14="http://schemas.microsoft.com/office/powerpoint/2010/main" val="4914877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Demo</a:t>
            </a:r>
          </a:p>
        </p:txBody>
      </p:sp>
    </p:spTree>
    <p:extLst>
      <p:ext uri="{BB962C8B-B14F-4D97-AF65-F5344CB8AC3E}">
        <p14:creationId xmlns:p14="http://schemas.microsoft.com/office/powerpoint/2010/main" val="41511723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7026669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Section title</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42072199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1759649"/>
          </a:xfrm>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7269246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5102935"/>
          </a:xfrm>
          <a:prstGeom prst="rect">
            <a:avLst/>
          </a:prstGeom>
          <a:noFill/>
        </p:spPr>
        <p:txBody>
          <a:bodyPr wrap="square" lIns="182880" tIns="146304" rIns="182880" bIns="146304" rtlCol="0">
            <a:spAutoFit/>
          </a:bodyPr>
          <a:lstStyle/>
          <a:p>
            <a:pPr>
              <a:lnSpc>
                <a:spcPct val="90000"/>
              </a:lnSpc>
              <a:spcAft>
                <a:spcPts val="600"/>
              </a:spcAft>
            </a:pPr>
            <a:r>
              <a:rPr lang="en-US" sz="2400" dirty="0">
                <a:latin typeface="+mj-lt"/>
              </a:rPr>
              <a:t>In this whiteboard design session, you will work in a group to automate the business process of extracting data from form documents and perform visit audio transcription (and translation where required) to extract and label medical information. You will evaluate Azure tools and services to design an optimal architecture to fulfill Contoso Healthcare's business process automation requirements.</a:t>
            </a:r>
          </a:p>
          <a:p>
            <a:pPr>
              <a:lnSpc>
                <a:spcPct val="90000"/>
              </a:lnSpc>
              <a:spcAft>
                <a:spcPts val="600"/>
              </a:spcAft>
            </a:pPr>
            <a:endParaRPr lang="en-US" sz="2400" dirty="0">
              <a:latin typeface="+mj-lt"/>
            </a:endParaRPr>
          </a:p>
          <a:p>
            <a:pPr>
              <a:lnSpc>
                <a:spcPct val="90000"/>
              </a:lnSpc>
              <a:spcAft>
                <a:spcPts val="600"/>
              </a:spcAft>
            </a:pPr>
            <a:r>
              <a:rPr lang="en-US" sz="2400" dirty="0">
                <a:latin typeface="+mj-lt"/>
              </a:rPr>
              <a:t>At the end of this whiteboard design session, you will be better able to architect a solution to automate and enrich an existing business process and provide further insight into data using Azure Cognitive Services.</a:t>
            </a:r>
            <a:endParaRPr lang="en-US" sz="1600" dirty="0"/>
          </a:p>
        </p:txBody>
      </p:sp>
      <p:pic>
        <p:nvPicPr>
          <p:cNvPr id="4" name="Graphic 3" descr="Abstract and learning objectives" title="Abstract and learning objectives">
            <a:extLst>
              <a:ext uri="{FF2B5EF4-FFF2-40B4-BE49-F238E27FC236}">
                <a16:creationId xmlns:a16="http://schemas.microsoft.com/office/drawing/2014/main" id="{F6EF948D-97F8-4247-A79A-12D6704099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24838" y="431177"/>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76259"/>
            <a:ext cx="11655840" cy="899665"/>
          </a:xfrm>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524801"/>
            <a:ext cx="6763810" cy="4325013"/>
          </a:xfrm>
        </p:spPr>
        <p:txBody>
          <a:bodyPr>
            <a:noAutofit/>
          </a:bodyPr>
          <a:lstStyle/>
          <a:p>
            <a:r>
              <a:rPr lang="en-US" sz="3200" dirty="0">
                <a:solidFill>
                  <a:schemeClr val="tx1"/>
                </a:solidFill>
                <a:latin typeface="+mj-lt"/>
              </a:rPr>
              <a:t>Contoso Healthcare is a major hospital network consisting of multiple locations across the United States. </a:t>
            </a:r>
          </a:p>
          <a:p>
            <a:r>
              <a:rPr lang="en-US" sz="3200" dirty="0">
                <a:solidFill>
                  <a:schemeClr val="tx1"/>
                </a:solidFill>
              </a:rPr>
              <a:t>Contoso Healthcare is looking to automate their business processes and redirect their employees to more impactful tasks and increase overall productivity.</a:t>
            </a:r>
            <a:endParaRPr lang="en-US" sz="3200" dirty="0">
              <a:solidFill>
                <a:schemeClr val="tx1"/>
              </a:solidFill>
              <a:latin typeface="+mj-lt"/>
            </a:endParaRPr>
          </a:p>
          <a:p>
            <a:endParaRPr lang="en-US" sz="3200" dirty="0">
              <a:solidFill>
                <a:schemeClr val="tx1"/>
              </a:solidFill>
              <a:latin typeface="+mj-lt"/>
            </a:endParaRPr>
          </a:p>
          <a:p>
            <a:pPr marL="0" indent="0">
              <a:buNone/>
            </a:pPr>
            <a:endParaRPr lang="en-US" sz="3200" dirty="0">
              <a:solidFill>
                <a:schemeClr val="tx1"/>
              </a:solidFill>
              <a:latin typeface="+mj-lt"/>
            </a:endParaRPr>
          </a:p>
        </p:txBody>
      </p:sp>
      <p:grpSp>
        <p:nvGrpSpPr>
          <p:cNvPr id="8" name="Group 7" descr="Contoso Healthcare Logo">
            <a:extLst>
              <a:ext uri="{FF2B5EF4-FFF2-40B4-BE49-F238E27FC236}">
                <a16:creationId xmlns:a16="http://schemas.microsoft.com/office/drawing/2014/main" id="{EE3E34F6-37CD-4B07-B750-A62B8176AB76}"/>
              </a:ext>
            </a:extLst>
          </p:cNvPr>
          <p:cNvGrpSpPr/>
          <p:nvPr/>
        </p:nvGrpSpPr>
        <p:grpSpPr>
          <a:xfrm>
            <a:off x="7355700" y="0"/>
            <a:ext cx="4836300" cy="6858000"/>
            <a:chOff x="7355700" y="0"/>
            <a:chExt cx="4836300" cy="6858000"/>
          </a:xfrm>
        </p:grpSpPr>
        <p:sp>
          <p:nvSpPr>
            <p:cNvPr id="6" name="Rectangle 5">
              <a:extLst>
                <a:ext uri="{FF2B5EF4-FFF2-40B4-BE49-F238E27FC236}">
                  <a16:creationId xmlns:a16="http://schemas.microsoft.com/office/drawing/2014/main" id="{87034B87-10A5-45A4-BB55-894B1461C957}"/>
                </a:ext>
                <a:ext uri="{C183D7F6-B498-43B3-948B-1728B52AA6E4}">
                  <adec:decorative xmlns:adec="http://schemas.microsoft.com/office/drawing/2017/decorative" val="1"/>
                </a:ext>
              </a:extLst>
            </p:cNvPr>
            <p:cNvSpPr/>
            <p:nvPr/>
          </p:nvSpPr>
          <p:spPr bwMode="auto">
            <a:xfrm>
              <a:off x="7355700" y="0"/>
              <a:ext cx="4836300" cy="68580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a:extLst>
                <a:ext uri="{FF2B5EF4-FFF2-40B4-BE49-F238E27FC236}">
                  <a16:creationId xmlns:a16="http://schemas.microsoft.com/office/drawing/2014/main" id="{C37C5630-0D2C-4DBF-9FEE-105ACBF54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9040" y="3116881"/>
              <a:ext cx="4258127" cy="55540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98231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06044" y="1299456"/>
            <a:ext cx="11766756" cy="4884776"/>
          </a:xfrm>
        </p:spPr>
        <p:txBody>
          <a:bodyPr>
            <a:noAutofit/>
          </a:bodyPr>
          <a:lstStyle/>
          <a:p>
            <a:pPr>
              <a:lnSpc>
                <a:spcPct val="150000"/>
              </a:lnSpc>
            </a:pPr>
            <a:r>
              <a:rPr lang="en-US" sz="3600" dirty="0">
                <a:solidFill>
                  <a:schemeClr val="tx1"/>
                </a:solidFill>
                <a:latin typeface="+mj-lt"/>
              </a:rPr>
              <a:t>Employees review medical claims forms and enter data manually into the claims system.</a:t>
            </a:r>
          </a:p>
          <a:p>
            <a:pPr>
              <a:lnSpc>
                <a:spcPct val="150000"/>
              </a:lnSpc>
            </a:pPr>
            <a:r>
              <a:rPr lang="en-US" sz="3600" dirty="0">
                <a:solidFill>
                  <a:schemeClr val="tx1"/>
                </a:solidFill>
              </a:rPr>
              <a:t>Non standard use of patient/doctor visit audio recordings across hospitals.</a:t>
            </a:r>
            <a:endParaRPr lang="en-US" sz="3600" dirty="0">
              <a:solidFill>
                <a:schemeClr val="tx1"/>
              </a:solidFill>
              <a:latin typeface="+mj-lt"/>
            </a:endParaRPr>
          </a:p>
        </p:txBody>
      </p:sp>
    </p:spTree>
    <p:extLst>
      <p:ext uri="{BB962C8B-B14F-4D97-AF65-F5344CB8AC3E}">
        <p14:creationId xmlns:p14="http://schemas.microsoft.com/office/powerpoint/2010/main" val="150226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97042"/>
            <a:ext cx="9701856" cy="4572922"/>
          </a:xfrm>
        </p:spPr>
        <p:txBody>
          <a:bodyPr>
            <a:normAutofit fontScale="85000" lnSpcReduction="20000"/>
          </a:bodyPr>
          <a:lstStyle/>
          <a:p>
            <a:pPr lvl="1"/>
            <a:r>
              <a:rPr lang="en-US" sz="3600" dirty="0">
                <a:solidFill>
                  <a:schemeClr val="tx1"/>
                </a:solidFill>
                <a:latin typeface="Segoe UI Semilight" panose="020B0402040204020203" pitchFamily="34" charset="0"/>
                <a:cs typeface="Segoe UI Semilight" panose="020B0402040204020203" pitchFamily="34" charset="0"/>
              </a:rPr>
              <a:t>Have a central location for audio recordings and claims forms.</a:t>
            </a:r>
          </a:p>
          <a:p>
            <a:pPr lvl="1"/>
            <a:r>
              <a:rPr lang="en-US" sz="3600" dirty="0">
                <a:solidFill>
                  <a:schemeClr val="tx1"/>
                </a:solidFill>
                <a:latin typeface="Segoe UI Semilight" panose="020B0402040204020203" pitchFamily="34" charset="0"/>
                <a:cs typeface="Segoe UI Semilight" panose="020B0402040204020203" pitchFamily="34" charset="0"/>
              </a:rPr>
              <a:t>Extract data from claims forms.</a:t>
            </a:r>
          </a:p>
          <a:p>
            <a:pPr lvl="1"/>
            <a:r>
              <a:rPr lang="en-US" sz="3600" dirty="0">
                <a:solidFill>
                  <a:schemeClr val="tx1"/>
                </a:solidFill>
                <a:latin typeface="Segoe UI Semilight" panose="020B0402040204020203" pitchFamily="34" charset="0"/>
                <a:cs typeface="Segoe UI Semilight" panose="020B0402040204020203" pitchFamily="34" charset="0"/>
              </a:rPr>
              <a:t>Transcribing patient/doctor visit audio recordings.</a:t>
            </a:r>
          </a:p>
          <a:p>
            <a:pPr lvl="1"/>
            <a:r>
              <a:rPr lang="en-US" sz="3600" dirty="0">
                <a:solidFill>
                  <a:schemeClr val="tx1"/>
                </a:solidFill>
                <a:latin typeface="Segoe UI Semilight" panose="020B0402040204020203" pitchFamily="34" charset="0"/>
                <a:cs typeface="Segoe UI Semilight" panose="020B0402040204020203" pitchFamily="34" charset="0"/>
              </a:rPr>
              <a:t>Translate Spanish audio transcriptions to English.</a:t>
            </a:r>
          </a:p>
          <a:p>
            <a:pPr lvl="1"/>
            <a:r>
              <a:rPr lang="en-US" sz="3600" dirty="0">
                <a:solidFill>
                  <a:schemeClr val="tx1"/>
                </a:solidFill>
                <a:latin typeface="Segoe UI Semilight" panose="020B0402040204020203" pitchFamily="34" charset="0"/>
                <a:cs typeface="Segoe UI Semilight" panose="020B0402040204020203" pitchFamily="34" charset="0"/>
              </a:rPr>
              <a:t>Extract medical insights from transcriptions.</a:t>
            </a:r>
          </a:p>
          <a:p>
            <a:pPr lvl="1"/>
            <a:r>
              <a:rPr lang="en-US" sz="3600" dirty="0">
                <a:solidFill>
                  <a:schemeClr val="tx1"/>
                </a:solidFill>
                <a:latin typeface="Segoe UI Semilight" panose="020B0402040204020203" pitchFamily="34" charset="0"/>
                <a:cs typeface="Segoe UI Semilight" panose="020B0402040204020203" pitchFamily="34" charset="0"/>
              </a:rPr>
              <a:t>Ability to search all data on the hospital portal.</a:t>
            </a:r>
          </a:p>
          <a:p>
            <a:pPr lvl="1"/>
            <a:r>
              <a:rPr lang="en-US" sz="3600" dirty="0">
                <a:solidFill>
                  <a:schemeClr val="tx1"/>
                </a:solidFill>
                <a:latin typeface="Segoe UI Semilight" panose="020B0402040204020203" pitchFamily="34" charset="0"/>
                <a:cs typeface="Segoe UI Semilight" panose="020B0402040204020203" pitchFamily="34" charset="0"/>
              </a:rPr>
              <a:t>Automating data extractions from forms and audio recordings.</a:t>
            </a:r>
          </a:p>
          <a:p>
            <a:pPr lvl="1"/>
            <a:r>
              <a:rPr lang="en-US" sz="3600" dirty="0">
                <a:solidFill>
                  <a:schemeClr val="tx1"/>
                </a:solidFill>
                <a:latin typeface="Segoe UI Semilight" panose="020B0402040204020203" pitchFamily="34" charset="0"/>
                <a:cs typeface="Segoe UI Semilight" panose="020B0402040204020203" pitchFamily="34" charset="0"/>
              </a:rPr>
              <a:t>Ability to build reports for claims and audio transcription data sets.</a:t>
            </a:r>
          </a:p>
          <a:p>
            <a:pPr lvl="1"/>
            <a:endParaRPr lang="en-US" sz="3600" dirty="0">
              <a:solidFill>
                <a:schemeClr val="tx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970165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Customer objections icon">
            <a:extLst>
              <a:ext uri="{FF2B5EF4-FFF2-40B4-BE49-F238E27FC236}">
                <a16:creationId xmlns:a16="http://schemas.microsoft.com/office/drawing/2014/main" id="{65F19434-6D82-4CAD-8B2D-6213DE94FB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41327" y="5478307"/>
            <a:ext cx="1322507" cy="1322507"/>
          </a:xfrm>
          <a:prstGeom prst="rect">
            <a:avLst/>
          </a:prstGeom>
        </p:spPr>
      </p:pic>
      <p:sp>
        <p:nvSpPr>
          <p:cNvPr id="3" name="Content Placeholder 2"/>
          <p:cNvSpPr>
            <a:spLocks noGrp="1"/>
          </p:cNvSpPr>
          <p:nvPr>
            <p:ph type="body" sz="quarter" idx="10"/>
          </p:nvPr>
        </p:nvSpPr>
        <p:spPr>
          <a:xfrm>
            <a:off x="57600" y="1101600"/>
            <a:ext cx="11781048" cy="5614789"/>
          </a:xfrm>
        </p:spPr>
        <p:txBody>
          <a:bodyPr>
            <a:normAutofit fontScale="62500" lnSpcReduction="20000"/>
          </a:bodyPr>
          <a:lstStyle/>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Claims forms are filled out either electronically or are handwritten. We have a concern that handwritten input will not be able to be processed. </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Patient visit audio may involve conversations in languages other than English. We need a solution that can identify and translate from Spanish into English (</a:t>
            </a:r>
            <a:r>
              <a:rPr lang="en-US" sz="3600" dirty="0" err="1">
                <a:solidFill>
                  <a:schemeClr val="tx1"/>
                </a:solidFill>
                <a:latin typeface="Segoe UI Semilight" panose="020B0402040204020203" pitchFamily="34" charset="0"/>
                <a:cs typeface="Segoe UI Semilight" panose="020B0402040204020203" pitchFamily="34" charset="0"/>
              </a:rPr>
              <a:t>en</a:t>
            </a:r>
            <a:r>
              <a:rPr lang="en-US" sz="3600" dirty="0">
                <a:solidFill>
                  <a:schemeClr val="tx1"/>
                </a:solidFill>
                <a:latin typeface="Segoe UI Semilight" panose="020B0402040204020203" pitchFamily="34" charset="0"/>
                <a:cs typeface="Segoe UI Semilight" panose="020B0402040204020203" pitchFamily="34" charset="0"/>
              </a:rPr>
              <a:t>-US). Additional languages might be needed as the network spans to other regions.</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We want to extract insight from the audio transcriptions of patient visits through our internal portal searches. However, we don't have a data dictionary of medical terms. Is there a solution to analyze our audio transcripts to surface medical terminologies, such as dosages, medications, and diagnoses?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1851954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purl.org/dc/elements/1.1/"/>
    <ds:schemaRef ds:uri="http://schemas.microsoft.com/office/infopath/2007/PartnerControls"/>
    <ds:schemaRef ds:uri="2023ac63-7b75-4916-a9ee-591457758eee"/>
    <ds:schemaRef ds:uri="http://schemas.microsoft.com/office/2006/metadata/properties"/>
    <ds:schemaRef ds:uri="http://purl.org/dc/terms/"/>
    <ds:schemaRef ds:uri="http://schemas.microsoft.com/sharepoint/v3"/>
    <ds:schemaRef ds:uri="http://schemas.microsoft.com/office/2006/documentManagement/types"/>
    <ds:schemaRef ds:uri="http://schemas.openxmlformats.org/package/2006/metadata/core-properties"/>
    <ds:schemaRef ds:uri="d9c797ad-d7c3-4982-82b7-81352a75e4a5"/>
    <ds:schemaRef ds:uri="http://www.w3.org/XML/1998/namespace"/>
    <ds:schemaRef ds:uri="http://purl.org/dc/dcmityp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4529</TotalTime>
  <Words>2519</Words>
  <Application>Microsoft Office PowerPoint</Application>
  <PresentationFormat>Widescreen</PresentationFormat>
  <Paragraphs>225</Paragraphs>
  <Slides>25</Slides>
  <Notes>25</Notes>
  <HiddenSlides>10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25</vt:i4>
      </vt:variant>
    </vt:vector>
  </HeadingPairs>
  <TitlesOfParts>
    <vt:vector size="35"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AI-led business process automation</vt:lpstr>
      <vt:lpstr>Creating accessible content</vt:lpstr>
      <vt:lpstr>Abstract and learning objectives</vt:lpstr>
      <vt:lpstr>Step 1: Review the customer case study</vt:lpstr>
      <vt:lpstr>Customer situation </vt:lpstr>
      <vt:lpstr>Customer situation - 2 </vt:lpstr>
      <vt:lpstr>Customer needs </vt:lpstr>
      <vt:lpstr>Customer objections </vt:lpstr>
      <vt:lpstr>Step 2: Design the solution</vt:lpstr>
      <vt:lpstr>Step 3: Present the solution</vt:lpstr>
      <vt:lpstr>Wrap-up</vt:lpstr>
      <vt:lpstr>Preferred target audience </vt:lpstr>
      <vt:lpstr>Preferred solution </vt:lpstr>
      <vt:lpstr>Preferred objection handling </vt:lpstr>
      <vt:lpstr>Customer quote </vt:lpstr>
      <vt:lpstr>Closing</vt:lpstr>
      <vt:lpstr>Text layout (without bullet points)</vt:lpstr>
      <vt:lpstr>Text with bullet points - adjusting list levels</vt:lpstr>
      <vt:lpstr>Bullet points layout with subtitle Subtitle is smaller in the same text block</vt:lpstr>
      <vt:lpstr>Photo layout 1</vt:lpstr>
      <vt:lpstr>Demo</vt:lpstr>
      <vt:lpstr>Video</vt:lpstr>
      <vt:lpstr>Section title</vt:lpstr>
      <vt:lpstr>Software code slide</vt:lpstr>
      <vt:lpstr>Notes (hidden)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Daron Yöndem</cp:lastModifiedBy>
  <cp:revision>78</cp:revision>
  <dcterms:created xsi:type="dcterms:W3CDTF">2016-01-21T23:17:09Z</dcterms:created>
  <dcterms:modified xsi:type="dcterms:W3CDTF">2021-06-29T16:35:38Z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