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1112" autoAdjust="0"/>
  </p:normalViewPr>
  <p:slideViewPr>
    <p:cSldViewPr snapToGrid="0">
      <p:cViewPr varScale="1">
        <p:scale>
          <a:sx n="103" d="100"/>
          <a:sy n="103" d="100"/>
        </p:scale>
        <p:origin x="264" y="114"/>
      </p:cViewPr>
      <p:guideLst/>
    </p:cSldViewPr>
  </p:slideViewPr>
  <p:outlineViewPr>
    <p:cViewPr>
      <p:scale>
        <a:sx n="33" d="100"/>
        <a:sy n="33" d="100"/>
      </p:scale>
      <p:origin x="0" y="-16176"/>
    </p:cViewPr>
  </p:outlin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Links:</a:t>
            </a:r>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the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12/16/2021 3:51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latin typeface="+mj-lt"/>
              </a:rPr>
              <a:t>Simplify new tenant deployment</a:t>
            </a:r>
          </a:p>
          <a:p>
            <a:pPr lvl="1">
              <a:spcAft>
                <a:spcPts val="882"/>
              </a:spcAft>
            </a:pPr>
            <a:r>
              <a:rPr lang="en-US" sz="3000" dirty="0">
                <a:solidFill>
                  <a:schemeClr val="tx1"/>
                </a:solidFill>
                <a:latin typeface="+mj-lt"/>
              </a:rPr>
              <a:t>Improve reliability of tenant updates</a:t>
            </a:r>
          </a:p>
          <a:p>
            <a:pPr lvl="1">
              <a:spcAft>
                <a:spcPts val="882"/>
              </a:spcAft>
            </a:pPr>
            <a:r>
              <a:rPr lang="en-US" sz="3000" dirty="0">
                <a:solidFill>
                  <a:schemeClr val="tx1"/>
                </a:solidFill>
                <a:latin typeface="+mj-lt"/>
              </a:rPr>
              <a:t>Choose a suitable Docker container strategy on Azure</a:t>
            </a:r>
          </a:p>
          <a:p>
            <a:pPr lvl="1">
              <a:spcAft>
                <a:spcPts val="882"/>
              </a:spcAft>
            </a:pPr>
            <a:r>
              <a:rPr lang="en-US" sz="3000" dirty="0">
                <a:solidFill>
                  <a:schemeClr val="tx1"/>
                </a:solidFill>
                <a:latin typeface="+mj-lt"/>
              </a:rPr>
              <a:t>Migrate MongoDB data to Cosmos DB without application changes</a:t>
            </a:r>
          </a:p>
          <a:p>
            <a:pPr lvl="1">
              <a:spcAft>
                <a:spcPts val="882"/>
              </a:spcAft>
            </a:pPr>
            <a:r>
              <a:rPr lang="en-US" sz="3000" dirty="0">
                <a:solidFill>
                  <a:schemeClr val="tx1"/>
                </a:solidFill>
                <a:latin typeface="+mj-lt"/>
              </a:rPr>
              <a:t>Migrate relational data from PostgreSQL on-premises databases to Microsoft Azure</a:t>
            </a:r>
          </a:p>
          <a:p>
            <a:pPr lvl="1">
              <a:spcAft>
                <a:spcPts val="882"/>
              </a:spcAft>
            </a:pPr>
            <a:r>
              <a:rPr lang="en-US" sz="3000" dirty="0">
                <a:solidFill>
                  <a:schemeClr val="tx1"/>
                </a:solidFill>
                <a:latin typeface="+mj-lt"/>
              </a:rPr>
              <a:t>Continue to use Git repositories for source control</a:t>
            </a:r>
          </a:p>
          <a:p>
            <a:pPr lvl="1">
              <a:spcAft>
                <a:spcPts val="882"/>
              </a:spcAft>
            </a:pPr>
            <a:r>
              <a:rPr lang="en-US" sz="3000" dirty="0">
                <a:solidFill>
                  <a:schemeClr val="tx1"/>
                </a:solidFill>
                <a:latin typeface="+mj-lt"/>
              </a:rPr>
              <a:t>Look at GitHub Actions as the CICD tool of choice</a:t>
            </a:r>
          </a:p>
          <a:p>
            <a:pPr lvl="1">
              <a:spcAft>
                <a:spcPts val="882"/>
              </a:spcAft>
            </a:pP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Use tools for deployment, CICD integration, container scheduling, orchestration, monitoring, and alerts</a:t>
            </a:r>
          </a:p>
          <a:p>
            <a:pPr lvl="1">
              <a:spcAft>
                <a:spcPts val="882"/>
              </a:spcAft>
            </a:pPr>
            <a:r>
              <a:rPr lang="en-US" sz="3000" dirty="0">
                <a:solidFill>
                  <a:schemeClr val="tx1"/>
                </a:solidFill>
              </a:rPr>
              <a:t>They wish to complete an implementation of the proposed solution for a single tenant to train the team and perfect the process</a:t>
            </a:r>
          </a:p>
          <a:p>
            <a:pPr lvl="1">
              <a:spcAft>
                <a:spcPts val="882"/>
              </a:spcAft>
            </a:pPr>
            <a:r>
              <a:rPr lang="en-US" sz="3000" dirty="0">
                <a:solidFill>
                  <a:schemeClr val="tx1"/>
                </a:solidFill>
              </a:rPr>
              <a:t>Enhance attendee session feedback with AI to prevent inappropriate content from being posted, and real-time language translation to better accommodate growing worldwide conference attendance.</a:t>
            </a:r>
          </a:p>
          <a:p>
            <a:pPr lvl="1">
              <a:spcAft>
                <a:spcPts val="882"/>
              </a:spcAft>
            </a:pP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t>
            </a:r>
            <a:r>
              <a:rPr lang="en-US" sz="4900" i="1" dirty="0">
                <a:solidFill>
                  <a:schemeClr val="tx1"/>
                </a:solidFill>
                <a:cs typeface="Segoe UI" panose="020B0502040204020203" pitchFamily="34" charset="0"/>
              </a:rPr>
              <a:t>(continued)</a:t>
            </a:r>
            <a:br>
              <a:rPr lang="en-US" i="1" dirty="0">
                <a:solidFill>
                  <a:schemeClr val="tx1"/>
                </a:solidFill>
                <a:latin typeface="Segoe UI" panose="020B0502040204020203" pitchFamily="34" charset="0"/>
              </a:rPr>
            </a:b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2400" b="1" dirty="0"/>
              <a:t>There are many ways to deploy Docker containers on Azure, how do those options compare and what are motivations for each?</a:t>
            </a:r>
          </a:p>
          <a:p>
            <a:pPr lvl="0" fontAlgn="base">
              <a:tabLst>
                <a:tab pos="3200400" algn="l"/>
              </a:tabLst>
            </a:pPr>
            <a:endParaRPr lang="en-US" sz="2400" b="1" dirty="0"/>
          </a:p>
          <a:p>
            <a:pPr lvl="0" fontAlgn="base">
              <a:tabLst>
                <a:tab pos="3200400" algn="l"/>
              </a:tabLst>
            </a:pPr>
            <a:r>
              <a:rPr lang="en-US" sz="2400" b="1" dirty="0"/>
              <a:t>Is there an option in Azure that provides container orchestration platform features that are easy to manage and migrate to, that can also handle our scale and management workflow requirements?</a:t>
            </a:r>
          </a:p>
          <a:p>
            <a:pPr lvl="0" fontAlgn="base">
              <a:tabLst>
                <a:tab pos="3200400" algn="l"/>
              </a:tabLst>
            </a:pPr>
            <a:endParaRPr lang="en-US" sz="2400" b="1" dirty="0"/>
          </a:p>
          <a:p>
            <a:pPr lvl="0" fontAlgn="base">
              <a:tabLst>
                <a:tab pos="3200400" algn="l"/>
              </a:tabLst>
            </a:pPr>
            <a:r>
              <a:rPr lang="en-US" sz="2400" b="1" dirty="0"/>
              <a:t>We heard Azure Cosmos DB is compatible with MongoDB.  Will this provide a migration that minimizes code changes?</a:t>
            </a:r>
          </a:p>
          <a:p>
            <a:pPr lvl="0" fontAlgn="base">
              <a:tabLst>
                <a:tab pos="3200400" algn="l"/>
              </a:tabLst>
            </a:pPr>
            <a:endParaRPr lang="en-US" sz="2400" b="1" dirty="0"/>
          </a:p>
          <a:p>
            <a:pPr lvl="0" fontAlgn="base">
              <a:tabLst>
                <a:tab pos="3200400" algn="l"/>
              </a:tabLst>
            </a:pPr>
            <a:r>
              <a:rPr lang="en-US" sz="2400" b="1" dirty="0"/>
              <a:t>We know Microsoft offers Cognitive Services with pre-built AI models.  What models of the features we are looking to use for enhancing our conference website?:</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887009905"/>
              </p:ext>
            </p:extLst>
          </p:nvPr>
        </p:nvGraphicFramePr>
        <p:xfrm>
          <a:off x="3108070" y="3428999"/>
          <a:ext cx="8365061" cy="2661249"/>
        </p:xfrm>
        <a:graphic>
          <a:graphicData uri="http://schemas.openxmlformats.org/drawingml/2006/table">
            <a:tbl>
              <a:tblPr firstRow="1" bandRow="1">
                <a:tableStyleId>{69CF1AB2-1976-4502-BF36-3FF5EA218861}</a:tableStyleId>
              </a:tblPr>
              <a:tblGrid>
                <a:gridCol w="1829770">
                  <a:extLst>
                    <a:ext uri="{9D8B030D-6E8A-4147-A177-3AD203B41FA5}">
                      <a16:colId xmlns:a16="http://schemas.microsoft.com/office/drawing/2014/main" val="20000"/>
                    </a:ext>
                  </a:extLst>
                </a:gridCol>
                <a:gridCol w="6535291">
                  <a:extLst>
                    <a:ext uri="{9D8B030D-6E8A-4147-A177-3AD203B41FA5}">
                      <a16:colId xmlns:a16="http://schemas.microsoft.com/office/drawing/2014/main" val="20001"/>
                    </a:ext>
                  </a:extLst>
                </a:gridCol>
              </a:tblGrid>
              <a:tr h="739236">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739236">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182777">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2570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1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showing the preferred  solution will use Azure Kubernetes Service (AKS), which means that the container cluster topology is provisioned according to the number of requested nodes. The proposed containers deployed to the cluster are illustrated below. The data tier is provided by Cosmos DB outside of the container platform. The deployment of the containers to AKS is managed using a DevOps workflow utilizing GitHub Actions for CI/CD with Azure Container Registry and Helm.">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p>
          <a:p>
            <a:pPr marL="0" indent="0">
              <a:buNone/>
            </a:pP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 handling 3</a:t>
            </a:r>
          </a:p>
        </p:txBody>
      </p:sp>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with Cosmos DB without code changes; for easier migration and interoperability.</a:t>
            </a:r>
          </a:p>
          <a:p>
            <a:endParaRPr lang="en-US" dirty="0"/>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 handling 4</a:t>
            </a:r>
          </a:p>
        </p:txBody>
      </p:sp>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6817123"/>
          </a:xfrm>
        </p:spPr>
        <p:txBody>
          <a:bodyPr/>
          <a:lstStyle/>
          <a:p>
            <a:pPr marL="0" indent="0">
              <a:buNone/>
            </a:pPr>
            <a:r>
              <a:rPr lang="en-US" dirty="0"/>
              <a:t>We know Microsoft offers Cognitive Services with pre-built AI models. What models offer the features we are looking to use for enhancing our conference web site?</a:t>
            </a:r>
            <a:endParaRPr lang="en-US" sz="3600" dirty="0"/>
          </a:p>
          <a:p>
            <a:endParaRPr lang="en-US" sz="2000" dirty="0">
              <a:latin typeface="+mn-lt"/>
            </a:endParaRPr>
          </a:p>
          <a:p>
            <a:pPr marL="0" indent="0">
              <a:buNone/>
            </a:pPr>
            <a:r>
              <a:rPr lang="en-US" sz="2800" dirty="0">
                <a:latin typeface="+mn-lt"/>
              </a:rPr>
              <a:t>Azure Cognitive Services brings AI within reach for every developer - without requiring machine-learning expertise. All it takes is an API call to embed the ability to implement ML models managed by Microsoft.</a:t>
            </a:r>
          </a:p>
          <a:p>
            <a:pPr lvl="1"/>
            <a:r>
              <a:rPr lang="en-US" sz="2400" dirty="0">
                <a:latin typeface="+mn-lt"/>
              </a:rPr>
              <a:t>Content Moderator API can be used to add machine-assisted content moderation and human review tools for images, text, and videos. You can enhance your ability to detect potentially offensive or unwanted images through machine learning-based classifiers, custom lists, and optical character recognition (OCR).</a:t>
            </a:r>
          </a:p>
          <a:p>
            <a:pPr lvl="1"/>
            <a:r>
              <a:rPr lang="en-US" sz="2400" dirty="0"/>
              <a:t>Translator API can be used to integrate an AI service for real-time text translation. It can translate text in real-time across more than 70 languages.</a:t>
            </a:r>
          </a:p>
          <a:p>
            <a:endParaRPr lang="en-US" sz="2800" dirty="0">
              <a:latin typeface="+mn-lt"/>
            </a:endParaRPr>
          </a:p>
          <a:p>
            <a:endParaRPr lang="en-US" dirty="0"/>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Widescreen</PresentationFormat>
  <Paragraphs>198</Paragraphs>
  <Slides>26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needs (continued)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 handling </vt:lpstr>
      <vt:lpstr>Preferred objection handling 2 </vt:lpstr>
      <vt:lpstr>Preferred objection handling 3</vt:lpstr>
      <vt:lpstr>Preferred objection handling 4</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2021-12-17T00:29:39Z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